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30243463" cy="42484675"/>
  <p:notesSz cx="7099300" cy="10234613"/>
  <p:defaultTextStyle>
    <a:defPPr>
      <a:defRPr lang="es-ES"/>
    </a:defPPr>
    <a:lvl1pPr marL="0" algn="l" defTabSz="4294395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1pPr>
    <a:lvl2pPr marL="2147197" algn="l" defTabSz="4294395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2pPr>
    <a:lvl3pPr marL="4294395" algn="l" defTabSz="4294395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3pPr>
    <a:lvl4pPr marL="6441592" algn="l" defTabSz="4294395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4pPr>
    <a:lvl5pPr marL="8588789" algn="l" defTabSz="4294395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5pPr>
    <a:lvl6pPr marL="10735986" algn="l" defTabSz="4294395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6pPr>
    <a:lvl7pPr marL="12883184" algn="l" defTabSz="4294395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7pPr>
    <a:lvl8pPr marL="15030381" algn="l" defTabSz="4294395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8pPr>
    <a:lvl9pPr marL="17177578" algn="l" defTabSz="4294395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632"/>
    <a:srgbClr val="53AB70"/>
    <a:srgbClr val="57C55C"/>
    <a:srgbClr val="FDFDFD"/>
    <a:srgbClr val="FFFFFF"/>
    <a:srgbClr val="F9F9F9"/>
    <a:srgbClr val="E3F8F9"/>
    <a:srgbClr val="FFF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>
        <p:scale>
          <a:sx n="33" d="100"/>
          <a:sy n="33" d="100"/>
        </p:scale>
        <p:origin x="-222" y="2832"/>
      </p:cViewPr>
      <p:guideLst>
        <p:guide orient="horz" pos="13381"/>
        <p:guide pos="9526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/>
            </a:lvl1pPr>
          </a:lstStyle>
          <a:p>
            <a:fld id="{11384312-CB11-4A71-8993-683C200B7C7A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84400" y="768350"/>
            <a:ext cx="27305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0" tIns="47380" rIns="94760" bIns="4738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4760" tIns="47380" rIns="94760" bIns="4738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/>
            </a:lvl1pPr>
          </a:lstStyle>
          <a:p>
            <a:fld id="{74106499-FD28-4FEA-B576-9C58B3CEB6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775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06499-FD28-4FEA-B576-9C58B3CEB6E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923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68269" y="13197790"/>
            <a:ext cx="25706945" cy="91066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36528" y="24074655"/>
            <a:ext cx="21170428" cy="108571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4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9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4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58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35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883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03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177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1926511" y="1701360"/>
            <a:ext cx="6804777" cy="3624966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12175" y="1701360"/>
            <a:ext cx="19910283" cy="3624966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035" y="27300344"/>
            <a:ext cx="25706945" cy="8437930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389035" y="18006820"/>
            <a:ext cx="25706945" cy="9293521"/>
          </a:xfrm>
        </p:spPr>
        <p:txBody>
          <a:bodyPr anchor="b"/>
          <a:lstStyle>
            <a:lvl1pPr marL="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1pPr>
            <a:lvl2pPr marL="2147197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2pPr>
            <a:lvl3pPr marL="4294395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44159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58878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735986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288318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03038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177578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12185" y="9913098"/>
            <a:ext cx="13357530" cy="28037922"/>
          </a:xfrm>
        </p:spPr>
        <p:txBody>
          <a:bodyPr/>
          <a:lstStyle>
            <a:lvl1pPr>
              <a:defRPr sz="13500"/>
            </a:lvl1pPr>
            <a:lvl2pPr>
              <a:defRPr sz="11400"/>
            </a:lvl2pPr>
            <a:lvl3pPr>
              <a:defRPr sz="94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373769" y="9913098"/>
            <a:ext cx="13357530" cy="28037922"/>
          </a:xfrm>
        </p:spPr>
        <p:txBody>
          <a:bodyPr/>
          <a:lstStyle>
            <a:lvl1pPr>
              <a:defRPr sz="13500"/>
            </a:lvl1pPr>
            <a:lvl2pPr>
              <a:defRPr sz="11400"/>
            </a:lvl2pPr>
            <a:lvl3pPr>
              <a:defRPr sz="94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12185" y="9509885"/>
            <a:ext cx="13362779" cy="3963267"/>
          </a:xfrm>
        </p:spPr>
        <p:txBody>
          <a:bodyPr anchor="b"/>
          <a:lstStyle>
            <a:lvl1pPr marL="0" indent="0">
              <a:buNone/>
              <a:defRPr sz="11400" b="1"/>
            </a:lvl1pPr>
            <a:lvl2pPr marL="2147197" indent="0">
              <a:buNone/>
              <a:defRPr sz="9400" b="1"/>
            </a:lvl2pPr>
            <a:lvl3pPr marL="4294395" indent="0">
              <a:buNone/>
              <a:defRPr sz="8800" b="1"/>
            </a:lvl3pPr>
            <a:lvl4pPr marL="6441592" indent="0">
              <a:buNone/>
              <a:defRPr sz="7400" b="1"/>
            </a:lvl4pPr>
            <a:lvl5pPr marL="8588789" indent="0">
              <a:buNone/>
              <a:defRPr sz="7400" b="1"/>
            </a:lvl5pPr>
            <a:lvl6pPr marL="10735986" indent="0">
              <a:buNone/>
              <a:defRPr sz="7400" b="1"/>
            </a:lvl6pPr>
            <a:lvl7pPr marL="12883184" indent="0">
              <a:buNone/>
              <a:defRPr sz="7400" b="1"/>
            </a:lvl7pPr>
            <a:lvl8pPr marL="15030381" indent="0">
              <a:buNone/>
              <a:defRPr sz="7400" b="1"/>
            </a:lvl8pPr>
            <a:lvl9pPr marL="17177578" indent="0">
              <a:buNone/>
              <a:defRPr sz="7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12185" y="13473156"/>
            <a:ext cx="13362779" cy="24477861"/>
          </a:xfrm>
        </p:spPr>
        <p:txBody>
          <a:bodyPr/>
          <a:lstStyle>
            <a:lvl1pPr>
              <a:defRPr sz="11400"/>
            </a:lvl1pPr>
            <a:lvl2pPr>
              <a:defRPr sz="9400"/>
            </a:lvl2pPr>
            <a:lvl3pPr>
              <a:defRPr sz="88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5363271" y="9509885"/>
            <a:ext cx="13368028" cy="3963267"/>
          </a:xfrm>
        </p:spPr>
        <p:txBody>
          <a:bodyPr anchor="b"/>
          <a:lstStyle>
            <a:lvl1pPr marL="0" indent="0">
              <a:buNone/>
              <a:defRPr sz="11400" b="1"/>
            </a:lvl1pPr>
            <a:lvl2pPr marL="2147197" indent="0">
              <a:buNone/>
              <a:defRPr sz="9400" b="1"/>
            </a:lvl2pPr>
            <a:lvl3pPr marL="4294395" indent="0">
              <a:buNone/>
              <a:defRPr sz="8800" b="1"/>
            </a:lvl3pPr>
            <a:lvl4pPr marL="6441592" indent="0">
              <a:buNone/>
              <a:defRPr sz="7400" b="1"/>
            </a:lvl4pPr>
            <a:lvl5pPr marL="8588789" indent="0">
              <a:buNone/>
              <a:defRPr sz="7400" b="1"/>
            </a:lvl5pPr>
            <a:lvl6pPr marL="10735986" indent="0">
              <a:buNone/>
              <a:defRPr sz="7400" b="1"/>
            </a:lvl6pPr>
            <a:lvl7pPr marL="12883184" indent="0">
              <a:buNone/>
              <a:defRPr sz="7400" b="1"/>
            </a:lvl7pPr>
            <a:lvl8pPr marL="15030381" indent="0">
              <a:buNone/>
              <a:defRPr sz="7400" b="1"/>
            </a:lvl8pPr>
            <a:lvl9pPr marL="17177578" indent="0">
              <a:buNone/>
              <a:defRPr sz="7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5363271" y="13473156"/>
            <a:ext cx="13368028" cy="24477861"/>
          </a:xfrm>
        </p:spPr>
        <p:txBody>
          <a:bodyPr/>
          <a:lstStyle>
            <a:lvl1pPr>
              <a:defRPr sz="11400"/>
            </a:lvl1pPr>
            <a:lvl2pPr>
              <a:defRPr sz="9400"/>
            </a:lvl2pPr>
            <a:lvl3pPr>
              <a:defRPr sz="88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2186" y="1691520"/>
            <a:ext cx="9949892" cy="7198794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24362" y="1691520"/>
            <a:ext cx="16906937" cy="36259494"/>
          </a:xfrm>
        </p:spPr>
        <p:txBody>
          <a:bodyPr/>
          <a:lstStyle>
            <a:lvl1pPr>
              <a:defRPr sz="14800"/>
            </a:lvl1pPr>
            <a:lvl2pPr>
              <a:defRPr sz="13500"/>
            </a:lvl2pPr>
            <a:lvl3pPr>
              <a:defRPr sz="114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12186" y="8890318"/>
            <a:ext cx="9949892" cy="29060706"/>
          </a:xfrm>
        </p:spPr>
        <p:txBody>
          <a:bodyPr/>
          <a:lstStyle>
            <a:lvl1pPr marL="0" indent="0">
              <a:buNone/>
              <a:defRPr sz="6700"/>
            </a:lvl1pPr>
            <a:lvl2pPr marL="2147197" indent="0">
              <a:buNone/>
              <a:defRPr sz="5400"/>
            </a:lvl2pPr>
            <a:lvl3pPr marL="4294395" indent="0">
              <a:buNone/>
              <a:defRPr sz="4700"/>
            </a:lvl3pPr>
            <a:lvl4pPr marL="6441592" indent="0">
              <a:buNone/>
              <a:defRPr sz="4000"/>
            </a:lvl4pPr>
            <a:lvl5pPr marL="8588789" indent="0">
              <a:buNone/>
              <a:defRPr sz="4000"/>
            </a:lvl5pPr>
            <a:lvl6pPr marL="10735986" indent="0">
              <a:buNone/>
              <a:defRPr sz="4000"/>
            </a:lvl6pPr>
            <a:lvl7pPr marL="12883184" indent="0">
              <a:buNone/>
              <a:defRPr sz="4000"/>
            </a:lvl7pPr>
            <a:lvl8pPr marL="15030381" indent="0">
              <a:buNone/>
              <a:defRPr sz="4000"/>
            </a:lvl8pPr>
            <a:lvl9pPr marL="17177578" indent="0">
              <a:buNone/>
              <a:defRPr sz="4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27944" y="29739279"/>
            <a:ext cx="18146078" cy="3510890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927944" y="3796090"/>
            <a:ext cx="18146078" cy="25490805"/>
          </a:xfrm>
        </p:spPr>
        <p:txBody>
          <a:bodyPr/>
          <a:lstStyle>
            <a:lvl1pPr marL="0" indent="0">
              <a:buNone/>
              <a:defRPr sz="14800"/>
            </a:lvl1pPr>
            <a:lvl2pPr marL="2147197" indent="0">
              <a:buNone/>
              <a:defRPr sz="13500"/>
            </a:lvl2pPr>
            <a:lvl3pPr marL="4294395" indent="0">
              <a:buNone/>
              <a:defRPr sz="11400"/>
            </a:lvl3pPr>
            <a:lvl4pPr marL="6441592" indent="0">
              <a:buNone/>
              <a:defRPr sz="9400"/>
            </a:lvl4pPr>
            <a:lvl5pPr marL="8588789" indent="0">
              <a:buNone/>
              <a:defRPr sz="9400"/>
            </a:lvl5pPr>
            <a:lvl6pPr marL="10735986" indent="0">
              <a:buNone/>
              <a:defRPr sz="9400"/>
            </a:lvl6pPr>
            <a:lvl7pPr marL="12883184" indent="0">
              <a:buNone/>
              <a:defRPr sz="9400"/>
            </a:lvl7pPr>
            <a:lvl8pPr marL="15030381" indent="0">
              <a:buNone/>
              <a:defRPr sz="9400"/>
            </a:lvl8pPr>
            <a:lvl9pPr marL="17177578" indent="0">
              <a:buNone/>
              <a:defRPr sz="94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927944" y="33250166"/>
            <a:ext cx="18146078" cy="4986045"/>
          </a:xfrm>
        </p:spPr>
        <p:txBody>
          <a:bodyPr/>
          <a:lstStyle>
            <a:lvl1pPr marL="0" indent="0">
              <a:buNone/>
              <a:defRPr sz="6700"/>
            </a:lvl1pPr>
            <a:lvl2pPr marL="2147197" indent="0">
              <a:buNone/>
              <a:defRPr sz="5400"/>
            </a:lvl2pPr>
            <a:lvl3pPr marL="4294395" indent="0">
              <a:buNone/>
              <a:defRPr sz="4700"/>
            </a:lvl3pPr>
            <a:lvl4pPr marL="6441592" indent="0">
              <a:buNone/>
              <a:defRPr sz="4000"/>
            </a:lvl4pPr>
            <a:lvl5pPr marL="8588789" indent="0">
              <a:buNone/>
              <a:defRPr sz="4000"/>
            </a:lvl5pPr>
            <a:lvl6pPr marL="10735986" indent="0">
              <a:buNone/>
              <a:defRPr sz="4000"/>
            </a:lvl6pPr>
            <a:lvl7pPr marL="12883184" indent="0">
              <a:buNone/>
              <a:defRPr sz="4000"/>
            </a:lvl7pPr>
            <a:lvl8pPr marL="15030381" indent="0">
              <a:buNone/>
              <a:defRPr sz="4000"/>
            </a:lvl8pPr>
            <a:lvl9pPr marL="17177578" indent="0">
              <a:buNone/>
              <a:defRPr sz="4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512175" y="1701364"/>
            <a:ext cx="27219120" cy="7080778"/>
          </a:xfrm>
          <a:prstGeom prst="rect">
            <a:avLst/>
          </a:prstGeom>
        </p:spPr>
        <p:txBody>
          <a:bodyPr vert="horz" lIns="429437" tIns="214722" rIns="429437" bIns="214722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12175" y="9913098"/>
            <a:ext cx="27219120" cy="28037922"/>
          </a:xfrm>
          <a:prstGeom prst="rect">
            <a:avLst/>
          </a:prstGeom>
        </p:spPr>
        <p:txBody>
          <a:bodyPr vert="horz" lIns="429437" tIns="214722" rIns="429437" bIns="214722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512175" y="39377008"/>
            <a:ext cx="7056807" cy="2261913"/>
          </a:xfrm>
          <a:prstGeom prst="rect">
            <a:avLst/>
          </a:prstGeom>
        </p:spPr>
        <p:txBody>
          <a:bodyPr vert="horz" lIns="429437" tIns="214722" rIns="429437" bIns="214722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0333187" y="39377008"/>
            <a:ext cx="9577096" cy="2261913"/>
          </a:xfrm>
          <a:prstGeom prst="rect">
            <a:avLst/>
          </a:prstGeom>
        </p:spPr>
        <p:txBody>
          <a:bodyPr vert="horz" lIns="429437" tIns="214722" rIns="429437" bIns="214722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21674481" y="39377008"/>
            <a:ext cx="7056807" cy="2261913"/>
          </a:xfrm>
          <a:prstGeom prst="rect">
            <a:avLst/>
          </a:prstGeom>
        </p:spPr>
        <p:txBody>
          <a:bodyPr vert="horz" lIns="429437" tIns="214722" rIns="429437" bIns="214722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94395" rtl="0" eaLnBrk="1" latinLnBrk="0" hangingPunct="1">
        <a:spcBef>
          <a:spcPct val="0"/>
        </a:spcBef>
        <a:buNone/>
        <a:defRPr sz="20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0400" indent="-1610400" algn="l" defTabSz="4294395" rtl="0" eaLnBrk="1" latinLnBrk="0" hangingPunct="1">
        <a:spcBef>
          <a:spcPct val="20000"/>
        </a:spcBef>
        <a:buFont typeface="Arial" pitchFamily="34" charset="0"/>
        <a:buChar char="•"/>
        <a:defRPr sz="14800" kern="1200">
          <a:solidFill>
            <a:schemeClr val="tx1"/>
          </a:solidFill>
          <a:latin typeface="+mn-lt"/>
          <a:ea typeface="+mn-ea"/>
          <a:cs typeface="+mn-cs"/>
        </a:defRPr>
      </a:lvl1pPr>
      <a:lvl2pPr marL="3489198" indent="-1342001" algn="l" defTabSz="4294395" rtl="0" eaLnBrk="1" latinLnBrk="0" hangingPunct="1">
        <a:spcBef>
          <a:spcPct val="20000"/>
        </a:spcBef>
        <a:buFont typeface="Arial" pitchFamily="34" charset="0"/>
        <a:buChar char="–"/>
        <a:defRPr sz="13500" kern="1200">
          <a:solidFill>
            <a:schemeClr val="tx1"/>
          </a:solidFill>
          <a:latin typeface="+mn-lt"/>
          <a:ea typeface="+mn-ea"/>
          <a:cs typeface="+mn-cs"/>
        </a:defRPr>
      </a:lvl2pPr>
      <a:lvl3pPr marL="5367997" indent="-1073602" algn="l" defTabSz="4294395" rtl="0" eaLnBrk="1" latinLnBrk="0" hangingPunct="1">
        <a:spcBef>
          <a:spcPct val="20000"/>
        </a:spcBef>
        <a:buFont typeface="Arial" pitchFamily="34" charset="0"/>
        <a:buChar char="•"/>
        <a:defRPr sz="11400" kern="1200">
          <a:solidFill>
            <a:schemeClr val="tx1"/>
          </a:solidFill>
          <a:latin typeface="+mn-lt"/>
          <a:ea typeface="+mn-ea"/>
          <a:cs typeface="+mn-cs"/>
        </a:defRPr>
      </a:lvl3pPr>
      <a:lvl4pPr marL="7515194" indent="-1073602" algn="l" defTabSz="4294395" rtl="0" eaLnBrk="1" latinLnBrk="0" hangingPunct="1">
        <a:spcBef>
          <a:spcPct val="20000"/>
        </a:spcBef>
        <a:buFont typeface="Arial" pitchFamily="34" charset="0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662391" indent="-1073602" algn="l" defTabSz="4294395" rtl="0" eaLnBrk="1" latinLnBrk="0" hangingPunct="1">
        <a:spcBef>
          <a:spcPct val="20000"/>
        </a:spcBef>
        <a:buFont typeface="Arial" pitchFamily="34" charset="0"/>
        <a:buChar char="»"/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809588" indent="-1073602" algn="l" defTabSz="4294395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3956786" indent="-1073602" algn="l" defTabSz="4294395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103983" indent="-1073602" algn="l" defTabSz="4294395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8251180" indent="-1073602" algn="l" defTabSz="4294395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294395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147197" algn="l" defTabSz="4294395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294395" algn="l" defTabSz="4294395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6441592" algn="l" defTabSz="4294395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789" algn="l" defTabSz="4294395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0735986" algn="l" defTabSz="4294395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2883184" algn="l" defTabSz="4294395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030381" algn="l" defTabSz="4294395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177578" algn="l" defTabSz="4294395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18" Type="http://schemas.openxmlformats.org/officeDocument/2006/relationships/image" Target="../media/image14.png"/><Relationship Id="rId26" Type="http://schemas.openxmlformats.org/officeDocument/2006/relationships/image" Target="../media/image20.png"/><Relationship Id="rId3" Type="http://schemas.openxmlformats.org/officeDocument/2006/relationships/image" Target="../media/image1.png"/><Relationship Id="rId21" Type="http://schemas.microsoft.com/office/2007/relationships/hdphoto" Target="../media/hdphoto3.wdp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24" Type="http://schemas.openxmlformats.org/officeDocument/2006/relationships/image" Target="../media/image18.emf"/><Relationship Id="rId32" Type="http://schemas.openxmlformats.org/officeDocument/2006/relationships/image" Target="../media/image26.emf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microsoft.com/office/2007/relationships/hdphoto" Target="../media/hdphoto4.wdp"/><Relationship Id="rId28" Type="http://schemas.openxmlformats.org/officeDocument/2006/relationships/image" Target="../media/image22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31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10.png"/><Relationship Id="rId22" Type="http://schemas.openxmlformats.org/officeDocument/2006/relationships/image" Target="../media/image17.png"/><Relationship Id="rId27" Type="http://schemas.openxmlformats.org/officeDocument/2006/relationships/image" Target="../media/image21.emf"/><Relationship Id="rId30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7442" y="0"/>
            <a:ext cx="7906602" cy="278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0" y="2692929"/>
            <a:ext cx="30216649" cy="30567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rgbClr val="2E8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434112" y="2016201"/>
            <a:ext cx="22055506" cy="3614459"/>
          </a:xfrm>
          <a:prstGeom prst="rect">
            <a:avLst/>
          </a:prstGeom>
        </p:spPr>
        <p:txBody>
          <a:bodyPr vert="horz" lIns="429437" tIns="214722" rIns="429437" bIns="214722" rtlCol="0" anchor="ctr">
            <a:noAutofit/>
          </a:bodyPr>
          <a:lstStyle>
            <a:lvl1pPr algn="ctr" defTabSz="4294395" rtl="0" eaLnBrk="1" latinLnBrk="0" hangingPunct="1">
              <a:spcBef>
                <a:spcPct val="0"/>
              </a:spcBef>
              <a:buNone/>
              <a:defRPr sz="20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cap="all" dirty="0">
                <a:solidFill>
                  <a:srgbClr val="92D050"/>
                </a:solidFill>
                <a:ea typeface="Arial Unicode MS" pitchFamily="34" charset="-128"/>
                <a:cs typeface="Arial Unicode MS" pitchFamily="34" charset="-128"/>
              </a:rPr>
              <a:t>A network of technological </a:t>
            </a:r>
            <a:r>
              <a:rPr lang="en-US" sz="7200" b="1" cap="all" dirty="0" smtClean="0">
                <a:solidFill>
                  <a:srgbClr val="92D050"/>
                </a:solidFill>
                <a:ea typeface="Arial Unicode MS" pitchFamily="34" charset="-128"/>
                <a:cs typeface="Arial Unicode MS" pitchFamily="34" charset="-128"/>
              </a:rPr>
              <a:t>centers </a:t>
            </a:r>
            <a:r>
              <a:rPr lang="en-US" sz="7200" b="1" cap="all" dirty="0">
                <a:solidFill>
                  <a:srgbClr val="92D050"/>
                </a:solidFill>
                <a:ea typeface="Arial Unicode MS" pitchFamily="34" charset="-128"/>
                <a:cs typeface="Arial Unicode MS" pitchFamily="34" charset="-128"/>
              </a:rPr>
              <a:t>to develop </a:t>
            </a:r>
            <a:r>
              <a:rPr lang="en-US" sz="7200" b="1" cap="all" dirty="0" smtClean="0">
                <a:solidFill>
                  <a:srgbClr val="92D050"/>
                </a:solidFill>
                <a:ea typeface="Arial Unicode MS" pitchFamily="34" charset="-128"/>
                <a:cs typeface="Arial Unicode MS" pitchFamily="34" charset="-128"/>
              </a:rPr>
              <a:t>A </a:t>
            </a:r>
            <a:r>
              <a:rPr lang="en-US" sz="7200" b="1" cap="all" dirty="0" err="1" smtClean="0">
                <a:solidFill>
                  <a:srgbClr val="92D050"/>
                </a:solidFill>
                <a:ea typeface="Arial Unicode MS" pitchFamily="34" charset="-128"/>
                <a:cs typeface="Arial Unicode MS" pitchFamily="34" charset="-128"/>
              </a:rPr>
              <a:t>microalgal</a:t>
            </a:r>
            <a:r>
              <a:rPr lang="en-US" sz="7200" b="1" cap="all" dirty="0" smtClean="0">
                <a:solidFill>
                  <a:srgbClr val="92D050"/>
                </a:solidFill>
                <a:ea typeface="Arial Unicode MS" pitchFamily="34" charset="-128"/>
                <a:cs typeface="Arial Unicode MS" pitchFamily="34" charset="-128"/>
              </a:rPr>
              <a:t>-based </a:t>
            </a:r>
            <a:r>
              <a:rPr lang="en-US" sz="7200" b="1" cap="all" dirty="0" err="1" smtClean="0">
                <a:solidFill>
                  <a:srgbClr val="92D050"/>
                </a:solidFill>
                <a:ea typeface="Arial Unicode MS" pitchFamily="34" charset="-128"/>
                <a:cs typeface="Arial Unicode MS" pitchFamily="34" charset="-128"/>
              </a:rPr>
              <a:t>biorefinery</a:t>
            </a:r>
            <a:endParaRPr lang="es-ES" sz="7200" b="1" cap="all" dirty="0">
              <a:solidFill>
                <a:srgbClr val="92D05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5615299" y="34043439"/>
            <a:ext cx="13801129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Figure 5. </a:t>
            </a:r>
            <a:r>
              <a:rPr lang="en-US" sz="3200" dirty="0">
                <a:latin typeface="Arial Narrow" panose="020B0606020202030204" pitchFamily="34" charset="0"/>
              </a:rPr>
              <a:t>The applied biomass exploitation scheme, allows reaching four closed loop-flows for nutrients and </a:t>
            </a:r>
            <a:r>
              <a:rPr lang="en-US" sz="3200" dirty="0" smtClean="0">
                <a:latin typeface="Arial Narrow" panose="020B0606020202030204" pitchFamily="34" charset="0"/>
              </a:rPr>
              <a:t>energy. The product </a:t>
            </a:r>
            <a:r>
              <a:rPr lang="en-US" sz="3200" dirty="0">
                <a:latin typeface="Arial Narrow" panose="020B0606020202030204" pitchFamily="34" charset="0"/>
              </a:rPr>
              <a:t>yields per ton of </a:t>
            </a:r>
            <a:r>
              <a:rPr lang="en-US" sz="3200" dirty="0" smtClean="0">
                <a:latin typeface="Arial Narrow" panose="020B0606020202030204" pitchFamily="34" charset="0"/>
              </a:rPr>
              <a:t>dry-weigh </a:t>
            </a:r>
            <a:r>
              <a:rPr lang="en-US" sz="3200" dirty="0">
                <a:latin typeface="Arial Narrow" panose="020B0606020202030204" pitchFamily="34" charset="0"/>
              </a:rPr>
              <a:t>produced biomass (at pilot scale) are </a:t>
            </a:r>
            <a:r>
              <a:rPr lang="en-US" sz="3200" dirty="0" smtClean="0">
                <a:latin typeface="Arial Narrow" panose="020B0606020202030204" pitchFamily="34" charset="0"/>
              </a:rPr>
              <a:t>indicated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37" name="2 Subtítulo"/>
          <p:cNvSpPr txBox="1">
            <a:spLocks/>
          </p:cNvSpPr>
          <p:nvPr/>
        </p:nvSpPr>
        <p:spPr>
          <a:xfrm>
            <a:off x="15558709" y="36788715"/>
            <a:ext cx="13544320" cy="3725234"/>
          </a:xfrm>
          <a:prstGeom prst="rect">
            <a:avLst/>
          </a:prstGeom>
          <a:solidFill>
            <a:srgbClr val="FFFFFF"/>
          </a:solidFill>
        </p:spPr>
        <p:txBody>
          <a:bodyPr vert="horz" lIns="417622" tIns="208811" rIns="417622" bIns="20881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000"/>
              </a:spcBef>
            </a:pPr>
            <a:r>
              <a:rPr lang="en-US" sz="3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The implemented </a:t>
            </a:r>
            <a:r>
              <a:rPr lang="en-US" sz="36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biorefinery</a:t>
            </a:r>
            <a:r>
              <a:rPr lang="en-US" sz="3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scheme offers </a:t>
            </a:r>
            <a:r>
              <a:rPr lang="en-US" sz="36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potential to increase the sustainability and economic feasibility of microalgae-based biodiesel </a:t>
            </a:r>
            <a:r>
              <a:rPr lang="en-US" sz="3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industries. Techno-economical analysis and Life Cycle Analysis is being conducted. </a:t>
            </a:r>
          </a:p>
          <a:p>
            <a:pPr algn="just">
              <a:spcBef>
                <a:spcPts val="1000"/>
              </a:spcBef>
            </a:pPr>
            <a:r>
              <a:rPr lang="en-US" sz="3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Alternative uses for de-fatted biomass (</a:t>
            </a:r>
            <a:r>
              <a:rPr lang="en-US" sz="36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e.j</a:t>
            </a:r>
            <a:r>
              <a:rPr lang="en-US" sz="3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. feed) and for glycerol fraction (</a:t>
            </a:r>
            <a:r>
              <a:rPr lang="en-US" sz="36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e.j</a:t>
            </a:r>
            <a:r>
              <a:rPr lang="en-US" sz="3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. </a:t>
            </a:r>
            <a:r>
              <a:rPr lang="en-US" sz="36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building blocks </a:t>
            </a:r>
            <a:r>
              <a:rPr lang="en-US" sz="3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production) will be evaluated.</a:t>
            </a:r>
            <a:endParaRPr lang="en-US" sz="36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855031" y="41399986"/>
            <a:ext cx="17341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project </a:t>
            </a:r>
            <a:r>
              <a:rPr lang="en-US" sz="2400" dirty="0" smtClean="0"/>
              <a:t> CYCLALG: A </a:t>
            </a:r>
            <a:r>
              <a:rPr lang="en-US" sz="2400" dirty="0"/>
              <a:t>network of </a:t>
            </a:r>
            <a:r>
              <a:rPr lang="en-US" sz="2400" dirty="0" err="1"/>
              <a:t>tecnologycal</a:t>
            </a:r>
            <a:r>
              <a:rPr lang="en-US" sz="2400" dirty="0"/>
              <a:t> </a:t>
            </a:r>
            <a:r>
              <a:rPr lang="en-US" sz="2400" dirty="0" err="1"/>
              <a:t>centres</a:t>
            </a:r>
            <a:r>
              <a:rPr lang="en-US" sz="2400" dirty="0"/>
              <a:t> to developed a microalgae </a:t>
            </a:r>
            <a:r>
              <a:rPr lang="en-US" sz="2400" dirty="0" err="1"/>
              <a:t>biorefinery</a:t>
            </a:r>
            <a:r>
              <a:rPr lang="en-US" sz="2400" dirty="0"/>
              <a:t>. (</a:t>
            </a:r>
            <a:r>
              <a:rPr lang="en-US" sz="2400" dirty="0" smtClean="0"/>
              <a:t>EFA037/15) has </a:t>
            </a:r>
            <a:r>
              <a:rPr lang="en-US" sz="2400" dirty="0"/>
              <a:t>been 65% </a:t>
            </a:r>
            <a:r>
              <a:rPr lang="en-US" sz="2400" dirty="0" err="1"/>
              <a:t>cofinanced</a:t>
            </a:r>
            <a:r>
              <a:rPr lang="en-US" sz="2400" dirty="0"/>
              <a:t> </a:t>
            </a:r>
            <a:r>
              <a:rPr lang="en-US" sz="2400" dirty="0" smtClean="0"/>
              <a:t>by </a:t>
            </a:r>
            <a:r>
              <a:rPr lang="en-US" sz="2400" dirty="0"/>
              <a:t>the European Regional Development Fund (ERDF) through the </a:t>
            </a:r>
            <a:r>
              <a:rPr lang="en-US" sz="2400" dirty="0" err="1"/>
              <a:t>Interreg</a:t>
            </a:r>
            <a:r>
              <a:rPr lang="en-US" sz="2400" dirty="0"/>
              <a:t> V-A Spain-France-Andorra </a:t>
            </a:r>
            <a:r>
              <a:rPr lang="en-US" sz="2400" dirty="0" err="1"/>
              <a:t>programme</a:t>
            </a:r>
            <a:r>
              <a:rPr lang="en-US" sz="2400" dirty="0"/>
              <a:t> (POCTEFA 2014-2020). </a:t>
            </a:r>
            <a:endParaRPr lang="es-ES" sz="24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04" y="451645"/>
            <a:ext cx="4919939" cy="115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2 Subtítulo"/>
          <p:cNvSpPr txBox="1">
            <a:spLocks/>
          </p:cNvSpPr>
          <p:nvPr/>
        </p:nvSpPr>
        <p:spPr>
          <a:xfrm>
            <a:off x="889262" y="8518357"/>
            <a:ext cx="13895127" cy="349147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417622" tIns="208811" rIns="417622" bIns="208811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000"/>
              </a:spcBef>
            </a:pPr>
            <a:r>
              <a:rPr lang="en-US" sz="3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It is presented a pilot-scale </a:t>
            </a:r>
            <a:r>
              <a:rPr lang="en-US" sz="36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biorefinery</a:t>
            </a:r>
            <a:r>
              <a:rPr lang="en-US" sz="3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implementation where </a:t>
            </a:r>
            <a:r>
              <a:rPr lang="en-US" sz="3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heterotrophic </a:t>
            </a:r>
            <a:r>
              <a:rPr lang="en-US" sz="3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production of </a:t>
            </a:r>
            <a:r>
              <a:rPr lang="en-US" sz="36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Chlorella </a:t>
            </a:r>
            <a:r>
              <a:rPr lang="en-US" sz="3600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protothecoides</a:t>
            </a:r>
            <a:r>
              <a:rPr lang="en-US" sz="36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is combined with the use of </a:t>
            </a:r>
            <a:r>
              <a:rPr lang="en-US" sz="36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agri</a:t>
            </a:r>
            <a:r>
              <a:rPr lang="en-US" sz="3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-food waste as source of nutrients. A subsequent integral processing of </a:t>
            </a:r>
            <a:r>
              <a:rPr lang="en-US" sz="3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algal </a:t>
            </a:r>
            <a:r>
              <a:rPr lang="en-US" sz="3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biomass </a:t>
            </a:r>
            <a:r>
              <a:rPr lang="en-US" sz="3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results in different </a:t>
            </a:r>
            <a:r>
              <a:rPr lang="en-US" sz="3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algae-based products for energetic, chemical and agricultural </a:t>
            </a:r>
            <a:r>
              <a:rPr lang="en-US" sz="3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sectors which brings the </a:t>
            </a:r>
            <a:r>
              <a:rPr lang="en-US" sz="3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process closer to the goal of "zero waste</a:t>
            </a:r>
            <a:r>
              <a:rPr lang="en-US" sz="3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". </a:t>
            </a:r>
            <a:endParaRPr lang="en-US" sz="3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63 Conector recto"/>
          <p:cNvCxnSpPr/>
          <p:nvPr/>
        </p:nvCxnSpPr>
        <p:spPr>
          <a:xfrm flipV="1">
            <a:off x="15832274" y="36788714"/>
            <a:ext cx="13154061" cy="1"/>
          </a:xfrm>
          <a:prstGeom prst="line">
            <a:avLst/>
          </a:prstGeom>
          <a:ln w="508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Rectángulo"/>
          <p:cNvSpPr/>
          <p:nvPr/>
        </p:nvSpPr>
        <p:spPr>
          <a:xfrm>
            <a:off x="15832274" y="35979988"/>
            <a:ext cx="128903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2E8632"/>
                </a:solidFill>
                <a:latin typeface="Arial Narrow" panose="020B0606020202030204" pitchFamily="34" charset="0"/>
              </a:rPr>
              <a:t>CONCLUSIONS and FUTURE PROSPECTS</a:t>
            </a:r>
            <a:endParaRPr lang="es-ES" sz="3600" dirty="0">
              <a:solidFill>
                <a:srgbClr val="2E8632"/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15674064" y="7701261"/>
            <a:ext cx="13517856" cy="646331"/>
          </a:xfrm>
          <a:prstGeom prst="rect">
            <a:avLst/>
          </a:prstGeom>
          <a:noFill/>
          <a:ln>
            <a:solidFill>
              <a:srgbClr val="2E8632"/>
            </a:solidFill>
          </a:ln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2E8632"/>
                </a:solidFill>
                <a:latin typeface="Arial Narrow" panose="020B0606020202030204" pitchFamily="34" charset="0"/>
              </a:rPr>
              <a:t>4. SEQUENTIAL VALORIZATION OF DEFATTED BIOMASS</a:t>
            </a:r>
          </a:p>
        </p:txBody>
      </p:sp>
      <p:grpSp>
        <p:nvGrpSpPr>
          <p:cNvPr id="30" name="29 Grupo"/>
          <p:cNvGrpSpPr/>
          <p:nvPr/>
        </p:nvGrpSpPr>
        <p:grpSpPr>
          <a:xfrm>
            <a:off x="1151940" y="28952997"/>
            <a:ext cx="14258432" cy="9455063"/>
            <a:chOff x="14424717" y="7601188"/>
            <a:chExt cx="14258432" cy="9455063"/>
          </a:xfrm>
        </p:grpSpPr>
        <p:sp>
          <p:nvSpPr>
            <p:cNvPr id="76" name="75 CuadroTexto"/>
            <p:cNvSpPr txBox="1"/>
            <p:nvPr/>
          </p:nvSpPr>
          <p:spPr>
            <a:xfrm>
              <a:off x="14424717" y="7601188"/>
              <a:ext cx="13709784" cy="646331"/>
            </a:xfrm>
            <a:prstGeom prst="rect">
              <a:avLst/>
            </a:prstGeom>
            <a:noFill/>
            <a:ln>
              <a:solidFill>
                <a:srgbClr val="2E863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3600" b="1" dirty="0" smtClean="0">
                  <a:solidFill>
                    <a:srgbClr val="2E8632"/>
                  </a:solidFill>
                  <a:latin typeface="Arial Narrow" panose="020B0606020202030204" pitchFamily="34" charset="0"/>
                </a:rPr>
                <a:t>3. OIL EXTRACCTION: BIODIESEL AND 3 CO-PRODUCTS</a:t>
              </a:r>
              <a:endParaRPr lang="es-ES" sz="3600" b="1" dirty="0">
                <a:solidFill>
                  <a:srgbClr val="2E8632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77" name="Picture 9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82"/>
            <a:stretch/>
          </p:blipFill>
          <p:spPr bwMode="auto">
            <a:xfrm flipH="1">
              <a:off x="17283713" y="11819430"/>
              <a:ext cx="2468421" cy="2617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8" name="77 Rectángulo"/>
            <p:cNvSpPr/>
            <p:nvPr/>
          </p:nvSpPr>
          <p:spPr>
            <a:xfrm>
              <a:off x="14469856" y="15486591"/>
              <a:ext cx="8337639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chemeClr val="accent5">
                      <a:lumMod val="50000"/>
                    </a:schemeClr>
                  </a:solidFill>
                  <a:latin typeface="Arial Narrow" panose="020B0606020202030204" pitchFamily="34" charset="0"/>
                </a:rPr>
                <a:t>Figure 3</a:t>
              </a:r>
              <a:r>
                <a:rPr lang="en-US" sz="3200" dirty="0" smtClean="0">
                  <a:latin typeface="Arial Narrow" panose="020B0606020202030204" pitchFamily="34" charset="0"/>
                </a:rPr>
                <a:t>. Scheme of  the used oil extraction process  showing the four resulted products: fatty acids suitable for biodiesel production and 3 recoverable co-products.</a:t>
              </a:r>
              <a:endParaRPr lang="es-ES" sz="32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79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9918" y="12823562"/>
              <a:ext cx="2654520" cy="1409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13546" y="9709352"/>
              <a:ext cx="3234125" cy="4179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2" name="81 Conector recto de flecha"/>
            <p:cNvCxnSpPr/>
            <p:nvPr/>
          </p:nvCxnSpPr>
          <p:spPr>
            <a:xfrm>
              <a:off x="27030263" y="14233395"/>
              <a:ext cx="45736" cy="2082230"/>
            </a:xfrm>
            <a:prstGeom prst="straightConnector1">
              <a:avLst/>
            </a:prstGeom>
            <a:ln w="1079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82 CuadroTexto"/>
            <p:cNvSpPr txBox="1"/>
            <p:nvPr/>
          </p:nvSpPr>
          <p:spPr>
            <a:xfrm>
              <a:off x="24014151" y="14532484"/>
              <a:ext cx="4537757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smtClean="0">
                  <a:solidFill>
                    <a:srgbClr val="2E8632"/>
                  </a:solidFill>
                  <a:latin typeface="Arial Narrow" panose="020B0606020202030204" pitchFamily="34" charset="0"/>
                </a:rPr>
                <a:t>BIODIESEL </a:t>
              </a:r>
            </a:p>
            <a:p>
              <a:pPr algn="ctr"/>
              <a:r>
                <a:rPr lang="es-ES" sz="2800" dirty="0" smtClean="0">
                  <a:solidFill>
                    <a:srgbClr val="2E8632"/>
                  </a:solidFill>
                  <a:latin typeface="Arial Narrow" panose="020B0606020202030204" pitchFamily="34" charset="0"/>
                </a:rPr>
                <a:t>PROPERTIES (EN14214)</a:t>
              </a:r>
              <a:endParaRPr lang="es-ES" sz="3200" dirty="0">
                <a:solidFill>
                  <a:srgbClr val="2E8632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85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4340" y="8459203"/>
              <a:ext cx="2100336" cy="1264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7" name="86 CuadroTexto"/>
            <p:cNvSpPr txBox="1"/>
            <p:nvPr/>
          </p:nvSpPr>
          <p:spPr>
            <a:xfrm>
              <a:off x="16074834" y="11456341"/>
              <a:ext cx="10801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400" b="1" dirty="0" smtClean="0">
                  <a:solidFill>
                    <a:srgbClr val="2E8632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Wingdings"/>
                </a:rPr>
                <a:t></a:t>
              </a:r>
              <a:endParaRPr lang="es-ES" sz="5400" b="1" dirty="0">
                <a:solidFill>
                  <a:srgbClr val="2E8632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87 CuadroTexto"/>
            <p:cNvSpPr txBox="1"/>
            <p:nvPr/>
          </p:nvSpPr>
          <p:spPr>
            <a:xfrm>
              <a:off x="26893851" y="9789634"/>
              <a:ext cx="10801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400" b="1" dirty="0" smtClean="0">
                  <a:solidFill>
                    <a:srgbClr val="2E8632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Wingdings"/>
                </a:rPr>
                <a:t></a:t>
              </a:r>
              <a:endParaRPr lang="es-ES" sz="5400" b="1" dirty="0">
                <a:solidFill>
                  <a:srgbClr val="2E8632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88 CuadroTexto"/>
            <p:cNvSpPr txBox="1"/>
            <p:nvPr/>
          </p:nvSpPr>
          <p:spPr>
            <a:xfrm>
              <a:off x="22247552" y="13821386"/>
              <a:ext cx="10801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400" b="1" dirty="0" smtClean="0">
                  <a:solidFill>
                    <a:srgbClr val="2E8632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Wingdings"/>
                </a:rPr>
                <a:t></a:t>
              </a:r>
              <a:endParaRPr lang="es-ES" sz="5400" b="1" dirty="0">
                <a:solidFill>
                  <a:srgbClr val="2E8632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24497960" y="10933121"/>
              <a:ext cx="41851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 err="1" smtClean="0">
                  <a:latin typeface="Arial Narrow" panose="020B0606020202030204" pitchFamily="34" charset="0"/>
                </a:rPr>
                <a:t>Source</a:t>
              </a:r>
              <a:r>
                <a:rPr lang="es-ES" sz="2800" dirty="0" smtClean="0">
                  <a:latin typeface="Arial Narrow" panose="020B0606020202030204" pitchFamily="34" charset="0"/>
                </a:rPr>
                <a:t> </a:t>
              </a:r>
              <a:r>
                <a:rPr lang="es-ES" sz="2800" dirty="0">
                  <a:latin typeface="Arial Narrow" panose="020B0606020202030204" pitchFamily="34" charset="0"/>
                </a:rPr>
                <a:t>of </a:t>
              </a:r>
              <a:r>
                <a:rPr lang="es-ES" sz="2800" dirty="0" err="1">
                  <a:latin typeface="Arial Narrow" panose="020B0606020202030204" pitchFamily="34" charset="0"/>
                </a:rPr>
                <a:t>bioactive</a:t>
              </a:r>
              <a:r>
                <a:rPr lang="es-ES" sz="2800" dirty="0">
                  <a:latin typeface="Arial Narrow" panose="020B0606020202030204" pitchFamily="34" charset="0"/>
                </a:rPr>
                <a:t> </a:t>
              </a:r>
              <a:r>
                <a:rPr lang="es-ES" sz="2800" dirty="0" err="1" smtClean="0">
                  <a:latin typeface="Arial Narrow" panose="020B0606020202030204" pitchFamily="34" charset="0"/>
                </a:rPr>
                <a:t>molecules</a:t>
              </a:r>
              <a:endParaRPr lang="es-ES" sz="2800" dirty="0" smtClean="0">
                <a:latin typeface="Arial Narrow" panose="020B0606020202030204" pitchFamily="34" charset="0"/>
              </a:endParaRPr>
            </a:p>
            <a:p>
              <a:pPr algn="ctr"/>
              <a:r>
                <a:rPr lang="es-ES" sz="2000" dirty="0" smtClean="0">
                  <a:latin typeface="Arial Narrow" panose="020B0606020202030204" pitchFamily="34" charset="0"/>
                </a:rPr>
                <a:t>STEROLS, CAROTENOIDS</a:t>
              </a:r>
              <a:endParaRPr lang="es-ES" sz="2000" dirty="0">
                <a:latin typeface="Arial Narrow" panose="020B0606020202030204" pitchFamily="34" charset="0"/>
              </a:endParaRPr>
            </a:p>
          </p:txBody>
        </p:sp>
        <p:pic>
          <p:nvPicPr>
            <p:cNvPr id="8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1680" y="8459202"/>
              <a:ext cx="12536512" cy="6285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14 Grupo"/>
          <p:cNvGrpSpPr/>
          <p:nvPr/>
        </p:nvGrpSpPr>
        <p:grpSpPr>
          <a:xfrm>
            <a:off x="1144772" y="12167282"/>
            <a:ext cx="13265185" cy="6896199"/>
            <a:chOff x="1144772" y="11665273"/>
            <a:chExt cx="13265185" cy="6896199"/>
          </a:xfrm>
        </p:grpSpPr>
        <p:sp>
          <p:nvSpPr>
            <p:cNvPr id="59" name="58 CuadroTexto"/>
            <p:cNvSpPr txBox="1"/>
            <p:nvPr/>
          </p:nvSpPr>
          <p:spPr>
            <a:xfrm>
              <a:off x="12372024" y="13726765"/>
              <a:ext cx="20379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 err="1" smtClean="0">
                  <a:latin typeface="Arial Narrow" panose="020B0606020202030204" pitchFamily="34" charset="0"/>
                </a:rPr>
                <a:t>Extruded</a:t>
              </a:r>
              <a:r>
                <a:rPr lang="es-ES" sz="2800" dirty="0" smtClean="0">
                  <a:latin typeface="Arial Narrow" panose="020B0606020202030204" pitchFamily="34" charset="0"/>
                </a:rPr>
                <a:t> </a:t>
              </a:r>
            </a:p>
            <a:p>
              <a:pPr algn="ctr"/>
              <a:r>
                <a:rPr lang="es-ES" sz="2800" dirty="0" err="1" smtClean="0">
                  <a:latin typeface="Arial Narrow" panose="020B0606020202030204" pitchFamily="34" charset="0"/>
                </a:rPr>
                <a:t>Residue</a:t>
              </a:r>
              <a:endParaRPr lang="es-ES" sz="2800" dirty="0">
                <a:latin typeface="Arial Narrow" panose="020B0606020202030204" pitchFamily="34" charset="0"/>
              </a:endParaRPr>
            </a:p>
          </p:txBody>
        </p:sp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835" y="13393465"/>
              <a:ext cx="5315188" cy="1092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3" descr="D:\LupitaC\Lin\Manips extrusion\D5_filtrat brut.jp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35"/>
            <a:stretch/>
          </p:blipFill>
          <p:spPr bwMode="auto">
            <a:xfrm>
              <a:off x="10246800" y="15193665"/>
              <a:ext cx="2125223" cy="18622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9351059" y="12524179"/>
              <a:ext cx="4149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dirty="0" smtClean="0">
                  <a:latin typeface="Arial Narrow" panose="020B0606020202030204" pitchFamily="34" charset="0"/>
                </a:rPr>
                <a:t>Solid/</a:t>
              </a:r>
              <a:r>
                <a:rPr lang="es-ES" sz="3200" dirty="0" err="1" smtClean="0">
                  <a:latin typeface="Arial Narrow" panose="020B0606020202030204" pitchFamily="34" charset="0"/>
                </a:rPr>
                <a:t>Liquid</a:t>
              </a:r>
              <a:r>
                <a:rPr lang="es-ES" sz="3200" dirty="0" smtClean="0">
                  <a:latin typeface="Arial Narrow" panose="020B0606020202030204" pitchFamily="34" charset="0"/>
                </a:rPr>
                <a:t> </a:t>
              </a:r>
              <a:r>
                <a:rPr lang="es-ES" sz="3200" dirty="0" err="1" smtClean="0">
                  <a:latin typeface="Arial Narrow" panose="020B0606020202030204" pitchFamily="34" charset="0"/>
                </a:rPr>
                <a:t>Separation</a:t>
              </a:r>
              <a:endParaRPr lang="es-ES" sz="3200" dirty="0">
                <a:latin typeface="Arial Narrow" panose="020B0606020202030204" pitchFamily="34" charset="0"/>
              </a:endParaRPr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31"/>
            <a:stretch/>
          </p:blipFill>
          <p:spPr bwMode="auto">
            <a:xfrm flipH="1">
              <a:off x="1191650" y="12516481"/>
              <a:ext cx="3651435" cy="1106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11 CuadroTexto"/>
            <p:cNvSpPr txBox="1"/>
            <p:nvPr/>
          </p:nvSpPr>
          <p:spPr>
            <a:xfrm>
              <a:off x="9015557" y="17029881"/>
              <a:ext cx="4605517" cy="1236974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s-ES" sz="32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- </a:t>
              </a:r>
              <a:r>
                <a:rPr lang="es-ES" sz="3200" dirty="0" err="1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Glucose+Frutose</a:t>
              </a:r>
              <a:r>
                <a:rPr lang="es-ES" sz="3200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=</a:t>
              </a:r>
              <a:r>
                <a:rPr lang="es-ES" sz="32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 230 g/L</a:t>
              </a:r>
            </a:p>
            <a:p>
              <a:r>
                <a:rPr lang="es-ES" sz="32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- Amino </a:t>
              </a:r>
              <a:r>
                <a:rPr lang="es-ES" sz="3200" dirty="0" err="1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acid</a:t>
              </a:r>
              <a:r>
                <a:rPr lang="es-ES" sz="32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 = 9.7 g/L</a:t>
              </a:r>
              <a:endParaRPr lang="es-ES" sz="3200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026410" y="12943754"/>
              <a:ext cx="21744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FRUIT </a:t>
              </a:r>
            </a:p>
            <a:p>
              <a:pPr algn="ctr"/>
              <a:r>
                <a:rPr lang="es-ES" sz="2800" b="1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WASTE</a:t>
              </a:r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5" t="14328" b="15702"/>
            <a:stretch/>
          </p:blipFill>
          <p:spPr bwMode="auto">
            <a:xfrm>
              <a:off x="1220178" y="13922130"/>
              <a:ext cx="3679628" cy="2101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4" name="33 Conector recto de flecha"/>
            <p:cNvCxnSpPr/>
            <p:nvPr/>
          </p:nvCxnSpPr>
          <p:spPr>
            <a:xfrm>
              <a:off x="11179893" y="13208678"/>
              <a:ext cx="0" cy="2810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 de flecha"/>
            <p:cNvCxnSpPr/>
            <p:nvPr/>
          </p:nvCxnSpPr>
          <p:spPr>
            <a:xfrm>
              <a:off x="5511918" y="14196868"/>
              <a:ext cx="8097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 de flecha"/>
            <p:cNvCxnSpPr/>
            <p:nvPr/>
          </p:nvCxnSpPr>
          <p:spPr>
            <a:xfrm>
              <a:off x="12430517" y="14194237"/>
              <a:ext cx="4038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72 CuadroTexto"/>
            <p:cNvSpPr txBox="1"/>
            <p:nvPr/>
          </p:nvSpPr>
          <p:spPr>
            <a:xfrm>
              <a:off x="9549402" y="14833625"/>
              <a:ext cx="358112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HYDROLYSATE</a:t>
              </a:r>
              <a:endParaRPr lang="es-ES" sz="2800" b="1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43" name="42 Conector recto de flecha"/>
            <p:cNvCxnSpPr/>
            <p:nvPr/>
          </p:nvCxnSpPr>
          <p:spPr>
            <a:xfrm>
              <a:off x="11134373" y="14401577"/>
              <a:ext cx="0" cy="4392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60 CuadroTexto"/>
            <p:cNvSpPr txBox="1"/>
            <p:nvPr/>
          </p:nvSpPr>
          <p:spPr>
            <a:xfrm>
              <a:off x="1163457" y="11665273"/>
              <a:ext cx="13246499" cy="646331"/>
            </a:xfrm>
            <a:prstGeom prst="rect">
              <a:avLst/>
            </a:prstGeom>
            <a:noFill/>
            <a:ln>
              <a:solidFill>
                <a:srgbClr val="2E863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3600" b="1" dirty="0" smtClean="0">
                  <a:solidFill>
                    <a:srgbClr val="2E8632"/>
                  </a:solidFill>
                </a:rPr>
                <a:t>1. AGRI-FOOD WASTES PROCESSING BY TWIN-SCREW STRUDER</a:t>
              </a:r>
              <a:endParaRPr lang="es-ES" sz="3600" b="1" dirty="0">
                <a:solidFill>
                  <a:srgbClr val="2E8632"/>
                </a:solidFill>
              </a:endParaRPr>
            </a:p>
          </p:txBody>
        </p:sp>
        <p:sp>
          <p:nvSpPr>
            <p:cNvPr id="91" name="90 Rectángulo"/>
            <p:cNvSpPr/>
            <p:nvPr/>
          </p:nvSpPr>
          <p:spPr>
            <a:xfrm>
              <a:off x="1144772" y="16499369"/>
              <a:ext cx="6486152" cy="20621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chemeClr val="accent5">
                      <a:lumMod val="50000"/>
                    </a:schemeClr>
                  </a:solidFill>
                  <a:latin typeface="Arial Narrow" panose="020B0606020202030204" pitchFamily="34" charset="0"/>
                </a:rPr>
                <a:t>Figure 1</a:t>
              </a:r>
              <a:r>
                <a:rPr lang="en-US" sz="3200" dirty="0" smtClean="0">
                  <a:latin typeface="Arial Narrow" panose="020B0606020202030204" pitchFamily="34" charset="0"/>
                </a:rPr>
                <a:t>. Scheme of fruit waste hydrolysis by extrusion process. Raw material (plums) was supplied by a local French Fruit Processing Company.</a:t>
              </a:r>
              <a:endParaRPr lang="es-ES" sz="3200" dirty="0">
                <a:latin typeface="Arial Narrow" panose="020B0606020202030204" pitchFamily="34" charset="0"/>
              </a:endParaRPr>
            </a:p>
          </p:txBody>
        </p:sp>
        <p:sp>
          <p:nvSpPr>
            <p:cNvPr id="92" name="91 CuadroTexto"/>
            <p:cNvSpPr txBox="1"/>
            <p:nvPr/>
          </p:nvSpPr>
          <p:spPr>
            <a:xfrm>
              <a:off x="7591124" y="15340208"/>
              <a:ext cx="24637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dirty="0" err="1" smtClean="0">
                  <a:latin typeface="Arial Narrow" panose="020B0606020202030204" pitchFamily="34" charset="0"/>
                </a:rPr>
                <a:t>Solvent</a:t>
              </a:r>
              <a:r>
                <a:rPr lang="es-ES" sz="3200" dirty="0" smtClean="0">
                  <a:latin typeface="Arial Narrow" panose="020B0606020202030204" pitchFamily="34" charset="0"/>
                </a:rPr>
                <a:t>: </a:t>
              </a:r>
            </a:p>
            <a:p>
              <a:pPr algn="ctr"/>
              <a:r>
                <a:rPr lang="es-ES" sz="3200" dirty="0" err="1" smtClean="0">
                  <a:latin typeface="Arial Narrow" panose="020B0606020202030204" pitchFamily="34" charset="0"/>
                </a:rPr>
                <a:t>water</a:t>
              </a:r>
              <a:endParaRPr lang="es-ES" sz="3200" dirty="0">
                <a:latin typeface="Arial Narrow" panose="020B0606020202030204" pitchFamily="34" charset="0"/>
              </a:endParaRPr>
            </a:p>
          </p:txBody>
        </p:sp>
        <p:cxnSp>
          <p:nvCxnSpPr>
            <p:cNvPr id="93" name="92 Conector recto de flecha"/>
            <p:cNvCxnSpPr/>
            <p:nvPr/>
          </p:nvCxnSpPr>
          <p:spPr>
            <a:xfrm flipV="1">
              <a:off x="8403170" y="14744601"/>
              <a:ext cx="0" cy="5291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95 CuadroTexto"/>
            <p:cNvSpPr txBox="1"/>
            <p:nvPr/>
          </p:nvSpPr>
          <p:spPr>
            <a:xfrm>
              <a:off x="9884672" y="16705833"/>
              <a:ext cx="292771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COMPOSITION</a:t>
              </a:r>
              <a:endParaRPr lang="es-ES" sz="2800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5388397" y="14329569"/>
              <a:ext cx="93326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3200" dirty="0" smtClean="0">
                  <a:latin typeface="Arial Narrow" panose="020B0606020202030204" pitchFamily="34" charset="0"/>
                </a:rPr>
                <a:t>Input</a:t>
              </a:r>
              <a:endParaRPr lang="es-ES" dirty="0"/>
            </a:p>
          </p:txBody>
        </p:sp>
        <p:sp>
          <p:nvSpPr>
            <p:cNvPr id="21" name="20 Elipse"/>
            <p:cNvSpPr/>
            <p:nvPr/>
          </p:nvSpPr>
          <p:spPr>
            <a:xfrm>
              <a:off x="3500441" y="12429671"/>
              <a:ext cx="1587732" cy="1280274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94" name="93 Conector recto de flecha"/>
            <p:cNvCxnSpPr/>
            <p:nvPr/>
          </p:nvCxnSpPr>
          <p:spPr>
            <a:xfrm flipV="1">
              <a:off x="9286611" y="14747958"/>
              <a:ext cx="0" cy="5291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102 Rectángulo"/>
          <p:cNvSpPr/>
          <p:nvPr/>
        </p:nvSpPr>
        <p:spPr>
          <a:xfrm>
            <a:off x="1151940" y="8024427"/>
            <a:ext cx="12098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2E8632"/>
                </a:solidFill>
                <a:latin typeface="Arial Narrow" panose="020B0606020202030204" pitchFamily="34" charset="0"/>
              </a:rPr>
              <a:t>INTRODUCTION</a:t>
            </a:r>
            <a:endParaRPr lang="es-ES" sz="3600" dirty="0">
              <a:solidFill>
                <a:srgbClr val="2E8632"/>
              </a:solidFill>
              <a:latin typeface="Arial Narrow" panose="020B0606020202030204" pitchFamily="34" charset="0"/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15618628" y="8564058"/>
            <a:ext cx="10699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cap="all" dirty="0" smtClean="0">
                <a:solidFill>
                  <a:srgbClr val="2E8632"/>
                </a:solidFill>
                <a:latin typeface="Arial Narrow" panose="020B0606020202030204" pitchFamily="34" charset="0"/>
              </a:rPr>
              <a:t>4.1. Amino </a:t>
            </a:r>
            <a:r>
              <a:rPr lang="es-ES" sz="2800" b="1" cap="all" dirty="0" err="1" smtClean="0">
                <a:solidFill>
                  <a:srgbClr val="2E8632"/>
                </a:solidFill>
                <a:latin typeface="Arial Narrow" panose="020B0606020202030204" pitchFamily="34" charset="0"/>
              </a:rPr>
              <a:t>acids</a:t>
            </a:r>
            <a:r>
              <a:rPr lang="es-ES" sz="2800" b="1" cap="all" dirty="0" smtClean="0">
                <a:solidFill>
                  <a:srgbClr val="2E8632"/>
                </a:solidFill>
                <a:latin typeface="Arial Narrow" panose="020B0606020202030204" pitchFamily="34" charset="0"/>
              </a:rPr>
              <a:t> </a:t>
            </a:r>
            <a:r>
              <a:rPr lang="es-ES" sz="2800" b="1" cap="all" dirty="0" err="1" smtClean="0">
                <a:solidFill>
                  <a:srgbClr val="2E8632"/>
                </a:solidFill>
                <a:latin typeface="Arial Narrow" panose="020B0606020202030204" pitchFamily="34" charset="0"/>
              </a:rPr>
              <a:t>recovery</a:t>
            </a:r>
            <a:r>
              <a:rPr lang="es-ES" sz="2800" b="1" cap="all" dirty="0" smtClean="0">
                <a:solidFill>
                  <a:srgbClr val="2E8632"/>
                </a:solidFill>
                <a:latin typeface="Arial Narrow" panose="020B0606020202030204" pitchFamily="34" charset="0"/>
              </a:rPr>
              <a:t> </a:t>
            </a:r>
            <a:r>
              <a:rPr lang="es-ES" sz="2800" b="1" cap="all" dirty="0" err="1" smtClean="0">
                <a:solidFill>
                  <a:srgbClr val="2E8632"/>
                </a:solidFill>
                <a:latin typeface="Arial Narrow" panose="020B0606020202030204" pitchFamily="34" charset="0"/>
              </a:rPr>
              <a:t>by</a:t>
            </a:r>
            <a:r>
              <a:rPr lang="es-ES" sz="2800" b="1" cap="all" dirty="0" smtClean="0">
                <a:solidFill>
                  <a:srgbClr val="2E8632"/>
                </a:solidFill>
                <a:latin typeface="Arial Narrow" panose="020B0606020202030204" pitchFamily="34" charset="0"/>
              </a:rPr>
              <a:t> </a:t>
            </a:r>
            <a:r>
              <a:rPr lang="es-ES" sz="2800" b="1" cap="all" dirty="0" err="1" smtClean="0">
                <a:solidFill>
                  <a:srgbClr val="2E8632"/>
                </a:solidFill>
                <a:latin typeface="Arial Narrow" panose="020B0606020202030204" pitchFamily="34" charset="0"/>
              </a:rPr>
              <a:t>enzYmatic</a:t>
            </a:r>
            <a:r>
              <a:rPr lang="es-ES" sz="2800" b="1" cap="all" dirty="0" smtClean="0">
                <a:solidFill>
                  <a:srgbClr val="2E8632"/>
                </a:solidFill>
                <a:latin typeface="Arial Narrow" panose="020B0606020202030204" pitchFamily="34" charset="0"/>
              </a:rPr>
              <a:t> </a:t>
            </a:r>
            <a:r>
              <a:rPr lang="es-ES" sz="2800" b="1" cap="all" dirty="0" err="1">
                <a:solidFill>
                  <a:srgbClr val="2E8632"/>
                </a:solidFill>
                <a:latin typeface="Arial Narrow" panose="020B0606020202030204" pitchFamily="34" charset="0"/>
              </a:rPr>
              <a:t>h</a:t>
            </a:r>
            <a:r>
              <a:rPr lang="es-ES" sz="2800" b="1" cap="all" dirty="0" err="1" smtClean="0">
                <a:solidFill>
                  <a:srgbClr val="2E8632"/>
                </a:solidFill>
                <a:latin typeface="Arial Narrow" panose="020B0606020202030204" pitchFamily="34" charset="0"/>
              </a:rPr>
              <a:t>ydrolysis</a:t>
            </a:r>
            <a:endParaRPr lang="es-ES" sz="2800" b="1" cap="all" dirty="0">
              <a:solidFill>
                <a:srgbClr val="2E8632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9691949" y="9761218"/>
            <a:ext cx="548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Viscozyme</a:t>
            </a:r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+ </a:t>
            </a:r>
            <a:r>
              <a:rPr lang="es-E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Alcalase</a:t>
            </a:r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+ </a:t>
            </a:r>
            <a:r>
              <a:rPr lang="es-E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Flavourzyme</a:t>
            </a: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15235890" y="14146859"/>
            <a:ext cx="4731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cap="all" dirty="0" smtClean="0">
                <a:solidFill>
                  <a:srgbClr val="2E8632"/>
                </a:solidFill>
                <a:latin typeface="Arial Narrow" panose="020B0606020202030204" pitchFamily="34" charset="0"/>
              </a:rPr>
              <a:t>4.2. </a:t>
            </a:r>
            <a:r>
              <a:rPr lang="es-ES" sz="2800" b="1" cap="all" dirty="0" err="1" smtClean="0">
                <a:solidFill>
                  <a:srgbClr val="2E8632"/>
                </a:solidFill>
                <a:latin typeface="Arial Narrow" panose="020B0606020202030204" pitchFamily="34" charset="0"/>
              </a:rPr>
              <a:t>Anaerobic</a:t>
            </a:r>
            <a:r>
              <a:rPr lang="es-ES" sz="2800" b="1" cap="all" dirty="0" smtClean="0">
                <a:solidFill>
                  <a:srgbClr val="2E8632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s-ES" sz="2800" b="1" cap="all" dirty="0" err="1" smtClean="0">
                <a:solidFill>
                  <a:srgbClr val="2E8632"/>
                </a:solidFill>
                <a:latin typeface="Arial Narrow" panose="020B0606020202030204" pitchFamily="34" charset="0"/>
              </a:rPr>
              <a:t>digestion</a:t>
            </a:r>
            <a:endParaRPr lang="es-ES" sz="2800" b="1" cap="all" dirty="0">
              <a:solidFill>
                <a:srgbClr val="2E8632"/>
              </a:solidFill>
              <a:latin typeface="Arial Narrow" panose="020B0606020202030204" pitchFamily="34" charset="0"/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25262213" y="12153986"/>
            <a:ext cx="4018466" cy="2281476"/>
          </a:xfrm>
          <a:prstGeom prst="round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- </a:t>
            </a:r>
            <a:r>
              <a:rPr lang="es-E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Total N</a:t>
            </a:r>
            <a:r>
              <a:rPr lang="es-ES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= 3.2 g/L</a:t>
            </a:r>
          </a:p>
          <a:p>
            <a:r>
              <a:rPr lang="es-ES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- </a:t>
            </a:r>
            <a:r>
              <a:rPr lang="es-E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Amino </a:t>
            </a:r>
            <a:r>
              <a:rPr lang="es-ES" sz="32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acids</a:t>
            </a:r>
            <a:r>
              <a:rPr lang="es-E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s-ES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= 10 g/L</a:t>
            </a:r>
            <a:endParaRPr lang="es-ES" sz="32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r>
              <a:rPr lang="es-ES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- </a:t>
            </a:r>
            <a:r>
              <a:rPr lang="es-ES" sz="32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Glycerol</a:t>
            </a:r>
            <a:r>
              <a:rPr lang="es-ES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= 28 </a:t>
            </a:r>
            <a:r>
              <a:rPr lang="es-E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g/L </a:t>
            </a:r>
          </a:p>
          <a:p>
            <a:r>
              <a:rPr lang="es-ES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- </a:t>
            </a:r>
            <a:r>
              <a:rPr lang="es-ES" sz="32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Glucose</a:t>
            </a:r>
            <a:r>
              <a:rPr lang="es-ES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=1.5 g/L</a:t>
            </a:r>
          </a:p>
        </p:txBody>
      </p:sp>
      <p:grpSp>
        <p:nvGrpSpPr>
          <p:cNvPr id="18" name="17 Grupo"/>
          <p:cNvGrpSpPr/>
          <p:nvPr/>
        </p:nvGrpSpPr>
        <p:grpSpPr>
          <a:xfrm>
            <a:off x="18556444" y="10617984"/>
            <a:ext cx="6933174" cy="2287554"/>
            <a:chOff x="18454196" y="22139194"/>
            <a:chExt cx="6933174" cy="3604643"/>
          </a:xfrm>
        </p:grpSpPr>
        <p:cxnSp>
          <p:nvCxnSpPr>
            <p:cNvPr id="16" name="15 Conector recto de flecha"/>
            <p:cNvCxnSpPr/>
            <p:nvPr/>
          </p:nvCxnSpPr>
          <p:spPr>
            <a:xfrm>
              <a:off x="18454196" y="22139194"/>
              <a:ext cx="6933174" cy="22652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" name="26 Conector recto de flecha"/>
            <p:cNvCxnSpPr/>
            <p:nvPr/>
          </p:nvCxnSpPr>
          <p:spPr>
            <a:xfrm>
              <a:off x="21206123" y="22881779"/>
              <a:ext cx="0" cy="2862058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8" name="27 Arco"/>
            <p:cNvSpPr/>
            <p:nvPr/>
          </p:nvSpPr>
          <p:spPr>
            <a:xfrm>
              <a:off x="20132644" y="22139194"/>
              <a:ext cx="1073479" cy="1402177"/>
            </a:xfrm>
            <a:prstGeom prst="arc">
              <a:avLst/>
            </a:prstGeom>
            <a:ln w="4445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8" name="37 Grupo"/>
          <p:cNvGrpSpPr/>
          <p:nvPr/>
        </p:nvGrpSpPr>
        <p:grpSpPr>
          <a:xfrm>
            <a:off x="22833040" y="18206355"/>
            <a:ext cx="6773139" cy="4548150"/>
            <a:chOff x="22238667" y="24911233"/>
            <a:chExt cx="7019474" cy="4926747"/>
          </a:xfrm>
        </p:grpSpPr>
        <p:pic>
          <p:nvPicPr>
            <p:cNvPr id="35" name="Picture 5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25" r="3987"/>
            <a:stretch/>
          </p:blipFill>
          <p:spPr bwMode="auto">
            <a:xfrm>
              <a:off x="23203863" y="25569804"/>
              <a:ext cx="5089083" cy="25342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8667" y="24911233"/>
              <a:ext cx="7019474" cy="4926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13 Grupo"/>
          <p:cNvGrpSpPr/>
          <p:nvPr/>
        </p:nvGrpSpPr>
        <p:grpSpPr>
          <a:xfrm>
            <a:off x="16096090" y="9344964"/>
            <a:ext cx="3259099" cy="2656799"/>
            <a:chOff x="14570600" y="20754045"/>
            <a:chExt cx="3352588" cy="271260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322"/>
            <a:stretch/>
          </p:blipFill>
          <p:spPr bwMode="auto">
            <a:xfrm>
              <a:off x="14617675" y="20754045"/>
              <a:ext cx="3011487" cy="2628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5 CuadroTexto"/>
            <p:cNvSpPr txBox="1"/>
            <p:nvPr/>
          </p:nvSpPr>
          <p:spPr>
            <a:xfrm>
              <a:off x="14570600" y="22932437"/>
              <a:ext cx="3352588" cy="5342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>
                  <a:latin typeface="Arial Narrow" panose="020B0606020202030204" pitchFamily="34" charset="0"/>
                </a:rPr>
                <a:t>DEFFATED BIOMASS</a:t>
              </a:r>
              <a:endParaRPr lang="es-ES" sz="2800" dirty="0">
                <a:latin typeface="Arial Narrow" panose="020B0606020202030204" pitchFamily="34" charset="0"/>
              </a:endParaRPr>
            </a:p>
          </p:txBody>
        </p:sp>
        <p:sp>
          <p:nvSpPr>
            <p:cNvPr id="42" name="41 Rectángulo"/>
            <p:cNvSpPr/>
            <p:nvPr/>
          </p:nvSpPr>
          <p:spPr>
            <a:xfrm>
              <a:off x="14925109" y="20759218"/>
              <a:ext cx="239661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es-ES" sz="28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RAW MATERIAL</a:t>
              </a:r>
            </a:p>
          </p:txBody>
        </p:sp>
      </p:grpSp>
      <p:grpSp>
        <p:nvGrpSpPr>
          <p:cNvPr id="45" name="44 Grupo"/>
          <p:cNvGrpSpPr/>
          <p:nvPr/>
        </p:nvGrpSpPr>
        <p:grpSpPr>
          <a:xfrm>
            <a:off x="25567608" y="8928051"/>
            <a:ext cx="4183579" cy="2705642"/>
            <a:chOff x="25716840" y="20541107"/>
            <a:chExt cx="4183579" cy="2705642"/>
          </a:xfrm>
        </p:grpSpPr>
        <p:pic>
          <p:nvPicPr>
            <p:cNvPr id="55" name="Picture 6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846"/>
            <a:stretch/>
          </p:blipFill>
          <p:spPr bwMode="auto">
            <a:xfrm>
              <a:off x="26194257" y="20666883"/>
              <a:ext cx="2668740" cy="2519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5" name="94 CuadroTexto"/>
            <p:cNvSpPr txBox="1"/>
            <p:nvPr/>
          </p:nvSpPr>
          <p:spPr>
            <a:xfrm>
              <a:off x="25716840" y="22723529"/>
              <a:ext cx="418357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2800" b="1" dirty="0" smtClean="0">
                  <a:latin typeface="Arial Narrow" panose="020B0606020202030204" pitchFamily="34" charset="0"/>
                </a:rPr>
                <a:t>PROTEIN HYDROLYSATE</a:t>
              </a:r>
              <a:endParaRPr lang="es-ES" sz="2800" b="1" dirty="0">
                <a:latin typeface="Arial Narrow" panose="020B0606020202030204" pitchFamily="34" charset="0"/>
              </a:endParaRPr>
            </a:p>
          </p:txBody>
        </p:sp>
        <p:sp>
          <p:nvSpPr>
            <p:cNvPr id="98" name="97 Rectángulo"/>
            <p:cNvSpPr/>
            <p:nvPr/>
          </p:nvSpPr>
          <p:spPr>
            <a:xfrm>
              <a:off x="26467085" y="20541107"/>
              <a:ext cx="201162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es-ES" sz="28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PRODUCT</a:t>
              </a:r>
              <a:endParaRPr lang="es-ES" sz="280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99" name="98 CuadroTexto"/>
          <p:cNvSpPr txBox="1"/>
          <p:nvPr/>
        </p:nvSpPr>
        <p:spPr>
          <a:xfrm>
            <a:off x="26219610" y="11779001"/>
            <a:ext cx="22995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COMPOSITION</a:t>
            </a:r>
            <a:endParaRPr lang="es-E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14" name="113 Grupo"/>
          <p:cNvGrpSpPr/>
          <p:nvPr/>
        </p:nvGrpSpPr>
        <p:grpSpPr>
          <a:xfrm>
            <a:off x="19103348" y="13080095"/>
            <a:ext cx="3914651" cy="2862727"/>
            <a:chOff x="19322251" y="25436394"/>
            <a:chExt cx="4090953" cy="286272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961"/>
            <a:stretch/>
          </p:blipFill>
          <p:spPr bwMode="auto">
            <a:xfrm>
              <a:off x="19834458" y="25978782"/>
              <a:ext cx="2994025" cy="2320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5" name="74 CuadroTexto"/>
            <p:cNvSpPr txBox="1"/>
            <p:nvPr/>
          </p:nvSpPr>
          <p:spPr>
            <a:xfrm>
              <a:off x="19322251" y="25436394"/>
              <a:ext cx="4090953" cy="9541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PROTEIN-EXTRACTED RESIDUAL BIOMASS</a:t>
              </a:r>
              <a:endPara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1" name="100 Rectángulo"/>
            <p:cNvSpPr/>
            <p:nvPr/>
          </p:nvSpPr>
          <p:spPr>
            <a:xfrm>
              <a:off x="20169418" y="27775901"/>
              <a:ext cx="239661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es-ES" sz="28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RAW MATERIAL</a:t>
              </a:r>
            </a:p>
          </p:txBody>
        </p:sp>
      </p:grpSp>
      <p:sp>
        <p:nvSpPr>
          <p:cNvPr id="63" name="62 CuadroTexto"/>
          <p:cNvSpPr txBox="1"/>
          <p:nvPr/>
        </p:nvSpPr>
        <p:spPr>
          <a:xfrm>
            <a:off x="25096998" y="15003316"/>
            <a:ext cx="3232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 Narrow" panose="020B0606020202030204" pitchFamily="34" charset="0"/>
              </a:rPr>
              <a:t>BIOGAS</a:t>
            </a:r>
          </a:p>
        </p:txBody>
      </p:sp>
      <p:cxnSp>
        <p:nvCxnSpPr>
          <p:cNvPr id="107" name="106 Conector recto de flecha"/>
          <p:cNvCxnSpPr/>
          <p:nvPr/>
        </p:nvCxnSpPr>
        <p:spPr>
          <a:xfrm>
            <a:off x="22434559" y="15282637"/>
            <a:ext cx="361046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116 Conector recto de flecha"/>
          <p:cNvCxnSpPr/>
          <p:nvPr/>
        </p:nvCxnSpPr>
        <p:spPr>
          <a:xfrm>
            <a:off x="23931731" y="17923324"/>
            <a:ext cx="1354932" cy="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8" name="117 Arco"/>
          <p:cNvSpPr/>
          <p:nvPr/>
        </p:nvSpPr>
        <p:spPr>
          <a:xfrm>
            <a:off x="21385265" y="15263201"/>
            <a:ext cx="2546466" cy="4269613"/>
          </a:xfrm>
          <a:prstGeom prst="arc">
            <a:avLst>
              <a:gd name="adj1" fmla="val 16489650"/>
              <a:gd name="adj2" fmla="val 1361356"/>
            </a:avLst>
          </a:prstGeom>
          <a:ln w="44450">
            <a:solidFill>
              <a:schemeClr val="tx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9" name="118 CuadroTexto"/>
          <p:cNvSpPr txBox="1"/>
          <p:nvPr/>
        </p:nvSpPr>
        <p:spPr>
          <a:xfrm>
            <a:off x="25177169" y="17661714"/>
            <a:ext cx="4103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 Narrow" panose="020B0606020202030204" pitchFamily="34" charset="0"/>
              </a:rPr>
              <a:t>DIGESTATE (FERTILIZER)</a:t>
            </a:r>
          </a:p>
        </p:txBody>
      </p:sp>
      <p:sp>
        <p:nvSpPr>
          <p:cNvPr id="120" name="119 Rectángulo"/>
          <p:cNvSpPr/>
          <p:nvPr/>
        </p:nvSpPr>
        <p:spPr>
          <a:xfrm>
            <a:off x="15644434" y="17121961"/>
            <a:ext cx="681593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Figure 4. </a:t>
            </a:r>
            <a:r>
              <a:rPr lang="en-US" sz="3200" dirty="0" smtClean="0">
                <a:latin typeface="Arial Narrow" panose="020B0606020202030204" pitchFamily="34" charset="0"/>
              </a:rPr>
              <a:t>Cascade-valorization of de-fatted biomass: 20</a:t>
            </a:r>
            <a:r>
              <a:rPr lang="en-US" sz="3200" dirty="0">
                <a:latin typeface="Arial Narrow" panose="020B0606020202030204" pitchFamily="34" charset="0"/>
              </a:rPr>
              <a:t>% </a:t>
            </a:r>
            <a:r>
              <a:rPr lang="en-US" sz="3200" dirty="0" smtClean="0">
                <a:latin typeface="Arial Narrow" panose="020B0606020202030204" pitchFamily="34" charset="0"/>
              </a:rPr>
              <a:t>was </a:t>
            </a:r>
            <a:r>
              <a:rPr lang="en-US" sz="3200" dirty="0">
                <a:latin typeface="Arial Narrow" panose="020B0606020202030204" pitchFamily="34" charset="0"/>
              </a:rPr>
              <a:t>turned into a nutrient-rich solution </a:t>
            </a:r>
            <a:r>
              <a:rPr lang="en-US" sz="3200" dirty="0" smtClean="0">
                <a:latin typeface="Arial Narrow" panose="020B0606020202030204" pitchFamily="34" charset="0"/>
              </a:rPr>
              <a:t>and </a:t>
            </a:r>
            <a:r>
              <a:rPr lang="en-US" sz="3200" dirty="0">
                <a:latin typeface="Arial Narrow" panose="020B0606020202030204" pitchFamily="34" charset="0"/>
              </a:rPr>
              <a:t>the remaining 80% was anaerobically digested for the production of </a:t>
            </a:r>
            <a:r>
              <a:rPr lang="en-US" sz="3200" dirty="0" smtClean="0">
                <a:latin typeface="Arial Narrow" panose="020B0606020202030204" pitchFamily="34" charset="0"/>
              </a:rPr>
              <a:t>biogas. </a:t>
            </a:r>
          </a:p>
          <a:p>
            <a:pPr algn="just"/>
            <a:r>
              <a:rPr lang="en-US" sz="3200" dirty="0" smtClean="0">
                <a:latin typeface="Arial Narrow" panose="020B0606020202030204" pitchFamily="34" charset="0"/>
              </a:rPr>
              <a:t>Biogas </a:t>
            </a:r>
            <a:r>
              <a:rPr lang="en-US" sz="3200" dirty="0" err="1" smtClean="0">
                <a:latin typeface="Arial Narrow" panose="020B0606020202030204" pitchFamily="34" charset="0"/>
              </a:rPr>
              <a:t>digestate</a:t>
            </a:r>
            <a:r>
              <a:rPr lang="en-US" sz="3200" dirty="0" smtClean="0">
                <a:latin typeface="Arial Narrow" panose="020B0606020202030204" pitchFamily="34" charset="0"/>
              </a:rPr>
              <a:t> was tested as soil fertilizer in tomato seed–bed with comparable results to those of a commercial  fertilizer.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57" name="56 Rectángulo"/>
          <p:cNvSpPr/>
          <p:nvPr/>
        </p:nvSpPr>
        <p:spPr>
          <a:xfrm>
            <a:off x="24521266" y="15748375"/>
            <a:ext cx="4992649" cy="1077218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At </a:t>
            </a:r>
            <a:r>
              <a:rPr lang="es-ES" sz="32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Continuous</a:t>
            </a:r>
            <a:r>
              <a:rPr lang="es-E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s-ES" sz="32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Pilot</a:t>
            </a:r>
            <a:r>
              <a:rPr lang="es-E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s-ES" sz="32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Scale</a:t>
            </a:r>
            <a:endParaRPr lang="es-ES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ES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196 Nm</a:t>
            </a:r>
            <a:r>
              <a:rPr lang="es-ES" sz="3200" baseline="30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3</a:t>
            </a:r>
            <a:r>
              <a:rPr lang="es-E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s-ES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CH</a:t>
            </a:r>
            <a:r>
              <a:rPr lang="es-ES" sz="3200" baseline="-25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4</a:t>
            </a:r>
            <a:r>
              <a:rPr lang="es-ES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/T </a:t>
            </a:r>
            <a:r>
              <a:rPr lang="es-ES" sz="32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Organic</a:t>
            </a:r>
            <a:r>
              <a:rPr lang="es-ES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s-ES" sz="32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Matter</a:t>
            </a:r>
            <a:r>
              <a:rPr lang="es-ES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endParaRPr lang="es-ES" sz="32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15" name="114 CuadroTexto"/>
          <p:cNvSpPr txBox="1"/>
          <p:nvPr/>
        </p:nvSpPr>
        <p:spPr>
          <a:xfrm>
            <a:off x="15354609" y="23013026"/>
            <a:ext cx="13709784" cy="646331"/>
          </a:xfrm>
          <a:prstGeom prst="rect">
            <a:avLst/>
          </a:prstGeom>
          <a:solidFill>
            <a:srgbClr val="2E8632"/>
          </a:solidFill>
          <a:ln>
            <a:solidFill>
              <a:srgbClr val="2E8632"/>
            </a:solidFill>
          </a:ln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5</a:t>
            </a:r>
            <a:r>
              <a:rPr lang="es-ES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IMPLEMENTATION IN AN INTEGRATED BIOREFINERY APPROACH</a:t>
            </a:r>
            <a:endParaRPr lang="es-ES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2" name="31 Grupo"/>
          <p:cNvGrpSpPr/>
          <p:nvPr/>
        </p:nvGrpSpPr>
        <p:grpSpPr>
          <a:xfrm>
            <a:off x="1254778" y="19698201"/>
            <a:ext cx="13395618" cy="8600920"/>
            <a:chOff x="1254778" y="18999103"/>
            <a:chExt cx="13395618" cy="8600920"/>
          </a:xfrm>
        </p:grpSpPr>
        <p:grpSp>
          <p:nvGrpSpPr>
            <p:cNvPr id="23" name="22 Grupo"/>
            <p:cNvGrpSpPr/>
            <p:nvPr/>
          </p:nvGrpSpPr>
          <p:grpSpPr>
            <a:xfrm>
              <a:off x="1254778" y="18999103"/>
              <a:ext cx="13395618" cy="8507930"/>
              <a:chOff x="1242013" y="19392595"/>
              <a:chExt cx="13395618" cy="8507930"/>
            </a:xfrm>
          </p:grpSpPr>
          <p:sp>
            <p:nvSpPr>
              <p:cNvPr id="66" name="65 Rectángulo"/>
              <p:cNvSpPr/>
              <p:nvPr/>
            </p:nvSpPr>
            <p:spPr>
              <a:xfrm>
                <a:off x="7645483" y="27315750"/>
                <a:ext cx="6414621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Figure 2. </a:t>
                </a:r>
                <a:r>
                  <a:rPr lang="en-US" sz="3200" dirty="0" smtClean="0">
                    <a:latin typeface="Arial Narrow" panose="020B0606020202030204" pitchFamily="34" charset="0"/>
                  </a:rPr>
                  <a:t>Biomass chemical composition.</a:t>
                </a:r>
                <a:endParaRPr lang="en-US" sz="32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67" name="66 CuadroTexto"/>
              <p:cNvSpPr txBox="1"/>
              <p:nvPr/>
            </p:nvSpPr>
            <p:spPr>
              <a:xfrm>
                <a:off x="1242013" y="19392595"/>
                <a:ext cx="13234882" cy="646331"/>
              </a:xfrm>
              <a:prstGeom prst="rect">
                <a:avLst/>
              </a:prstGeom>
              <a:noFill/>
              <a:ln>
                <a:solidFill>
                  <a:srgbClr val="2E863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3600" b="1" dirty="0" smtClean="0">
                    <a:solidFill>
                      <a:srgbClr val="2E8632"/>
                    </a:solidFill>
                    <a:latin typeface="Arial Narrow" panose="020B0606020202030204" pitchFamily="34" charset="0"/>
                  </a:rPr>
                  <a:t>2. HETEROTROPHIC  PRODUCTION OF </a:t>
                </a:r>
                <a:r>
                  <a:rPr lang="es-ES" sz="3600" b="1" i="1" dirty="0" smtClean="0">
                    <a:solidFill>
                      <a:srgbClr val="2E8632"/>
                    </a:solidFill>
                    <a:latin typeface="Arial Narrow" panose="020B0606020202030204" pitchFamily="34" charset="0"/>
                  </a:rPr>
                  <a:t>C.PROTOTHECOIDES</a:t>
                </a:r>
                <a:r>
                  <a:rPr lang="es-ES" sz="3600" b="1" dirty="0" smtClean="0">
                    <a:solidFill>
                      <a:srgbClr val="2E8632"/>
                    </a:solidFill>
                    <a:latin typeface="Arial Narrow" panose="020B0606020202030204" pitchFamily="34" charset="0"/>
                  </a:rPr>
                  <a:t> BIOMASS</a:t>
                </a:r>
                <a:endParaRPr lang="es-ES" sz="3600" b="1" dirty="0">
                  <a:solidFill>
                    <a:srgbClr val="2E8632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9373" y="20444912"/>
                <a:ext cx="11372221" cy="2778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7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5067" y="23260006"/>
                <a:ext cx="5492564" cy="627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1237" y="23297490"/>
                <a:ext cx="5869399" cy="616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62" name="61 Conector recto de flecha"/>
              <p:cNvCxnSpPr/>
              <p:nvPr/>
            </p:nvCxnSpPr>
            <p:spPr>
              <a:xfrm>
                <a:off x="6199221" y="23562958"/>
                <a:ext cx="2416933" cy="0"/>
              </a:xfrm>
              <a:prstGeom prst="straightConnector1">
                <a:avLst/>
              </a:prstGeom>
              <a:ln>
                <a:solidFill>
                  <a:srgbClr val="2E8632"/>
                </a:solidFill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02" name="101 Rectángulo"/>
            <p:cNvSpPr/>
            <p:nvPr/>
          </p:nvSpPr>
          <p:spPr>
            <a:xfrm>
              <a:off x="1972138" y="20131430"/>
              <a:ext cx="704342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latin typeface="Arial Narrow" panose="020B0606020202030204" pitchFamily="34" charset="0"/>
                </a:rPr>
                <a:t>Scale up: 5-L      to       1000 L   Fermenters  </a:t>
              </a:r>
              <a:endParaRPr lang="en-US" sz="3200" dirty="0">
                <a:latin typeface="Arial Narrow" panose="020B0606020202030204" pitchFamily="34" charset="0"/>
              </a:endParaRPr>
            </a:p>
          </p:txBody>
        </p: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1645" y="23672384"/>
              <a:ext cx="4753770" cy="3137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4510" y="23857901"/>
              <a:ext cx="4895129" cy="3742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25" y="8776456"/>
            <a:ext cx="13155613" cy="4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7"/>
          <a:stretch/>
        </p:blipFill>
        <p:spPr bwMode="auto">
          <a:xfrm>
            <a:off x="4736474" y="5630660"/>
            <a:ext cx="16231766" cy="138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6513534" y="24040136"/>
            <a:ext cx="2042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latin typeface="Arial Narrow" panose="020B0606020202030204" pitchFamily="34" charset="0"/>
              </a:rPr>
              <a:t>Fruit</a:t>
            </a:r>
            <a:r>
              <a:rPr lang="es-ES" sz="2800" dirty="0" smtClean="0">
                <a:latin typeface="Arial Narrow" panose="020B0606020202030204" pitchFamily="34" charset="0"/>
              </a:rPr>
              <a:t> </a:t>
            </a:r>
            <a:r>
              <a:rPr lang="es-ES" sz="2800" dirty="0" err="1">
                <a:latin typeface="Arial Narrow" panose="020B0606020202030204" pitchFamily="34" charset="0"/>
              </a:rPr>
              <a:t>W</a:t>
            </a:r>
            <a:r>
              <a:rPr lang="es-ES" sz="2800" dirty="0" err="1" smtClean="0">
                <a:latin typeface="Arial Narrow" panose="020B0606020202030204" pitchFamily="34" charset="0"/>
              </a:rPr>
              <a:t>aste</a:t>
            </a:r>
            <a:endParaRPr lang="es-ES" sz="2800" dirty="0">
              <a:latin typeface="Arial Narrow" panose="020B0606020202030204" pitchFamily="34" charset="0"/>
            </a:endParaRPr>
          </a:p>
        </p:txBody>
      </p:sp>
      <p:pic>
        <p:nvPicPr>
          <p:cNvPr id="7" name="Picture 2" descr="C:\Users\u0890ssu\AppData\Local\Microsoft\Windows\Temporary Internet Files\Content.Outlook\CYHRPMUF\APESA logo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5979" y="5770024"/>
            <a:ext cx="1002519" cy="124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395" y="23689841"/>
            <a:ext cx="13955206" cy="1008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797" y="37606529"/>
            <a:ext cx="4537756" cy="335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65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3587</TotalTime>
  <Words>469</Words>
  <Application>Microsoft Office PowerPoint</Application>
  <PresentationFormat>Personalizado</PresentationFormat>
  <Paragraphs>59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Sonia Suarez Alvarez</dc:creator>
  <cp:lastModifiedBy>Sonia Suarez Alvarez</cp:lastModifiedBy>
  <cp:revision>296</cp:revision>
  <cp:lastPrinted>2018-10-28T19:55:26Z</cp:lastPrinted>
  <dcterms:created xsi:type="dcterms:W3CDTF">2016-11-04T18:00:52Z</dcterms:created>
  <dcterms:modified xsi:type="dcterms:W3CDTF">2018-10-28T19:56:26Z</dcterms:modified>
</cp:coreProperties>
</file>