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60" r:id="rId3"/>
    <p:sldId id="261" r:id="rId4"/>
    <p:sldId id="262" r:id="rId5"/>
    <p:sldId id="263" r:id="rId6"/>
    <p:sldId id="264" r:id="rId7"/>
    <p:sldId id="265" r:id="rId8"/>
    <p:sldId id="266" r:id="rId9"/>
    <p:sldId id="267" r:id="rId10"/>
    <p:sldId id="268"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3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5" name="Shape 505"/>
          <p:cNvSpPr>
            <a:spLocks noGrp="1" noRot="1" noChangeAspect="1"/>
          </p:cNvSpPr>
          <p:nvPr>
            <p:ph type="sldImg"/>
          </p:nvPr>
        </p:nvSpPr>
        <p:spPr>
          <a:xfrm>
            <a:off x="1143000" y="685800"/>
            <a:ext cx="4572000" cy="3429000"/>
          </a:xfrm>
          <a:prstGeom prst="rect">
            <a:avLst/>
          </a:prstGeom>
        </p:spPr>
        <p:txBody>
          <a:bodyPr/>
          <a:lstStyle/>
          <a:p>
            <a:endParaRPr/>
          </a:p>
        </p:txBody>
      </p:sp>
      <p:sp>
        <p:nvSpPr>
          <p:cNvPr id="506" name="Shape 50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elslide">
    <p:spTree>
      <p:nvGrpSpPr>
        <p:cNvPr id="1" name=""/>
        <p:cNvGrpSpPr/>
        <p:nvPr/>
      </p:nvGrpSpPr>
      <p:grpSpPr>
        <a:xfrm>
          <a:off x="0" y="0"/>
          <a:ext cx="0" cy="0"/>
          <a:chOff x="0" y="0"/>
          <a:chExt cx="0" cy="0"/>
        </a:xfrm>
      </p:grpSpPr>
      <p:sp>
        <p:nvSpPr>
          <p:cNvPr id="11" name="Shape 11"/>
          <p:cNvSpPr>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Shape 12"/>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el og lodret teks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Title Text</a:t>
            </a:r>
          </a:p>
        </p:txBody>
      </p:sp>
      <p:sp>
        <p:nvSpPr>
          <p:cNvPr id="93" name="Shape 9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hape 94"/>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Lodret titel og tekst">
    <p:spTree>
      <p:nvGrpSpPr>
        <p:cNvPr id="1" name=""/>
        <p:cNvGrpSpPr/>
        <p:nvPr/>
      </p:nvGrpSpPr>
      <p:grpSpPr>
        <a:xfrm>
          <a:off x="0" y="0"/>
          <a:ext cx="0" cy="0"/>
          <a:chOff x="0" y="0"/>
          <a:chExt cx="0" cy="0"/>
        </a:xfrm>
      </p:grpSpPr>
      <p:sp>
        <p:nvSpPr>
          <p:cNvPr id="101" name="Shape 101"/>
          <p:cNvSpPr>
            <a:spLocks noGrp="1"/>
          </p:cNvSpPr>
          <p:nvPr>
            <p:ph type="title"/>
          </p:nvPr>
        </p:nvSpPr>
        <p:spPr>
          <a:xfrm>
            <a:off x="8724900" y="365125"/>
            <a:ext cx="2628900" cy="5811838"/>
          </a:xfrm>
          <a:prstGeom prst="rect">
            <a:avLst/>
          </a:prstGeom>
        </p:spPr>
        <p:txBody>
          <a:bodyPr/>
          <a:lstStyle/>
          <a:p>
            <a:r>
              <a:t>Title Text</a:t>
            </a:r>
          </a:p>
        </p:txBody>
      </p:sp>
      <p:sp>
        <p:nvSpPr>
          <p:cNvPr id="102" name="Shape 102"/>
          <p:cNvSpPr>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hape 103"/>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slide">
    <p:spTree>
      <p:nvGrpSpPr>
        <p:cNvPr id="1" name=""/>
        <p:cNvGrpSpPr/>
        <p:nvPr/>
      </p:nvGrpSpPr>
      <p:grpSpPr>
        <a:xfrm>
          <a:off x="0" y="0"/>
          <a:ext cx="0" cy="0"/>
          <a:chOff x="0" y="0"/>
          <a:chExt cx="0" cy="0"/>
        </a:xfrm>
      </p:grpSpPr>
      <p:sp>
        <p:nvSpPr>
          <p:cNvPr id="110" name="Shape 110"/>
          <p:cNvSpPr>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11" name="Shape 111"/>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12" name="Shape 112"/>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el og indholdsobjekt">
    <p:spTree>
      <p:nvGrpSpPr>
        <p:cNvPr id="1" name=""/>
        <p:cNvGrpSpPr/>
        <p:nvPr/>
      </p:nvGrpSpPr>
      <p:grpSpPr>
        <a:xfrm>
          <a:off x="0" y="0"/>
          <a:ext cx="0" cy="0"/>
          <a:chOff x="0" y="0"/>
          <a:chExt cx="0" cy="0"/>
        </a:xfrm>
      </p:grpSpPr>
      <p:sp>
        <p:nvSpPr>
          <p:cNvPr id="119" name="Shape 119"/>
          <p:cNvSpPr>
            <a:spLocks noGrp="1"/>
          </p:cNvSpPr>
          <p:nvPr>
            <p:ph type="title"/>
          </p:nvPr>
        </p:nvSpPr>
        <p:spPr>
          <a:prstGeom prst="rect">
            <a:avLst/>
          </a:prstGeom>
        </p:spPr>
        <p:txBody>
          <a:bodyPr/>
          <a:lstStyle/>
          <a:p>
            <a:r>
              <a:t>Title Text</a:t>
            </a:r>
          </a:p>
        </p:txBody>
      </p:sp>
      <p:sp>
        <p:nvSpPr>
          <p:cNvPr id="120" name="Shape 120"/>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21" name="Shape 121"/>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Afsnitsoverskrift">
    <p:spTree>
      <p:nvGrpSpPr>
        <p:cNvPr id="1" name=""/>
        <p:cNvGrpSpPr/>
        <p:nvPr/>
      </p:nvGrpSpPr>
      <p:grpSpPr>
        <a:xfrm>
          <a:off x="0" y="0"/>
          <a:ext cx="0" cy="0"/>
          <a:chOff x="0" y="0"/>
          <a:chExt cx="0" cy="0"/>
        </a:xfrm>
      </p:grpSpPr>
      <p:sp>
        <p:nvSpPr>
          <p:cNvPr id="128" name="Shape 128"/>
          <p:cNvSpPr>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129" name="Shape 129"/>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0" name="Shape 130"/>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o indholdsobjekter">
    <p:spTree>
      <p:nvGrpSpPr>
        <p:cNvPr id="1" name=""/>
        <p:cNvGrpSpPr/>
        <p:nvPr/>
      </p:nvGrpSpPr>
      <p:grpSpPr>
        <a:xfrm>
          <a:off x="0" y="0"/>
          <a:ext cx="0" cy="0"/>
          <a:chOff x="0" y="0"/>
          <a:chExt cx="0" cy="0"/>
        </a:xfrm>
      </p:grpSpPr>
      <p:sp>
        <p:nvSpPr>
          <p:cNvPr id="137" name="Shape 137"/>
          <p:cNvSpPr>
            <a:spLocks noGrp="1"/>
          </p:cNvSpPr>
          <p:nvPr>
            <p:ph type="title"/>
          </p:nvPr>
        </p:nvSpPr>
        <p:spPr>
          <a:prstGeom prst="rect">
            <a:avLst/>
          </a:prstGeom>
        </p:spPr>
        <p:txBody>
          <a:bodyPr/>
          <a:lstStyle/>
          <a:p>
            <a:r>
              <a:t>Title Text</a:t>
            </a:r>
          </a:p>
        </p:txBody>
      </p:sp>
      <p:sp>
        <p:nvSpPr>
          <p:cNvPr id="138" name="Shape 138"/>
          <p:cNvSpPr>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9" name="Shape 139"/>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Sammenligning">
    <p:spTree>
      <p:nvGrpSpPr>
        <p:cNvPr id="1" name=""/>
        <p:cNvGrpSpPr/>
        <p:nvPr/>
      </p:nvGrpSpPr>
      <p:grpSpPr>
        <a:xfrm>
          <a:off x="0" y="0"/>
          <a:ext cx="0" cy="0"/>
          <a:chOff x="0" y="0"/>
          <a:chExt cx="0" cy="0"/>
        </a:xfrm>
      </p:grpSpPr>
      <p:sp>
        <p:nvSpPr>
          <p:cNvPr id="146" name="Shape 146"/>
          <p:cNvSpPr>
            <a:spLocks noGrp="1"/>
          </p:cNvSpPr>
          <p:nvPr>
            <p:ph type="title"/>
          </p:nvPr>
        </p:nvSpPr>
        <p:spPr>
          <a:xfrm>
            <a:off x="839787" y="365125"/>
            <a:ext cx="10515601" cy="1325563"/>
          </a:xfrm>
          <a:prstGeom prst="rect">
            <a:avLst/>
          </a:prstGeom>
        </p:spPr>
        <p:txBody>
          <a:bodyPr/>
          <a:lstStyle/>
          <a:p>
            <a:r>
              <a:t>Title Text</a:t>
            </a:r>
          </a:p>
        </p:txBody>
      </p:sp>
      <p:sp>
        <p:nvSpPr>
          <p:cNvPr id="147" name="Shape 147"/>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148" name="Shape 148"/>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149" name="Shape 149"/>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Kun titel">
    <p:spTree>
      <p:nvGrpSpPr>
        <p:cNvPr id="1" name=""/>
        <p:cNvGrpSpPr/>
        <p:nvPr/>
      </p:nvGrpSpPr>
      <p:grpSpPr>
        <a:xfrm>
          <a:off x="0" y="0"/>
          <a:ext cx="0" cy="0"/>
          <a:chOff x="0" y="0"/>
          <a:chExt cx="0" cy="0"/>
        </a:xfrm>
      </p:grpSpPr>
      <p:sp>
        <p:nvSpPr>
          <p:cNvPr id="156" name="Shape 156"/>
          <p:cNvSpPr>
            <a:spLocks noGrp="1"/>
          </p:cNvSpPr>
          <p:nvPr>
            <p:ph type="title"/>
          </p:nvPr>
        </p:nvSpPr>
        <p:spPr>
          <a:prstGeom prst="rect">
            <a:avLst/>
          </a:prstGeom>
        </p:spPr>
        <p:txBody>
          <a:bodyPr/>
          <a:lstStyle/>
          <a:p>
            <a:r>
              <a:t>Title Text</a:t>
            </a:r>
          </a:p>
        </p:txBody>
      </p:sp>
      <p:sp>
        <p:nvSpPr>
          <p:cNvPr id="157" name="Shape 157"/>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164" name="Shape 164"/>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Indhold med billedtekst">
    <p:spTree>
      <p:nvGrpSpPr>
        <p:cNvPr id="1" name=""/>
        <p:cNvGrpSpPr/>
        <p:nvPr/>
      </p:nvGrpSpPr>
      <p:grpSpPr>
        <a:xfrm>
          <a:off x="0" y="0"/>
          <a:ext cx="0" cy="0"/>
          <a:chOff x="0" y="0"/>
          <a:chExt cx="0" cy="0"/>
        </a:xfrm>
      </p:grpSpPr>
      <p:sp>
        <p:nvSpPr>
          <p:cNvPr id="171" name="Shape 171"/>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72" name="Shape 172"/>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173" name="Shape 173"/>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174" name="Shape 174"/>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og indholdsobjek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Title Text</a:t>
            </a:r>
          </a:p>
        </p:txBody>
      </p:sp>
      <p:sp>
        <p:nvSpPr>
          <p:cNvPr id="21" name="Shape 2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Billede med billedtekst">
    <p:spTree>
      <p:nvGrpSpPr>
        <p:cNvPr id="1" name=""/>
        <p:cNvGrpSpPr/>
        <p:nvPr/>
      </p:nvGrpSpPr>
      <p:grpSpPr>
        <a:xfrm>
          <a:off x="0" y="0"/>
          <a:ext cx="0" cy="0"/>
          <a:chOff x="0" y="0"/>
          <a:chExt cx="0" cy="0"/>
        </a:xfrm>
      </p:grpSpPr>
      <p:sp>
        <p:nvSpPr>
          <p:cNvPr id="181" name="Shape 181"/>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182" name="Shape 18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183" name="Shape 183"/>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84" name="Shape 184"/>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Titel og lodret tekst">
    <p:spTree>
      <p:nvGrpSpPr>
        <p:cNvPr id="1" name=""/>
        <p:cNvGrpSpPr/>
        <p:nvPr/>
      </p:nvGrpSpPr>
      <p:grpSpPr>
        <a:xfrm>
          <a:off x="0" y="0"/>
          <a:ext cx="0" cy="0"/>
          <a:chOff x="0" y="0"/>
          <a:chExt cx="0" cy="0"/>
        </a:xfrm>
      </p:grpSpPr>
      <p:sp>
        <p:nvSpPr>
          <p:cNvPr id="191" name="Shape 191"/>
          <p:cNvSpPr>
            <a:spLocks noGrp="1"/>
          </p:cNvSpPr>
          <p:nvPr>
            <p:ph type="title"/>
          </p:nvPr>
        </p:nvSpPr>
        <p:spPr>
          <a:prstGeom prst="rect">
            <a:avLst/>
          </a:prstGeom>
        </p:spPr>
        <p:txBody>
          <a:bodyPr/>
          <a:lstStyle/>
          <a:p>
            <a:r>
              <a:t>Title Text</a:t>
            </a:r>
          </a:p>
        </p:txBody>
      </p:sp>
      <p:sp>
        <p:nvSpPr>
          <p:cNvPr id="192" name="Shape 19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3" name="Shape 193"/>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Lodret titel og tekst">
    <p:spTree>
      <p:nvGrpSpPr>
        <p:cNvPr id="1" name=""/>
        <p:cNvGrpSpPr/>
        <p:nvPr/>
      </p:nvGrpSpPr>
      <p:grpSpPr>
        <a:xfrm>
          <a:off x="0" y="0"/>
          <a:ext cx="0" cy="0"/>
          <a:chOff x="0" y="0"/>
          <a:chExt cx="0" cy="0"/>
        </a:xfrm>
      </p:grpSpPr>
      <p:sp>
        <p:nvSpPr>
          <p:cNvPr id="200" name="Shape 200"/>
          <p:cNvSpPr>
            <a:spLocks noGrp="1"/>
          </p:cNvSpPr>
          <p:nvPr>
            <p:ph type="title"/>
          </p:nvPr>
        </p:nvSpPr>
        <p:spPr>
          <a:xfrm>
            <a:off x="8724900" y="365125"/>
            <a:ext cx="2628900" cy="5811838"/>
          </a:xfrm>
          <a:prstGeom prst="rect">
            <a:avLst/>
          </a:prstGeom>
        </p:spPr>
        <p:txBody>
          <a:bodyPr/>
          <a:lstStyle/>
          <a:p>
            <a:r>
              <a:t>Title Text</a:t>
            </a:r>
          </a:p>
        </p:txBody>
      </p:sp>
      <p:sp>
        <p:nvSpPr>
          <p:cNvPr id="201" name="Shape 201"/>
          <p:cNvSpPr>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02" name="Shape 202"/>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el og indholdsobjekt">
    <p:spTree>
      <p:nvGrpSpPr>
        <p:cNvPr id="1" name=""/>
        <p:cNvGrpSpPr/>
        <p:nvPr/>
      </p:nvGrpSpPr>
      <p:grpSpPr>
        <a:xfrm>
          <a:off x="0" y="0"/>
          <a:ext cx="0" cy="0"/>
          <a:chOff x="0" y="0"/>
          <a:chExt cx="0" cy="0"/>
        </a:xfrm>
      </p:grpSpPr>
      <p:sp>
        <p:nvSpPr>
          <p:cNvPr id="218" name="Shape 218"/>
          <p:cNvSpPr>
            <a:spLocks noGrp="1"/>
          </p:cNvSpPr>
          <p:nvPr>
            <p:ph type="title"/>
          </p:nvPr>
        </p:nvSpPr>
        <p:spPr>
          <a:prstGeom prst="rect">
            <a:avLst/>
          </a:prstGeom>
        </p:spPr>
        <p:txBody>
          <a:bodyPr/>
          <a:lstStyle/>
          <a:p>
            <a:r>
              <a:t>Title Text</a:t>
            </a:r>
          </a:p>
        </p:txBody>
      </p:sp>
      <p:sp>
        <p:nvSpPr>
          <p:cNvPr id="219" name="Shape 219"/>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0" name="Shape 220"/>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Afsnitsoverskrift">
    <p:spTree>
      <p:nvGrpSpPr>
        <p:cNvPr id="1" name=""/>
        <p:cNvGrpSpPr/>
        <p:nvPr/>
      </p:nvGrpSpPr>
      <p:grpSpPr>
        <a:xfrm>
          <a:off x="0" y="0"/>
          <a:ext cx="0" cy="0"/>
          <a:chOff x="0" y="0"/>
          <a:chExt cx="0" cy="0"/>
        </a:xfrm>
      </p:grpSpPr>
      <p:sp>
        <p:nvSpPr>
          <p:cNvPr id="227" name="Shape 227"/>
          <p:cNvSpPr>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228" name="Shape 228"/>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229" name="Shape 229"/>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o indholdsobjekter">
    <p:spTree>
      <p:nvGrpSpPr>
        <p:cNvPr id="1" name=""/>
        <p:cNvGrpSpPr/>
        <p:nvPr/>
      </p:nvGrpSpPr>
      <p:grpSpPr>
        <a:xfrm>
          <a:off x="0" y="0"/>
          <a:ext cx="0" cy="0"/>
          <a:chOff x="0" y="0"/>
          <a:chExt cx="0" cy="0"/>
        </a:xfrm>
      </p:grpSpPr>
      <p:sp>
        <p:nvSpPr>
          <p:cNvPr id="236" name="Shape 236"/>
          <p:cNvSpPr>
            <a:spLocks noGrp="1"/>
          </p:cNvSpPr>
          <p:nvPr>
            <p:ph type="title"/>
          </p:nvPr>
        </p:nvSpPr>
        <p:spPr>
          <a:prstGeom prst="rect">
            <a:avLst/>
          </a:prstGeom>
        </p:spPr>
        <p:txBody>
          <a:bodyPr/>
          <a:lstStyle/>
          <a:p>
            <a:r>
              <a:t>Title Text</a:t>
            </a:r>
          </a:p>
        </p:txBody>
      </p:sp>
      <p:sp>
        <p:nvSpPr>
          <p:cNvPr id="237" name="Shape 237"/>
          <p:cNvSpPr>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8" name="Shape 238"/>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Sammenligning">
    <p:spTree>
      <p:nvGrpSpPr>
        <p:cNvPr id="1" name=""/>
        <p:cNvGrpSpPr/>
        <p:nvPr/>
      </p:nvGrpSpPr>
      <p:grpSpPr>
        <a:xfrm>
          <a:off x="0" y="0"/>
          <a:ext cx="0" cy="0"/>
          <a:chOff x="0" y="0"/>
          <a:chExt cx="0" cy="0"/>
        </a:xfrm>
      </p:grpSpPr>
      <p:sp>
        <p:nvSpPr>
          <p:cNvPr id="245" name="Shape 245"/>
          <p:cNvSpPr>
            <a:spLocks noGrp="1"/>
          </p:cNvSpPr>
          <p:nvPr>
            <p:ph type="title"/>
          </p:nvPr>
        </p:nvSpPr>
        <p:spPr>
          <a:xfrm>
            <a:off x="839787" y="365125"/>
            <a:ext cx="10515601" cy="1325563"/>
          </a:xfrm>
          <a:prstGeom prst="rect">
            <a:avLst/>
          </a:prstGeom>
        </p:spPr>
        <p:txBody>
          <a:bodyPr/>
          <a:lstStyle/>
          <a:p>
            <a:r>
              <a:t>Title Text</a:t>
            </a:r>
          </a:p>
        </p:txBody>
      </p:sp>
      <p:sp>
        <p:nvSpPr>
          <p:cNvPr id="246" name="Shape 246"/>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247" name="Shape 247"/>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248" name="Shape 248"/>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Kun titel">
    <p:spTree>
      <p:nvGrpSpPr>
        <p:cNvPr id="1" name=""/>
        <p:cNvGrpSpPr/>
        <p:nvPr/>
      </p:nvGrpSpPr>
      <p:grpSpPr>
        <a:xfrm>
          <a:off x="0" y="0"/>
          <a:ext cx="0" cy="0"/>
          <a:chOff x="0" y="0"/>
          <a:chExt cx="0" cy="0"/>
        </a:xfrm>
      </p:grpSpPr>
      <p:sp>
        <p:nvSpPr>
          <p:cNvPr id="255" name="Shape 255"/>
          <p:cNvSpPr>
            <a:spLocks noGrp="1"/>
          </p:cNvSpPr>
          <p:nvPr>
            <p:ph type="title"/>
          </p:nvPr>
        </p:nvSpPr>
        <p:spPr>
          <a:prstGeom prst="rect">
            <a:avLst/>
          </a:prstGeom>
        </p:spPr>
        <p:txBody>
          <a:bodyPr/>
          <a:lstStyle/>
          <a:p>
            <a:r>
              <a:t>Title Text</a:t>
            </a:r>
          </a:p>
        </p:txBody>
      </p:sp>
      <p:sp>
        <p:nvSpPr>
          <p:cNvPr id="256" name="Shape 256"/>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263" name="Shape 263"/>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Indhold med billedtekst">
    <p:spTree>
      <p:nvGrpSpPr>
        <p:cNvPr id="1" name=""/>
        <p:cNvGrpSpPr/>
        <p:nvPr/>
      </p:nvGrpSpPr>
      <p:grpSpPr>
        <a:xfrm>
          <a:off x="0" y="0"/>
          <a:ext cx="0" cy="0"/>
          <a:chOff x="0" y="0"/>
          <a:chExt cx="0" cy="0"/>
        </a:xfrm>
      </p:grpSpPr>
      <p:sp>
        <p:nvSpPr>
          <p:cNvPr id="270" name="Shape 270"/>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271" name="Shape 271"/>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272" name="Shape 272"/>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273" name="Shape 273"/>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Afsnitsoverskrift">
    <p:spTree>
      <p:nvGrpSpPr>
        <p:cNvPr id="1" name=""/>
        <p:cNvGrpSpPr/>
        <p:nvPr/>
      </p:nvGrpSpPr>
      <p:grpSpPr>
        <a:xfrm>
          <a:off x="0" y="0"/>
          <a:ext cx="0" cy="0"/>
          <a:chOff x="0" y="0"/>
          <a:chExt cx="0" cy="0"/>
        </a:xfrm>
      </p:grpSpPr>
      <p:sp>
        <p:nvSpPr>
          <p:cNvPr id="29" name="Shape 29"/>
          <p:cNvSpPr>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Shape 30"/>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hape 31"/>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Billede med billedtekst">
    <p:spTree>
      <p:nvGrpSpPr>
        <p:cNvPr id="1" name=""/>
        <p:cNvGrpSpPr/>
        <p:nvPr/>
      </p:nvGrpSpPr>
      <p:grpSpPr>
        <a:xfrm>
          <a:off x="0" y="0"/>
          <a:ext cx="0" cy="0"/>
          <a:chOff x="0" y="0"/>
          <a:chExt cx="0" cy="0"/>
        </a:xfrm>
      </p:grpSpPr>
      <p:sp>
        <p:nvSpPr>
          <p:cNvPr id="280" name="Shape 280"/>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281" name="Shape 281"/>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282" name="Shape 282"/>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283" name="Shape 283"/>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tx">
  <p:cSld name="Titel og lodret tekst">
    <p:spTree>
      <p:nvGrpSpPr>
        <p:cNvPr id="1" name=""/>
        <p:cNvGrpSpPr/>
        <p:nvPr/>
      </p:nvGrpSpPr>
      <p:grpSpPr>
        <a:xfrm>
          <a:off x="0" y="0"/>
          <a:ext cx="0" cy="0"/>
          <a:chOff x="0" y="0"/>
          <a:chExt cx="0" cy="0"/>
        </a:xfrm>
      </p:grpSpPr>
      <p:sp>
        <p:nvSpPr>
          <p:cNvPr id="290" name="Shape 290"/>
          <p:cNvSpPr>
            <a:spLocks noGrp="1"/>
          </p:cNvSpPr>
          <p:nvPr>
            <p:ph type="title"/>
          </p:nvPr>
        </p:nvSpPr>
        <p:spPr>
          <a:prstGeom prst="rect">
            <a:avLst/>
          </a:prstGeom>
        </p:spPr>
        <p:txBody>
          <a:bodyPr/>
          <a:lstStyle/>
          <a:p>
            <a:r>
              <a:t>Title Text</a:t>
            </a:r>
          </a:p>
        </p:txBody>
      </p:sp>
      <p:sp>
        <p:nvSpPr>
          <p:cNvPr id="291" name="Shape 29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92" name="Shape 292"/>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Lodret titel og tekst">
    <p:spTree>
      <p:nvGrpSpPr>
        <p:cNvPr id="1" name=""/>
        <p:cNvGrpSpPr/>
        <p:nvPr/>
      </p:nvGrpSpPr>
      <p:grpSpPr>
        <a:xfrm>
          <a:off x="0" y="0"/>
          <a:ext cx="0" cy="0"/>
          <a:chOff x="0" y="0"/>
          <a:chExt cx="0" cy="0"/>
        </a:xfrm>
      </p:grpSpPr>
      <p:sp>
        <p:nvSpPr>
          <p:cNvPr id="299" name="Shape 299"/>
          <p:cNvSpPr>
            <a:spLocks noGrp="1"/>
          </p:cNvSpPr>
          <p:nvPr>
            <p:ph type="title"/>
          </p:nvPr>
        </p:nvSpPr>
        <p:spPr>
          <a:xfrm>
            <a:off x="8724900" y="365125"/>
            <a:ext cx="2628900" cy="5811838"/>
          </a:xfrm>
          <a:prstGeom prst="rect">
            <a:avLst/>
          </a:prstGeom>
        </p:spPr>
        <p:txBody>
          <a:bodyPr/>
          <a:lstStyle/>
          <a:p>
            <a:r>
              <a:t>Title Text</a:t>
            </a:r>
          </a:p>
        </p:txBody>
      </p:sp>
      <p:sp>
        <p:nvSpPr>
          <p:cNvPr id="300" name="Shape 300"/>
          <p:cNvSpPr>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01" name="Shape 301"/>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tx">
  <p:cSld name="Titel og indholdsobjekt">
    <p:spTree>
      <p:nvGrpSpPr>
        <p:cNvPr id="1" name=""/>
        <p:cNvGrpSpPr/>
        <p:nvPr/>
      </p:nvGrpSpPr>
      <p:grpSpPr>
        <a:xfrm>
          <a:off x="0" y="0"/>
          <a:ext cx="0" cy="0"/>
          <a:chOff x="0" y="0"/>
          <a:chExt cx="0" cy="0"/>
        </a:xfrm>
      </p:grpSpPr>
      <p:sp>
        <p:nvSpPr>
          <p:cNvPr id="317" name="Shape 317"/>
          <p:cNvSpPr>
            <a:spLocks noGrp="1"/>
          </p:cNvSpPr>
          <p:nvPr>
            <p:ph type="title"/>
          </p:nvPr>
        </p:nvSpPr>
        <p:spPr>
          <a:prstGeom prst="rect">
            <a:avLst/>
          </a:prstGeom>
        </p:spPr>
        <p:txBody>
          <a:bodyPr/>
          <a:lstStyle/>
          <a:p>
            <a:r>
              <a:t>Title Text</a:t>
            </a:r>
          </a:p>
        </p:txBody>
      </p:sp>
      <p:sp>
        <p:nvSpPr>
          <p:cNvPr id="318" name="Shape 318"/>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19" name="Shape 319"/>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tx">
  <p:cSld name="Afsnitsoverskrift">
    <p:spTree>
      <p:nvGrpSpPr>
        <p:cNvPr id="1" name=""/>
        <p:cNvGrpSpPr/>
        <p:nvPr/>
      </p:nvGrpSpPr>
      <p:grpSpPr>
        <a:xfrm>
          <a:off x="0" y="0"/>
          <a:ext cx="0" cy="0"/>
          <a:chOff x="0" y="0"/>
          <a:chExt cx="0" cy="0"/>
        </a:xfrm>
      </p:grpSpPr>
      <p:sp>
        <p:nvSpPr>
          <p:cNvPr id="326" name="Shape 326"/>
          <p:cNvSpPr>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27" name="Shape 327"/>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28" name="Shape 328"/>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tx">
  <p:cSld name="To indholdsobjekter">
    <p:spTree>
      <p:nvGrpSpPr>
        <p:cNvPr id="1" name=""/>
        <p:cNvGrpSpPr/>
        <p:nvPr/>
      </p:nvGrpSpPr>
      <p:grpSpPr>
        <a:xfrm>
          <a:off x="0" y="0"/>
          <a:ext cx="0" cy="0"/>
          <a:chOff x="0" y="0"/>
          <a:chExt cx="0" cy="0"/>
        </a:xfrm>
      </p:grpSpPr>
      <p:sp>
        <p:nvSpPr>
          <p:cNvPr id="335" name="Shape 335"/>
          <p:cNvSpPr>
            <a:spLocks noGrp="1"/>
          </p:cNvSpPr>
          <p:nvPr>
            <p:ph type="title"/>
          </p:nvPr>
        </p:nvSpPr>
        <p:spPr>
          <a:prstGeom prst="rect">
            <a:avLst/>
          </a:prstGeom>
        </p:spPr>
        <p:txBody>
          <a:bodyPr/>
          <a:lstStyle/>
          <a:p>
            <a:r>
              <a:t>Title Text</a:t>
            </a:r>
          </a:p>
        </p:txBody>
      </p:sp>
      <p:sp>
        <p:nvSpPr>
          <p:cNvPr id="336" name="Shape 336"/>
          <p:cNvSpPr>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7" name="Shape 337"/>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Sammenligning">
    <p:spTree>
      <p:nvGrpSpPr>
        <p:cNvPr id="1" name=""/>
        <p:cNvGrpSpPr/>
        <p:nvPr/>
      </p:nvGrpSpPr>
      <p:grpSpPr>
        <a:xfrm>
          <a:off x="0" y="0"/>
          <a:ext cx="0" cy="0"/>
          <a:chOff x="0" y="0"/>
          <a:chExt cx="0" cy="0"/>
        </a:xfrm>
      </p:grpSpPr>
      <p:sp>
        <p:nvSpPr>
          <p:cNvPr id="344" name="Shape 344"/>
          <p:cNvSpPr>
            <a:spLocks noGrp="1"/>
          </p:cNvSpPr>
          <p:nvPr>
            <p:ph type="title"/>
          </p:nvPr>
        </p:nvSpPr>
        <p:spPr>
          <a:xfrm>
            <a:off x="839787" y="365125"/>
            <a:ext cx="10515601" cy="1325563"/>
          </a:xfrm>
          <a:prstGeom prst="rect">
            <a:avLst/>
          </a:prstGeom>
        </p:spPr>
        <p:txBody>
          <a:bodyPr/>
          <a:lstStyle/>
          <a:p>
            <a:r>
              <a:t>Title Text</a:t>
            </a:r>
          </a:p>
        </p:txBody>
      </p:sp>
      <p:sp>
        <p:nvSpPr>
          <p:cNvPr id="345" name="Shape 345"/>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346" name="Shape 346"/>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347" name="Shape 347"/>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type="tx">
  <p:cSld name="Kun titel">
    <p:spTree>
      <p:nvGrpSpPr>
        <p:cNvPr id="1" name=""/>
        <p:cNvGrpSpPr/>
        <p:nvPr/>
      </p:nvGrpSpPr>
      <p:grpSpPr>
        <a:xfrm>
          <a:off x="0" y="0"/>
          <a:ext cx="0" cy="0"/>
          <a:chOff x="0" y="0"/>
          <a:chExt cx="0" cy="0"/>
        </a:xfrm>
      </p:grpSpPr>
      <p:sp>
        <p:nvSpPr>
          <p:cNvPr id="354" name="Shape 354"/>
          <p:cNvSpPr>
            <a:spLocks noGrp="1"/>
          </p:cNvSpPr>
          <p:nvPr>
            <p:ph type="title"/>
          </p:nvPr>
        </p:nvSpPr>
        <p:spPr>
          <a:prstGeom prst="rect">
            <a:avLst/>
          </a:prstGeom>
        </p:spPr>
        <p:txBody>
          <a:bodyPr/>
          <a:lstStyle/>
          <a:p>
            <a:r>
              <a:t>Title Text</a:t>
            </a:r>
          </a:p>
        </p:txBody>
      </p:sp>
      <p:sp>
        <p:nvSpPr>
          <p:cNvPr id="355" name="Shape 355"/>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362" name="Shape 362"/>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type="tx">
  <p:cSld name="Indhold med billedtekst">
    <p:spTree>
      <p:nvGrpSpPr>
        <p:cNvPr id="1" name=""/>
        <p:cNvGrpSpPr/>
        <p:nvPr/>
      </p:nvGrpSpPr>
      <p:grpSpPr>
        <a:xfrm>
          <a:off x="0" y="0"/>
          <a:ext cx="0" cy="0"/>
          <a:chOff x="0" y="0"/>
          <a:chExt cx="0" cy="0"/>
        </a:xfrm>
      </p:grpSpPr>
      <p:sp>
        <p:nvSpPr>
          <p:cNvPr id="369" name="Shape 369"/>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370" name="Shape 370"/>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371" name="Shape 371"/>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372" name="Shape 372"/>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o indholdsobjekter">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Title Text</a:t>
            </a:r>
          </a:p>
        </p:txBody>
      </p:sp>
      <p:sp>
        <p:nvSpPr>
          <p:cNvPr id="39" name="Shape 39"/>
          <p:cNvSpPr>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hape 40"/>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type="tx">
  <p:cSld name="Billede med billedtekst">
    <p:spTree>
      <p:nvGrpSpPr>
        <p:cNvPr id="1" name=""/>
        <p:cNvGrpSpPr/>
        <p:nvPr/>
      </p:nvGrpSpPr>
      <p:grpSpPr>
        <a:xfrm>
          <a:off x="0" y="0"/>
          <a:ext cx="0" cy="0"/>
          <a:chOff x="0" y="0"/>
          <a:chExt cx="0" cy="0"/>
        </a:xfrm>
      </p:grpSpPr>
      <p:sp>
        <p:nvSpPr>
          <p:cNvPr id="379" name="Shape 379"/>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380" name="Shape 380"/>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381" name="Shape 381"/>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382" name="Shape 382"/>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Titel og lodret tekst">
    <p:spTree>
      <p:nvGrpSpPr>
        <p:cNvPr id="1" name=""/>
        <p:cNvGrpSpPr/>
        <p:nvPr/>
      </p:nvGrpSpPr>
      <p:grpSpPr>
        <a:xfrm>
          <a:off x="0" y="0"/>
          <a:ext cx="0" cy="0"/>
          <a:chOff x="0" y="0"/>
          <a:chExt cx="0" cy="0"/>
        </a:xfrm>
      </p:grpSpPr>
      <p:sp>
        <p:nvSpPr>
          <p:cNvPr id="389" name="Shape 389"/>
          <p:cNvSpPr>
            <a:spLocks noGrp="1"/>
          </p:cNvSpPr>
          <p:nvPr>
            <p:ph type="title"/>
          </p:nvPr>
        </p:nvSpPr>
        <p:spPr>
          <a:prstGeom prst="rect">
            <a:avLst/>
          </a:prstGeom>
        </p:spPr>
        <p:txBody>
          <a:bodyPr/>
          <a:lstStyle/>
          <a:p>
            <a:r>
              <a:t>Title Text</a:t>
            </a:r>
          </a:p>
        </p:txBody>
      </p:sp>
      <p:sp>
        <p:nvSpPr>
          <p:cNvPr id="390" name="Shape 390"/>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91" name="Shape 391"/>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type="tx">
  <p:cSld name="Lodret titel og tekst">
    <p:spTree>
      <p:nvGrpSpPr>
        <p:cNvPr id="1" name=""/>
        <p:cNvGrpSpPr/>
        <p:nvPr/>
      </p:nvGrpSpPr>
      <p:grpSpPr>
        <a:xfrm>
          <a:off x="0" y="0"/>
          <a:ext cx="0" cy="0"/>
          <a:chOff x="0" y="0"/>
          <a:chExt cx="0" cy="0"/>
        </a:xfrm>
      </p:grpSpPr>
      <p:sp>
        <p:nvSpPr>
          <p:cNvPr id="398" name="Shape 398"/>
          <p:cNvSpPr>
            <a:spLocks noGrp="1"/>
          </p:cNvSpPr>
          <p:nvPr>
            <p:ph type="title"/>
          </p:nvPr>
        </p:nvSpPr>
        <p:spPr>
          <a:xfrm>
            <a:off x="8724900" y="365125"/>
            <a:ext cx="2628900" cy="5811838"/>
          </a:xfrm>
          <a:prstGeom prst="rect">
            <a:avLst/>
          </a:prstGeom>
        </p:spPr>
        <p:txBody>
          <a:bodyPr/>
          <a:lstStyle/>
          <a:p>
            <a:r>
              <a:t>Title Text</a:t>
            </a:r>
          </a:p>
        </p:txBody>
      </p:sp>
      <p:sp>
        <p:nvSpPr>
          <p:cNvPr id="399" name="Shape 399"/>
          <p:cNvSpPr>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0" name="Shape 400"/>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3.xml><?xml version="1.0" encoding="utf-8"?>
<p:sldLayout xmlns:a="http://schemas.openxmlformats.org/drawingml/2006/main" xmlns:r="http://schemas.openxmlformats.org/officeDocument/2006/relationships" xmlns:p="http://schemas.openxmlformats.org/presentationml/2006/main" type="tx">
  <p:cSld name="Titel og indholdsobjekt">
    <p:spTree>
      <p:nvGrpSpPr>
        <p:cNvPr id="1" name=""/>
        <p:cNvGrpSpPr/>
        <p:nvPr/>
      </p:nvGrpSpPr>
      <p:grpSpPr>
        <a:xfrm>
          <a:off x="0" y="0"/>
          <a:ext cx="0" cy="0"/>
          <a:chOff x="0" y="0"/>
          <a:chExt cx="0" cy="0"/>
        </a:xfrm>
      </p:grpSpPr>
      <p:sp>
        <p:nvSpPr>
          <p:cNvPr id="416" name="Shape 416"/>
          <p:cNvSpPr>
            <a:spLocks noGrp="1"/>
          </p:cNvSpPr>
          <p:nvPr>
            <p:ph type="title"/>
          </p:nvPr>
        </p:nvSpPr>
        <p:spPr>
          <a:prstGeom prst="rect">
            <a:avLst/>
          </a:prstGeom>
        </p:spPr>
        <p:txBody>
          <a:bodyPr/>
          <a:lstStyle/>
          <a:p>
            <a:r>
              <a:t>Title Text</a:t>
            </a:r>
          </a:p>
        </p:txBody>
      </p:sp>
      <p:sp>
        <p:nvSpPr>
          <p:cNvPr id="417" name="Shape 41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18" name="Shape 418"/>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name="Afsnitsoverskrift">
    <p:spTree>
      <p:nvGrpSpPr>
        <p:cNvPr id="1" name=""/>
        <p:cNvGrpSpPr/>
        <p:nvPr/>
      </p:nvGrpSpPr>
      <p:grpSpPr>
        <a:xfrm>
          <a:off x="0" y="0"/>
          <a:ext cx="0" cy="0"/>
          <a:chOff x="0" y="0"/>
          <a:chExt cx="0" cy="0"/>
        </a:xfrm>
      </p:grpSpPr>
      <p:sp>
        <p:nvSpPr>
          <p:cNvPr id="425" name="Shape 425"/>
          <p:cNvSpPr>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426" name="Shape 426"/>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427" name="Shape 427"/>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5.xml><?xml version="1.0" encoding="utf-8"?>
<p:sldLayout xmlns:a="http://schemas.openxmlformats.org/drawingml/2006/main" xmlns:r="http://schemas.openxmlformats.org/officeDocument/2006/relationships" xmlns:p="http://schemas.openxmlformats.org/presentationml/2006/main" type="tx">
  <p:cSld name="To indholdsobjekter">
    <p:spTree>
      <p:nvGrpSpPr>
        <p:cNvPr id="1" name=""/>
        <p:cNvGrpSpPr/>
        <p:nvPr/>
      </p:nvGrpSpPr>
      <p:grpSpPr>
        <a:xfrm>
          <a:off x="0" y="0"/>
          <a:ext cx="0" cy="0"/>
          <a:chOff x="0" y="0"/>
          <a:chExt cx="0" cy="0"/>
        </a:xfrm>
      </p:grpSpPr>
      <p:sp>
        <p:nvSpPr>
          <p:cNvPr id="434" name="Shape 434"/>
          <p:cNvSpPr>
            <a:spLocks noGrp="1"/>
          </p:cNvSpPr>
          <p:nvPr>
            <p:ph type="title"/>
          </p:nvPr>
        </p:nvSpPr>
        <p:spPr>
          <a:prstGeom prst="rect">
            <a:avLst/>
          </a:prstGeom>
        </p:spPr>
        <p:txBody>
          <a:bodyPr/>
          <a:lstStyle/>
          <a:p>
            <a:r>
              <a:t>Title Text</a:t>
            </a:r>
          </a:p>
        </p:txBody>
      </p:sp>
      <p:sp>
        <p:nvSpPr>
          <p:cNvPr id="435" name="Shape 435"/>
          <p:cNvSpPr>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36" name="Shape 436"/>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Sammenligning">
    <p:spTree>
      <p:nvGrpSpPr>
        <p:cNvPr id="1" name=""/>
        <p:cNvGrpSpPr/>
        <p:nvPr/>
      </p:nvGrpSpPr>
      <p:grpSpPr>
        <a:xfrm>
          <a:off x="0" y="0"/>
          <a:ext cx="0" cy="0"/>
          <a:chOff x="0" y="0"/>
          <a:chExt cx="0" cy="0"/>
        </a:xfrm>
      </p:grpSpPr>
      <p:sp>
        <p:nvSpPr>
          <p:cNvPr id="443" name="Shape 443"/>
          <p:cNvSpPr>
            <a:spLocks noGrp="1"/>
          </p:cNvSpPr>
          <p:nvPr>
            <p:ph type="title"/>
          </p:nvPr>
        </p:nvSpPr>
        <p:spPr>
          <a:xfrm>
            <a:off x="839787" y="365125"/>
            <a:ext cx="10515601" cy="1325563"/>
          </a:xfrm>
          <a:prstGeom prst="rect">
            <a:avLst/>
          </a:prstGeom>
        </p:spPr>
        <p:txBody>
          <a:bodyPr/>
          <a:lstStyle/>
          <a:p>
            <a:r>
              <a:t>Title Text</a:t>
            </a:r>
          </a:p>
        </p:txBody>
      </p:sp>
      <p:sp>
        <p:nvSpPr>
          <p:cNvPr id="444" name="Shape 444"/>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45" name="Shape 445"/>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446" name="Shape 446"/>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7.xml><?xml version="1.0" encoding="utf-8"?>
<p:sldLayout xmlns:a="http://schemas.openxmlformats.org/drawingml/2006/main" xmlns:r="http://schemas.openxmlformats.org/officeDocument/2006/relationships" xmlns:p="http://schemas.openxmlformats.org/presentationml/2006/main" type="tx">
  <p:cSld name="Kun titel">
    <p:spTree>
      <p:nvGrpSpPr>
        <p:cNvPr id="1" name=""/>
        <p:cNvGrpSpPr/>
        <p:nvPr/>
      </p:nvGrpSpPr>
      <p:grpSpPr>
        <a:xfrm>
          <a:off x="0" y="0"/>
          <a:ext cx="0" cy="0"/>
          <a:chOff x="0" y="0"/>
          <a:chExt cx="0" cy="0"/>
        </a:xfrm>
      </p:grpSpPr>
      <p:sp>
        <p:nvSpPr>
          <p:cNvPr id="453" name="Shape 453"/>
          <p:cNvSpPr>
            <a:spLocks noGrp="1"/>
          </p:cNvSpPr>
          <p:nvPr>
            <p:ph type="title"/>
          </p:nvPr>
        </p:nvSpPr>
        <p:spPr>
          <a:prstGeom prst="rect">
            <a:avLst/>
          </a:prstGeom>
        </p:spPr>
        <p:txBody>
          <a:bodyPr/>
          <a:lstStyle/>
          <a:p>
            <a:r>
              <a:t>Title Text</a:t>
            </a:r>
          </a:p>
        </p:txBody>
      </p:sp>
      <p:sp>
        <p:nvSpPr>
          <p:cNvPr id="454" name="Shape 454"/>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8.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461" name="Shape 461"/>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9.xml><?xml version="1.0" encoding="utf-8"?>
<p:sldLayout xmlns:a="http://schemas.openxmlformats.org/drawingml/2006/main" xmlns:r="http://schemas.openxmlformats.org/officeDocument/2006/relationships" xmlns:p="http://schemas.openxmlformats.org/presentationml/2006/main" type="tx">
  <p:cSld name="Indhold med billedtekst">
    <p:spTree>
      <p:nvGrpSpPr>
        <p:cNvPr id="1" name=""/>
        <p:cNvGrpSpPr/>
        <p:nvPr/>
      </p:nvGrpSpPr>
      <p:grpSpPr>
        <a:xfrm>
          <a:off x="0" y="0"/>
          <a:ext cx="0" cy="0"/>
          <a:chOff x="0" y="0"/>
          <a:chExt cx="0" cy="0"/>
        </a:xfrm>
      </p:grpSpPr>
      <p:sp>
        <p:nvSpPr>
          <p:cNvPr id="468" name="Shape 468"/>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469" name="Shape 469"/>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470" name="Shape 470"/>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471" name="Shape 471"/>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ammenligning">
    <p:spTree>
      <p:nvGrpSpPr>
        <p:cNvPr id="1" name=""/>
        <p:cNvGrpSpPr/>
        <p:nvPr/>
      </p:nvGrpSpPr>
      <p:grpSpPr>
        <a:xfrm>
          <a:off x="0" y="0"/>
          <a:ext cx="0" cy="0"/>
          <a:chOff x="0" y="0"/>
          <a:chExt cx="0" cy="0"/>
        </a:xfrm>
      </p:grpSpPr>
      <p:sp>
        <p:nvSpPr>
          <p:cNvPr id="47" name="Shape 47"/>
          <p:cNvSpPr>
            <a:spLocks noGrp="1"/>
          </p:cNvSpPr>
          <p:nvPr>
            <p:ph type="title"/>
          </p:nvPr>
        </p:nvSpPr>
        <p:spPr>
          <a:xfrm>
            <a:off x="839787" y="365125"/>
            <a:ext cx="10515601" cy="1325563"/>
          </a:xfrm>
          <a:prstGeom prst="rect">
            <a:avLst/>
          </a:prstGeom>
        </p:spPr>
        <p:txBody>
          <a:bodyPr/>
          <a:lstStyle/>
          <a:p>
            <a:r>
              <a:t>Title Text</a:t>
            </a:r>
          </a:p>
        </p:txBody>
      </p:sp>
      <p:sp>
        <p:nvSpPr>
          <p:cNvPr id="48" name="Shape 48"/>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Shape 49"/>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tx">
  <p:cSld name="Billede med billedtekst">
    <p:spTree>
      <p:nvGrpSpPr>
        <p:cNvPr id="1" name=""/>
        <p:cNvGrpSpPr/>
        <p:nvPr/>
      </p:nvGrpSpPr>
      <p:grpSpPr>
        <a:xfrm>
          <a:off x="0" y="0"/>
          <a:ext cx="0" cy="0"/>
          <a:chOff x="0" y="0"/>
          <a:chExt cx="0" cy="0"/>
        </a:xfrm>
      </p:grpSpPr>
      <p:sp>
        <p:nvSpPr>
          <p:cNvPr id="478" name="Shape 478"/>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479" name="Shape 479"/>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480" name="Shape 480"/>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481" name="Shape 481"/>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type="tx">
  <p:cSld name="Titel og lodret tekst">
    <p:spTree>
      <p:nvGrpSpPr>
        <p:cNvPr id="1" name=""/>
        <p:cNvGrpSpPr/>
        <p:nvPr/>
      </p:nvGrpSpPr>
      <p:grpSpPr>
        <a:xfrm>
          <a:off x="0" y="0"/>
          <a:ext cx="0" cy="0"/>
          <a:chOff x="0" y="0"/>
          <a:chExt cx="0" cy="0"/>
        </a:xfrm>
      </p:grpSpPr>
      <p:sp>
        <p:nvSpPr>
          <p:cNvPr id="488" name="Shape 488"/>
          <p:cNvSpPr>
            <a:spLocks noGrp="1"/>
          </p:cNvSpPr>
          <p:nvPr>
            <p:ph type="title"/>
          </p:nvPr>
        </p:nvSpPr>
        <p:spPr>
          <a:prstGeom prst="rect">
            <a:avLst/>
          </a:prstGeom>
        </p:spPr>
        <p:txBody>
          <a:bodyPr/>
          <a:lstStyle/>
          <a:p>
            <a:r>
              <a:t>Title Text</a:t>
            </a:r>
          </a:p>
        </p:txBody>
      </p:sp>
      <p:sp>
        <p:nvSpPr>
          <p:cNvPr id="489" name="Shape 489"/>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0" name="Shape 490"/>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2.xml><?xml version="1.0" encoding="utf-8"?>
<p:sldLayout xmlns:a="http://schemas.openxmlformats.org/drawingml/2006/main" xmlns:r="http://schemas.openxmlformats.org/officeDocument/2006/relationships" xmlns:p="http://schemas.openxmlformats.org/presentationml/2006/main" type="tx">
  <p:cSld name="Lodret titel og tekst">
    <p:spTree>
      <p:nvGrpSpPr>
        <p:cNvPr id="1" name=""/>
        <p:cNvGrpSpPr/>
        <p:nvPr/>
      </p:nvGrpSpPr>
      <p:grpSpPr>
        <a:xfrm>
          <a:off x="0" y="0"/>
          <a:ext cx="0" cy="0"/>
          <a:chOff x="0" y="0"/>
          <a:chExt cx="0" cy="0"/>
        </a:xfrm>
      </p:grpSpPr>
      <p:sp>
        <p:nvSpPr>
          <p:cNvPr id="497" name="Shape 497"/>
          <p:cNvSpPr>
            <a:spLocks noGrp="1"/>
          </p:cNvSpPr>
          <p:nvPr>
            <p:ph type="title"/>
          </p:nvPr>
        </p:nvSpPr>
        <p:spPr>
          <a:xfrm>
            <a:off x="8724900" y="365125"/>
            <a:ext cx="2628900" cy="5811838"/>
          </a:xfrm>
          <a:prstGeom prst="rect">
            <a:avLst/>
          </a:prstGeom>
        </p:spPr>
        <p:txBody>
          <a:bodyPr/>
          <a:lstStyle/>
          <a:p>
            <a:r>
              <a:t>Title Text</a:t>
            </a:r>
          </a:p>
        </p:txBody>
      </p:sp>
      <p:sp>
        <p:nvSpPr>
          <p:cNvPr id="498" name="Shape 498"/>
          <p:cNvSpPr>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9" name="Shape 499"/>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Kun titel">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Title Text</a:t>
            </a:r>
          </a:p>
        </p:txBody>
      </p:sp>
      <p:sp>
        <p:nvSpPr>
          <p:cNvPr id="58" name="Shape 58"/>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65" name="Shape 65"/>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Indhold med billedtekst">
    <p:spTree>
      <p:nvGrpSpPr>
        <p:cNvPr id="1" name=""/>
        <p:cNvGrpSpPr/>
        <p:nvPr/>
      </p:nvGrpSpPr>
      <p:grpSpPr>
        <a:xfrm>
          <a:off x="0" y="0"/>
          <a:ext cx="0" cy="0"/>
          <a:chOff x="0" y="0"/>
          <a:chExt cx="0" cy="0"/>
        </a:xfrm>
      </p:grpSpPr>
      <p:sp>
        <p:nvSpPr>
          <p:cNvPr id="72" name="Shape 72"/>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Shape 73"/>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Shape 74"/>
          <p:cNvSpPr>
            <a:spLocks noGrp="1"/>
          </p:cNvSpPr>
          <p:nvPr>
            <p:ph type="body" sz="quarter" idx="13"/>
          </p:nvPr>
        </p:nvSpPr>
        <p:spPr>
          <a:xfrm>
            <a:off x="839787" y="2057400"/>
            <a:ext cx="3932238"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illede med billedtekst">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Shape 83"/>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hape 85"/>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Shape 3"/>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11095176" y="6404292"/>
            <a:ext cx="258624" cy="269241"/>
          </a:xfrm>
          <a:prstGeom prst="rect">
            <a:avLst/>
          </a:prstGeom>
          <a:ln w="12700">
            <a:miter lim="400000"/>
          </a:ln>
        </p:spPr>
        <p:txBody>
          <a:bodyPr wrap="none" lIns="45719" rIns="45719" anchor="ctr">
            <a:spAutoFit/>
          </a:bodyPr>
          <a:lstStyle>
            <a:lvl1pPr algn="r">
              <a:defRPr sz="1200">
                <a:solidFill>
                  <a:srgbClr val="FFFFFF"/>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2" r:id="rId23"/>
    <p:sldLayoutId id="2147483673" r:id="rId24"/>
    <p:sldLayoutId id="2147483674" r:id="rId25"/>
    <p:sldLayoutId id="2147483675" r:id="rId26"/>
    <p:sldLayoutId id="2147483676" r:id="rId27"/>
    <p:sldLayoutId id="2147483677" r:id="rId28"/>
    <p:sldLayoutId id="2147483678" r:id="rId29"/>
    <p:sldLayoutId id="2147483679" r:id="rId30"/>
    <p:sldLayoutId id="2147483680" r:id="rId31"/>
    <p:sldLayoutId id="2147483681" r:id="rId32"/>
    <p:sldLayoutId id="2147483683" r:id="rId33"/>
    <p:sldLayoutId id="2147483684" r:id="rId34"/>
    <p:sldLayoutId id="2147483685" r:id="rId35"/>
    <p:sldLayoutId id="2147483686" r:id="rId36"/>
    <p:sldLayoutId id="2147483687" r:id="rId37"/>
    <p:sldLayoutId id="2147483688" r:id="rId38"/>
    <p:sldLayoutId id="2147483689" r:id="rId39"/>
    <p:sldLayoutId id="2147483690" r:id="rId40"/>
    <p:sldLayoutId id="2147483691" r:id="rId41"/>
    <p:sldLayoutId id="2147483692" r:id="rId42"/>
    <p:sldLayoutId id="2147483694" r:id="rId43"/>
    <p:sldLayoutId id="2147483695" r:id="rId44"/>
    <p:sldLayoutId id="2147483696" r:id="rId45"/>
    <p:sldLayoutId id="2147483697" r:id="rId46"/>
    <p:sldLayoutId id="2147483698" r:id="rId47"/>
    <p:sldLayoutId id="2147483699" r:id="rId48"/>
    <p:sldLayoutId id="2147483700" r:id="rId49"/>
    <p:sldLayoutId id="2147483701" r:id="rId50"/>
    <p:sldLayoutId id="2147483702" r:id="rId51"/>
    <p:sldLayoutId id="2147483703" r:id="rId52"/>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FFFFFF"/>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FFFFFF"/>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08" name="Shape 508"/>
          <p:cNvSpPr/>
          <p:nvPr/>
        </p:nvSpPr>
        <p:spPr>
          <a:xfrm>
            <a:off x="0" y="5416062"/>
            <a:ext cx="12192000" cy="1441939"/>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509" name="image1.pdf"/>
          <p:cNvPicPr>
            <a:picLocks noChangeAspect="1"/>
          </p:cNvPicPr>
          <p:nvPr/>
        </p:nvPicPr>
        <p:blipFill>
          <a:blip r:embed="rId2">
            <a:extLst/>
          </a:blip>
          <a:stretch>
            <a:fillRect/>
          </a:stretch>
        </p:blipFill>
        <p:spPr>
          <a:xfrm>
            <a:off x="-39700" y="5416062"/>
            <a:ext cx="2295839" cy="1441938"/>
          </a:xfrm>
          <a:prstGeom prst="rect">
            <a:avLst/>
          </a:prstGeom>
          <a:ln w="12700">
            <a:miter lim="400000"/>
          </a:ln>
        </p:spPr>
      </p:pic>
      <p:pic>
        <p:nvPicPr>
          <p:cNvPr id="510" name="image2.jpeg"/>
          <p:cNvPicPr>
            <a:picLocks noChangeAspect="1"/>
          </p:cNvPicPr>
          <p:nvPr/>
        </p:nvPicPr>
        <p:blipFill>
          <a:blip r:embed="rId3">
            <a:extLst/>
          </a:blip>
          <a:stretch>
            <a:fillRect/>
          </a:stretch>
        </p:blipFill>
        <p:spPr>
          <a:xfrm>
            <a:off x="9301226" y="5416062"/>
            <a:ext cx="2890774" cy="1441938"/>
          </a:xfrm>
          <a:prstGeom prst="rect">
            <a:avLst/>
          </a:prstGeom>
          <a:ln w="12700">
            <a:miter lim="400000"/>
          </a:ln>
        </p:spPr>
      </p:pic>
      <p:sp>
        <p:nvSpPr>
          <p:cNvPr id="511" name="Shape 511"/>
          <p:cNvSpPr/>
          <p:nvPr/>
        </p:nvSpPr>
        <p:spPr>
          <a:xfrm>
            <a:off x="3151161" y="1758461"/>
            <a:ext cx="6150066" cy="13106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5200" b="1">
                <a:solidFill>
                  <a:srgbClr val="FFFFFF"/>
                </a:solidFill>
              </a:defRPr>
            </a:pPr>
            <a:r>
              <a:rPr dirty="0"/>
              <a:t>Lean Landing</a:t>
            </a:r>
          </a:p>
          <a:p>
            <a:pPr algn="ctr">
              <a:defRPr sz="2600">
                <a:solidFill>
                  <a:srgbClr val="FFFFFF"/>
                </a:solidFill>
              </a:defRPr>
            </a:pPr>
            <a:r>
              <a:rPr lang="da-DK" dirty="0" err="1"/>
              <a:t>Concept</a:t>
            </a:r>
            <a:endParaRPr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729" name="Shape 729"/>
          <p:cNvSpPr/>
          <p:nvPr/>
        </p:nvSpPr>
        <p:spPr>
          <a:xfrm>
            <a:off x="0" y="5888287"/>
            <a:ext cx="12192000" cy="159877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730" name="image1.pdf"/>
          <p:cNvPicPr>
            <a:picLocks noChangeAspect="1"/>
          </p:cNvPicPr>
          <p:nvPr/>
        </p:nvPicPr>
        <p:blipFill>
          <a:blip r:embed="rId2">
            <a:extLst/>
          </a:blip>
          <a:stretch>
            <a:fillRect/>
          </a:stretch>
        </p:blipFill>
        <p:spPr>
          <a:xfrm>
            <a:off x="93529" y="5888287"/>
            <a:ext cx="1527717" cy="959507"/>
          </a:xfrm>
          <a:prstGeom prst="rect">
            <a:avLst/>
          </a:prstGeom>
          <a:ln w="12700">
            <a:miter lim="400000"/>
          </a:ln>
        </p:spPr>
      </p:pic>
      <p:pic>
        <p:nvPicPr>
          <p:cNvPr id="731" name="image29.jpeg"/>
          <p:cNvPicPr>
            <a:picLocks noChangeAspect="1"/>
          </p:cNvPicPr>
          <p:nvPr/>
        </p:nvPicPr>
        <p:blipFill>
          <a:blip r:embed="rId3">
            <a:extLst/>
          </a:blip>
          <a:stretch>
            <a:fillRect/>
          </a:stretch>
        </p:blipFill>
        <p:spPr>
          <a:xfrm>
            <a:off x="9993086" y="5888287"/>
            <a:ext cx="2198915" cy="1096834"/>
          </a:xfrm>
          <a:prstGeom prst="rect">
            <a:avLst/>
          </a:prstGeom>
          <a:ln w="12700">
            <a:miter lim="400000"/>
          </a:ln>
        </p:spPr>
      </p:pic>
      <p:sp>
        <p:nvSpPr>
          <p:cNvPr id="732" name="Shape 732"/>
          <p:cNvSpPr/>
          <p:nvPr/>
        </p:nvSpPr>
        <p:spPr>
          <a:xfrm>
            <a:off x="-1" y="-21181"/>
            <a:ext cx="10243154"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defRPr sz="3600"/>
            </a:pPr>
            <a:r>
              <a:t>Evaluation – </a:t>
            </a:r>
            <a:r>
              <a:rPr i="1"/>
              <a:t>Questionnaire </a:t>
            </a:r>
          </a:p>
        </p:txBody>
      </p:sp>
      <p:sp>
        <p:nvSpPr>
          <p:cNvPr id="733" name="Shape 733"/>
          <p:cNvSpPr/>
          <p:nvPr/>
        </p:nvSpPr>
        <p:spPr>
          <a:xfrm>
            <a:off x="3048000" y="1143000"/>
            <a:ext cx="8132620" cy="307314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lnSpc>
                <a:spcPct val="107000"/>
              </a:lnSpc>
              <a:spcBef>
                <a:spcPts val="800"/>
              </a:spcBef>
              <a:defRPr>
                <a:solidFill>
                  <a:srgbClr val="FFFFFF"/>
                </a:solidFill>
              </a:defRPr>
            </a:pPr>
            <a:r>
              <a:t>Once you have finished the Lean Landing programme, you’ll receive a questionnaire. The purpose of the questionnaire is to get your feedback on topics such as:</a:t>
            </a:r>
          </a:p>
          <a:p>
            <a:pPr algn="just">
              <a:lnSpc>
                <a:spcPct val="107000"/>
              </a:lnSpc>
              <a:spcBef>
                <a:spcPts val="800"/>
              </a:spcBef>
              <a:defRPr>
                <a:solidFill>
                  <a:srgbClr val="FFFFFF"/>
                </a:solidFill>
              </a:defRPr>
            </a:pPr>
            <a:r>
              <a:t>Were you satisfied with the programme?</a:t>
            </a:r>
          </a:p>
          <a:p>
            <a:pPr algn="just">
              <a:lnSpc>
                <a:spcPct val="107000"/>
              </a:lnSpc>
              <a:spcBef>
                <a:spcPts val="800"/>
              </a:spcBef>
              <a:defRPr>
                <a:solidFill>
                  <a:srgbClr val="FFFFFF"/>
                </a:solidFill>
              </a:defRPr>
            </a:pPr>
            <a:r>
              <a:t>How did it impact your company’s performance abroad?</a:t>
            </a:r>
          </a:p>
          <a:p>
            <a:pPr algn="just">
              <a:lnSpc>
                <a:spcPct val="107000"/>
              </a:lnSpc>
              <a:spcBef>
                <a:spcPts val="800"/>
              </a:spcBef>
              <a:defRPr>
                <a:solidFill>
                  <a:srgbClr val="FFFFFF"/>
                </a:solidFill>
              </a:defRPr>
            </a:pPr>
            <a:r>
              <a:t>Of course there are loads of other things we’d like to know about your journey. </a:t>
            </a:r>
          </a:p>
          <a:p>
            <a:pPr algn="just">
              <a:lnSpc>
                <a:spcPct val="107000"/>
              </a:lnSpc>
              <a:spcBef>
                <a:spcPts val="800"/>
              </a:spcBef>
              <a:defRPr>
                <a:solidFill>
                  <a:srgbClr val="FFFFFF"/>
                </a:solidFill>
              </a:defRPr>
            </a:pPr>
            <a:r>
              <a:t>So… let’s get started!</a:t>
            </a:r>
          </a:p>
          <a:p>
            <a:pPr algn="just">
              <a:lnSpc>
                <a:spcPct val="107000"/>
              </a:lnSpc>
              <a:spcBef>
                <a:spcPts val="800"/>
              </a:spcBef>
              <a:defRPr>
                <a:solidFill>
                  <a:srgbClr val="FFFFFF"/>
                </a:solidFill>
              </a:defRPr>
            </a:pPr>
            <a:endParaRPr/>
          </a:p>
        </p:txBody>
      </p:sp>
      <p:grpSp>
        <p:nvGrpSpPr>
          <p:cNvPr id="736" name="Group 736"/>
          <p:cNvGrpSpPr/>
          <p:nvPr/>
        </p:nvGrpSpPr>
        <p:grpSpPr>
          <a:xfrm>
            <a:off x="229217" y="1391564"/>
            <a:ext cx="2501492" cy="1214340"/>
            <a:chOff x="0" y="-43398"/>
            <a:chExt cx="2501491" cy="1214338"/>
          </a:xfrm>
        </p:grpSpPr>
        <p:sp>
          <p:nvSpPr>
            <p:cNvPr id="734" name="Shape 734"/>
            <p:cNvSpPr/>
            <p:nvPr/>
          </p:nvSpPr>
          <p:spPr>
            <a:xfrm>
              <a:off x="0" y="-43399"/>
              <a:ext cx="2501492" cy="1211771"/>
            </a:xfrm>
            <a:prstGeom prst="ellipse">
              <a:avLst/>
            </a:prstGeom>
            <a:solidFill>
              <a:srgbClr val="FFFFFF"/>
            </a:solidFill>
            <a:ln w="12700" cap="flat">
              <a:solidFill>
                <a:srgbClr val="000000"/>
              </a:solidFill>
              <a:prstDash val="solid"/>
              <a:miter lim="800000"/>
            </a:ln>
            <a:effectLst/>
          </p:spPr>
          <p:txBody>
            <a:bodyPr wrap="square" lIns="45719" tIns="45719" rIns="45719" bIns="45719" numCol="1" anchor="ctr">
              <a:noAutofit/>
            </a:bodyPr>
            <a:lstStyle/>
            <a:p>
              <a:pPr algn="ctr">
                <a:defRPr sz="1400">
                  <a:solidFill>
                    <a:schemeClr val="accent2"/>
                  </a:solidFill>
                </a:defRPr>
              </a:pPr>
              <a:endParaRPr/>
            </a:p>
          </p:txBody>
        </p:sp>
        <p:sp>
          <p:nvSpPr>
            <p:cNvPr id="735" name="Shape 735"/>
            <p:cNvSpPr/>
            <p:nvPr/>
          </p:nvSpPr>
          <p:spPr>
            <a:xfrm>
              <a:off x="453463" y="0"/>
              <a:ext cx="1681693" cy="11709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defRPr sz="1400"/>
              </a:pPr>
              <a:endParaRPr/>
            </a:p>
            <a:p>
              <a:pPr>
                <a:defRPr sz="1400"/>
              </a:pPr>
              <a:r>
                <a:t>Lean Landing finishes – and you evaluate the programmme</a:t>
              </a:r>
            </a:p>
            <a:p>
              <a:pPr algn="ctr">
                <a:defRPr sz="1400"/>
              </a:pPr>
              <a:r>
                <a:t>.</a:t>
              </a:r>
            </a:p>
          </p:txBody>
        </p:sp>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53" name="Shape 553"/>
          <p:cNvSpPr/>
          <p:nvPr/>
        </p:nvSpPr>
        <p:spPr>
          <a:xfrm>
            <a:off x="0" y="5888287"/>
            <a:ext cx="12192000" cy="159877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554" name="image1.pdf"/>
          <p:cNvPicPr>
            <a:picLocks noChangeAspect="1"/>
          </p:cNvPicPr>
          <p:nvPr/>
        </p:nvPicPr>
        <p:blipFill>
          <a:blip r:embed="rId2">
            <a:extLst/>
          </a:blip>
          <a:srcRect t="4533"/>
          <a:stretch>
            <a:fillRect/>
          </a:stretch>
        </p:blipFill>
        <p:spPr>
          <a:xfrm>
            <a:off x="108450" y="6069105"/>
            <a:ext cx="1527716" cy="916016"/>
          </a:xfrm>
          <a:prstGeom prst="rect">
            <a:avLst/>
          </a:prstGeom>
          <a:ln w="12700">
            <a:miter lim="400000"/>
          </a:ln>
        </p:spPr>
      </p:pic>
      <p:pic>
        <p:nvPicPr>
          <p:cNvPr id="555" name="image29.jpeg"/>
          <p:cNvPicPr>
            <a:picLocks noChangeAspect="1"/>
          </p:cNvPicPr>
          <p:nvPr/>
        </p:nvPicPr>
        <p:blipFill>
          <a:blip r:embed="rId3">
            <a:extLst/>
          </a:blip>
          <a:stretch>
            <a:fillRect/>
          </a:stretch>
        </p:blipFill>
        <p:spPr>
          <a:xfrm>
            <a:off x="9993086" y="5888287"/>
            <a:ext cx="2198915" cy="1096834"/>
          </a:xfrm>
          <a:prstGeom prst="rect">
            <a:avLst/>
          </a:prstGeom>
          <a:ln w="12700">
            <a:miter lim="400000"/>
          </a:ln>
        </p:spPr>
      </p:pic>
      <p:sp>
        <p:nvSpPr>
          <p:cNvPr id="556" name="Shape 556"/>
          <p:cNvSpPr/>
          <p:nvPr/>
        </p:nvSpPr>
        <p:spPr>
          <a:xfrm>
            <a:off x="50637" y="81692"/>
            <a:ext cx="10243154"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defRPr sz="3600"/>
            </a:pPr>
            <a:r>
              <a:rPr dirty="0"/>
              <a:t>The </a:t>
            </a:r>
            <a:r>
              <a:rPr dirty="0" err="1"/>
              <a:t>Programme</a:t>
            </a:r>
            <a:r>
              <a:rPr dirty="0"/>
              <a:t> </a:t>
            </a:r>
            <a:r>
              <a:rPr lang="da-DK" dirty="0"/>
              <a:t>–</a:t>
            </a:r>
            <a:r>
              <a:rPr dirty="0"/>
              <a:t> </a:t>
            </a:r>
            <a:r>
              <a:rPr lang="da-DK" i="1" dirty="0"/>
              <a:t>Customers Point of </a:t>
            </a:r>
            <a:r>
              <a:rPr lang="da-DK" i="1" dirty="0" err="1"/>
              <a:t>View</a:t>
            </a:r>
            <a:endParaRPr i="1" dirty="0"/>
          </a:p>
        </p:txBody>
      </p:sp>
      <p:grpSp>
        <p:nvGrpSpPr>
          <p:cNvPr id="559" name="Group 559"/>
          <p:cNvGrpSpPr/>
          <p:nvPr/>
        </p:nvGrpSpPr>
        <p:grpSpPr>
          <a:xfrm>
            <a:off x="904518" y="1602660"/>
            <a:ext cx="1508939" cy="1008113"/>
            <a:chOff x="0" y="0"/>
            <a:chExt cx="1508937" cy="1008112"/>
          </a:xfrm>
        </p:grpSpPr>
        <p:sp>
          <p:nvSpPr>
            <p:cNvPr id="557" name="Shape 557"/>
            <p:cNvSpPr/>
            <p:nvPr/>
          </p:nvSpPr>
          <p:spPr>
            <a:xfrm>
              <a:off x="-1" y="-1"/>
              <a:ext cx="1508939"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a:latin typeface="Arial"/>
                  <a:ea typeface="Arial"/>
                  <a:cs typeface="Arial"/>
                  <a:sym typeface="Arial"/>
                </a:defRPr>
              </a:pPr>
              <a:endParaRPr/>
            </a:p>
          </p:txBody>
        </p:sp>
        <p:sp>
          <p:nvSpPr>
            <p:cNvPr id="558" name="Shape 558"/>
            <p:cNvSpPr/>
            <p:nvPr/>
          </p:nvSpPr>
          <p:spPr>
            <a:xfrm>
              <a:off x="-1" y="350386"/>
              <a:ext cx="1508939" cy="3073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b="1"/>
              </a:lvl1pPr>
            </a:lstStyle>
            <a:p>
              <a:r>
                <a:t>What do you need</a:t>
              </a:r>
            </a:p>
          </p:txBody>
        </p:sp>
      </p:grpSp>
      <p:grpSp>
        <p:nvGrpSpPr>
          <p:cNvPr id="562" name="Group 562"/>
          <p:cNvGrpSpPr/>
          <p:nvPr/>
        </p:nvGrpSpPr>
        <p:grpSpPr>
          <a:xfrm>
            <a:off x="910077" y="2805665"/>
            <a:ext cx="1508939" cy="2898141"/>
            <a:chOff x="0" y="0"/>
            <a:chExt cx="1508937" cy="2898139"/>
          </a:xfrm>
        </p:grpSpPr>
        <p:sp>
          <p:nvSpPr>
            <p:cNvPr id="560" name="Shape 560"/>
            <p:cNvSpPr/>
            <p:nvPr/>
          </p:nvSpPr>
          <p:spPr>
            <a:xfrm>
              <a:off x="0" y="0"/>
              <a:ext cx="1508938" cy="2053203"/>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561" name="Shape 561"/>
            <p:cNvSpPr/>
            <p:nvPr/>
          </p:nvSpPr>
          <p:spPr>
            <a:xfrm>
              <a:off x="0" y="0"/>
              <a:ext cx="1508938" cy="28981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400"/>
              </a:pPr>
              <a:r>
                <a:t>Which partnerships/</a:t>
              </a:r>
              <a:br/>
              <a:r>
                <a:t>customers are you looking for?</a:t>
              </a:r>
              <a:endParaRPr>
                <a:solidFill>
                  <a:srgbClr val="FFFFFF"/>
                </a:solidFill>
              </a:endParaRPr>
            </a:p>
            <a:p>
              <a:pPr>
                <a:defRPr sz="1400"/>
              </a:pPr>
              <a:endParaRPr>
                <a:solidFill>
                  <a:srgbClr val="FFFFFF"/>
                </a:solidFill>
              </a:endParaRPr>
            </a:p>
            <a:p>
              <a:pPr>
                <a:defRPr sz="1400"/>
              </a:pPr>
              <a:r>
                <a:t>What does your Lean Landing look like?</a:t>
              </a:r>
              <a:endParaRPr>
                <a:solidFill>
                  <a:srgbClr val="FFFFFF"/>
                </a:solidFill>
              </a:endParaRPr>
            </a:p>
            <a:p>
              <a:pPr>
                <a:defRPr sz="1400"/>
              </a:pPr>
              <a:endParaRPr>
                <a:solidFill>
                  <a:srgbClr val="FFFFFF"/>
                </a:solidFill>
              </a:endParaRPr>
            </a:p>
            <a:p>
              <a:pPr>
                <a:defRPr sz="1400"/>
              </a:pPr>
              <a:endParaRPr>
                <a:solidFill>
                  <a:srgbClr val="FFFFFF"/>
                </a:solidFill>
              </a:endParaRPr>
            </a:p>
            <a:p>
              <a:pPr>
                <a:defRPr sz="1400"/>
              </a:pPr>
              <a:endParaRPr>
                <a:solidFill>
                  <a:srgbClr val="FFFFFF"/>
                </a:solidFill>
              </a:endParaRPr>
            </a:p>
            <a:p>
              <a:pPr>
                <a:defRPr sz="1400"/>
              </a:pPr>
              <a:endParaRPr>
                <a:solidFill>
                  <a:srgbClr val="FFFFFF"/>
                </a:solidFill>
              </a:endParaRPr>
            </a:p>
          </p:txBody>
        </p:sp>
      </p:grpSp>
      <p:sp>
        <p:nvSpPr>
          <p:cNvPr id="563" name="Shape 563"/>
          <p:cNvSpPr/>
          <p:nvPr/>
        </p:nvSpPr>
        <p:spPr>
          <a:xfrm>
            <a:off x="859203" y="1165349"/>
            <a:ext cx="1553925"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Situated at home</a:t>
            </a:r>
          </a:p>
        </p:txBody>
      </p:sp>
      <p:grpSp>
        <p:nvGrpSpPr>
          <p:cNvPr id="566" name="Group 566"/>
          <p:cNvGrpSpPr/>
          <p:nvPr/>
        </p:nvGrpSpPr>
        <p:grpSpPr>
          <a:xfrm>
            <a:off x="7831576" y="1602660"/>
            <a:ext cx="1789168" cy="1014560"/>
            <a:chOff x="0" y="0"/>
            <a:chExt cx="1789166" cy="1014559"/>
          </a:xfrm>
        </p:grpSpPr>
        <p:sp>
          <p:nvSpPr>
            <p:cNvPr id="564" name="Shape 564"/>
            <p:cNvSpPr/>
            <p:nvPr/>
          </p:nvSpPr>
          <p:spPr>
            <a:xfrm>
              <a:off x="0" y="-1"/>
              <a:ext cx="1789167" cy="1014561"/>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565" name="Shape 565"/>
            <p:cNvSpPr/>
            <p:nvPr/>
          </p:nvSpPr>
          <p:spPr>
            <a:xfrm>
              <a:off x="0" y="353609"/>
              <a:ext cx="1789167" cy="3073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b="1"/>
              </a:lvl1pPr>
            </a:lstStyle>
            <a:p>
              <a:r>
                <a:t>Settling in the market</a:t>
              </a:r>
            </a:p>
          </p:txBody>
        </p:sp>
      </p:grpSp>
      <p:grpSp>
        <p:nvGrpSpPr>
          <p:cNvPr id="569" name="Group 569"/>
          <p:cNvGrpSpPr/>
          <p:nvPr/>
        </p:nvGrpSpPr>
        <p:grpSpPr>
          <a:xfrm>
            <a:off x="3176401" y="1609107"/>
            <a:ext cx="1465736" cy="1008113"/>
            <a:chOff x="0" y="0"/>
            <a:chExt cx="1465734" cy="1008112"/>
          </a:xfrm>
        </p:grpSpPr>
        <p:sp>
          <p:nvSpPr>
            <p:cNvPr id="567" name="Shape 567"/>
            <p:cNvSpPr/>
            <p:nvPr/>
          </p:nvSpPr>
          <p:spPr>
            <a:xfrm>
              <a:off x="0" y="-1"/>
              <a:ext cx="1465735"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a:latin typeface="Arial"/>
                  <a:ea typeface="Arial"/>
                  <a:cs typeface="Arial"/>
                  <a:sym typeface="Arial"/>
                </a:defRPr>
              </a:pPr>
              <a:endParaRPr/>
            </a:p>
          </p:txBody>
        </p:sp>
        <p:sp>
          <p:nvSpPr>
            <p:cNvPr id="568" name="Shape 568"/>
            <p:cNvSpPr/>
            <p:nvPr/>
          </p:nvSpPr>
          <p:spPr>
            <a:xfrm>
              <a:off x="0" y="350386"/>
              <a:ext cx="1465735" cy="3073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b="1"/>
              </a:lvl1pPr>
            </a:lstStyle>
            <a:p>
              <a:r>
                <a:t>Getting out there </a:t>
              </a:r>
            </a:p>
          </p:txBody>
        </p:sp>
      </p:grpSp>
      <p:grpSp>
        <p:nvGrpSpPr>
          <p:cNvPr id="572" name="Group 572"/>
          <p:cNvGrpSpPr/>
          <p:nvPr/>
        </p:nvGrpSpPr>
        <p:grpSpPr>
          <a:xfrm>
            <a:off x="5350864" y="1602106"/>
            <a:ext cx="1771985" cy="1008113"/>
            <a:chOff x="0" y="0"/>
            <a:chExt cx="1771984" cy="1008112"/>
          </a:xfrm>
        </p:grpSpPr>
        <p:sp>
          <p:nvSpPr>
            <p:cNvPr id="570" name="Shape 570"/>
            <p:cNvSpPr/>
            <p:nvPr/>
          </p:nvSpPr>
          <p:spPr>
            <a:xfrm>
              <a:off x="-1" y="-1"/>
              <a:ext cx="1771986"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571" name="Shape 571"/>
            <p:cNvSpPr/>
            <p:nvPr/>
          </p:nvSpPr>
          <p:spPr>
            <a:xfrm>
              <a:off x="-1" y="350386"/>
              <a:ext cx="1771986" cy="3073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b="1"/>
              </a:lvl1pPr>
            </a:lstStyle>
            <a:p>
              <a:r>
                <a:t>How to stay out there</a:t>
              </a:r>
            </a:p>
          </p:txBody>
        </p:sp>
      </p:grpSp>
      <p:grpSp>
        <p:nvGrpSpPr>
          <p:cNvPr id="575" name="Group 575"/>
          <p:cNvGrpSpPr/>
          <p:nvPr/>
        </p:nvGrpSpPr>
        <p:grpSpPr>
          <a:xfrm>
            <a:off x="3178025" y="2819129"/>
            <a:ext cx="1464112" cy="2039742"/>
            <a:chOff x="0" y="0"/>
            <a:chExt cx="1464110" cy="2039741"/>
          </a:xfrm>
        </p:grpSpPr>
        <p:sp>
          <p:nvSpPr>
            <p:cNvPr id="573" name="Shape 573"/>
            <p:cNvSpPr/>
            <p:nvPr/>
          </p:nvSpPr>
          <p:spPr>
            <a:xfrm>
              <a:off x="-1" y="-1"/>
              <a:ext cx="1464112" cy="2039743"/>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574" name="Shape 574"/>
            <p:cNvSpPr/>
            <p:nvPr/>
          </p:nvSpPr>
          <p:spPr>
            <a:xfrm>
              <a:off x="-1" y="-1"/>
              <a:ext cx="1464112" cy="11709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a:lvl1pPr>
            </a:lstStyle>
            <a:p>
              <a:r>
                <a:t>Physical meetings with potential customers and/or partners in the foreign market. </a:t>
              </a:r>
            </a:p>
          </p:txBody>
        </p:sp>
      </p:grpSp>
      <p:grpSp>
        <p:nvGrpSpPr>
          <p:cNvPr id="578" name="Group 578"/>
          <p:cNvGrpSpPr/>
          <p:nvPr/>
        </p:nvGrpSpPr>
        <p:grpSpPr>
          <a:xfrm>
            <a:off x="5350864" y="2805668"/>
            <a:ext cx="1771985" cy="2053204"/>
            <a:chOff x="0" y="0"/>
            <a:chExt cx="1771984" cy="2053202"/>
          </a:xfrm>
        </p:grpSpPr>
        <p:sp>
          <p:nvSpPr>
            <p:cNvPr id="576" name="Shape 576"/>
            <p:cNvSpPr/>
            <p:nvPr/>
          </p:nvSpPr>
          <p:spPr>
            <a:xfrm>
              <a:off x="-1" y="0"/>
              <a:ext cx="1771986" cy="2053203"/>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577" name="Shape 577"/>
            <p:cNvSpPr/>
            <p:nvPr/>
          </p:nvSpPr>
          <p:spPr>
            <a:xfrm>
              <a:off x="-1" y="0"/>
              <a:ext cx="1771986" cy="18186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400"/>
              </a:pPr>
              <a:r>
                <a:t>Follow-up meetings with potential customers and/or partners.</a:t>
              </a:r>
              <a:endParaRPr>
                <a:solidFill>
                  <a:srgbClr val="FFFFFF"/>
                </a:solidFill>
              </a:endParaRPr>
            </a:p>
            <a:p>
              <a:pPr>
                <a:defRPr sz="1400"/>
              </a:pPr>
              <a:endParaRPr>
                <a:solidFill>
                  <a:srgbClr val="FFFFFF"/>
                </a:solidFill>
              </a:endParaRPr>
            </a:p>
            <a:p>
              <a:pPr>
                <a:defRPr sz="1400"/>
              </a:pPr>
              <a:r>
                <a:t>Workshop about national/local business laws, culture etc.</a:t>
              </a:r>
            </a:p>
          </p:txBody>
        </p:sp>
      </p:grpSp>
      <p:grpSp>
        <p:nvGrpSpPr>
          <p:cNvPr id="581" name="Group 581"/>
          <p:cNvGrpSpPr/>
          <p:nvPr/>
        </p:nvGrpSpPr>
        <p:grpSpPr>
          <a:xfrm>
            <a:off x="7831576" y="2819129"/>
            <a:ext cx="1776615" cy="2039740"/>
            <a:chOff x="0" y="0"/>
            <a:chExt cx="1776614" cy="2039739"/>
          </a:xfrm>
        </p:grpSpPr>
        <p:sp>
          <p:nvSpPr>
            <p:cNvPr id="579" name="Shape 579"/>
            <p:cNvSpPr/>
            <p:nvPr/>
          </p:nvSpPr>
          <p:spPr>
            <a:xfrm>
              <a:off x="-1" y="-1"/>
              <a:ext cx="1776616" cy="2039741"/>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580" name="Shape 580"/>
            <p:cNvSpPr/>
            <p:nvPr/>
          </p:nvSpPr>
          <p:spPr>
            <a:xfrm>
              <a:off x="-1" y="-1"/>
              <a:ext cx="1776616" cy="2034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400"/>
              </a:pPr>
              <a:r>
                <a:t>Make agreements with customers and/or partners. </a:t>
              </a:r>
              <a:endParaRPr>
                <a:solidFill>
                  <a:srgbClr val="FFFFFF"/>
                </a:solidFill>
              </a:endParaRPr>
            </a:p>
            <a:p>
              <a:pPr>
                <a:defRPr sz="1400"/>
              </a:pPr>
              <a:endParaRPr>
                <a:solidFill>
                  <a:srgbClr val="FFFFFF"/>
                </a:solidFill>
              </a:endParaRPr>
            </a:p>
            <a:p>
              <a:pPr>
                <a:defRPr sz="1400"/>
              </a:pPr>
              <a:r>
                <a:t>Development of entrepreneurial internationalisation strategy.</a:t>
              </a:r>
            </a:p>
            <a:p>
              <a:pPr>
                <a:defRPr sz="1400"/>
              </a:pPr>
              <a:r>
                <a:t>  </a:t>
              </a:r>
            </a:p>
          </p:txBody>
        </p:sp>
      </p:grpSp>
      <p:sp>
        <p:nvSpPr>
          <p:cNvPr id="582" name="Shape 582"/>
          <p:cNvSpPr/>
          <p:nvPr/>
        </p:nvSpPr>
        <p:spPr>
          <a:xfrm>
            <a:off x="3243481" y="1165349"/>
            <a:ext cx="1450937"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Situated abroad</a:t>
            </a:r>
          </a:p>
        </p:txBody>
      </p:sp>
      <p:sp>
        <p:nvSpPr>
          <p:cNvPr id="583" name="Shape 583"/>
          <p:cNvSpPr/>
          <p:nvPr/>
        </p:nvSpPr>
        <p:spPr>
          <a:xfrm>
            <a:off x="2566335" y="1877635"/>
            <a:ext cx="457186" cy="471056"/>
          </a:xfrm>
          <a:prstGeom prst="rightArrow">
            <a:avLst>
              <a:gd name="adj1" fmla="val 50000"/>
              <a:gd name="adj2" fmla="val 50000"/>
            </a:avLst>
          </a:prstGeom>
          <a:solidFill>
            <a:srgbClr val="000000"/>
          </a:solidFill>
          <a:ln w="12700">
            <a:solidFill>
              <a:srgbClr val="000000"/>
            </a:solidFill>
            <a:miter/>
          </a:ln>
        </p:spPr>
        <p:txBody>
          <a:bodyPr lIns="45719" rIns="45719" anchor="ctr"/>
          <a:lstStyle/>
          <a:p>
            <a:pPr algn="ctr">
              <a:defRPr>
                <a:solidFill>
                  <a:srgbClr val="FFFFFF"/>
                </a:solidFill>
              </a:defRPr>
            </a:pPr>
            <a:endParaRPr/>
          </a:p>
        </p:txBody>
      </p:sp>
      <p:sp>
        <p:nvSpPr>
          <p:cNvPr id="584" name="Shape 584"/>
          <p:cNvSpPr/>
          <p:nvPr/>
        </p:nvSpPr>
        <p:spPr>
          <a:xfrm>
            <a:off x="7197934" y="1877635"/>
            <a:ext cx="457185" cy="471056"/>
          </a:xfrm>
          <a:prstGeom prst="rightArrow">
            <a:avLst>
              <a:gd name="adj1" fmla="val 50000"/>
              <a:gd name="adj2" fmla="val 50000"/>
            </a:avLst>
          </a:prstGeom>
          <a:solidFill>
            <a:srgbClr val="000000"/>
          </a:solidFill>
          <a:ln w="12700">
            <a:solidFill>
              <a:srgbClr val="000000"/>
            </a:solidFill>
            <a:miter/>
          </a:ln>
        </p:spPr>
        <p:txBody>
          <a:bodyPr lIns="45719" rIns="45719" anchor="ctr"/>
          <a:lstStyle/>
          <a:p>
            <a:pPr algn="ctr">
              <a:defRPr>
                <a:ln w="9524">
                  <a:solidFill>
                    <a:srgbClr val="000000"/>
                  </a:solidFill>
                </a:ln>
              </a:defRPr>
            </a:pPr>
            <a:endParaRPr/>
          </a:p>
        </p:txBody>
      </p:sp>
      <p:sp>
        <p:nvSpPr>
          <p:cNvPr id="585" name="Shape 585"/>
          <p:cNvSpPr/>
          <p:nvPr/>
        </p:nvSpPr>
        <p:spPr>
          <a:xfrm>
            <a:off x="4740678" y="1877635"/>
            <a:ext cx="457185" cy="471056"/>
          </a:xfrm>
          <a:prstGeom prst="rightArrow">
            <a:avLst>
              <a:gd name="adj1" fmla="val 50000"/>
              <a:gd name="adj2" fmla="val 50000"/>
            </a:avLst>
          </a:prstGeom>
          <a:solidFill>
            <a:srgbClr val="000000"/>
          </a:solidFill>
          <a:ln w="12700">
            <a:solidFill>
              <a:srgbClr val="000000"/>
            </a:solidFill>
            <a:miter/>
          </a:ln>
        </p:spPr>
        <p:txBody>
          <a:bodyPr lIns="45719" rIns="45719" anchor="ctr"/>
          <a:lstStyle/>
          <a:p>
            <a:pPr algn="ctr">
              <a:defRPr>
                <a:solidFill>
                  <a:srgbClr val="FFFFFF"/>
                </a:solidFill>
              </a:defRPr>
            </a:pPr>
            <a:endParaRPr/>
          </a:p>
        </p:txBody>
      </p:sp>
      <p:sp>
        <p:nvSpPr>
          <p:cNvPr id="586" name="Shape 586"/>
          <p:cNvSpPr/>
          <p:nvPr/>
        </p:nvSpPr>
        <p:spPr>
          <a:xfrm>
            <a:off x="5417359" y="1165349"/>
            <a:ext cx="1450936"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Situated abroad</a:t>
            </a:r>
          </a:p>
        </p:txBody>
      </p:sp>
      <p:sp>
        <p:nvSpPr>
          <p:cNvPr id="587" name="Shape 587"/>
          <p:cNvSpPr/>
          <p:nvPr/>
        </p:nvSpPr>
        <p:spPr>
          <a:xfrm>
            <a:off x="7986701" y="1165349"/>
            <a:ext cx="1450936"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Situated abroad</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89" name="Shape 589"/>
          <p:cNvSpPr/>
          <p:nvPr/>
        </p:nvSpPr>
        <p:spPr>
          <a:xfrm>
            <a:off x="0" y="5888287"/>
            <a:ext cx="12192000" cy="159877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590" name="image1.pdf"/>
          <p:cNvPicPr>
            <a:picLocks noChangeAspect="1"/>
          </p:cNvPicPr>
          <p:nvPr/>
        </p:nvPicPr>
        <p:blipFill>
          <a:blip r:embed="rId2">
            <a:extLst/>
          </a:blip>
          <a:srcRect t="4238"/>
          <a:stretch>
            <a:fillRect/>
          </a:stretch>
        </p:blipFill>
        <p:spPr>
          <a:xfrm>
            <a:off x="140301" y="6122892"/>
            <a:ext cx="1527716" cy="918840"/>
          </a:xfrm>
          <a:prstGeom prst="rect">
            <a:avLst/>
          </a:prstGeom>
          <a:ln w="12700">
            <a:miter lim="400000"/>
          </a:ln>
        </p:spPr>
      </p:pic>
      <p:pic>
        <p:nvPicPr>
          <p:cNvPr id="591" name="image29.jpeg"/>
          <p:cNvPicPr>
            <a:picLocks noChangeAspect="1"/>
          </p:cNvPicPr>
          <p:nvPr/>
        </p:nvPicPr>
        <p:blipFill>
          <a:blip r:embed="rId3">
            <a:extLst/>
          </a:blip>
          <a:stretch>
            <a:fillRect/>
          </a:stretch>
        </p:blipFill>
        <p:spPr>
          <a:xfrm>
            <a:off x="9993086" y="5888287"/>
            <a:ext cx="2198915" cy="1096834"/>
          </a:xfrm>
          <a:prstGeom prst="rect">
            <a:avLst/>
          </a:prstGeom>
          <a:ln w="12700">
            <a:miter lim="400000"/>
          </a:ln>
        </p:spPr>
      </p:pic>
      <p:sp>
        <p:nvSpPr>
          <p:cNvPr id="592" name="Shape 592"/>
          <p:cNvSpPr/>
          <p:nvPr/>
        </p:nvSpPr>
        <p:spPr>
          <a:xfrm>
            <a:off x="-1" y="-21181"/>
            <a:ext cx="10243154"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defRPr sz="3600"/>
            </a:pPr>
            <a:r>
              <a:rPr lang="en-US" dirty="0"/>
              <a:t>The </a:t>
            </a:r>
            <a:r>
              <a:rPr lang="en-US" dirty="0" err="1"/>
              <a:t>Programme</a:t>
            </a:r>
            <a:r>
              <a:rPr lang="en-US" dirty="0"/>
              <a:t> – </a:t>
            </a:r>
            <a:r>
              <a:rPr lang="en-US" i="1" dirty="0"/>
              <a:t>Internal</a:t>
            </a:r>
          </a:p>
        </p:txBody>
      </p:sp>
      <p:grpSp>
        <p:nvGrpSpPr>
          <p:cNvPr id="595" name="Group 595"/>
          <p:cNvGrpSpPr/>
          <p:nvPr/>
        </p:nvGrpSpPr>
        <p:grpSpPr>
          <a:xfrm>
            <a:off x="140301" y="1428930"/>
            <a:ext cx="1623723" cy="1008114"/>
            <a:chOff x="0" y="0"/>
            <a:chExt cx="1623722" cy="1008112"/>
          </a:xfrm>
        </p:grpSpPr>
        <p:sp>
          <p:nvSpPr>
            <p:cNvPr id="593" name="Shape 593"/>
            <p:cNvSpPr/>
            <p:nvPr/>
          </p:nvSpPr>
          <p:spPr>
            <a:xfrm>
              <a:off x="0" y="-1"/>
              <a:ext cx="1623723"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b="1"/>
              </a:pPr>
              <a:endParaRPr/>
            </a:p>
          </p:txBody>
        </p:sp>
        <p:sp>
          <p:nvSpPr>
            <p:cNvPr id="594" name="Shape 594"/>
            <p:cNvSpPr/>
            <p:nvPr/>
          </p:nvSpPr>
          <p:spPr>
            <a:xfrm>
              <a:off x="0" y="90035"/>
              <a:ext cx="1623723" cy="5232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b="1"/>
              </a:lvl1pPr>
            </a:lstStyle>
            <a:p>
              <a:r>
                <a:t>Candidate assessment</a:t>
              </a:r>
            </a:p>
          </p:txBody>
        </p:sp>
      </p:grpSp>
      <p:grpSp>
        <p:nvGrpSpPr>
          <p:cNvPr id="598" name="Group 598"/>
          <p:cNvGrpSpPr/>
          <p:nvPr/>
        </p:nvGrpSpPr>
        <p:grpSpPr>
          <a:xfrm>
            <a:off x="140301" y="2611697"/>
            <a:ext cx="1623726" cy="2066095"/>
            <a:chOff x="0" y="0"/>
            <a:chExt cx="1623724" cy="2066094"/>
          </a:xfrm>
        </p:grpSpPr>
        <p:sp>
          <p:nvSpPr>
            <p:cNvPr id="596" name="Shape 596"/>
            <p:cNvSpPr/>
            <p:nvPr/>
          </p:nvSpPr>
          <p:spPr>
            <a:xfrm>
              <a:off x="-1" y="-1"/>
              <a:ext cx="1623726" cy="2066096"/>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i="1"/>
              </a:pPr>
              <a:endParaRPr/>
            </a:p>
          </p:txBody>
        </p:sp>
        <p:sp>
          <p:nvSpPr>
            <p:cNvPr id="597" name="Shape 597"/>
            <p:cNvSpPr/>
            <p:nvPr/>
          </p:nvSpPr>
          <p:spPr>
            <a:xfrm>
              <a:off x="-1" y="-1"/>
              <a:ext cx="1623726" cy="9550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a:lvl1pPr>
            </a:lstStyle>
            <a:p>
              <a:r>
                <a:t>Screening meeting with the manager of your home incubator.</a:t>
              </a:r>
            </a:p>
          </p:txBody>
        </p:sp>
      </p:grpSp>
      <p:sp>
        <p:nvSpPr>
          <p:cNvPr id="599" name="Shape 599"/>
          <p:cNvSpPr/>
          <p:nvPr/>
        </p:nvSpPr>
        <p:spPr>
          <a:xfrm>
            <a:off x="295483" y="915721"/>
            <a:ext cx="1235434"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1: Home</a:t>
            </a:r>
          </a:p>
        </p:txBody>
      </p:sp>
      <p:sp>
        <p:nvSpPr>
          <p:cNvPr id="600" name="Shape 600"/>
          <p:cNvSpPr/>
          <p:nvPr/>
        </p:nvSpPr>
        <p:spPr>
          <a:xfrm>
            <a:off x="1918447" y="636493"/>
            <a:ext cx="26894" cy="4231841"/>
          </a:xfrm>
          <a:prstGeom prst="line">
            <a:avLst/>
          </a:prstGeom>
          <a:ln w="38100">
            <a:solidFill>
              <a:srgbClr val="000000"/>
            </a:solidFill>
            <a:prstDash val="sysDash"/>
            <a:miter/>
          </a:ln>
        </p:spPr>
        <p:txBody>
          <a:bodyPr lIns="45719" rIns="45719"/>
          <a:lstStyle/>
          <a:p>
            <a:pPr>
              <a:defRPr>
                <a:solidFill>
                  <a:srgbClr val="FFFFFF"/>
                </a:solidFill>
              </a:defRPr>
            </a:pPr>
            <a:endParaRPr/>
          </a:p>
        </p:txBody>
      </p:sp>
      <p:grpSp>
        <p:nvGrpSpPr>
          <p:cNvPr id="603" name="Group 603"/>
          <p:cNvGrpSpPr/>
          <p:nvPr/>
        </p:nvGrpSpPr>
        <p:grpSpPr>
          <a:xfrm>
            <a:off x="675777" y="4983479"/>
            <a:ext cx="2569449" cy="789665"/>
            <a:chOff x="0" y="0"/>
            <a:chExt cx="2569448" cy="789664"/>
          </a:xfrm>
        </p:grpSpPr>
        <p:sp>
          <p:nvSpPr>
            <p:cNvPr id="601" name="Shape 601"/>
            <p:cNvSpPr/>
            <p:nvPr/>
          </p:nvSpPr>
          <p:spPr>
            <a:xfrm>
              <a:off x="-1" y="-1"/>
              <a:ext cx="2569450" cy="789666"/>
            </a:xfrm>
            <a:prstGeom prst="ellipse">
              <a:avLst/>
            </a:prstGeom>
            <a:solidFill>
              <a:srgbClr val="FFFFFF"/>
            </a:solidFill>
            <a:ln w="12700" cap="flat">
              <a:solidFill>
                <a:srgbClr val="000000"/>
              </a:solidFill>
              <a:prstDash val="solid"/>
              <a:miter lim="800000"/>
            </a:ln>
            <a:effectLst/>
          </p:spPr>
          <p:txBody>
            <a:bodyPr wrap="square" lIns="45719" tIns="45719" rIns="45719" bIns="45719" numCol="1" anchor="ctr">
              <a:noAutofit/>
            </a:bodyPr>
            <a:lstStyle/>
            <a:p>
              <a:pPr algn="ctr">
                <a:defRPr sz="1400">
                  <a:solidFill>
                    <a:schemeClr val="accent2"/>
                  </a:solidFill>
                </a:defRPr>
              </a:pPr>
              <a:endParaRPr/>
            </a:p>
          </p:txBody>
        </p:sp>
        <p:sp>
          <p:nvSpPr>
            <p:cNvPr id="602" name="Shape 602"/>
            <p:cNvSpPr/>
            <p:nvPr/>
          </p:nvSpPr>
          <p:spPr>
            <a:xfrm>
              <a:off x="376286" y="25262"/>
              <a:ext cx="1816875" cy="739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a:lvl1pPr>
            </a:lstStyle>
            <a:p>
              <a:r>
                <a:t>You sign the project agreement and join Lean Landing</a:t>
              </a:r>
            </a:p>
          </p:txBody>
        </p:sp>
      </p:grpSp>
      <p:grpSp>
        <p:nvGrpSpPr>
          <p:cNvPr id="606" name="Group 606"/>
          <p:cNvGrpSpPr/>
          <p:nvPr/>
        </p:nvGrpSpPr>
        <p:grpSpPr>
          <a:xfrm>
            <a:off x="2156192" y="1403942"/>
            <a:ext cx="1508938" cy="1056582"/>
            <a:chOff x="0" y="0"/>
            <a:chExt cx="1508937" cy="1056581"/>
          </a:xfrm>
        </p:grpSpPr>
        <p:sp>
          <p:nvSpPr>
            <p:cNvPr id="604" name="Shape 604"/>
            <p:cNvSpPr/>
            <p:nvPr/>
          </p:nvSpPr>
          <p:spPr>
            <a:xfrm>
              <a:off x="-1" y="-1"/>
              <a:ext cx="1508939"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a:latin typeface="Arial"/>
                  <a:ea typeface="Arial"/>
                  <a:cs typeface="Arial"/>
                  <a:sym typeface="Arial"/>
                </a:defRPr>
              </a:pPr>
              <a:endParaRPr/>
            </a:p>
          </p:txBody>
        </p:sp>
        <p:sp>
          <p:nvSpPr>
            <p:cNvPr id="605" name="Shape 605"/>
            <p:cNvSpPr/>
            <p:nvPr/>
          </p:nvSpPr>
          <p:spPr>
            <a:xfrm>
              <a:off x="-1" y="120057"/>
              <a:ext cx="1508939" cy="9365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400" b="1"/>
              </a:pPr>
              <a:r>
                <a:t>Workshops 1:</a:t>
              </a:r>
              <a:endParaRPr>
                <a:solidFill>
                  <a:srgbClr val="FFFFFF"/>
                </a:solidFill>
              </a:endParaRPr>
            </a:p>
            <a:p>
              <a:pPr algn="ctr">
                <a:defRPr sz="1400" b="1"/>
              </a:pPr>
              <a:r>
                <a:t>Defining your needs</a:t>
              </a:r>
              <a:endParaRPr>
                <a:latin typeface="Arial"/>
                <a:ea typeface="Arial"/>
                <a:cs typeface="Arial"/>
                <a:sym typeface="Arial"/>
              </a:endParaRPr>
            </a:p>
          </p:txBody>
        </p:sp>
      </p:grpSp>
      <p:grpSp>
        <p:nvGrpSpPr>
          <p:cNvPr id="609" name="Group 609"/>
          <p:cNvGrpSpPr/>
          <p:nvPr/>
        </p:nvGrpSpPr>
        <p:grpSpPr>
          <a:xfrm>
            <a:off x="2133935" y="2583923"/>
            <a:ext cx="1531195" cy="2093870"/>
            <a:chOff x="0" y="0"/>
            <a:chExt cx="1531193" cy="2093869"/>
          </a:xfrm>
        </p:grpSpPr>
        <p:sp>
          <p:nvSpPr>
            <p:cNvPr id="607" name="Shape 607"/>
            <p:cNvSpPr/>
            <p:nvPr/>
          </p:nvSpPr>
          <p:spPr>
            <a:xfrm>
              <a:off x="-1" y="-1"/>
              <a:ext cx="1531195" cy="2093871"/>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i="1"/>
              </a:pPr>
              <a:endParaRPr/>
            </a:p>
          </p:txBody>
        </p:sp>
        <p:sp>
          <p:nvSpPr>
            <p:cNvPr id="608" name="Shape 608"/>
            <p:cNvSpPr/>
            <p:nvPr/>
          </p:nvSpPr>
          <p:spPr>
            <a:xfrm>
              <a:off x="-1" y="-1"/>
              <a:ext cx="1531195" cy="16027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a:lvl1pPr>
            </a:lstStyle>
            <a:p>
              <a:r>
                <a:t>Workshop or meeting about your needs and an introduction to the lean startup and the Lean Landing programme</a:t>
              </a:r>
            </a:p>
          </p:txBody>
        </p:sp>
      </p:grpSp>
      <p:sp>
        <p:nvSpPr>
          <p:cNvPr id="610" name="Shape 610"/>
          <p:cNvSpPr/>
          <p:nvPr/>
        </p:nvSpPr>
        <p:spPr>
          <a:xfrm>
            <a:off x="2223338" y="943713"/>
            <a:ext cx="1235433"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2: Home</a:t>
            </a:r>
          </a:p>
        </p:txBody>
      </p:sp>
      <p:grpSp>
        <p:nvGrpSpPr>
          <p:cNvPr id="613" name="Group 613"/>
          <p:cNvGrpSpPr/>
          <p:nvPr/>
        </p:nvGrpSpPr>
        <p:grpSpPr>
          <a:xfrm>
            <a:off x="3874146" y="1394404"/>
            <a:ext cx="1651907" cy="1008114"/>
            <a:chOff x="0" y="0"/>
            <a:chExt cx="1651905" cy="1008112"/>
          </a:xfrm>
        </p:grpSpPr>
        <p:sp>
          <p:nvSpPr>
            <p:cNvPr id="611" name="Shape 611"/>
            <p:cNvSpPr/>
            <p:nvPr/>
          </p:nvSpPr>
          <p:spPr>
            <a:xfrm>
              <a:off x="0" y="-1"/>
              <a:ext cx="1651906"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a:latin typeface="Arial"/>
                  <a:ea typeface="Arial"/>
                  <a:cs typeface="Arial"/>
                  <a:sym typeface="Arial"/>
                </a:defRPr>
              </a:pPr>
              <a:endParaRPr/>
            </a:p>
          </p:txBody>
        </p:sp>
        <p:sp>
          <p:nvSpPr>
            <p:cNvPr id="612" name="Shape 612"/>
            <p:cNvSpPr/>
            <p:nvPr/>
          </p:nvSpPr>
          <p:spPr>
            <a:xfrm>
              <a:off x="0" y="134485"/>
              <a:ext cx="1651906" cy="739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400" b="1"/>
              </a:pPr>
              <a:r>
                <a:t>Partnership matching</a:t>
              </a:r>
              <a:br/>
              <a:endParaRPr/>
            </a:p>
          </p:txBody>
        </p:sp>
      </p:grpSp>
      <p:sp>
        <p:nvSpPr>
          <p:cNvPr id="614" name="Shape 614"/>
          <p:cNvSpPr/>
          <p:nvPr/>
        </p:nvSpPr>
        <p:spPr>
          <a:xfrm>
            <a:off x="9357368" y="1403942"/>
            <a:ext cx="1583887" cy="1014560"/>
          </a:xfrm>
          <a:prstGeom prst="rect">
            <a:avLst/>
          </a:prstGeom>
          <a:solidFill>
            <a:srgbClr val="FFFFFF"/>
          </a:solidFill>
          <a:ln w="25400">
            <a:solidFill>
              <a:srgbClr val="000000"/>
            </a:solidFill>
          </a:ln>
        </p:spPr>
        <p:txBody>
          <a:bodyPr lIns="45719" rIns="45719" anchor="ctr"/>
          <a:lstStyle/>
          <a:p>
            <a:pPr algn="ctr">
              <a:defRPr sz="1400" b="1">
                <a:latin typeface="Arial"/>
                <a:ea typeface="Arial"/>
                <a:cs typeface="Arial"/>
                <a:sym typeface="Arial"/>
              </a:defRPr>
            </a:pPr>
            <a:endParaRPr/>
          </a:p>
        </p:txBody>
      </p:sp>
      <p:sp>
        <p:nvSpPr>
          <p:cNvPr id="615" name="Shape 615"/>
          <p:cNvSpPr/>
          <p:nvPr/>
        </p:nvSpPr>
        <p:spPr>
          <a:xfrm>
            <a:off x="9357368" y="1524000"/>
            <a:ext cx="1583887" cy="966674"/>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p>
            <a:pPr algn="ctr">
              <a:defRPr sz="1400" b="1"/>
            </a:pPr>
            <a:r>
              <a:t>Workshop 4</a:t>
            </a:r>
            <a:r>
              <a:rPr>
                <a:latin typeface="Arial"/>
                <a:ea typeface="Arial"/>
                <a:cs typeface="Arial"/>
                <a:sym typeface="Arial"/>
              </a:rPr>
              <a:t>:</a:t>
            </a:r>
            <a:br>
              <a:rPr>
                <a:latin typeface="Arial"/>
                <a:ea typeface="Arial"/>
                <a:cs typeface="Arial"/>
                <a:sym typeface="Arial"/>
              </a:rPr>
            </a:br>
            <a:r>
              <a:t>Settling</a:t>
            </a:r>
            <a:r>
              <a:rPr>
                <a:latin typeface="Arial"/>
                <a:ea typeface="Arial"/>
                <a:cs typeface="Arial"/>
                <a:sym typeface="Arial"/>
              </a:rPr>
              <a:t> </a:t>
            </a:r>
            <a:r>
              <a:t>in the market </a:t>
            </a:r>
          </a:p>
        </p:txBody>
      </p:sp>
      <p:grpSp>
        <p:nvGrpSpPr>
          <p:cNvPr id="618" name="Group 618"/>
          <p:cNvGrpSpPr/>
          <p:nvPr/>
        </p:nvGrpSpPr>
        <p:grpSpPr>
          <a:xfrm>
            <a:off x="5766460" y="1408259"/>
            <a:ext cx="1465735" cy="1076598"/>
            <a:chOff x="0" y="195180"/>
            <a:chExt cx="1465734" cy="1076596"/>
          </a:xfrm>
        </p:grpSpPr>
        <p:sp>
          <p:nvSpPr>
            <p:cNvPr id="616" name="Shape 616"/>
            <p:cNvSpPr/>
            <p:nvPr/>
          </p:nvSpPr>
          <p:spPr>
            <a:xfrm>
              <a:off x="0" y="195180"/>
              <a:ext cx="1465735" cy="1008113"/>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a:latin typeface="Arial"/>
                  <a:ea typeface="Arial"/>
                  <a:cs typeface="Arial"/>
                  <a:sym typeface="Arial"/>
                </a:defRPr>
              </a:pPr>
              <a:endParaRPr/>
            </a:p>
          </p:txBody>
        </p:sp>
        <p:sp>
          <p:nvSpPr>
            <p:cNvPr id="617" name="Shape 617"/>
            <p:cNvSpPr/>
            <p:nvPr/>
          </p:nvSpPr>
          <p:spPr>
            <a:xfrm>
              <a:off x="0" y="310920"/>
              <a:ext cx="1465735" cy="96085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400" b="1"/>
              </a:pPr>
              <a:r>
                <a:t>Workshop 2</a:t>
              </a:r>
              <a:r>
                <a:rPr b="0">
                  <a:latin typeface="Arial"/>
                  <a:ea typeface="Arial"/>
                  <a:cs typeface="Arial"/>
                  <a:sym typeface="Arial"/>
                </a:rPr>
                <a:t>:</a:t>
              </a:r>
              <a:br>
                <a:rPr b="0">
                  <a:latin typeface="Arial"/>
                  <a:ea typeface="Arial"/>
                  <a:cs typeface="Arial"/>
                  <a:sym typeface="Arial"/>
                </a:rPr>
              </a:br>
              <a:r>
                <a:t>Getting out there</a:t>
              </a:r>
            </a:p>
            <a:p>
              <a:pPr algn="ctr">
                <a:defRPr sz="1400">
                  <a:latin typeface="Arial"/>
                  <a:ea typeface="Arial"/>
                  <a:cs typeface="Arial"/>
                  <a:sym typeface="Arial"/>
                </a:defRPr>
              </a:pPr>
              <a:br>
                <a:rPr b="1">
                  <a:latin typeface="+mn-lt"/>
                  <a:ea typeface="+mn-ea"/>
                  <a:cs typeface="+mn-cs"/>
                  <a:sym typeface="Calibri"/>
                </a:rPr>
              </a:br>
              <a:endParaRPr b="1">
                <a:latin typeface="+mn-lt"/>
                <a:ea typeface="+mn-ea"/>
                <a:cs typeface="+mn-cs"/>
                <a:sym typeface="Calibri"/>
              </a:endParaRPr>
            </a:p>
          </p:txBody>
        </p:sp>
      </p:grpSp>
      <p:grpSp>
        <p:nvGrpSpPr>
          <p:cNvPr id="621" name="Group 621"/>
          <p:cNvGrpSpPr/>
          <p:nvPr/>
        </p:nvGrpSpPr>
        <p:grpSpPr>
          <a:xfrm>
            <a:off x="7472625" y="1403942"/>
            <a:ext cx="1661000" cy="1086085"/>
            <a:chOff x="0" y="0"/>
            <a:chExt cx="1660999" cy="1086084"/>
          </a:xfrm>
        </p:grpSpPr>
        <p:sp>
          <p:nvSpPr>
            <p:cNvPr id="619" name="Shape 619"/>
            <p:cNvSpPr/>
            <p:nvPr/>
          </p:nvSpPr>
          <p:spPr>
            <a:xfrm>
              <a:off x="-1" y="-1"/>
              <a:ext cx="1661001"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a:latin typeface="Arial"/>
                  <a:ea typeface="Arial"/>
                  <a:cs typeface="Arial"/>
                  <a:sym typeface="Arial"/>
                </a:defRPr>
              </a:pPr>
              <a:endParaRPr/>
            </a:p>
          </p:txBody>
        </p:sp>
        <p:sp>
          <p:nvSpPr>
            <p:cNvPr id="620" name="Shape 620"/>
            <p:cNvSpPr/>
            <p:nvPr/>
          </p:nvSpPr>
          <p:spPr>
            <a:xfrm>
              <a:off x="-1" y="125227"/>
              <a:ext cx="1661001" cy="960858"/>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400" b="1"/>
              </a:pPr>
              <a:r>
                <a:t>Workshop 3</a:t>
              </a:r>
              <a:r>
                <a:rPr b="0">
                  <a:latin typeface="Arial"/>
                  <a:ea typeface="Arial"/>
                  <a:cs typeface="Arial"/>
                  <a:sym typeface="Arial"/>
                </a:rPr>
                <a:t>:</a:t>
              </a:r>
              <a:br>
                <a:rPr b="0">
                  <a:latin typeface="Arial"/>
                  <a:ea typeface="Arial"/>
                  <a:cs typeface="Arial"/>
                  <a:sym typeface="Arial"/>
                </a:rPr>
              </a:br>
              <a:r>
                <a:t>How to stay out there</a:t>
              </a:r>
            </a:p>
          </p:txBody>
        </p:sp>
      </p:grpSp>
      <p:grpSp>
        <p:nvGrpSpPr>
          <p:cNvPr id="624" name="Group 624"/>
          <p:cNvGrpSpPr/>
          <p:nvPr/>
        </p:nvGrpSpPr>
        <p:grpSpPr>
          <a:xfrm>
            <a:off x="3874146" y="2591371"/>
            <a:ext cx="1633022" cy="2086422"/>
            <a:chOff x="0" y="0"/>
            <a:chExt cx="1633021" cy="2086421"/>
          </a:xfrm>
        </p:grpSpPr>
        <p:sp>
          <p:nvSpPr>
            <p:cNvPr id="622" name="Shape 622"/>
            <p:cNvSpPr/>
            <p:nvPr/>
          </p:nvSpPr>
          <p:spPr>
            <a:xfrm>
              <a:off x="-1" y="-1"/>
              <a:ext cx="1633023" cy="2086423"/>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623" name="Shape 623"/>
            <p:cNvSpPr/>
            <p:nvPr/>
          </p:nvSpPr>
          <p:spPr>
            <a:xfrm>
              <a:off x="-1" y="-1"/>
              <a:ext cx="1633023" cy="2034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400"/>
              </a:pPr>
              <a:r>
                <a:t>Partnership search via the Lean Landing network.</a:t>
              </a:r>
              <a:endParaRPr>
                <a:solidFill>
                  <a:srgbClr val="FFFFFF"/>
                </a:solidFill>
              </a:endParaRPr>
            </a:p>
            <a:p>
              <a:pPr>
                <a:defRPr sz="1400"/>
              </a:pPr>
              <a:br>
                <a:rPr>
                  <a:solidFill>
                    <a:srgbClr val="FFFFFF"/>
                  </a:solidFill>
                </a:rPr>
              </a:br>
              <a:r>
                <a:t>- Communication with Lean Landing incubation managers and potential candidates.</a:t>
              </a:r>
            </a:p>
          </p:txBody>
        </p:sp>
      </p:grpSp>
      <p:grpSp>
        <p:nvGrpSpPr>
          <p:cNvPr id="627" name="Group 627"/>
          <p:cNvGrpSpPr/>
          <p:nvPr/>
        </p:nvGrpSpPr>
        <p:grpSpPr>
          <a:xfrm>
            <a:off x="5785336" y="2616566"/>
            <a:ext cx="1427986" cy="2061226"/>
            <a:chOff x="0" y="0"/>
            <a:chExt cx="1427985" cy="2061224"/>
          </a:xfrm>
        </p:grpSpPr>
        <p:sp>
          <p:nvSpPr>
            <p:cNvPr id="625" name="Shape 625"/>
            <p:cNvSpPr/>
            <p:nvPr/>
          </p:nvSpPr>
          <p:spPr>
            <a:xfrm>
              <a:off x="-1" y="0"/>
              <a:ext cx="1427987" cy="2061225"/>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626" name="Shape 626"/>
            <p:cNvSpPr/>
            <p:nvPr/>
          </p:nvSpPr>
          <p:spPr>
            <a:xfrm>
              <a:off x="-1" y="0"/>
              <a:ext cx="1427987" cy="9550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a:lvl1pPr>
            </a:lstStyle>
            <a:p>
              <a:r>
                <a:t>Physical meetings with potential customers and/or partners.</a:t>
              </a:r>
            </a:p>
          </p:txBody>
        </p:sp>
      </p:grpSp>
      <p:grpSp>
        <p:nvGrpSpPr>
          <p:cNvPr id="630" name="Group 630"/>
          <p:cNvGrpSpPr/>
          <p:nvPr/>
        </p:nvGrpSpPr>
        <p:grpSpPr>
          <a:xfrm>
            <a:off x="7491489" y="2606949"/>
            <a:ext cx="1623273" cy="2070843"/>
            <a:chOff x="0" y="0"/>
            <a:chExt cx="1623271" cy="2070841"/>
          </a:xfrm>
        </p:grpSpPr>
        <p:sp>
          <p:nvSpPr>
            <p:cNvPr id="628" name="Shape 628"/>
            <p:cNvSpPr/>
            <p:nvPr/>
          </p:nvSpPr>
          <p:spPr>
            <a:xfrm>
              <a:off x="-1" y="-1"/>
              <a:ext cx="1623273" cy="2070843"/>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629" name="Shape 629"/>
            <p:cNvSpPr/>
            <p:nvPr/>
          </p:nvSpPr>
          <p:spPr>
            <a:xfrm>
              <a:off x="-1" y="-1"/>
              <a:ext cx="1623273" cy="18186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a:lvl1pPr>
            </a:lstStyle>
            <a:p>
              <a:r>
                <a:t>Follow-up meetings with potential customers and/or partners and workshop about national/local business laws, culture etc.</a:t>
              </a:r>
            </a:p>
          </p:txBody>
        </p:sp>
      </p:grpSp>
      <p:grpSp>
        <p:nvGrpSpPr>
          <p:cNvPr id="633" name="Group 633"/>
          <p:cNvGrpSpPr/>
          <p:nvPr/>
        </p:nvGrpSpPr>
        <p:grpSpPr>
          <a:xfrm>
            <a:off x="9381391" y="2620410"/>
            <a:ext cx="1600426" cy="2057382"/>
            <a:chOff x="0" y="0"/>
            <a:chExt cx="1600424" cy="2057380"/>
          </a:xfrm>
        </p:grpSpPr>
        <p:sp>
          <p:nvSpPr>
            <p:cNvPr id="631" name="Shape 631"/>
            <p:cNvSpPr/>
            <p:nvPr/>
          </p:nvSpPr>
          <p:spPr>
            <a:xfrm>
              <a:off x="0" y="-1"/>
              <a:ext cx="1600425" cy="2057382"/>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632" name="Shape 632"/>
            <p:cNvSpPr/>
            <p:nvPr/>
          </p:nvSpPr>
          <p:spPr>
            <a:xfrm>
              <a:off x="0" y="-1"/>
              <a:ext cx="1600425" cy="2034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400"/>
              </a:pPr>
              <a:r>
                <a:t>Development of entrepreneurial internationalisation strategy / agreements with customers and/or partners and</a:t>
              </a:r>
            </a:p>
            <a:p>
              <a:pPr>
                <a:defRPr sz="1400"/>
              </a:pPr>
              <a:r>
                <a:t>foreign incubator if needed</a:t>
              </a:r>
            </a:p>
          </p:txBody>
        </p:sp>
      </p:grpSp>
      <p:sp>
        <p:nvSpPr>
          <p:cNvPr id="634" name="Shape 634"/>
          <p:cNvSpPr/>
          <p:nvPr/>
        </p:nvSpPr>
        <p:spPr>
          <a:xfrm>
            <a:off x="3674634" y="943713"/>
            <a:ext cx="2052797"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3: Skype meetings</a:t>
            </a:r>
          </a:p>
        </p:txBody>
      </p:sp>
      <p:sp>
        <p:nvSpPr>
          <p:cNvPr id="635" name="Shape 635"/>
          <p:cNvSpPr/>
          <p:nvPr/>
        </p:nvSpPr>
        <p:spPr>
          <a:xfrm>
            <a:off x="5908082" y="956803"/>
            <a:ext cx="1195646"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4: Away</a:t>
            </a:r>
          </a:p>
        </p:txBody>
      </p:sp>
      <p:sp>
        <p:nvSpPr>
          <p:cNvPr id="636" name="Shape 636"/>
          <p:cNvSpPr/>
          <p:nvPr/>
        </p:nvSpPr>
        <p:spPr>
          <a:xfrm>
            <a:off x="7574707" y="959233"/>
            <a:ext cx="1195647"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5: Away</a:t>
            </a:r>
          </a:p>
        </p:txBody>
      </p:sp>
      <p:sp>
        <p:nvSpPr>
          <p:cNvPr id="637" name="Shape 637"/>
          <p:cNvSpPr/>
          <p:nvPr/>
        </p:nvSpPr>
        <p:spPr>
          <a:xfrm>
            <a:off x="9450139" y="959233"/>
            <a:ext cx="1195647"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6: Away</a:t>
            </a:r>
          </a:p>
        </p:txBody>
      </p:sp>
      <p:sp>
        <p:nvSpPr>
          <p:cNvPr id="638" name="Shape 638"/>
          <p:cNvSpPr/>
          <p:nvPr/>
        </p:nvSpPr>
        <p:spPr>
          <a:xfrm>
            <a:off x="11205882" y="636493"/>
            <a:ext cx="26894" cy="4231841"/>
          </a:xfrm>
          <a:prstGeom prst="line">
            <a:avLst/>
          </a:prstGeom>
          <a:ln w="38100">
            <a:solidFill>
              <a:srgbClr val="000000"/>
            </a:solidFill>
            <a:prstDash val="sysDash"/>
            <a:miter/>
          </a:ln>
        </p:spPr>
        <p:txBody>
          <a:bodyPr lIns="45719" rIns="45719"/>
          <a:lstStyle/>
          <a:p>
            <a:pPr>
              <a:defRPr>
                <a:solidFill>
                  <a:srgbClr val="FFFFFF"/>
                </a:solidFill>
              </a:defRPr>
            </a:pPr>
            <a:endParaRPr/>
          </a:p>
        </p:txBody>
      </p:sp>
      <p:grpSp>
        <p:nvGrpSpPr>
          <p:cNvPr id="641" name="Group 641"/>
          <p:cNvGrpSpPr/>
          <p:nvPr/>
        </p:nvGrpSpPr>
        <p:grpSpPr>
          <a:xfrm>
            <a:off x="9690509" y="4850414"/>
            <a:ext cx="2501493" cy="1170940"/>
            <a:chOff x="0" y="0"/>
            <a:chExt cx="2501491" cy="1170939"/>
          </a:xfrm>
        </p:grpSpPr>
        <p:sp>
          <p:nvSpPr>
            <p:cNvPr id="639" name="Shape 639"/>
            <p:cNvSpPr/>
            <p:nvPr/>
          </p:nvSpPr>
          <p:spPr>
            <a:xfrm>
              <a:off x="0" y="190637"/>
              <a:ext cx="2501492" cy="789665"/>
            </a:xfrm>
            <a:prstGeom prst="ellipse">
              <a:avLst/>
            </a:prstGeom>
            <a:solidFill>
              <a:srgbClr val="FFFFFF"/>
            </a:solidFill>
            <a:ln w="12700" cap="flat">
              <a:solidFill>
                <a:srgbClr val="000000"/>
              </a:solidFill>
              <a:prstDash val="solid"/>
              <a:miter lim="800000"/>
            </a:ln>
            <a:effectLst/>
          </p:spPr>
          <p:txBody>
            <a:bodyPr wrap="square" lIns="45719" tIns="45719" rIns="45719" bIns="45719" numCol="1" anchor="ctr">
              <a:noAutofit/>
            </a:bodyPr>
            <a:lstStyle/>
            <a:p>
              <a:pPr algn="ctr">
                <a:defRPr sz="1400">
                  <a:solidFill>
                    <a:schemeClr val="accent2"/>
                  </a:solidFill>
                </a:defRPr>
              </a:pPr>
              <a:endParaRPr/>
            </a:p>
          </p:txBody>
        </p:sp>
        <p:sp>
          <p:nvSpPr>
            <p:cNvPr id="640" name="Shape 640"/>
            <p:cNvSpPr/>
            <p:nvPr/>
          </p:nvSpPr>
          <p:spPr>
            <a:xfrm>
              <a:off x="429834" y="0"/>
              <a:ext cx="1768822" cy="11709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defRPr sz="1400"/>
              </a:pPr>
              <a:endParaRPr/>
            </a:p>
            <a:p>
              <a:pPr>
                <a:defRPr sz="1400"/>
              </a:pPr>
              <a:r>
                <a:t>Lean Landing finishes and you evaluate the programme</a:t>
              </a:r>
            </a:p>
            <a:p>
              <a:pPr algn="ctr">
                <a:defRPr sz="1400"/>
              </a:pPr>
              <a:r>
                <a:t>.</a:t>
              </a: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643" name="Shape 643"/>
          <p:cNvSpPr/>
          <p:nvPr/>
        </p:nvSpPr>
        <p:spPr>
          <a:xfrm>
            <a:off x="0" y="5888287"/>
            <a:ext cx="12192000" cy="159877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644" name="image1.pdf"/>
          <p:cNvPicPr>
            <a:picLocks noChangeAspect="1"/>
          </p:cNvPicPr>
          <p:nvPr/>
        </p:nvPicPr>
        <p:blipFill>
          <a:blip r:embed="rId2">
            <a:extLst/>
          </a:blip>
          <a:srcRect t="6401" r="1760" b="933"/>
          <a:stretch>
            <a:fillRect/>
          </a:stretch>
        </p:blipFill>
        <p:spPr>
          <a:xfrm>
            <a:off x="135337" y="6095998"/>
            <a:ext cx="1500829" cy="889122"/>
          </a:xfrm>
          <a:prstGeom prst="rect">
            <a:avLst/>
          </a:prstGeom>
          <a:ln w="12700">
            <a:miter lim="400000"/>
          </a:ln>
        </p:spPr>
      </p:pic>
      <p:pic>
        <p:nvPicPr>
          <p:cNvPr id="645" name="image29.jpeg"/>
          <p:cNvPicPr>
            <a:picLocks noChangeAspect="1"/>
          </p:cNvPicPr>
          <p:nvPr/>
        </p:nvPicPr>
        <p:blipFill>
          <a:blip r:embed="rId3">
            <a:extLst/>
          </a:blip>
          <a:stretch>
            <a:fillRect/>
          </a:stretch>
        </p:blipFill>
        <p:spPr>
          <a:xfrm>
            <a:off x="9993086" y="5888287"/>
            <a:ext cx="2198915" cy="1096834"/>
          </a:xfrm>
          <a:prstGeom prst="rect">
            <a:avLst/>
          </a:prstGeom>
          <a:ln w="12700">
            <a:miter lim="400000"/>
          </a:ln>
        </p:spPr>
      </p:pic>
      <p:sp>
        <p:nvSpPr>
          <p:cNvPr id="646" name="Shape 646"/>
          <p:cNvSpPr/>
          <p:nvPr/>
        </p:nvSpPr>
        <p:spPr>
          <a:xfrm>
            <a:off x="-1" y="-21181"/>
            <a:ext cx="10243154"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defRPr sz="3600"/>
            </a:pPr>
            <a:r>
              <a:t>Step 1 - </a:t>
            </a:r>
            <a:r>
              <a:rPr i="1"/>
              <a:t>Candidate assessment</a:t>
            </a:r>
          </a:p>
        </p:txBody>
      </p:sp>
      <p:grpSp>
        <p:nvGrpSpPr>
          <p:cNvPr id="653" name="Group 653"/>
          <p:cNvGrpSpPr/>
          <p:nvPr/>
        </p:nvGrpSpPr>
        <p:grpSpPr>
          <a:xfrm>
            <a:off x="375149" y="1333500"/>
            <a:ext cx="1629576" cy="3027375"/>
            <a:chOff x="0" y="0"/>
            <a:chExt cx="1629574" cy="3027374"/>
          </a:xfrm>
        </p:grpSpPr>
        <p:grpSp>
          <p:nvGrpSpPr>
            <p:cNvPr id="649" name="Group 649"/>
            <p:cNvGrpSpPr/>
            <p:nvPr/>
          </p:nvGrpSpPr>
          <p:grpSpPr>
            <a:xfrm>
              <a:off x="0" y="0"/>
              <a:ext cx="1623723" cy="1008113"/>
              <a:chOff x="0" y="0"/>
              <a:chExt cx="1623722" cy="1008112"/>
            </a:xfrm>
          </p:grpSpPr>
          <p:sp>
            <p:nvSpPr>
              <p:cNvPr id="647" name="Shape 647"/>
              <p:cNvSpPr/>
              <p:nvPr/>
            </p:nvSpPr>
            <p:spPr>
              <a:xfrm>
                <a:off x="0" y="-1"/>
                <a:ext cx="1623723"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b="1"/>
                </a:pPr>
                <a:endParaRPr/>
              </a:p>
            </p:txBody>
          </p:sp>
          <p:sp>
            <p:nvSpPr>
              <p:cNvPr id="648" name="Shape 648"/>
              <p:cNvSpPr/>
              <p:nvPr/>
            </p:nvSpPr>
            <p:spPr>
              <a:xfrm>
                <a:off x="0" y="350386"/>
                <a:ext cx="1623723" cy="3073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b="1"/>
                </a:lvl1pPr>
              </a:lstStyle>
              <a:p>
                <a:r>
                  <a:t>Screening</a:t>
                </a:r>
              </a:p>
            </p:txBody>
          </p:sp>
        </p:grpSp>
        <p:grpSp>
          <p:nvGrpSpPr>
            <p:cNvPr id="652" name="Group 652"/>
            <p:cNvGrpSpPr/>
            <p:nvPr/>
          </p:nvGrpSpPr>
          <p:grpSpPr>
            <a:xfrm>
              <a:off x="5850" y="1182768"/>
              <a:ext cx="1623725" cy="1844607"/>
              <a:chOff x="0" y="0"/>
              <a:chExt cx="1623724" cy="1844606"/>
            </a:xfrm>
          </p:grpSpPr>
          <p:sp>
            <p:nvSpPr>
              <p:cNvPr id="650" name="Shape 650"/>
              <p:cNvSpPr/>
              <p:nvPr/>
            </p:nvSpPr>
            <p:spPr>
              <a:xfrm>
                <a:off x="-1" y="-1"/>
                <a:ext cx="1623726" cy="1844608"/>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i="1"/>
                </a:pPr>
                <a:endParaRPr/>
              </a:p>
            </p:txBody>
          </p:sp>
          <p:sp>
            <p:nvSpPr>
              <p:cNvPr id="651" name="Shape 651"/>
              <p:cNvSpPr/>
              <p:nvPr/>
            </p:nvSpPr>
            <p:spPr>
              <a:xfrm>
                <a:off x="-1" y="-1"/>
                <a:ext cx="1623726" cy="9550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a:lvl1pPr>
              </a:lstStyle>
              <a:p>
                <a:r>
                  <a:t>Screening meeting with potential candidates for Lean Landing</a:t>
                </a:r>
              </a:p>
            </p:txBody>
          </p:sp>
        </p:grpSp>
      </p:grpSp>
      <p:sp>
        <p:nvSpPr>
          <p:cNvPr id="654" name="Shape 654"/>
          <p:cNvSpPr/>
          <p:nvPr/>
        </p:nvSpPr>
        <p:spPr>
          <a:xfrm>
            <a:off x="375149" y="952500"/>
            <a:ext cx="2091790" cy="33274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1: Home incubator</a:t>
            </a:r>
          </a:p>
        </p:txBody>
      </p:sp>
      <p:grpSp>
        <p:nvGrpSpPr>
          <p:cNvPr id="657" name="Group 657"/>
          <p:cNvGrpSpPr/>
          <p:nvPr/>
        </p:nvGrpSpPr>
        <p:grpSpPr>
          <a:xfrm>
            <a:off x="118720" y="4540420"/>
            <a:ext cx="2501492" cy="789665"/>
            <a:chOff x="0" y="0"/>
            <a:chExt cx="2501491" cy="789664"/>
          </a:xfrm>
        </p:grpSpPr>
        <p:sp>
          <p:nvSpPr>
            <p:cNvPr id="655" name="Shape 655"/>
            <p:cNvSpPr/>
            <p:nvPr/>
          </p:nvSpPr>
          <p:spPr>
            <a:xfrm>
              <a:off x="0" y="-1"/>
              <a:ext cx="2501492" cy="789666"/>
            </a:xfrm>
            <a:prstGeom prst="ellipse">
              <a:avLst/>
            </a:prstGeom>
            <a:solidFill>
              <a:srgbClr val="FFFFFF"/>
            </a:solidFill>
            <a:ln w="12700" cap="flat">
              <a:solidFill>
                <a:srgbClr val="000000"/>
              </a:solidFill>
              <a:prstDash val="solid"/>
              <a:miter lim="800000"/>
            </a:ln>
            <a:effectLst/>
          </p:spPr>
          <p:txBody>
            <a:bodyPr wrap="square" lIns="45719" tIns="45719" rIns="45719" bIns="45719" numCol="1" anchor="ctr">
              <a:noAutofit/>
            </a:bodyPr>
            <a:lstStyle/>
            <a:p>
              <a:pPr algn="ctr">
                <a:defRPr sz="1400">
                  <a:solidFill>
                    <a:schemeClr val="accent2"/>
                  </a:solidFill>
                </a:defRPr>
              </a:pPr>
              <a:endParaRPr/>
            </a:p>
          </p:txBody>
        </p:sp>
        <p:sp>
          <p:nvSpPr>
            <p:cNvPr id="656" name="Shape 656"/>
            <p:cNvSpPr/>
            <p:nvPr/>
          </p:nvSpPr>
          <p:spPr>
            <a:xfrm>
              <a:off x="366335" y="25262"/>
              <a:ext cx="1768821" cy="739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a:lvl1pPr>
            </a:lstStyle>
            <a:p>
              <a:r>
                <a:t>You sign the contract and are invited to Workshop 1.</a:t>
              </a:r>
            </a:p>
          </p:txBody>
        </p:sp>
      </p:grpSp>
      <p:sp>
        <p:nvSpPr>
          <p:cNvPr id="658" name="Shape 658"/>
          <p:cNvSpPr/>
          <p:nvPr/>
        </p:nvSpPr>
        <p:spPr>
          <a:xfrm>
            <a:off x="3048000" y="889000"/>
            <a:ext cx="8132620" cy="475945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lnSpc>
                <a:spcPct val="107000"/>
              </a:lnSpc>
              <a:spcBef>
                <a:spcPts val="800"/>
              </a:spcBef>
              <a:defRPr>
                <a:solidFill>
                  <a:srgbClr val="FFFFFF"/>
                </a:solidFill>
              </a:defRPr>
            </a:pPr>
            <a:r>
              <a:t>Before joining the Lean Landing programme, you are invited to a screening meeting at the home incubator. The interview is conducted by the incubation manager, partly to ensure that potential candidates will benefit from participating in the programme – but also to ensure that they have the potential to achieve the goals of the Lean Landing programme, which are…</a:t>
            </a:r>
            <a:br/>
            <a:r>
              <a:t>1) to increase turnover and/or export and/or employment of 20% via internationalization activities; participating in the Lean Landing programme. </a:t>
            </a:r>
            <a:br/>
            <a:r>
              <a:t>2) to deliver concrete marketable new products, services or processes created through project knowledge partnerships. </a:t>
            </a:r>
          </a:p>
          <a:p>
            <a:pPr algn="just">
              <a:lnSpc>
                <a:spcPct val="107000"/>
              </a:lnSpc>
              <a:spcBef>
                <a:spcPts val="800"/>
              </a:spcBef>
              <a:defRPr>
                <a:solidFill>
                  <a:srgbClr val="FFFFFF"/>
                </a:solidFill>
              </a:defRPr>
            </a:pPr>
            <a:br/>
            <a:r>
              <a:t>If you live up to these criteria and wish to participate in the programme, you are asked to sign a project agreement and the necessary EU documents e.g. The General Block Exemption Regulation (GBER) Option. </a:t>
            </a:r>
          </a:p>
          <a:p>
            <a:pPr algn="just">
              <a:lnSpc>
                <a:spcPct val="107000"/>
              </a:lnSpc>
              <a:spcBef>
                <a:spcPts val="800"/>
              </a:spcBef>
              <a:defRPr>
                <a:solidFill>
                  <a:srgbClr val="FFFFFF"/>
                </a:solidFill>
              </a:defRPr>
            </a:pPr>
            <a:r>
              <a:t>With that out of the way, you are officially part of the Lean Landing programme and cordially invited to  Step 2. Welcome on board!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660" name="Shape 660"/>
          <p:cNvSpPr/>
          <p:nvPr/>
        </p:nvSpPr>
        <p:spPr>
          <a:xfrm>
            <a:off x="0" y="5888287"/>
            <a:ext cx="12192000" cy="159877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661" name="image1.pdf"/>
          <p:cNvPicPr>
            <a:picLocks noChangeAspect="1"/>
          </p:cNvPicPr>
          <p:nvPr/>
        </p:nvPicPr>
        <p:blipFill>
          <a:blip r:embed="rId2">
            <a:extLst/>
          </a:blip>
          <a:stretch>
            <a:fillRect/>
          </a:stretch>
        </p:blipFill>
        <p:spPr>
          <a:xfrm>
            <a:off x="93529" y="5888287"/>
            <a:ext cx="1527717" cy="959507"/>
          </a:xfrm>
          <a:prstGeom prst="rect">
            <a:avLst/>
          </a:prstGeom>
          <a:ln w="12700">
            <a:miter lim="400000"/>
          </a:ln>
        </p:spPr>
      </p:pic>
      <p:pic>
        <p:nvPicPr>
          <p:cNvPr id="662" name="image29.jpeg"/>
          <p:cNvPicPr>
            <a:picLocks noChangeAspect="1"/>
          </p:cNvPicPr>
          <p:nvPr/>
        </p:nvPicPr>
        <p:blipFill>
          <a:blip r:embed="rId3">
            <a:extLst/>
          </a:blip>
          <a:stretch>
            <a:fillRect/>
          </a:stretch>
        </p:blipFill>
        <p:spPr>
          <a:xfrm>
            <a:off x="9993086" y="5888287"/>
            <a:ext cx="2198915" cy="1096834"/>
          </a:xfrm>
          <a:prstGeom prst="rect">
            <a:avLst/>
          </a:prstGeom>
          <a:ln w="12700">
            <a:miter lim="400000"/>
          </a:ln>
        </p:spPr>
      </p:pic>
      <p:sp>
        <p:nvSpPr>
          <p:cNvPr id="663" name="Shape 663"/>
          <p:cNvSpPr/>
          <p:nvPr/>
        </p:nvSpPr>
        <p:spPr>
          <a:xfrm>
            <a:off x="-1" y="-21181"/>
            <a:ext cx="10243154"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defRPr sz="3600"/>
            </a:pPr>
            <a:r>
              <a:t>Step 2 - </a:t>
            </a:r>
            <a:r>
              <a:rPr i="1"/>
              <a:t>Defining your needs </a:t>
            </a:r>
          </a:p>
        </p:txBody>
      </p:sp>
      <p:sp>
        <p:nvSpPr>
          <p:cNvPr id="664" name="Shape 664"/>
          <p:cNvSpPr/>
          <p:nvPr/>
        </p:nvSpPr>
        <p:spPr>
          <a:xfrm>
            <a:off x="3048000" y="1143000"/>
            <a:ext cx="8132620" cy="396417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lnSpc>
                <a:spcPct val="107000"/>
              </a:lnSpc>
              <a:spcBef>
                <a:spcPts val="800"/>
              </a:spcBef>
              <a:defRPr>
                <a:solidFill>
                  <a:srgbClr val="FFFFFF"/>
                </a:solidFill>
              </a:defRPr>
            </a:pPr>
            <a:r>
              <a:t>Workshop 1 is a kick-off meeting which takes place at your home incubator. </a:t>
            </a:r>
            <a:br/>
            <a:r>
              <a:t>Here we’ll…</a:t>
            </a:r>
            <a:br/>
            <a:r>
              <a:t>1) introduce you to the lean startup approach and the Lean Landing programme </a:t>
            </a:r>
            <a:br/>
            <a:r>
              <a:t>2) identify your internationalization purpose</a:t>
            </a:r>
            <a:br/>
            <a:r>
              <a:t>3) define the type of partnerships you are searching for </a:t>
            </a:r>
            <a:br/>
            <a:r>
              <a:t>4) identify the country you wish to enter </a:t>
            </a:r>
          </a:p>
          <a:p>
            <a:pPr algn="just">
              <a:lnSpc>
                <a:spcPct val="107000"/>
              </a:lnSpc>
              <a:spcBef>
                <a:spcPts val="800"/>
              </a:spcBef>
              <a:defRPr>
                <a:solidFill>
                  <a:srgbClr val="FFFFFF"/>
                </a:solidFill>
              </a:defRPr>
            </a:pPr>
            <a:endParaRPr/>
          </a:p>
          <a:p>
            <a:pPr algn="just">
              <a:lnSpc>
                <a:spcPct val="107000"/>
              </a:lnSpc>
              <a:spcBef>
                <a:spcPts val="800"/>
              </a:spcBef>
              <a:defRPr i="1">
                <a:solidFill>
                  <a:srgbClr val="FFFFFF"/>
                </a:solidFill>
              </a:defRPr>
            </a:pPr>
            <a:r>
              <a:t>Internationalization is defined by the European Commission as not only referring to exports, but to all activities that put SMEs into meaningful and value-creating business relationship with a foreign partner: exports, imports, foreign direct investment, international subcontracting and international technical co-operation. </a:t>
            </a:r>
          </a:p>
        </p:txBody>
      </p:sp>
      <p:grpSp>
        <p:nvGrpSpPr>
          <p:cNvPr id="671" name="Group 671"/>
          <p:cNvGrpSpPr/>
          <p:nvPr/>
        </p:nvGrpSpPr>
        <p:grpSpPr>
          <a:xfrm>
            <a:off x="380999" y="1333500"/>
            <a:ext cx="1531195" cy="2994850"/>
            <a:chOff x="0" y="0"/>
            <a:chExt cx="1531193" cy="2994849"/>
          </a:xfrm>
        </p:grpSpPr>
        <p:grpSp>
          <p:nvGrpSpPr>
            <p:cNvPr id="667" name="Group 667"/>
            <p:cNvGrpSpPr/>
            <p:nvPr/>
          </p:nvGrpSpPr>
          <p:grpSpPr>
            <a:xfrm>
              <a:off x="0" y="0"/>
              <a:ext cx="1508938" cy="1008113"/>
              <a:chOff x="0" y="0"/>
              <a:chExt cx="1508937" cy="1008112"/>
            </a:xfrm>
          </p:grpSpPr>
          <p:sp>
            <p:nvSpPr>
              <p:cNvPr id="665" name="Shape 665"/>
              <p:cNvSpPr/>
              <p:nvPr/>
            </p:nvSpPr>
            <p:spPr>
              <a:xfrm>
                <a:off x="-1" y="-1"/>
                <a:ext cx="1508939"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666" name="Shape 666"/>
              <p:cNvSpPr/>
              <p:nvPr/>
            </p:nvSpPr>
            <p:spPr>
              <a:xfrm>
                <a:off x="-1" y="350386"/>
                <a:ext cx="1508939" cy="3073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b="1"/>
                </a:lvl1pPr>
              </a:lstStyle>
              <a:p>
                <a:r>
                  <a:t>Workshop 1</a:t>
                </a:r>
              </a:p>
            </p:txBody>
          </p:sp>
        </p:grpSp>
        <p:grpSp>
          <p:nvGrpSpPr>
            <p:cNvPr id="670" name="Group 670"/>
            <p:cNvGrpSpPr/>
            <p:nvPr/>
          </p:nvGrpSpPr>
          <p:grpSpPr>
            <a:xfrm>
              <a:off x="0" y="1145439"/>
              <a:ext cx="1531194" cy="1849411"/>
              <a:chOff x="0" y="0"/>
              <a:chExt cx="1531193" cy="1849410"/>
            </a:xfrm>
          </p:grpSpPr>
          <p:sp>
            <p:nvSpPr>
              <p:cNvPr id="668" name="Shape 668"/>
              <p:cNvSpPr/>
              <p:nvPr/>
            </p:nvSpPr>
            <p:spPr>
              <a:xfrm>
                <a:off x="-1" y="0"/>
                <a:ext cx="1531195" cy="1849411"/>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i="1"/>
                </a:pPr>
                <a:endParaRPr/>
              </a:p>
            </p:txBody>
          </p:sp>
          <p:sp>
            <p:nvSpPr>
              <p:cNvPr id="669" name="Shape 669"/>
              <p:cNvSpPr/>
              <p:nvPr/>
            </p:nvSpPr>
            <p:spPr>
              <a:xfrm>
                <a:off x="-1" y="0"/>
                <a:ext cx="1531195" cy="11709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a:lvl1pPr>
              </a:lstStyle>
              <a:p>
                <a:r>
                  <a:t>Workshop/ meeting about your needs and an introduction to Lean Landing</a:t>
                </a:r>
              </a:p>
            </p:txBody>
          </p:sp>
        </p:grpSp>
      </p:grpSp>
      <p:sp>
        <p:nvSpPr>
          <p:cNvPr id="672" name="Shape 672"/>
          <p:cNvSpPr/>
          <p:nvPr/>
        </p:nvSpPr>
        <p:spPr>
          <a:xfrm>
            <a:off x="528538" y="952500"/>
            <a:ext cx="1235433" cy="33274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2: Home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674" name="Shape 674"/>
          <p:cNvSpPr/>
          <p:nvPr/>
        </p:nvSpPr>
        <p:spPr>
          <a:xfrm>
            <a:off x="0" y="5888287"/>
            <a:ext cx="12192000" cy="159877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675" name="image1.pdf"/>
          <p:cNvPicPr>
            <a:picLocks noChangeAspect="1"/>
          </p:cNvPicPr>
          <p:nvPr/>
        </p:nvPicPr>
        <p:blipFill>
          <a:blip r:embed="rId2">
            <a:extLst/>
          </a:blip>
          <a:stretch>
            <a:fillRect/>
          </a:stretch>
        </p:blipFill>
        <p:spPr>
          <a:xfrm>
            <a:off x="93529" y="5888287"/>
            <a:ext cx="1527717" cy="959507"/>
          </a:xfrm>
          <a:prstGeom prst="rect">
            <a:avLst/>
          </a:prstGeom>
          <a:ln w="12700">
            <a:miter lim="400000"/>
          </a:ln>
        </p:spPr>
      </p:pic>
      <p:pic>
        <p:nvPicPr>
          <p:cNvPr id="676" name="image29.jpeg"/>
          <p:cNvPicPr>
            <a:picLocks noChangeAspect="1"/>
          </p:cNvPicPr>
          <p:nvPr/>
        </p:nvPicPr>
        <p:blipFill>
          <a:blip r:embed="rId3">
            <a:extLst/>
          </a:blip>
          <a:stretch>
            <a:fillRect/>
          </a:stretch>
        </p:blipFill>
        <p:spPr>
          <a:xfrm>
            <a:off x="9993086" y="5888287"/>
            <a:ext cx="2198915" cy="1096834"/>
          </a:xfrm>
          <a:prstGeom prst="rect">
            <a:avLst/>
          </a:prstGeom>
          <a:ln w="12700">
            <a:miter lim="400000"/>
          </a:ln>
        </p:spPr>
      </p:pic>
      <p:sp>
        <p:nvSpPr>
          <p:cNvPr id="677" name="Shape 677"/>
          <p:cNvSpPr/>
          <p:nvPr/>
        </p:nvSpPr>
        <p:spPr>
          <a:xfrm>
            <a:off x="-1" y="-21181"/>
            <a:ext cx="10243154"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defRPr sz="3600"/>
            </a:pPr>
            <a:r>
              <a:t>Step 3 - </a:t>
            </a:r>
            <a:r>
              <a:rPr i="1"/>
              <a:t>Partnership matching</a:t>
            </a:r>
          </a:p>
        </p:txBody>
      </p:sp>
      <p:sp>
        <p:nvSpPr>
          <p:cNvPr id="678" name="Shape 678"/>
          <p:cNvSpPr/>
          <p:nvPr/>
        </p:nvSpPr>
        <p:spPr>
          <a:xfrm>
            <a:off x="3048000" y="1143000"/>
            <a:ext cx="8132620" cy="336626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lnSpc>
                <a:spcPct val="107000"/>
              </a:lnSpc>
              <a:spcBef>
                <a:spcPts val="800"/>
              </a:spcBef>
              <a:defRPr>
                <a:solidFill>
                  <a:srgbClr val="FFFFFF"/>
                </a:solidFill>
              </a:defRPr>
            </a:pPr>
            <a:r>
              <a:t>In Step 3, the Lean Landing network of incubators and business accelerators throughout the North Sea Region will team up to locate potential partnerships for you.</a:t>
            </a:r>
          </a:p>
          <a:p>
            <a:pPr algn="just">
              <a:lnSpc>
                <a:spcPct val="107000"/>
              </a:lnSpc>
              <a:spcBef>
                <a:spcPts val="800"/>
              </a:spcBef>
              <a:defRPr>
                <a:solidFill>
                  <a:srgbClr val="FFFFFF"/>
                </a:solidFill>
              </a:defRPr>
            </a:pPr>
            <a:r>
              <a:t>Communication will take place on Podio as well as email, phone calls and Skype. In this step you’ll also have a Skype meeting with the foreign incubator, who will host you abroad. The home incubation manager can join the Skype meeting.</a:t>
            </a:r>
          </a:p>
          <a:p>
            <a:pPr algn="just">
              <a:lnSpc>
                <a:spcPct val="107000"/>
              </a:lnSpc>
              <a:spcBef>
                <a:spcPts val="800"/>
              </a:spcBef>
              <a:defRPr>
                <a:solidFill>
                  <a:srgbClr val="FFFFFF"/>
                </a:solidFill>
              </a:defRPr>
            </a:pPr>
            <a:r>
              <a:t>Once potential partnerships/matches have been identified, the incubation manager of the entering country will organize meetings for you with your potential partners at the foreign incubator. </a:t>
            </a:r>
          </a:p>
          <a:p>
            <a:pPr algn="just">
              <a:lnSpc>
                <a:spcPct val="107000"/>
              </a:lnSpc>
              <a:spcBef>
                <a:spcPts val="800"/>
              </a:spcBef>
              <a:defRPr>
                <a:solidFill>
                  <a:srgbClr val="FFFFFF"/>
                </a:solidFill>
              </a:defRPr>
            </a:pPr>
            <a:r>
              <a:t>And once the meetings have been organised, you are ready to move on to Step 4 of the Lean Landing programme. </a:t>
            </a:r>
          </a:p>
        </p:txBody>
      </p:sp>
      <p:grpSp>
        <p:nvGrpSpPr>
          <p:cNvPr id="681" name="Group 681"/>
          <p:cNvGrpSpPr/>
          <p:nvPr/>
        </p:nvGrpSpPr>
        <p:grpSpPr>
          <a:xfrm>
            <a:off x="380999" y="1338832"/>
            <a:ext cx="1651907" cy="1008113"/>
            <a:chOff x="0" y="0"/>
            <a:chExt cx="1651905" cy="1008112"/>
          </a:xfrm>
        </p:grpSpPr>
        <p:sp>
          <p:nvSpPr>
            <p:cNvPr id="679" name="Shape 679"/>
            <p:cNvSpPr/>
            <p:nvPr/>
          </p:nvSpPr>
          <p:spPr>
            <a:xfrm>
              <a:off x="0" y="-1"/>
              <a:ext cx="1651906"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a:latin typeface="Arial"/>
                  <a:ea typeface="Arial"/>
                  <a:cs typeface="Arial"/>
                  <a:sym typeface="Arial"/>
                </a:defRPr>
              </a:pPr>
              <a:endParaRPr/>
            </a:p>
          </p:txBody>
        </p:sp>
        <p:sp>
          <p:nvSpPr>
            <p:cNvPr id="680" name="Shape 680"/>
            <p:cNvSpPr/>
            <p:nvPr/>
          </p:nvSpPr>
          <p:spPr>
            <a:xfrm>
              <a:off x="0" y="185286"/>
              <a:ext cx="1651906" cy="7391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400" b="1"/>
              </a:pPr>
              <a:r>
                <a:t>Partnership matching</a:t>
              </a:r>
              <a:br/>
              <a:endParaRPr/>
            </a:p>
          </p:txBody>
        </p:sp>
      </p:grpSp>
      <p:grpSp>
        <p:nvGrpSpPr>
          <p:cNvPr id="684" name="Group 684"/>
          <p:cNvGrpSpPr/>
          <p:nvPr/>
        </p:nvGrpSpPr>
        <p:grpSpPr>
          <a:xfrm>
            <a:off x="380999" y="2535797"/>
            <a:ext cx="1633023" cy="2048903"/>
            <a:chOff x="0" y="0"/>
            <a:chExt cx="1633021" cy="2048902"/>
          </a:xfrm>
        </p:grpSpPr>
        <p:sp>
          <p:nvSpPr>
            <p:cNvPr id="682" name="Shape 682"/>
            <p:cNvSpPr/>
            <p:nvPr/>
          </p:nvSpPr>
          <p:spPr>
            <a:xfrm>
              <a:off x="-1" y="-1"/>
              <a:ext cx="1633023" cy="2048904"/>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683" name="Shape 683"/>
            <p:cNvSpPr/>
            <p:nvPr/>
          </p:nvSpPr>
          <p:spPr>
            <a:xfrm>
              <a:off x="-1" y="-1"/>
              <a:ext cx="1633023" cy="2034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400"/>
              </a:pPr>
              <a:r>
                <a:t>Partnership search via the Lean Landing network</a:t>
              </a:r>
              <a:br/>
              <a:endParaRPr/>
            </a:p>
            <a:p>
              <a:pPr>
                <a:defRPr sz="1400"/>
              </a:pPr>
              <a:r>
                <a:t>- Communucation </a:t>
              </a:r>
              <a:br/>
              <a:r>
                <a:t>with Lean Landing incubation managers and potential candidates</a:t>
              </a:r>
            </a:p>
          </p:txBody>
        </p:sp>
      </p:grpSp>
      <p:sp>
        <p:nvSpPr>
          <p:cNvPr id="685" name="Shape 685"/>
          <p:cNvSpPr/>
          <p:nvPr/>
        </p:nvSpPr>
        <p:spPr>
          <a:xfrm>
            <a:off x="533400" y="951639"/>
            <a:ext cx="1235433" cy="332741"/>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3: Home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687" name="Shape 687"/>
          <p:cNvSpPr/>
          <p:nvPr/>
        </p:nvSpPr>
        <p:spPr>
          <a:xfrm>
            <a:off x="0" y="5888287"/>
            <a:ext cx="12192000" cy="159877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688" name="image1.pdf"/>
          <p:cNvPicPr>
            <a:picLocks noChangeAspect="1"/>
          </p:cNvPicPr>
          <p:nvPr/>
        </p:nvPicPr>
        <p:blipFill>
          <a:blip r:embed="rId2">
            <a:extLst/>
          </a:blip>
          <a:stretch>
            <a:fillRect/>
          </a:stretch>
        </p:blipFill>
        <p:spPr>
          <a:xfrm>
            <a:off x="93529" y="5888287"/>
            <a:ext cx="1527717" cy="959507"/>
          </a:xfrm>
          <a:prstGeom prst="rect">
            <a:avLst/>
          </a:prstGeom>
          <a:ln w="12700">
            <a:miter lim="400000"/>
          </a:ln>
        </p:spPr>
      </p:pic>
      <p:pic>
        <p:nvPicPr>
          <p:cNvPr id="689" name="image29.jpeg"/>
          <p:cNvPicPr>
            <a:picLocks noChangeAspect="1"/>
          </p:cNvPicPr>
          <p:nvPr/>
        </p:nvPicPr>
        <p:blipFill>
          <a:blip r:embed="rId3">
            <a:extLst/>
          </a:blip>
          <a:stretch>
            <a:fillRect/>
          </a:stretch>
        </p:blipFill>
        <p:spPr>
          <a:xfrm>
            <a:off x="9993086" y="5888287"/>
            <a:ext cx="2198915" cy="1096834"/>
          </a:xfrm>
          <a:prstGeom prst="rect">
            <a:avLst/>
          </a:prstGeom>
          <a:ln w="12700">
            <a:miter lim="400000"/>
          </a:ln>
        </p:spPr>
      </p:pic>
      <p:sp>
        <p:nvSpPr>
          <p:cNvPr id="690" name="Shape 690"/>
          <p:cNvSpPr/>
          <p:nvPr/>
        </p:nvSpPr>
        <p:spPr>
          <a:xfrm>
            <a:off x="-1" y="-21181"/>
            <a:ext cx="10243154"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defRPr sz="3600"/>
            </a:pPr>
            <a:r>
              <a:t>Step 4 - </a:t>
            </a:r>
            <a:r>
              <a:rPr i="1"/>
              <a:t>Getting out there</a:t>
            </a:r>
          </a:p>
        </p:txBody>
      </p:sp>
      <p:sp>
        <p:nvSpPr>
          <p:cNvPr id="691" name="Shape 691"/>
          <p:cNvSpPr/>
          <p:nvPr/>
        </p:nvSpPr>
        <p:spPr>
          <a:xfrm>
            <a:off x="3048000" y="1145629"/>
            <a:ext cx="8132620" cy="226619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lnSpc>
                <a:spcPct val="107000"/>
              </a:lnSpc>
              <a:spcBef>
                <a:spcPts val="800"/>
              </a:spcBef>
              <a:defRPr>
                <a:solidFill>
                  <a:srgbClr val="FFFFFF"/>
                </a:solidFill>
              </a:defRPr>
            </a:pPr>
            <a:r>
              <a:t>In Step 4 you’ll visit a foreign incubator based on the partnership matching in the previous step. The purpose of the visit is to meet specific possible partners and determine the basis for further collaboration in the country and in the partner incubator. If there is good potential for establishing partnerships in the market, you’ll continue to Step 5. </a:t>
            </a:r>
          </a:p>
          <a:p>
            <a:pPr algn="just">
              <a:lnSpc>
                <a:spcPct val="107000"/>
              </a:lnSpc>
              <a:spcBef>
                <a:spcPts val="800"/>
              </a:spcBef>
              <a:defRPr>
                <a:solidFill>
                  <a:srgbClr val="FFFFFF"/>
                </a:solidFill>
              </a:defRPr>
            </a:pPr>
            <a:r>
              <a:t>If there is no potential for partnerships, the Lean Landing programme ends – or, if it makes sense, Step 3 (partnership matching) is carried out again in a different country.  </a:t>
            </a:r>
          </a:p>
        </p:txBody>
      </p:sp>
      <p:grpSp>
        <p:nvGrpSpPr>
          <p:cNvPr id="698" name="Group 698"/>
          <p:cNvGrpSpPr/>
          <p:nvPr/>
        </p:nvGrpSpPr>
        <p:grpSpPr>
          <a:xfrm>
            <a:off x="380999" y="1333500"/>
            <a:ext cx="1465736" cy="3038929"/>
            <a:chOff x="0" y="0"/>
            <a:chExt cx="1465734" cy="3038928"/>
          </a:xfrm>
        </p:grpSpPr>
        <p:grpSp>
          <p:nvGrpSpPr>
            <p:cNvPr id="694" name="Group 694"/>
            <p:cNvGrpSpPr/>
            <p:nvPr/>
          </p:nvGrpSpPr>
          <p:grpSpPr>
            <a:xfrm>
              <a:off x="0" y="0"/>
              <a:ext cx="1465735" cy="1008113"/>
              <a:chOff x="0" y="0"/>
              <a:chExt cx="1465734" cy="1008112"/>
            </a:xfrm>
          </p:grpSpPr>
          <p:sp>
            <p:nvSpPr>
              <p:cNvPr id="692" name="Shape 692"/>
              <p:cNvSpPr/>
              <p:nvPr/>
            </p:nvSpPr>
            <p:spPr>
              <a:xfrm>
                <a:off x="0" y="-1"/>
                <a:ext cx="1465735"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693" name="Shape 693"/>
              <p:cNvSpPr/>
              <p:nvPr/>
            </p:nvSpPr>
            <p:spPr>
              <a:xfrm>
                <a:off x="0" y="350386"/>
                <a:ext cx="1465735" cy="3073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b="1"/>
                </a:lvl1pPr>
              </a:lstStyle>
              <a:p>
                <a:r>
                  <a:t>Workshop 2</a:t>
                </a:r>
              </a:p>
            </p:txBody>
          </p:sp>
        </p:grpSp>
        <p:grpSp>
          <p:nvGrpSpPr>
            <p:cNvPr id="697" name="Group 697"/>
            <p:cNvGrpSpPr/>
            <p:nvPr/>
          </p:nvGrpSpPr>
          <p:grpSpPr>
            <a:xfrm>
              <a:off x="0" y="1208306"/>
              <a:ext cx="1427986" cy="1830623"/>
              <a:chOff x="0" y="0"/>
              <a:chExt cx="1427985" cy="1830621"/>
            </a:xfrm>
          </p:grpSpPr>
          <p:sp>
            <p:nvSpPr>
              <p:cNvPr id="695" name="Shape 695"/>
              <p:cNvSpPr/>
              <p:nvPr/>
            </p:nvSpPr>
            <p:spPr>
              <a:xfrm>
                <a:off x="-1" y="0"/>
                <a:ext cx="1427987" cy="1830622"/>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696" name="Shape 696"/>
              <p:cNvSpPr/>
              <p:nvPr/>
            </p:nvSpPr>
            <p:spPr>
              <a:xfrm>
                <a:off x="-1" y="0"/>
                <a:ext cx="1427987" cy="9550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a:lvl1pPr>
              </a:lstStyle>
              <a:p>
                <a:r>
                  <a:t>Physical meetings with potential customers and/or partners.   </a:t>
                </a:r>
              </a:p>
            </p:txBody>
          </p:sp>
        </p:grpSp>
      </p:grpSp>
      <p:sp>
        <p:nvSpPr>
          <p:cNvPr id="699" name="Shape 699"/>
          <p:cNvSpPr/>
          <p:nvPr/>
        </p:nvSpPr>
        <p:spPr>
          <a:xfrm>
            <a:off x="533400" y="952500"/>
            <a:ext cx="1195646" cy="33274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4: Away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701" name="Shape 701"/>
          <p:cNvSpPr/>
          <p:nvPr/>
        </p:nvSpPr>
        <p:spPr>
          <a:xfrm>
            <a:off x="0" y="5888287"/>
            <a:ext cx="12192000" cy="159877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702" name="image1.pdf"/>
          <p:cNvPicPr>
            <a:picLocks noChangeAspect="1"/>
          </p:cNvPicPr>
          <p:nvPr/>
        </p:nvPicPr>
        <p:blipFill>
          <a:blip r:embed="rId2">
            <a:extLst/>
          </a:blip>
          <a:stretch>
            <a:fillRect/>
          </a:stretch>
        </p:blipFill>
        <p:spPr>
          <a:xfrm>
            <a:off x="93529" y="5888287"/>
            <a:ext cx="1527717" cy="959507"/>
          </a:xfrm>
          <a:prstGeom prst="rect">
            <a:avLst/>
          </a:prstGeom>
          <a:ln w="12700">
            <a:miter lim="400000"/>
          </a:ln>
        </p:spPr>
      </p:pic>
      <p:pic>
        <p:nvPicPr>
          <p:cNvPr id="703" name="image29.jpeg"/>
          <p:cNvPicPr>
            <a:picLocks noChangeAspect="1"/>
          </p:cNvPicPr>
          <p:nvPr/>
        </p:nvPicPr>
        <p:blipFill>
          <a:blip r:embed="rId3">
            <a:extLst/>
          </a:blip>
          <a:stretch>
            <a:fillRect/>
          </a:stretch>
        </p:blipFill>
        <p:spPr>
          <a:xfrm>
            <a:off x="9993086" y="5888287"/>
            <a:ext cx="2198915" cy="1096834"/>
          </a:xfrm>
          <a:prstGeom prst="rect">
            <a:avLst/>
          </a:prstGeom>
          <a:ln w="12700">
            <a:miter lim="400000"/>
          </a:ln>
        </p:spPr>
      </p:pic>
      <p:sp>
        <p:nvSpPr>
          <p:cNvPr id="704" name="Shape 704"/>
          <p:cNvSpPr/>
          <p:nvPr/>
        </p:nvSpPr>
        <p:spPr>
          <a:xfrm>
            <a:off x="-1" y="-21181"/>
            <a:ext cx="10243154"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defRPr sz="3600"/>
            </a:pPr>
            <a:r>
              <a:t>Step 5 - </a:t>
            </a:r>
            <a:r>
              <a:rPr i="1"/>
              <a:t>How to stay out there</a:t>
            </a:r>
          </a:p>
        </p:txBody>
      </p:sp>
      <p:sp>
        <p:nvSpPr>
          <p:cNvPr id="705" name="Shape 705"/>
          <p:cNvSpPr/>
          <p:nvPr/>
        </p:nvSpPr>
        <p:spPr>
          <a:xfrm>
            <a:off x="3054267" y="1142553"/>
            <a:ext cx="8132620" cy="366522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lnSpc>
                <a:spcPct val="107000"/>
              </a:lnSpc>
              <a:spcBef>
                <a:spcPts val="800"/>
              </a:spcBef>
              <a:defRPr>
                <a:solidFill>
                  <a:srgbClr val="FFFFFF"/>
                </a:solidFill>
              </a:defRPr>
            </a:pPr>
            <a:r>
              <a:t>You will only enter Step 5 if you have established collaborations in your partner country.  In this step you will have follow-up meetings with your partners  whom you  met on your first visit (as well as any new partners, of course).  In Step 5 you’ll learn more about the culture, customers, industry, local laws etc. of the country you are entering.</a:t>
            </a:r>
          </a:p>
          <a:p>
            <a:pPr algn="just">
              <a:lnSpc>
                <a:spcPct val="107000"/>
              </a:lnSpc>
              <a:spcBef>
                <a:spcPts val="800"/>
              </a:spcBef>
              <a:defRPr>
                <a:solidFill>
                  <a:srgbClr val="FFFFFF"/>
                </a:solidFill>
              </a:defRPr>
            </a:pPr>
            <a:r>
              <a:t>By the end of Step 5 you should know if it makes sense to establish a presence in the foreign market, or if a distanced partnership will work better for you. If you decide to establish a presence there, you’ll proceed to the final step –  Step 6 of the Lean Landing programme. </a:t>
            </a:r>
          </a:p>
          <a:p>
            <a:pPr algn="just">
              <a:lnSpc>
                <a:spcPct val="107000"/>
              </a:lnSpc>
              <a:spcBef>
                <a:spcPts val="800"/>
              </a:spcBef>
              <a:defRPr>
                <a:solidFill>
                  <a:srgbClr val="FFFFFF"/>
                </a:solidFill>
              </a:defRPr>
            </a:pPr>
            <a:endParaRPr/>
          </a:p>
        </p:txBody>
      </p:sp>
      <p:grpSp>
        <p:nvGrpSpPr>
          <p:cNvPr id="712" name="Group 712"/>
          <p:cNvGrpSpPr/>
          <p:nvPr/>
        </p:nvGrpSpPr>
        <p:grpSpPr>
          <a:xfrm>
            <a:off x="380999" y="1333500"/>
            <a:ext cx="1661001" cy="3019852"/>
            <a:chOff x="0" y="0"/>
            <a:chExt cx="1660999" cy="3019851"/>
          </a:xfrm>
        </p:grpSpPr>
        <p:grpSp>
          <p:nvGrpSpPr>
            <p:cNvPr id="708" name="Group 708"/>
            <p:cNvGrpSpPr/>
            <p:nvPr/>
          </p:nvGrpSpPr>
          <p:grpSpPr>
            <a:xfrm>
              <a:off x="0" y="0"/>
              <a:ext cx="1661000" cy="1008113"/>
              <a:chOff x="0" y="0"/>
              <a:chExt cx="1660999" cy="1008112"/>
            </a:xfrm>
          </p:grpSpPr>
          <p:sp>
            <p:nvSpPr>
              <p:cNvPr id="706" name="Shape 706"/>
              <p:cNvSpPr/>
              <p:nvPr/>
            </p:nvSpPr>
            <p:spPr>
              <a:xfrm>
                <a:off x="-1" y="-1"/>
                <a:ext cx="1661001" cy="1008114"/>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a:solidFill>
                      <a:srgbClr val="FFFFFF"/>
                    </a:solidFill>
                  </a:defRPr>
                </a:pPr>
                <a:endParaRPr/>
              </a:p>
            </p:txBody>
          </p:sp>
          <p:sp>
            <p:nvSpPr>
              <p:cNvPr id="707" name="Shape 707"/>
              <p:cNvSpPr/>
              <p:nvPr/>
            </p:nvSpPr>
            <p:spPr>
              <a:xfrm>
                <a:off x="-1" y="350386"/>
                <a:ext cx="1661001" cy="3073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1400" b="1"/>
                </a:lvl1pPr>
              </a:lstStyle>
              <a:p>
                <a:r>
                  <a:t>Workshop 3</a:t>
                </a:r>
              </a:p>
            </p:txBody>
          </p:sp>
        </p:grpSp>
        <p:grpSp>
          <p:nvGrpSpPr>
            <p:cNvPr id="711" name="Group 711"/>
            <p:cNvGrpSpPr/>
            <p:nvPr/>
          </p:nvGrpSpPr>
          <p:grpSpPr>
            <a:xfrm>
              <a:off x="0" y="1203007"/>
              <a:ext cx="1623272" cy="1816845"/>
              <a:chOff x="0" y="0"/>
              <a:chExt cx="1623271" cy="1816843"/>
            </a:xfrm>
          </p:grpSpPr>
          <p:sp>
            <p:nvSpPr>
              <p:cNvPr id="709" name="Shape 709"/>
              <p:cNvSpPr/>
              <p:nvPr/>
            </p:nvSpPr>
            <p:spPr>
              <a:xfrm>
                <a:off x="-1" y="0"/>
                <a:ext cx="1623273" cy="1816844"/>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710" name="Shape 710"/>
              <p:cNvSpPr/>
              <p:nvPr/>
            </p:nvSpPr>
            <p:spPr>
              <a:xfrm>
                <a:off x="-1" y="0"/>
                <a:ext cx="1623273" cy="16027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lvl1pPr>
                  <a:defRPr sz="1400"/>
                </a:lvl1pPr>
              </a:lstStyle>
              <a:p>
                <a:r>
                  <a:t>Follow-up meetings with potential customers etc and workshop about national/local business laws, culture etc.</a:t>
                </a:r>
              </a:p>
            </p:txBody>
          </p:sp>
        </p:grpSp>
      </p:grpSp>
      <p:sp>
        <p:nvSpPr>
          <p:cNvPr id="713" name="Shape 713"/>
          <p:cNvSpPr/>
          <p:nvPr/>
        </p:nvSpPr>
        <p:spPr>
          <a:xfrm>
            <a:off x="533400" y="952500"/>
            <a:ext cx="1195646" cy="33274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5: Away</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715" name="Shape 715"/>
          <p:cNvSpPr/>
          <p:nvPr/>
        </p:nvSpPr>
        <p:spPr>
          <a:xfrm>
            <a:off x="0" y="5888287"/>
            <a:ext cx="12192000" cy="1598777"/>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pic>
        <p:nvPicPr>
          <p:cNvPr id="716" name="image1.pdf"/>
          <p:cNvPicPr>
            <a:picLocks noChangeAspect="1"/>
          </p:cNvPicPr>
          <p:nvPr/>
        </p:nvPicPr>
        <p:blipFill>
          <a:blip r:embed="rId2">
            <a:extLst/>
          </a:blip>
          <a:stretch>
            <a:fillRect/>
          </a:stretch>
        </p:blipFill>
        <p:spPr>
          <a:xfrm>
            <a:off x="93529" y="5888287"/>
            <a:ext cx="1527717" cy="959507"/>
          </a:xfrm>
          <a:prstGeom prst="rect">
            <a:avLst/>
          </a:prstGeom>
          <a:ln w="12700">
            <a:miter lim="400000"/>
          </a:ln>
        </p:spPr>
      </p:pic>
      <p:pic>
        <p:nvPicPr>
          <p:cNvPr id="717" name="image29.jpeg"/>
          <p:cNvPicPr>
            <a:picLocks noChangeAspect="1"/>
          </p:cNvPicPr>
          <p:nvPr/>
        </p:nvPicPr>
        <p:blipFill>
          <a:blip r:embed="rId3">
            <a:extLst/>
          </a:blip>
          <a:stretch>
            <a:fillRect/>
          </a:stretch>
        </p:blipFill>
        <p:spPr>
          <a:xfrm>
            <a:off x="9993086" y="5888287"/>
            <a:ext cx="2198915" cy="1096834"/>
          </a:xfrm>
          <a:prstGeom prst="rect">
            <a:avLst/>
          </a:prstGeom>
          <a:ln w="12700">
            <a:miter lim="400000"/>
          </a:ln>
        </p:spPr>
      </p:pic>
      <p:sp>
        <p:nvSpPr>
          <p:cNvPr id="718" name="Shape 718"/>
          <p:cNvSpPr/>
          <p:nvPr/>
        </p:nvSpPr>
        <p:spPr>
          <a:xfrm>
            <a:off x="-1" y="-21181"/>
            <a:ext cx="10243154" cy="650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a:defRPr sz="3600"/>
            </a:pPr>
            <a:r>
              <a:t>Step 6 - </a:t>
            </a:r>
            <a:r>
              <a:rPr i="1"/>
              <a:t>How to stay out there</a:t>
            </a:r>
          </a:p>
        </p:txBody>
      </p:sp>
      <p:sp>
        <p:nvSpPr>
          <p:cNvPr id="719" name="Shape 719"/>
          <p:cNvSpPr/>
          <p:nvPr/>
        </p:nvSpPr>
        <p:spPr>
          <a:xfrm>
            <a:off x="3048000" y="1143000"/>
            <a:ext cx="8132620" cy="286994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just">
              <a:lnSpc>
                <a:spcPct val="107000"/>
              </a:lnSpc>
              <a:spcBef>
                <a:spcPts val="800"/>
              </a:spcBef>
              <a:defRPr>
                <a:solidFill>
                  <a:srgbClr val="FFFFFF"/>
                </a:solidFill>
              </a:defRPr>
            </a:pPr>
            <a:r>
              <a:t>In the final step of the Lean Landing programme, you’ll return to the partner incubator abroad to do further work (make agreements with customers and/or partners) and finalise an entrepreneurial strategy on how to establish a presence in the market.</a:t>
            </a:r>
          </a:p>
          <a:p>
            <a:pPr algn="just">
              <a:lnSpc>
                <a:spcPct val="107000"/>
              </a:lnSpc>
              <a:spcBef>
                <a:spcPts val="800"/>
              </a:spcBef>
              <a:defRPr>
                <a:solidFill>
                  <a:srgbClr val="FFFFFF"/>
                </a:solidFill>
              </a:defRPr>
            </a:pPr>
            <a:r>
              <a:t>Since you have decided to go all-in and establish a long-term presence in the foreign market, you have the option of extending your stay at the foreign incubator.</a:t>
            </a:r>
          </a:p>
          <a:p>
            <a:pPr algn="just">
              <a:lnSpc>
                <a:spcPct val="107000"/>
              </a:lnSpc>
              <a:spcBef>
                <a:spcPts val="800"/>
              </a:spcBef>
              <a:defRPr>
                <a:solidFill>
                  <a:srgbClr val="FFFFFF"/>
                </a:solidFill>
              </a:defRPr>
            </a:pPr>
            <a:endParaRPr/>
          </a:p>
          <a:p>
            <a:pPr algn="just">
              <a:lnSpc>
                <a:spcPct val="107000"/>
              </a:lnSpc>
              <a:spcBef>
                <a:spcPts val="800"/>
              </a:spcBef>
              <a:defRPr>
                <a:solidFill>
                  <a:srgbClr val="FFFFFF"/>
                </a:solidFill>
              </a:defRPr>
            </a:pPr>
            <a:endParaRPr/>
          </a:p>
        </p:txBody>
      </p:sp>
      <p:sp>
        <p:nvSpPr>
          <p:cNvPr id="720" name="Shape 720"/>
          <p:cNvSpPr/>
          <p:nvPr/>
        </p:nvSpPr>
        <p:spPr>
          <a:xfrm>
            <a:off x="533400" y="952500"/>
            <a:ext cx="1195646" cy="33274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lgn="ctr">
              <a:defRPr sz="1600" b="1"/>
            </a:lvl1pPr>
          </a:lstStyle>
          <a:p>
            <a:r>
              <a:t>Step 6: Away</a:t>
            </a:r>
          </a:p>
        </p:txBody>
      </p:sp>
      <p:grpSp>
        <p:nvGrpSpPr>
          <p:cNvPr id="727" name="Group 727"/>
          <p:cNvGrpSpPr/>
          <p:nvPr/>
        </p:nvGrpSpPr>
        <p:grpSpPr>
          <a:xfrm>
            <a:off x="381000" y="1333500"/>
            <a:ext cx="1600425" cy="3380177"/>
            <a:chOff x="0" y="0"/>
            <a:chExt cx="1600424" cy="3380176"/>
          </a:xfrm>
        </p:grpSpPr>
        <p:grpSp>
          <p:nvGrpSpPr>
            <p:cNvPr id="723" name="Group 723"/>
            <p:cNvGrpSpPr/>
            <p:nvPr/>
          </p:nvGrpSpPr>
          <p:grpSpPr>
            <a:xfrm>
              <a:off x="0" y="0"/>
              <a:ext cx="1583886" cy="1014560"/>
              <a:chOff x="0" y="0"/>
              <a:chExt cx="1583885" cy="1014559"/>
            </a:xfrm>
          </p:grpSpPr>
          <p:sp>
            <p:nvSpPr>
              <p:cNvPr id="721" name="Shape 721"/>
              <p:cNvSpPr/>
              <p:nvPr/>
            </p:nvSpPr>
            <p:spPr>
              <a:xfrm>
                <a:off x="0" y="-1"/>
                <a:ext cx="1583886" cy="1014561"/>
              </a:xfrm>
              <a:prstGeom prst="rect">
                <a:avLst/>
              </a:prstGeom>
              <a:solidFill>
                <a:srgbClr val="FFFFFF"/>
              </a:solidFill>
              <a:ln w="25400" cap="flat">
                <a:solidFill>
                  <a:srgbClr val="000000"/>
                </a:solidFill>
                <a:prstDash val="solid"/>
                <a:round/>
              </a:ln>
              <a:effectLst/>
            </p:spPr>
            <p:txBody>
              <a:bodyPr wrap="square" lIns="45719" tIns="45719" rIns="45719" bIns="45719" numCol="1" anchor="ctr">
                <a:noAutofit/>
              </a:bodyPr>
              <a:lstStyle/>
              <a:p>
                <a:pPr algn="ctr">
                  <a:defRPr sz="1400" b="1">
                    <a:latin typeface="Arial"/>
                    <a:ea typeface="Arial"/>
                    <a:cs typeface="Arial"/>
                    <a:sym typeface="Arial"/>
                  </a:defRPr>
                </a:pPr>
                <a:endParaRPr/>
              </a:p>
            </p:txBody>
          </p:sp>
          <p:sp>
            <p:nvSpPr>
              <p:cNvPr id="722" name="Shape 722"/>
              <p:cNvSpPr/>
              <p:nvPr/>
            </p:nvSpPr>
            <p:spPr>
              <a:xfrm>
                <a:off x="0" y="39017"/>
                <a:ext cx="1583886" cy="93652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p>
                <a:pPr algn="ctr">
                  <a:defRPr sz="1400" b="1"/>
                </a:pPr>
                <a:r>
                  <a:t>Workshop 4</a:t>
                </a:r>
                <a:endParaRPr>
                  <a:latin typeface="Arial"/>
                  <a:ea typeface="Arial"/>
                  <a:cs typeface="Arial"/>
                  <a:sym typeface="Arial"/>
                </a:endParaRPr>
              </a:p>
              <a:p>
                <a:pPr algn="ctr">
                  <a:defRPr sz="1400" b="1"/>
                </a:pPr>
                <a:r>
                  <a:t>Settling in the new market </a:t>
                </a:r>
                <a:endParaRPr>
                  <a:solidFill>
                    <a:srgbClr val="FFFFFF"/>
                  </a:solidFill>
                </a:endParaRPr>
              </a:p>
            </p:txBody>
          </p:sp>
        </p:grpSp>
        <p:grpSp>
          <p:nvGrpSpPr>
            <p:cNvPr id="726" name="Group 726"/>
            <p:cNvGrpSpPr/>
            <p:nvPr/>
          </p:nvGrpSpPr>
          <p:grpSpPr>
            <a:xfrm>
              <a:off x="0" y="1169738"/>
              <a:ext cx="1600425" cy="2210439"/>
              <a:chOff x="0" y="0"/>
              <a:chExt cx="1600424" cy="2210438"/>
            </a:xfrm>
          </p:grpSpPr>
          <p:sp>
            <p:nvSpPr>
              <p:cNvPr id="724" name="Shape 724"/>
              <p:cNvSpPr/>
              <p:nvPr/>
            </p:nvSpPr>
            <p:spPr>
              <a:xfrm>
                <a:off x="0" y="0"/>
                <a:ext cx="1600425" cy="2210439"/>
              </a:xfrm>
              <a:prstGeom prst="rect">
                <a:avLst/>
              </a:prstGeom>
              <a:solidFill>
                <a:srgbClr val="FFFFFF"/>
              </a:solidFill>
              <a:ln w="25400" cap="flat">
                <a:solidFill>
                  <a:srgbClr val="000000"/>
                </a:solidFill>
                <a:prstDash val="dash"/>
                <a:round/>
              </a:ln>
              <a:effectLst/>
            </p:spPr>
            <p:txBody>
              <a:bodyPr wrap="square" lIns="45719" tIns="45719" rIns="45719" bIns="45719" numCol="1" anchor="t">
                <a:noAutofit/>
              </a:bodyPr>
              <a:lstStyle/>
              <a:p>
                <a:pPr>
                  <a:defRPr sz="1400"/>
                </a:pPr>
                <a:endParaRPr/>
              </a:p>
            </p:txBody>
          </p:sp>
          <p:sp>
            <p:nvSpPr>
              <p:cNvPr id="725" name="Shape 725"/>
              <p:cNvSpPr/>
              <p:nvPr/>
            </p:nvSpPr>
            <p:spPr>
              <a:xfrm>
                <a:off x="0" y="0"/>
                <a:ext cx="1600425" cy="203454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t">
                <a:spAutoFit/>
              </a:bodyPr>
              <a:lstStyle/>
              <a:p>
                <a:pPr>
                  <a:defRPr sz="1400"/>
                </a:pPr>
                <a:r>
                  <a:t>Development of entrepreneurial internationalisation strategy /make agreement with customers and or partners and</a:t>
                </a:r>
                <a:endParaRPr>
                  <a:solidFill>
                    <a:srgbClr val="FFFFFF"/>
                  </a:solidFill>
                </a:endParaRPr>
              </a:p>
              <a:p>
                <a:pPr>
                  <a:defRPr sz="1400"/>
                </a:pPr>
                <a:r>
                  <a:t>foreign incubator if needed</a:t>
                </a:r>
              </a:p>
            </p:txBody>
          </p:sp>
        </p:grpSp>
      </p:gr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000000"/>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966</Words>
  <Application>Microsoft Office PowerPoint</Application>
  <PresentationFormat>Widescreen</PresentationFormat>
  <Paragraphs>104</Paragraphs>
  <Slides>10</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10</vt:i4>
      </vt:variant>
    </vt:vector>
  </HeadingPairs>
  <TitlesOfParts>
    <vt:vector size="13" baseType="lpstr">
      <vt:lpstr>Arial</vt:lpstr>
      <vt:lpstr>Calibri</vt:lpstr>
      <vt:lpstr>Office Theme</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Søren Berg Jørgensen</dc:creator>
  <cp:lastModifiedBy>Søren Berg Jørgensen</cp:lastModifiedBy>
  <cp:revision>1</cp:revision>
  <dcterms:modified xsi:type="dcterms:W3CDTF">2016-11-16T09:54:35Z</dcterms:modified>
</cp:coreProperties>
</file>