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56" r:id="rId2"/>
    <p:sldId id="260" r:id="rId3"/>
    <p:sldId id="258" r:id="rId4"/>
    <p:sldId id="267" r:id="rId5"/>
    <p:sldId id="266" r:id="rId6"/>
    <p:sldId id="257" r:id="rId7"/>
    <p:sldId id="259" r:id="rId8"/>
    <p:sldId id="268" r:id="rId9"/>
    <p:sldId id="261" r:id="rId10"/>
    <p:sldId id="269" r:id="rId11"/>
    <p:sldId id="263" r:id="rId12"/>
    <p:sldId id="264" r:id="rId13"/>
  </p:sldIdLst>
  <p:sldSz cx="9144000" cy="6858000" type="screen4x3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0146" autoAdjust="0"/>
  </p:normalViewPr>
  <p:slideViewPr>
    <p:cSldViewPr snapToGrid="0">
      <p:cViewPr varScale="1">
        <p:scale>
          <a:sx n="65" d="100"/>
          <a:sy n="65" d="100"/>
        </p:scale>
        <p:origin x="74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-99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C9EA9BD-B308-4912-9ED5-7A8B069266A3}" type="doc">
      <dgm:prSet loTypeId="urn:microsoft.com/office/officeart/2005/8/layout/radial1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da-DK"/>
        </a:p>
      </dgm:t>
    </dgm:pt>
    <dgm:pt modelId="{030A7479-2C44-43FA-A3CE-9A9C24594161}">
      <dgm:prSet phldrT="[Tekst]"/>
      <dgm:spPr>
        <a:solidFill>
          <a:schemeClr val="tx1"/>
        </a:solidFill>
        <a:ln w="3175">
          <a:solidFill>
            <a:schemeClr val="tx1"/>
          </a:solidFill>
        </a:ln>
      </dgm:spPr>
      <dgm:t>
        <a:bodyPr/>
        <a:lstStyle/>
        <a:p>
          <a:r>
            <a:rPr lang="en-US" b="1" noProof="0" dirty="0"/>
            <a:t>Soft Landing Blue Print</a:t>
          </a:r>
        </a:p>
      </dgm:t>
    </dgm:pt>
    <dgm:pt modelId="{4A32A639-140F-4237-90CB-A99965D608C1}" type="parTrans" cxnId="{C7A73DF8-A082-4E9C-A6E0-3790C7A793E4}">
      <dgm:prSet/>
      <dgm:spPr/>
      <dgm:t>
        <a:bodyPr/>
        <a:lstStyle/>
        <a:p>
          <a:endParaRPr lang="en-US" b="1" noProof="0" dirty="0"/>
        </a:p>
      </dgm:t>
    </dgm:pt>
    <dgm:pt modelId="{026FA16E-A78D-47CC-9875-951AF5EB4E51}" type="sibTrans" cxnId="{C7A73DF8-A082-4E9C-A6E0-3790C7A793E4}">
      <dgm:prSet/>
      <dgm:spPr/>
      <dgm:t>
        <a:bodyPr/>
        <a:lstStyle/>
        <a:p>
          <a:endParaRPr lang="en-US" b="1" noProof="0" dirty="0"/>
        </a:p>
      </dgm:t>
    </dgm:pt>
    <dgm:pt modelId="{1E8B6FDA-4DCF-47A1-B9D3-194183C989A5}">
      <dgm:prSet phldrT="[Tekst]"/>
      <dgm:spPr>
        <a:solidFill>
          <a:schemeClr val="bg1">
            <a:lumMod val="75000"/>
          </a:schemeClr>
        </a:solidFill>
        <a:ln w="3175">
          <a:solidFill>
            <a:schemeClr val="tx1"/>
          </a:solidFill>
        </a:ln>
      </dgm:spPr>
      <dgm:t>
        <a:bodyPr/>
        <a:lstStyle/>
        <a:p>
          <a:r>
            <a:rPr lang="en-US" b="1" noProof="0" dirty="0">
              <a:solidFill>
                <a:schemeClr val="tx1"/>
              </a:solidFill>
            </a:rPr>
            <a:t>Structural set-up</a:t>
          </a:r>
        </a:p>
      </dgm:t>
    </dgm:pt>
    <dgm:pt modelId="{ED58A18F-9811-48E9-8ACA-3DF956230E66}" type="sibTrans" cxnId="{AD309D52-37D7-4BA3-B485-19FBED00C7F6}">
      <dgm:prSet/>
      <dgm:spPr/>
      <dgm:t>
        <a:bodyPr/>
        <a:lstStyle/>
        <a:p>
          <a:endParaRPr lang="en-US" b="1" noProof="0" dirty="0"/>
        </a:p>
      </dgm:t>
    </dgm:pt>
    <dgm:pt modelId="{21273592-42B8-4DEC-8DB3-586D653423A7}" type="parTrans" cxnId="{AD309D52-37D7-4BA3-B485-19FBED00C7F6}">
      <dgm:prSet/>
      <dgm:spPr>
        <a:ln>
          <a:solidFill>
            <a:schemeClr val="tx1"/>
          </a:solidFill>
        </a:ln>
      </dgm:spPr>
      <dgm:t>
        <a:bodyPr/>
        <a:lstStyle/>
        <a:p>
          <a:endParaRPr lang="en-US" b="1" noProof="0" dirty="0"/>
        </a:p>
      </dgm:t>
    </dgm:pt>
    <dgm:pt modelId="{C6399ED0-7513-442A-A38E-F86074F9CF78}">
      <dgm:prSet phldrT="[Tekst]"/>
      <dgm:spPr>
        <a:solidFill>
          <a:schemeClr val="bg1">
            <a:lumMod val="75000"/>
          </a:schemeClr>
        </a:solidFill>
        <a:ln w="3175">
          <a:solidFill>
            <a:schemeClr val="tx1"/>
          </a:solidFill>
        </a:ln>
      </dgm:spPr>
      <dgm:t>
        <a:bodyPr/>
        <a:lstStyle/>
        <a:p>
          <a:r>
            <a:rPr lang="en-US" b="1" noProof="0" dirty="0">
              <a:solidFill>
                <a:schemeClr val="tx1"/>
              </a:solidFill>
            </a:rPr>
            <a:t>Activities and processes</a:t>
          </a:r>
        </a:p>
      </dgm:t>
    </dgm:pt>
    <dgm:pt modelId="{87714F03-7674-4BC1-BE43-763DC70C0EB8}" type="sibTrans" cxnId="{CE9FA809-3B66-4908-8221-ECAE396AB465}">
      <dgm:prSet/>
      <dgm:spPr/>
      <dgm:t>
        <a:bodyPr/>
        <a:lstStyle/>
        <a:p>
          <a:endParaRPr lang="en-US" b="1" noProof="0" dirty="0"/>
        </a:p>
      </dgm:t>
    </dgm:pt>
    <dgm:pt modelId="{04CF97BF-C227-4B24-BB50-C49E0B5F2069}" type="parTrans" cxnId="{CE9FA809-3B66-4908-8221-ECAE396AB465}">
      <dgm:prSet/>
      <dgm:spPr>
        <a:ln>
          <a:solidFill>
            <a:schemeClr val="tx1"/>
          </a:solidFill>
        </a:ln>
      </dgm:spPr>
      <dgm:t>
        <a:bodyPr/>
        <a:lstStyle/>
        <a:p>
          <a:endParaRPr lang="en-US" b="1" noProof="0" dirty="0"/>
        </a:p>
      </dgm:t>
    </dgm:pt>
    <dgm:pt modelId="{A2AF736C-7325-4BB0-896C-96CF286DF0B5}">
      <dgm:prSet phldrT="[Tekst]"/>
      <dgm:spPr>
        <a:solidFill>
          <a:schemeClr val="bg1">
            <a:lumMod val="75000"/>
          </a:schemeClr>
        </a:solidFill>
        <a:ln w="3175">
          <a:solidFill>
            <a:schemeClr val="tx1"/>
          </a:solidFill>
        </a:ln>
      </dgm:spPr>
      <dgm:t>
        <a:bodyPr/>
        <a:lstStyle/>
        <a:p>
          <a:r>
            <a:rPr lang="en-US" b="1" noProof="0" dirty="0">
              <a:solidFill>
                <a:schemeClr val="tx1"/>
              </a:solidFill>
            </a:rPr>
            <a:t>Lessons learned</a:t>
          </a:r>
        </a:p>
      </dgm:t>
    </dgm:pt>
    <dgm:pt modelId="{5738BE64-82CE-4467-BA40-976C24086291}" type="sibTrans" cxnId="{D6C9CCF8-B8B2-43FB-A567-2B3FBD114AE5}">
      <dgm:prSet/>
      <dgm:spPr/>
      <dgm:t>
        <a:bodyPr/>
        <a:lstStyle/>
        <a:p>
          <a:endParaRPr lang="en-US" b="1" noProof="0" dirty="0"/>
        </a:p>
      </dgm:t>
    </dgm:pt>
    <dgm:pt modelId="{DD7BBD4D-BCFE-40CF-BFE8-B068E1607AEC}" type="parTrans" cxnId="{D6C9CCF8-B8B2-43FB-A567-2B3FBD114AE5}">
      <dgm:prSet/>
      <dgm:spPr>
        <a:ln>
          <a:solidFill>
            <a:schemeClr val="tx1"/>
          </a:solidFill>
        </a:ln>
      </dgm:spPr>
      <dgm:t>
        <a:bodyPr/>
        <a:lstStyle/>
        <a:p>
          <a:endParaRPr lang="en-US" b="1" noProof="0" dirty="0"/>
        </a:p>
      </dgm:t>
    </dgm:pt>
    <dgm:pt modelId="{2F566C6A-272D-4C12-A9F1-0923A8C2EDFC}">
      <dgm:prSet phldrT="[Tekst]"/>
      <dgm:spPr>
        <a:solidFill>
          <a:schemeClr val="bg1">
            <a:lumMod val="75000"/>
          </a:schemeClr>
        </a:solidFill>
        <a:ln w="3175">
          <a:solidFill>
            <a:schemeClr val="tx1"/>
          </a:solidFill>
        </a:ln>
      </dgm:spPr>
      <dgm:t>
        <a:bodyPr/>
        <a:lstStyle/>
        <a:p>
          <a:r>
            <a:rPr lang="en-US" b="1" noProof="0" dirty="0">
              <a:solidFill>
                <a:schemeClr val="tx1"/>
              </a:solidFill>
            </a:rPr>
            <a:t>SMEs</a:t>
          </a:r>
        </a:p>
      </dgm:t>
    </dgm:pt>
    <dgm:pt modelId="{8CBF25EE-1EB3-4B25-AA07-1C7B6B0F9996}" type="sibTrans" cxnId="{0C7E03EE-0D23-4BBA-A937-D8F264F2BE45}">
      <dgm:prSet/>
      <dgm:spPr/>
      <dgm:t>
        <a:bodyPr/>
        <a:lstStyle/>
        <a:p>
          <a:endParaRPr lang="en-US" b="1" noProof="0" dirty="0"/>
        </a:p>
      </dgm:t>
    </dgm:pt>
    <dgm:pt modelId="{5BC9CE1D-E726-4F18-8444-46EDB0DF6CC8}" type="parTrans" cxnId="{0C7E03EE-0D23-4BBA-A937-D8F264F2BE45}">
      <dgm:prSet/>
      <dgm:spPr>
        <a:ln>
          <a:solidFill>
            <a:schemeClr val="tx1"/>
          </a:solidFill>
        </a:ln>
      </dgm:spPr>
      <dgm:t>
        <a:bodyPr/>
        <a:lstStyle/>
        <a:p>
          <a:endParaRPr lang="en-US" b="1" noProof="0" dirty="0"/>
        </a:p>
      </dgm:t>
    </dgm:pt>
    <dgm:pt modelId="{333F055A-C0FA-45C6-8244-7EFAF1333EDA}">
      <dgm:prSet phldrT="[Tekst]"/>
      <dgm:spPr>
        <a:solidFill>
          <a:schemeClr val="bg1">
            <a:lumMod val="75000"/>
          </a:schemeClr>
        </a:solidFill>
        <a:ln w="3175">
          <a:solidFill>
            <a:schemeClr val="tx1"/>
          </a:solidFill>
        </a:ln>
      </dgm:spPr>
      <dgm:t>
        <a:bodyPr/>
        <a:lstStyle/>
        <a:p>
          <a:r>
            <a:rPr lang="en-US" b="1" noProof="0" dirty="0">
              <a:solidFill>
                <a:schemeClr val="tx1"/>
              </a:solidFill>
            </a:rPr>
            <a:t>Resources</a:t>
          </a:r>
        </a:p>
      </dgm:t>
    </dgm:pt>
    <dgm:pt modelId="{36BC7532-72A4-418D-8961-45C3CDF85424}" type="sibTrans" cxnId="{36864CAC-23E7-4793-A600-F1309A1144FD}">
      <dgm:prSet/>
      <dgm:spPr/>
      <dgm:t>
        <a:bodyPr/>
        <a:lstStyle/>
        <a:p>
          <a:endParaRPr lang="en-US" b="1" noProof="0" dirty="0"/>
        </a:p>
      </dgm:t>
    </dgm:pt>
    <dgm:pt modelId="{15F0CB44-ED33-493C-BBA6-20DCE5287E33}" type="parTrans" cxnId="{36864CAC-23E7-4793-A600-F1309A1144FD}">
      <dgm:prSet/>
      <dgm:spPr>
        <a:ln>
          <a:solidFill>
            <a:schemeClr val="tx1"/>
          </a:solidFill>
        </a:ln>
      </dgm:spPr>
      <dgm:t>
        <a:bodyPr/>
        <a:lstStyle/>
        <a:p>
          <a:endParaRPr lang="en-US" b="1" noProof="0" dirty="0"/>
        </a:p>
      </dgm:t>
    </dgm:pt>
    <dgm:pt modelId="{4F78A16C-3553-4287-989D-78A621F511D0}">
      <dgm:prSet phldrT="[Tekst]"/>
      <dgm:spPr>
        <a:solidFill>
          <a:schemeClr val="bg1">
            <a:lumMod val="75000"/>
          </a:schemeClr>
        </a:solidFill>
        <a:ln w="3175">
          <a:solidFill>
            <a:schemeClr val="tx1"/>
          </a:solidFill>
        </a:ln>
      </dgm:spPr>
      <dgm:t>
        <a:bodyPr/>
        <a:lstStyle/>
        <a:p>
          <a:r>
            <a:rPr lang="en-US" b="1" noProof="0" dirty="0">
              <a:solidFill>
                <a:schemeClr val="tx1"/>
              </a:solidFill>
            </a:rPr>
            <a:t>?</a:t>
          </a:r>
        </a:p>
      </dgm:t>
    </dgm:pt>
    <dgm:pt modelId="{637F896F-7AA7-4675-96FB-1F79A8C4BC10}" type="sibTrans" cxnId="{A83F0951-B0F4-4BAB-A6E3-F5C5E28C5C6E}">
      <dgm:prSet/>
      <dgm:spPr/>
      <dgm:t>
        <a:bodyPr/>
        <a:lstStyle/>
        <a:p>
          <a:endParaRPr lang="en-US" b="1" noProof="0" dirty="0"/>
        </a:p>
      </dgm:t>
    </dgm:pt>
    <dgm:pt modelId="{0479508D-A5D5-49EA-9948-482C5FFBF3EC}" type="parTrans" cxnId="{A83F0951-B0F4-4BAB-A6E3-F5C5E28C5C6E}">
      <dgm:prSet/>
      <dgm:spPr>
        <a:ln>
          <a:solidFill>
            <a:schemeClr val="tx1"/>
          </a:solidFill>
        </a:ln>
      </dgm:spPr>
      <dgm:t>
        <a:bodyPr/>
        <a:lstStyle/>
        <a:p>
          <a:endParaRPr lang="en-US" b="1" noProof="0" dirty="0"/>
        </a:p>
      </dgm:t>
    </dgm:pt>
    <dgm:pt modelId="{A7A0575F-249B-44C1-B548-70CCBBA3A16C}" type="pres">
      <dgm:prSet presAssocID="{4C9EA9BD-B308-4912-9ED5-7A8B069266A3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2D7E5CD1-11B0-490D-8951-9789193053E1}" type="pres">
      <dgm:prSet presAssocID="{030A7479-2C44-43FA-A3CE-9A9C24594161}" presName="centerShape" presStyleLbl="node0" presStyleIdx="0" presStyleCnt="1"/>
      <dgm:spPr/>
    </dgm:pt>
    <dgm:pt modelId="{5BF6BAA4-B952-4401-B206-8ADD17B271A3}" type="pres">
      <dgm:prSet presAssocID="{21273592-42B8-4DEC-8DB3-586D653423A7}" presName="Name9" presStyleLbl="parChTrans1D2" presStyleIdx="0" presStyleCnt="6"/>
      <dgm:spPr/>
    </dgm:pt>
    <dgm:pt modelId="{4520025D-4A9B-4559-A05C-E21EBB89D5C5}" type="pres">
      <dgm:prSet presAssocID="{21273592-42B8-4DEC-8DB3-586D653423A7}" presName="connTx" presStyleLbl="parChTrans1D2" presStyleIdx="0" presStyleCnt="6"/>
      <dgm:spPr/>
    </dgm:pt>
    <dgm:pt modelId="{9FC9C9BA-1522-4B07-AB0D-F69083222780}" type="pres">
      <dgm:prSet presAssocID="{1E8B6FDA-4DCF-47A1-B9D3-194183C989A5}" presName="node" presStyleLbl="node1" presStyleIdx="0" presStyleCnt="6">
        <dgm:presLayoutVars>
          <dgm:bulletEnabled val="1"/>
        </dgm:presLayoutVars>
      </dgm:prSet>
      <dgm:spPr/>
    </dgm:pt>
    <dgm:pt modelId="{B0BAEB54-1607-411A-A8EF-D7C1154EE6C7}" type="pres">
      <dgm:prSet presAssocID="{04CF97BF-C227-4B24-BB50-C49E0B5F2069}" presName="Name9" presStyleLbl="parChTrans1D2" presStyleIdx="1" presStyleCnt="6"/>
      <dgm:spPr/>
    </dgm:pt>
    <dgm:pt modelId="{51539A5F-F992-4CC9-B1FD-0E64BFC40C5F}" type="pres">
      <dgm:prSet presAssocID="{04CF97BF-C227-4B24-BB50-C49E0B5F2069}" presName="connTx" presStyleLbl="parChTrans1D2" presStyleIdx="1" presStyleCnt="6"/>
      <dgm:spPr/>
    </dgm:pt>
    <dgm:pt modelId="{C99E317C-4565-45F2-84EC-108582A593C1}" type="pres">
      <dgm:prSet presAssocID="{C6399ED0-7513-442A-A38E-F86074F9CF78}" presName="node" presStyleLbl="node1" presStyleIdx="1" presStyleCnt="6">
        <dgm:presLayoutVars>
          <dgm:bulletEnabled val="1"/>
        </dgm:presLayoutVars>
      </dgm:prSet>
      <dgm:spPr/>
    </dgm:pt>
    <dgm:pt modelId="{504A58F8-0B7D-42BF-8BE1-9CEFBD07AAD0}" type="pres">
      <dgm:prSet presAssocID="{DD7BBD4D-BCFE-40CF-BFE8-B068E1607AEC}" presName="Name9" presStyleLbl="parChTrans1D2" presStyleIdx="2" presStyleCnt="6"/>
      <dgm:spPr/>
    </dgm:pt>
    <dgm:pt modelId="{03E687F1-EE4C-40D9-8B87-151BE0378C40}" type="pres">
      <dgm:prSet presAssocID="{DD7BBD4D-BCFE-40CF-BFE8-B068E1607AEC}" presName="connTx" presStyleLbl="parChTrans1D2" presStyleIdx="2" presStyleCnt="6"/>
      <dgm:spPr/>
    </dgm:pt>
    <dgm:pt modelId="{0DC6CE7D-45AC-44FF-9F60-19ACBD589D04}" type="pres">
      <dgm:prSet presAssocID="{A2AF736C-7325-4BB0-896C-96CF286DF0B5}" presName="node" presStyleLbl="node1" presStyleIdx="2" presStyleCnt="6">
        <dgm:presLayoutVars>
          <dgm:bulletEnabled val="1"/>
        </dgm:presLayoutVars>
      </dgm:prSet>
      <dgm:spPr/>
    </dgm:pt>
    <dgm:pt modelId="{62824424-0919-4AD0-9FF7-FABED057029E}" type="pres">
      <dgm:prSet presAssocID="{0479508D-A5D5-49EA-9948-482C5FFBF3EC}" presName="Name9" presStyleLbl="parChTrans1D2" presStyleIdx="3" presStyleCnt="6"/>
      <dgm:spPr/>
    </dgm:pt>
    <dgm:pt modelId="{39EF5764-5E7A-4854-AD28-8201D4729342}" type="pres">
      <dgm:prSet presAssocID="{0479508D-A5D5-49EA-9948-482C5FFBF3EC}" presName="connTx" presStyleLbl="parChTrans1D2" presStyleIdx="3" presStyleCnt="6"/>
      <dgm:spPr/>
    </dgm:pt>
    <dgm:pt modelId="{A1EDE55A-4894-4C11-8BC4-DC7307477B46}" type="pres">
      <dgm:prSet presAssocID="{4F78A16C-3553-4287-989D-78A621F511D0}" presName="node" presStyleLbl="node1" presStyleIdx="3" presStyleCnt="6">
        <dgm:presLayoutVars>
          <dgm:bulletEnabled val="1"/>
        </dgm:presLayoutVars>
      </dgm:prSet>
      <dgm:spPr/>
    </dgm:pt>
    <dgm:pt modelId="{AE2EF39E-0721-4697-8D3F-1C32C9D7A16D}" type="pres">
      <dgm:prSet presAssocID="{5BC9CE1D-E726-4F18-8444-46EDB0DF6CC8}" presName="Name9" presStyleLbl="parChTrans1D2" presStyleIdx="4" presStyleCnt="6"/>
      <dgm:spPr/>
    </dgm:pt>
    <dgm:pt modelId="{540B65A8-73C1-441E-88D9-C2E3076BD1D8}" type="pres">
      <dgm:prSet presAssocID="{5BC9CE1D-E726-4F18-8444-46EDB0DF6CC8}" presName="connTx" presStyleLbl="parChTrans1D2" presStyleIdx="4" presStyleCnt="6"/>
      <dgm:spPr/>
    </dgm:pt>
    <dgm:pt modelId="{F9E6A33B-3BB8-44A4-ACC5-0297E8FDC42E}" type="pres">
      <dgm:prSet presAssocID="{2F566C6A-272D-4C12-A9F1-0923A8C2EDFC}" presName="node" presStyleLbl="node1" presStyleIdx="4" presStyleCnt="6">
        <dgm:presLayoutVars>
          <dgm:bulletEnabled val="1"/>
        </dgm:presLayoutVars>
      </dgm:prSet>
      <dgm:spPr/>
    </dgm:pt>
    <dgm:pt modelId="{65C6206C-3AEC-4F9D-9B3E-24B82DF3E19C}" type="pres">
      <dgm:prSet presAssocID="{15F0CB44-ED33-493C-BBA6-20DCE5287E33}" presName="Name9" presStyleLbl="parChTrans1D2" presStyleIdx="5" presStyleCnt="6"/>
      <dgm:spPr/>
    </dgm:pt>
    <dgm:pt modelId="{4CC48B22-0AE3-4981-B4AF-C04C2811646B}" type="pres">
      <dgm:prSet presAssocID="{15F0CB44-ED33-493C-BBA6-20DCE5287E33}" presName="connTx" presStyleLbl="parChTrans1D2" presStyleIdx="5" presStyleCnt="6"/>
      <dgm:spPr/>
    </dgm:pt>
    <dgm:pt modelId="{8FD33806-6E4F-428E-83E8-0A78D2AA4057}" type="pres">
      <dgm:prSet presAssocID="{333F055A-C0FA-45C6-8244-7EFAF1333EDA}" presName="node" presStyleLbl="node1" presStyleIdx="5" presStyleCnt="6">
        <dgm:presLayoutVars>
          <dgm:bulletEnabled val="1"/>
        </dgm:presLayoutVars>
      </dgm:prSet>
      <dgm:spPr/>
    </dgm:pt>
  </dgm:ptLst>
  <dgm:cxnLst>
    <dgm:cxn modelId="{495DE406-1DAB-4948-9444-C2DF587AC29D}" type="presOf" srcId="{04CF97BF-C227-4B24-BB50-C49E0B5F2069}" destId="{51539A5F-F992-4CC9-B1FD-0E64BFC40C5F}" srcOrd="1" destOrd="0" presId="urn:microsoft.com/office/officeart/2005/8/layout/radial1"/>
    <dgm:cxn modelId="{CE9FA809-3B66-4908-8221-ECAE396AB465}" srcId="{030A7479-2C44-43FA-A3CE-9A9C24594161}" destId="{C6399ED0-7513-442A-A38E-F86074F9CF78}" srcOrd="1" destOrd="0" parTransId="{04CF97BF-C227-4B24-BB50-C49E0B5F2069}" sibTransId="{87714F03-7674-4BC1-BE43-763DC70C0EB8}"/>
    <dgm:cxn modelId="{948E1D2A-4102-4C8E-9548-202C9B008F69}" type="presOf" srcId="{5BC9CE1D-E726-4F18-8444-46EDB0DF6CC8}" destId="{540B65A8-73C1-441E-88D9-C2E3076BD1D8}" srcOrd="1" destOrd="0" presId="urn:microsoft.com/office/officeart/2005/8/layout/radial1"/>
    <dgm:cxn modelId="{D7D64937-A9BD-4536-B060-65841CDD6E16}" type="presOf" srcId="{0479508D-A5D5-49EA-9948-482C5FFBF3EC}" destId="{62824424-0919-4AD0-9FF7-FABED057029E}" srcOrd="0" destOrd="0" presId="urn:microsoft.com/office/officeart/2005/8/layout/radial1"/>
    <dgm:cxn modelId="{FBCEE15F-D0F3-47EE-BEE1-60A2F558B599}" type="presOf" srcId="{5BC9CE1D-E726-4F18-8444-46EDB0DF6CC8}" destId="{AE2EF39E-0721-4697-8D3F-1C32C9D7A16D}" srcOrd="0" destOrd="0" presId="urn:microsoft.com/office/officeart/2005/8/layout/radial1"/>
    <dgm:cxn modelId="{43994F6E-EBEE-4960-B530-DF2864FF69E6}" type="presOf" srcId="{030A7479-2C44-43FA-A3CE-9A9C24594161}" destId="{2D7E5CD1-11B0-490D-8951-9789193053E1}" srcOrd="0" destOrd="0" presId="urn:microsoft.com/office/officeart/2005/8/layout/radial1"/>
    <dgm:cxn modelId="{A83F0951-B0F4-4BAB-A6E3-F5C5E28C5C6E}" srcId="{030A7479-2C44-43FA-A3CE-9A9C24594161}" destId="{4F78A16C-3553-4287-989D-78A621F511D0}" srcOrd="3" destOrd="0" parTransId="{0479508D-A5D5-49EA-9948-482C5FFBF3EC}" sibTransId="{637F896F-7AA7-4675-96FB-1F79A8C4BC10}"/>
    <dgm:cxn modelId="{AD309D52-37D7-4BA3-B485-19FBED00C7F6}" srcId="{030A7479-2C44-43FA-A3CE-9A9C24594161}" destId="{1E8B6FDA-4DCF-47A1-B9D3-194183C989A5}" srcOrd="0" destOrd="0" parTransId="{21273592-42B8-4DEC-8DB3-586D653423A7}" sibTransId="{ED58A18F-9811-48E9-8ACA-3DF956230E66}"/>
    <dgm:cxn modelId="{2EAEC176-449C-416B-8426-772BE5262E56}" type="presOf" srcId="{04CF97BF-C227-4B24-BB50-C49E0B5F2069}" destId="{B0BAEB54-1607-411A-A8EF-D7C1154EE6C7}" srcOrd="0" destOrd="0" presId="urn:microsoft.com/office/officeart/2005/8/layout/radial1"/>
    <dgm:cxn modelId="{1E9FCF5A-C0C7-4E14-BE63-DEE58E784F0E}" type="presOf" srcId="{C6399ED0-7513-442A-A38E-F86074F9CF78}" destId="{C99E317C-4565-45F2-84EC-108582A593C1}" srcOrd="0" destOrd="0" presId="urn:microsoft.com/office/officeart/2005/8/layout/radial1"/>
    <dgm:cxn modelId="{CB3ED580-964F-451C-8C17-3C61B4947280}" type="presOf" srcId="{0479508D-A5D5-49EA-9948-482C5FFBF3EC}" destId="{39EF5764-5E7A-4854-AD28-8201D4729342}" srcOrd="1" destOrd="0" presId="urn:microsoft.com/office/officeart/2005/8/layout/radial1"/>
    <dgm:cxn modelId="{9D041296-A80C-43A1-8C27-79E1A1FBF26D}" type="presOf" srcId="{15F0CB44-ED33-493C-BBA6-20DCE5287E33}" destId="{4CC48B22-0AE3-4981-B4AF-C04C2811646B}" srcOrd="1" destOrd="0" presId="urn:microsoft.com/office/officeart/2005/8/layout/radial1"/>
    <dgm:cxn modelId="{36864CAC-23E7-4793-A600-F1309A1144FD}" srcId="{030A7479-2C44-43FA-A3CE-9A9C24594161}" destId="{333F055A-C0FA-45C6-8244-7EFAF1333EDA}" srcOrd="5" destOrd="0" parTransId="{15F0CB44-ED33-493C-BBA6-20DCE5287E33}" sibTransId="{36BC7532-72A4-418D-8961-45C3CDF85424}"/>
    <dgm:cxn modelId="{427EC6BF-1ED5-4B09-BECB-B89307C74AAA}" type="presOf" srcId="{4F78A16C-3553-4287-989D-78A621F511D0}" destId="{A1EDE55A-4894-4C11-8BC4-DC7307477B46}" srcOrd="0" destOrd="0" presId="urn:microsoft.com/office/officeart/2005/8/layout/radial1"/>
    <dgm:cxn modelId="{B184F5C4-BFE7-4AAD-B94E-B2743F22FC22}" type="presOf" srcId="{15F0CB44-ED33-493C-BBA6-20DCE5287E33}" destId="{65C6206C-3AEC-4F9D-9B3E-24B82DF3E19C}" srcOrd="0" destOrd="0" presId="urn:microsoft.com/office/officeart/2005/8/layout/radial1"/>
    <dgm:cxn modelId="{A07048C5-C235-432C-AC8A-976097A08366}" type="presOf" srcId="{2F566C6A-272D-4C12-A9F1-0923A8C2EDFC}" destId="{F9E6A33B-3BB8-44A4-ACC5-0297E8FDC42E}" srcOrd="0" destOrd="0" presId="urn:microsoft.com/office/officeart/2005/8/layout/radial1"/>
    <dgm:cxn modelId="{694E69C5-0D7E-404E-8CF2-4E635EB92690}" type="presOf" srcId="{A2AF736C-7325-4BB0-896C-96CF286DF0B5}" destId="{0DC6CE7D-45AC-44FF-9F60-19ACBD589D04}" srcOrd="0" destOrd="0" presId="urn:microsoft.com/office/officeart/2005/8/layout/radial1"/>
    <dgm:cxn modelId="{C21B62CE-969C-4129-8479-17396B297AF5}" type="presOf" srcId="{DD7BBD4D-BCFE-40CF-BFE8-B068E1607AEC}" destId="{03E687F1-EE4C-40D9-8B87-151BE0378C40}" srcOrd="1" destOrd="0" presId="urn:microsoft.com/office/officeart/2005/8/layout/radial1"/>
    <dgm:cxn modelId="{558BA1D2-9E72-4DAD-B284-8BC2623EE8C8}" type="presOf" srcId="{21273592-42B8-4DEC-8DB3-586D653423A7}" destId="{5BF6BAA4-B952-4401-B206-8ADD17B271A3}" srcOrd="0" destOrd="0" presId="urn:microsoft.com/office/officeart/2005/8/layout/radial1"/>
    <dgm:cxn modelId="{4D80AFDD-C4DF-4542-A032-614861B38D7E}" type="presOf" srcId="{333F055A-C0FA-45C6-8244-7EFAF1333EDA}" destId="{8FD33806-6E4F-428E-83E8-0A78D2AA4057}" srcOrd="0" destOrd="0" presId="urn:microsoft.com/office/officeart/2005/8/layout/radial1"/>
    <dgm:cxn modelId="{8B6EEDE7-157E-4E11-B0E8-AA93337C2056}" type="presOf" srcId="{DD7BBD4D-BCFE-40CF-BFE8-B068E1607AEC}" destId="{504A58F8-0B7D-42BF-8BE1-9CEFBD07AAD0}" srcOrd="0" destOrd="0" presId="urn:microsoft.com/office/officeart/2005/8/layout/radial1"/>
    <dgm:cxn modelId="{8E47CBED-D361-4A3A-A852-BE2CCBACDD06}" type="presOf" srcId="{1E8B6FDA-4DCF-47A1-B9D3-194183C989A5}" destId="{9FC9C9BA-1522-4B07-AB0D-F69083222780}" srcOrd="0" destOrd="0" presId="urn:microsoft.com/office/officeart/2005/8/layout/radial1"/>
    <dgm:cxn modelId="{0C7E03EE-0D23-4BBA-A937-D8F264F2BE45}" srcId="{030A7479-2C44-43FA-A3CE-9A9C24594161}" destId="{2F566C6A-272D-4C12-A9F1-0923A8C2EDFC}" srcOrd="4" destOrd="0" parTransId="{5BC9CE1D-E726-4F18-8444-46EDB0DF6CC8}" sibTransId="{8CBF25EE-1EB3-4B25-AA07-1C7B6B0F9996}"/>
    <dgm:cxn modelId="{47CAC3EE-223B-41FE-9FA2-42915C5BC015}" type="presOf" srcId="{21273592-42B8-4DEC-8DB3-586D653423A7}" destId="{4520025D-4A9B-4559-A05C-E21EBB89D5C5}" srcOrd="1" destOrd="0" presId="urn:microsoft.com/office/officeart/2005/8/layout/radial1"/>
    <dgm:cxn modelId="{48518AF4-9081-4852-A1EF-A33A26F5DC7F}" type="presOf" srcId="{4C9EA9BD-B308-4912-9ED5-7A8B069266A3}" destId="{A7A0575F-249B-44C1-B548-70CCBBA3A16C}" srcOrd="0" destOrd="0" presId="urn:microsoft.com/office/officeart/2005/8/layout/radial1"/>
    <dgm:cxn modelId="{C7A73DF8-A082-4E9C-A6E0-3790C7A793E4}" srcId="{4C9EA9BD-B308-4912-9ED5-7A8B069266A3}" destId="{030A7479-2C44-43FA-A3CE-9A9C24594161}" srcOrd="0" destOrd="0" parTransId="{4A32A639-140F-4237-90CB-A99965D608C1}" sibTransId="{026FA16E-A78D-47CC-9875-951AF5EB4E51}"/>
    <dgm:cxn modelId="{D6C9CCF8-B8B2-43FB-A567-2B3FBD114AE5}" srcId="{030A7479-2C44-43FA-A3CE-9A9C24594161}" destId="{A2AF736C-7325-4BB0-896C-96CF286DF0B5}" srcOrd="2" destOrd="0" parTransId="{DD7BBD4D-BCFE-40CF-BFE8-B068E1607AEC}" sibTransId="{5738BE64-82CE-4467-BA40-976C24086291}"/>
    <dgm:cxn modelId="{14BE78C0-A6CF-4BE2-9EAF-2266F66AFE59}" type="presParOf" srcId="{A7A0575F-249B-44C1-B548-70CCBBA3A16C}" destId="{2D7E5CD1-11B0-490D-8951-9789193053E1}" srcOrd="0" destOrd="0" presId="urn:microsoft.com/office/officeart/2005/8/layout/radial1"/>
    <dgm:cxn modelId="{C1EA3DDF-DD89-4719-9008-B9CA9462ED33}" type="presParOf" srcId="{A7A0575F-249B-44C1-B548-70CCBBA3A16C}" destId="{5BF6BAA4-B952-4401-B206-8ADD17B271A3}" srcOrd="1" destOrd="0" presId="urn:microsoft.com/office/officeart/2005/8/layout/radial1"/>
    <dgm:cxn modelId="{F33B069F-82C6-41FA-8D51-034044EA6B67}" type="presParOf" srcId="{5BF6BAA4-B952-4401-B206-8ADD17B271A3}" destId="{4520025D-4A9B-4559-A05C-E21EBB89D5C5}" srcOrd="0" destOrd="0" presId="urn:microsoft.com/office/officeart/2005/8/layout/radial1"/>
    <dgm:cxn modelId="{3B4604CB-4803-476F-9098-24805991403F}" type="presParOf" srcId="{A7A0575F-249B-44C1-B548-70CCBBA3A16C}" destId="{9FC9C9BA-1522-4B07-AB0D-F69083222780}" srcOrd="2" destOrd="0" presId="urn:microsoft.com/office/officeart/2005/8/layout/radial1"/>
    <dgm:cxn modelId="{2DD0FDD7-0C25-4702-9322-6638CD7E5C01}" type="presParOf" srcId="{A7A0575F-249B-44C1-B548-70CCBBA3A16C}" destId="{B0BAEB54-1607-411A-A8EF-D7C1154EE6C7}" srcOrd="3" destOrd="0" presId="urn:microsoft.com/office/officeart/2005/8/layout/radial1"/>
    <dgm:cxn modelId="{4CD47F9A-7362-4A40-A831-4D54AC786288}" type="presParOf" srcId="{B0BAEB54-1607-411A-A8EF-D7C1154EE6C7}" destId="{51539A5F-F992-4CC9-B1FD-0E64BFC40C5F}" srcOrd="0" destOrd="0" presId="urn:microsoft.com/office/officeart/2005/8/layout/radial1"/>
    <dgm:cxn modelId="{29BC77A8-B616-44DB-9328-66050CFA814C}" type="presParOf" srcId="{A7A0575F-249B-44C1-B548-70CCBBA3A16C}" destId="{C99E317C-4565-45F2-84EC-108582A593C1}" srcOrd="4" destOrd="0" presId="urn:microsoft.com/office/officeart/2005/8/layout/radial1"/>
    <dgm:cxn modelId="{91423105-84EF-4D7B-A99E-E656EA868FCB}" type="presParOf" srcId="{A7A0575F-249B-44C1-B548-70CCBBA3A16C}" destId="{504A58F8-0B7D-42BF-8BE1-9CEFBD07AAD0}" srcOrd="5" destOrd="0" presId="urn:microsoft.com/office/officeart/2005/8/layout/radial1"/>
    <dgm:cxn modelId="{A9F0DADA-50AD-4FC9-98DE-689A0D3444E9}" type="presParOf" srcId="{504A58F8-0B7D-42BF-8BE1-9CEFBD07AAD0}" destId="{03E687F1-EE4C-40D9-8B87-151BE0378C40}" srcOrd="0" destOrd="0" presId="urn:microsoft.com/office/officeart/2005/8/layout/radial1"/>
    <dgm:cxn modelId="{3E17A173-7AE8-4DBF-920F-F5988388697D}" type="presParOf" srcId="{A7A0575F-249B-44C1-B548-70CCBBA3A16C}" destId="{0DC6CE7D-45AC-44FF-9F60-19ACBD589D04}" srcOrd="6" destOrd="0" presId="urn:microsoft.com/office/officeart/2005/8/layout/radial1"/>
    <dgm:cxn modelId="{0D8D8E9C-5441-4284-8E7A-56EADC937C25}" type="presParOf" srcId="{A7A0575F-249B-44C1-B548-70CCBBA3A16C}" destId="{62824424-0919-4AD0-9FF7-FABED057029E}" srcOrd="7" destOrd="0" presId="urn:microsoft.com/office/officeart/2005/8/layout/radial1"/>
    <dgm:cxn modelId="{B4787B1D-D45E-4691-A9ED-D973796E0EA1}" type="presParOf" srcId="{62824424-0919-4AD0-9FF7-FABED057029E}" destId="{39EF5764-5E7A-4854-AD28-8201D4729342}" srcOrd="0" destOrd="0" presId="urn:microsoft.com/office/officeart/2005/8/layout/radial1"/>
    <dgm:cxn modelId="{D3F0F912-D5B8-4372-9EFA-87DC7E0B2231}" type="presParOf" srcId="{A7A0575F-249B-44C1-B548-70CCBBA3A16C}" destId="{A1EDE55A-4894-4C11-8BC4-DC7307477B46}" srcOrd="8" destOrd="0" presId="urn:microsoft.com/office/officeart/2005/8/layout/radial1"/>
    <dgm:cxn modelId="{E1D12676-2C14-4862-BBBF-10C920651010}" type="presParOf" srcId="{A7A0575F-249B-44C1-B548-70CCBBA3A16C}" destId="{AE2EF39E-0721-4697-8D3F-1C32C9D7A16D}" srcOrd="9" destOrd="0" presId="urn:microsoft.com/office/officeart/2005/8/layout/radial1"/>
    <dgm:cxn modelId="{C8F84169-F13A-4A3B-890F-87B960E7A332}" type="presParOf" srcId="{AE2EF39E-0721-4697-8D3F-1C32C9D7A16D}" destId="{540B65A8-73C1-441E-88D9-C2E3076BD1D8}" srcOrd="0" destOrd="0" presId="urn:microsoft.com/office/officeart/2005/8/layout/radial1"/>
    <dgm:cxn modelId="{A325ACB4-1773-4048-B19F-FF2DF1318142}" type="presParOf" srcId="{A7A0575F-249B-44C1-B548-70CCBBA3A16C}" destId="{F9E6A33B-3BB8-44A4-ACC5-0297E8FDC42E}" srcOrd="10" destOrd="0" presId="urn:microsoft.com/office/officeart/2005/8/layout/radial1"/>
    <dgm:cxn modelId="{D14162BE-737A-4562-AAFC-A2DD8F6599A3}" type="presParOf" srcId="{A7A0575F-249B-44C1-B548-70CCBBA3A16C}" destId="{65C6206C-3AEC-4F9D-9B3E-24B82DF3E19C}" srcOrd="11" destOrd="0" presId="urn:microsoft.com/office/officeart/2005/8/layout/radial1"/>
    <dgm:cxn modelId="{C28DBE36-FD31-4EE7-987A-A652DC966B09}" type="presParOf" srcId="{65C6206C-3AEC-4F9D-9B3E-24B82DF3E19C}" destId="{4CC48B22-0AE3-4981-B4AF-C04C2811646B}" srcOrd="0" destOrd="0" presId="urn:microsoft.com/office/officeart/2005/8/layout/radial1"/>
    <dgm:cxn modelId="{7335BC0E-B11C-477B-8BDC-1912DAB3F637}" type="presParOf" srcId="{A7A0575F-249B-44C1-B548-70CCBBA3A16C}" destId="{8FD33806-6E4F-428E-83E8-0A78D2AA4057}" srcOrd="12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D7E5CD1-11B0-490D-8951-9789193053E1}">
      <dsp:nvSpPr>
        <dsp:cNvPr id="0" name=""/>
        <dsp:cNvSpPr/>
      </dsp:nvSpPr>
      <dsp:spPr>
        <a:xfrm>
          <a:off x="2488348" y="1472348"/>
          <a:ext cx="1119303" cy="1119303"/>
        </a:xfrm>
        <a:prstGeom prst="ellipse">
          <a:avLst/>
        </a:prstGeom>
        <a:solidFill>
          <a:schemeClr val="tx1"/>
        </a:solidFill>
        <a:ln w="3175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noProof="0" dirty="0"/>
            <a:t>Soft Landing Blue Print</a:t>
          </a:r>
        </a:p>
      </dsp:txBody>
      <dsp:txXfrm>
        <a:off x="2652266" y="1636266"/>
        <a:ext cx="791467" cy="791467"/>
      </dsp:txXfrm>
    </dsp:sp>
    <dsp:sp modelId="{5BF6BAA4-B952-4401-B206-8ADD17B271A3}">
      <dsp:nvSpPr>
        <dsp:cNvPr id="0" name=""/>
        <dsp:cNvSpPr/>
      </dsp:nvSpPr>
      <dsp:spPr>
        <a:xfrm rot="16200000">
          <a:off x="2878775" y="1286598"/>
          <a:ext cx="338449" cy="33050"/>
        </a:xfrm>
        <a:custGeom>
          <a:avLst/>
          <a:gdLst/>
          <a:ahLst/>
          <a:cxnLst/>
          <a:rect l="0" t="0" r="0" b="0"/>
          <a:pathLst>
            <a:path>
              <a:moveTo>
                <a:pt x="0" y="16525"/>
              </a:moveTo>
              <a:lnTo>
                <a:pt x="338449" y="16525"/>
              </a:lnTo>
            </a:path>
          </a:pathLst>
        </a:custGeom>
        <a:noFill/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b="1" kern="1200" noProof="0" dirty="0"/>
        </a:p>
      </dsp:txBody>
      <dsp:txXfrm>
        <a:off x="3039538" y="1294661"/>
        <a:ext cx="16922" cy="16922"/>
      </dsp:txXfrm>
    </dsp:sp>
    <dsp:sp modelId="{9FC9C9BA-1522-4B07-AB0D-F69083222780}">
      <dsp:nvSpPr>
        <dsp:cNvPr id="0" name=""/>
        <dsp:cNvSpPr/>
      </dsp:nvSpPr>
      <dsp:spPr>
        <a:xfrm>
          <a:off x="2488348" y="14594"/>
          <a:ext cx="1119303" cy="1119303"/>
        </a:xfrm>
        <a:prstGeom prst="ellipse">
          <a:avLst/>
        </a:prstGeom>
        <a:solidFill>
          <a:schemeClr val="bg1">
            <a:lumMod val="75000"/>
          </a:schemeClr>
        </a:solidFill>
        <a:ln w="3175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noProof="0" dirty="0">
              <a:solidFill>
                <a:schemeClr val="tx1"/>
              </a:solidFill>
            </a:rPr>
            <a:t>Structural set-up</a:t>
          </a:r>
        </a:p>
      </dsp:txBody>
      <dsp:txXfrm>
        <a:off x="2652266" y="178512"/>
        <a:ext cx="791467" cy="791467"/>
      </dsp:txXfrm>
    </dsp:sp>
    <dsp:sp modelId="{B0BAEB54-1607-411A-A8EF-D7C1154EE6C7}">
      <dsp:nvSpPr>
        <dsp:cNvPr id="0" name=""/>
        <dsp:cNvSpPr/>
      </dsp:nvSpPr>
      <dsp:spPr>
        <a:xfrm rot="19800000">
          <a:off x="3510000" y="1651036"/>
          <a:ext cx="338449" cy="33050"/>
        </a:xfrm>
        <a:custGeom>
          <a:avLst/>
          <a:gdLst/>
          <a:ahLst/>
          <a:cxnLst/>
          <a:rect l="0" t="0" r="0" b="0"/>
          <a:pathLst>
            <a:path>
              <a:moveTo>
                <a:pt x="0" y="16525"/>
              </a:moveTo>
              <a:lnTo>
                <a:pt x="338449" y="16525"/>
              </a:lnTo>
            </a:path>
          </a:pathLst>
        </a:custGeom>
        <a:noFill/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b="1" kern="1200" noProof="0" dirty="0"/>
        </a:p>
      </dsp:txBody>
      <dsp:txXfrm>
        <a:off x="3670764" y="1659100"/>
        <a:ext cx="16922" cy="16922"/>
      </dsp:txXfrm>
    </dsp:sp>
    <dsp:sp modelId="{C99E317C-4565-45F2-84EC-108582A593C1}">
      <dsp:nvSpPr>
        <dsp:cNvPr id="0" name=""/>
        <dsp:cNvSpPr/>
      </dsp:nvSpPr>
      <dsp:spPr>
        <a:xfrm>
          <a:off x="3750799" y="743471"/>
          <a:ext cx="1119303" cy="1119303"/>
        </a:xfrm>
        <a:prstGeom prst="ellipse">
          <a:avLst/>
        </a:prstGeom>
        <a:solidFill>
          <a:schemeClr val="bg1">
            <a:lumMod val="75000"/>
          </a:schemeClr>
        </a:solidFill>
        <a:ln w="3175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noProof="0" dirty="0">
              <a:solidFill>
                <a:schemeClr val="tx1"/>
              </a:solidFill>
            </a:rPr>
            <a:t>Activities and processes</a:t>
          </a:r>
        </a:p>
      </dsp:txBody>
      <dsp:txXfrm>
        <a:off x="3914717" y="907389"/>
        <a:ext cx="791467" cy="791467"/>
      </dsp:txXfrm>
    </dsp:sp>
    <dsp:sp modelId="{504A58F8-0B7D-42BF-8BE1-9CEFBD07AAD0}">
      <dsp:nvSpPr>
        <dsp:cNvPr id="0" name=""/>
        <dsp:cNvSpPr/>
      </dsp:nvSpPr>
      <dsp:spPr>
        <a:xfrm rot="1800000">
          <a:off x="3510000" y="2379913"/>
          <a:ext cx="338449" cy="33050"/>
        </a:xfrm>
        <a:custGeom>
          <a:avLst/>
          <a:gdLst/>
          <a:ahLst/>
          <a:cxnLst/>
          <a:rect l="0" t="0" r="0" b="0"/>
          <a:pathLst>
            <a:path>
              <a:moveTo>
                <a:pt x="0" y="16525"/>
              </a:moveTo>
              <a:lnTo>
                <a:pt x="338449" y="16525"/>
              </a:lnTo>
            </a:path>
          </a:pathLst>
        </a:custGeom>
        <a:noFill/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b="1" kern="1200" noProof="0" dirty="0"/>
        </a:p>
      </dsp:txBody>
      <dsp:txXfrm>
        <a:off x="3670764" y="2387977"/>
        <a:ext cx="16922" cy="16922"/>
      </dsp:txXfrm>
    </dsp:sp>
    <dsp:sp modelId="{0DC6CE7D-45AC-44FF-9F60-19ACBD589D04}">
      <dsp:nvSpPr>
        <dsp:cNvPr id="0" name=""/>
        <dsp:cNvSpPr/>
      </dsp:nvSpPr>
      <dsp:spPr>
        <a:xfrm>
          <a:off x="3750799" y="2201224"/>
          <a:ext cx="1119303" cy="1119303"/>
        </a:xfrm>
        <a:prstGeom prst="ellipse">
          <a:avLst/>
        </a:prstGeom>
        <a:solidFill>
          <a:schemeClr val="bg1">
            <a:lumMod val="75000"/>
          </a:schemeClr>
        </a:solidFill>
        <a:ln w="3175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noProof="0" dirty="0">
              <a:solidFill>
                <a:schemeClr val="tx1"/>
              </a:solidFill>
            </a:rPr>
            <a:t>Lessons learned</a:t>
          </a:r>
        </a:p>
      </dsp:txBody>
      <dsp:txXfrm>
        <a:off x="3914717" y="2365142"/>
        <a:ext cx="791467" cy="791467"/>
      </dsp:txXfrm>
    </dsp:sp>
    <dsp:sp modelId="{62824424-0919-4AD0-9FF7-FABED057029E}">
      <dsp:nvSpPr>
        <dsp:cNvPr id="0" name=""/>
        <dsp:cNvSpPr/>
      </dsp:nvSpPr>
      <dsp:spPr>
        <a:xfrm rot="5400000">
          <a:off x="2878775" y="2744351"/>
          <a:ext cx="338449" cy="33050"/>
        </a:xfrm>
        <a:custGeom>
          <a:avLst/>
          <a:gdLst/>
          <a:ahLst/>
          <a:cxnLst/>
          <a:rect l="0" t="0" r="0" b="0"/>
          <a:pathLst>
            <a:path>
              <a:moveTo>
                <a:pt x="0" y="16525"/>
              </a:moveTo>
              <a:lnTo>
                <a:pt x="338449" y="16525"/>
              </a:lnTo>
            </a:path>
          </a:pathLst>
        </a:custGeom>
        <a:noFill/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b="1" kern="1200" noProof="0" dirty="0"/>
        </a:p>
      </dsp:txBody>
      <dsp:txXfrm>
        <a:off x="3039538" y="2752415"/>
        <a:ext cx="16922" cy="16922"/>
      </dsp:txXfrm>
    </dsp:sp>
    <dsp:sp modelId="{A1EDE55A-4894-4C11-8BC4-DC7307477B46}">
      <dsp:nvSpPr>
        <dsp:cNvPr id="0" name=""/>
        <dsp:cNvSpPr/>
      </dsp:nvSpPr>
      <dsp:spPr>
        <a:xfrm>
          <a:off x="2488348" y="2930101"/>
          <a:ext cx="1119303" cy="1119303"/>
        </a:xfrm>
        <a:prstGeom prst="ellipse">
          <a:avLst/>
        </a:prstGeom>
        <a:solidFill>
          <a:schemeClr val="bg1">
            <a:lumMod val="75000"/>
          </a:schemeClr>
        </a:solidFill>
        <a:ln w="3175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noProof="0" dirty="0">
              <a:solidFill>
                <a:schemeClr val="tx1"/>
              </a:solidFill>
            </a:rPr>
            <a:t>?</a:t>
          </a:r>
        </a:p>
      </dsp:txBody>
      <dsp:txXfrm>
        <a:off x="2652266" y="3094019"/>
        <a:ext cx="791467" cy="791467"/>
      </dsp:txXfrm>
    </dsp:sp>
    <dsp:sp modelId="{AE2EF39E-0721-4697-8D3F-1C32C9D7A16D}">
      <dsp:nvSpPr>
        <dsp:cNvPr id="0" name=""/>
        <dsp:cNvSpPr/>
      </dsp:nvSpPr>
      <dsp:spPr>
        <a:xfrm rot="9000000">
          <a:off x="2247549" y="2379913"/>
          <a:ext cx="338449" cy="33050"/>
        </a:xfrm>
        <a:custGeom>
          <a:avLst/>
          <a:gdLst/>
          <a:ahLst/>
          <a:cxnLst/>
          <a:rect l="0" t="0" r="0" b="0"/>
          <a:pathLst>
            <a:path>
              <a:moveTo>
                <a:pt x="0" y="16525"/>
              </a:moveTo>
              <a:lnTo>
                <a:pt x="338449" y="16525"/>
              </a:lnTo>
            </a:path>
          </a:pathLst>
        </a:custGeom>
        <a:noFill/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b="1" kern="1200" noProof="0" dirty="0"/>
        </a:p>
      </dsp:txBody>
      <dsp:txXfrm rot="10800000">
        <a:off x="2408312" y="2387977"/>
        <a:ext cx="16922" cy="16922"/>
      </dsp:txXfrm>
    </dsp:sp>
    <dsp:sp modelId="{F9E6A33B-3BB8-44A4-ACC5-0297E8FDC42E}">
      <dsp:nvSpPr>
        <dsp:cNvPr id="0" name=""/>
        <dsp:cNvSpPr/>
      </dsp:nvSpPr>
      <dsp:spPr>
        <a:xfrm>
          <a:off x="1225896" y="2201224"/>
          <a:ext cx="1119303" cy="1119303"/>
        </a:xfrm>
        <a:prstGeom prst="ellipse">
          <a:avLst/>
        </a:prstGeom>
        <a:solidFill>
          <a:schemeClr val="bg1">
            <a:lumMod val="75000"/>
          </a:schemeClr>
        </a:solidFill>
        <a:ln w="3175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noProof="0" dirty="0">
              <a:solidFill>
                <a:schemeClr val="tx1"/>
              </a:solidFill>
            </a:rPr>
            <a:t>SMEs</a:t>
          </a:r>
        </a:p>
      </dsp:txBody>
      <dsp:txXfrm>
        <a:off x="1389814" y="2365142"/>
        <a:ext cx="791467" cy="791467"/>
      </dsp:txXfrm>
    </dsp:sp>
    <dsp:sp modelId="{65C6206C-3AEC-4F9D-9B3E-24B82DF3E19C}">
      <dsp:nvSpPr>
        <dsp:cNvPr id="0" name=""/>
        <dsp:cNvSpPr/>
      </dsp:nvSpPr>
      <dsp:spPr>
        <a:xfrm rot="12600000">
          <a:off x="2247549" y="1651036"/>
          <a:ext cx="338449" cy="33050"/>
        </a:xfrm>
        <a:custGeom>
          <a:avLst/>
          <a:gdLst/>
          <a:ahLst/>
          <a:cxnLst/>
          <a:rect l="0" t="0" r="0" b="0"/>
          <a:pathLst>
            <a:path>
              <a:moveTo>
                <a:pt x="0" y="16525"/>
              </a:moveTo>
              <a:lnTo>
                <a:pt x="338449" y="16525"/>
              </a:lnTo>
            </a:path>
          </a:pathLst>
        </a:custGeom>
        <a:noFill/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b="1" kern="1200" noProof="0" dirty="0"/>
        </a:p>
      </dsp:txBody>
      <dsp:txXfrm rot="10800000">
        <a:off x="2408312" y="1659100"/>
        <a:ext cx="16922" cy="16922"/>
      </dsp:txXfrm>
    </dsp:sp>
    <dsp:sp modelId="{8FD33806-6E4F-428E-83E8-0A78D2AA4057}">
      <dsp:nvSpPr>
        <dsp:cNvPr id="0" name=""/>
        <dsp:cNvSpPr/>
      </dsp:nvSpPr>
      <dsp:spPr>
        <a:xfrm>
          <a:off x="1225896" y="743471"/>
          <a:ext cx="1119303" cy="1119303"/>
        </a:xfrm>
        <a:prstGeom prst="ellipse">
          <a:avLst/>
        </a:prstGeom>
        <a:solidFill>
          <a:schemeClr val="bg1">
            <a:lumMod val="75000"/>
          </a:schemeClr>
        </a:solidFill>
        <a:ln w="3175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noProof="0" dirty="0">
              <a:solidFill>
                <a:schemeClr val="tx1"/>
              </a:solidFill>
            </a:rPr>
            <a:t>Resources</a:t>
          </a:r>
        </a:p>
      </dsp:txBody>
      <dsp:txXfrm>
        <a:off x="1389814" y="907389"/>
        <a:ext cx="791467" cy="79146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FCCF150-60CE-42FD-B303-CEF198A95460}" type="datetimeFigureOut">
              <a:rPr lang="da-DK" smtClean="0"/>
              <a:t>31-05-2018</a:t>
            </a:fld>
            <a:endParaRPr lang="da-DK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39E01F-449D-4BB2-9448-DADE25625A4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6958695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a-DK" dirty="0" err="1"/>
              <a:t>Structural</a:t>
            </a:r>
            <a:r>
              <a:rPr lang="da-DK" baseline="0" dirty="0"/>
              <a:t> set-up</a:t>
            </a:r>
            <a:r>
              <a:rPr lang="da-DK" dirty="0"/>
              <a:t>: How </a:t>
            </a:r>
            <a:r>
              <a:rPr lang="da-DK" dirty="0" err="1"/>
              <a:t>many</a:t>
            </a:r>
            <a:r>
              <a:rPr lang="da-DK" dirty="0"/>
              <a:t> </a:t>
            </a:r>
            <a:r>
              <a:rPr lang="da-DK" dirty="0" err="1"/>
              <a:t>incubators</a:t>
            </a:r>
            <a:r>
              <a:rPr lang="da-DK" dirty="0"/>
              <a:t> and </a:t>
            </a:r>
            <a:r>
              <a:rPr lang="da-DK" dirty="0" err="1"/>
              <a:t>other</a:t>
            </a:r>
            <a:r>
              <a:rPr lang="da-DK" dirty="0"/>
              <a:t> </a:t>
            </a:r>
            <a:r>
              <a:rPr lang="da-DK" dirty="0" err="1"/>
              <a:t>actors</a:t>
            </a:r>
            <a:r>
              <a:rPr lang="da-DK" dirty="0"/>
              <a:t>. </a:t>
            </a:r>
            <a:r>
              <a:rPr lang="da-DK" baseline="0" dirty="0"/>
              <a:t>Samarbejdsrelationer?</a:t>
            </a:r>
            <a:endParaRPr lang="da-DK" dirty="0"/>
          </a:p>
          <a:p>
            <a:r>
              <a:rPr lang="da-DK" dirty="0" err="1"/>
              <a:t>Activities</a:t>
            </a:r>
            <a:r>
              <a:rPr lang="da-DK" dirty="0"/>
              <a:t> and processes: </a:t>
            </a:r>
            <a:r>
              <a:rPr lang="da-DK" dirty="0" err="1"/>
              <a:t>What</a:t>
            </a:r>
            <a:r>
              <a:rPr lang="da-DK" baseline="0" dirty="0"/>
              <a:t> has </a:t>
            </a:r>
            <a:r>
              <a:rPr lang="da-DK" baseline="0" dirty="0" err="1"/>
              <a:t>been</a:t>
            </a:r>
            <a:r>
              <a:rPr lang="da-DK" baseline="0" dirty="0"/>
              <a:t> offered to the </a:t>
            </a:r>
            <a:r>
              <a:rPr lang="da-DK" baseline="0" dirty="0" err="1"/>
              <a:t>SMEs</a:t>
            </a:r>
            <a:r>
              <a:rPr lang="da-DK" baseline="0" dirty="0"/>
              <a:t>. Samarbejdsrelationer?</a:t>
            </a:r>
          </a:p>
          <a:p>
            <a:r>
              <a:rPr lang="da-DK" baseline="0" dirty="0"/>
              <a:t>Resources: </a:t>
            </a:r>
            <a:r>
              <a:rPr lang="da-DK" baseline="0" dirty="0" err="1"/>
              <a:t>What</a:t>
            </a:r>
            <a:r>
              <a:rPr lang="da-DK" baseline="0" dirty="0"/>
              <a:t> type of organisations </a:t>
            </a:r>
            <a:r>
              <a:rPr lang="da-DK" baseline="0" dirty="0" err="1"/>
              <a:t>participated</a:t>
            </a:r>
            <a:r>
              <a:rPr lang="da-DK" baseline="0" dirty="0"/>
              <a:t> and </a:t>
            </a:r>
            <a:r>
              <a:rPr lang="da-DK" baseline="0" dirty="0" err="1"/>
              <a:t>what</a:t>
            </a:r>
            <a:r>
              <a:rPr lang="da-DK" baseline="0" dirty="0"/>
              <a:t> </a:t>
            </a:r>
            <a:r>
              <a:rPr lang="da-DK" baseline="0" dirty="0" err="1"/>
              <a:t>were</a:t>
            </a:r>
            <a:r>
              <a:rPr lang="da-DK" baseline="0" dirty="0"/>
              <a:t> </a:t>
            </a:r>
            <a:r>
              <a:rPr lang="da-DK" baseline="0" dirty="0" err="1"/>
              <a:t>their</a:t>
            </a:r>
            <a:r>
              <a:rPr lang="da-DK" baseline="0" dirty="0"/>
              <a:t> </a:t>
            </a:r>
            <a:r>
              <a:rPr lang="da-DK" baseline="0" dirty="0" err="1"/>
              <a:t>competencies</a:t>
            </a:r>
            <a:r>
              <a:rPr lang="da-DK" baseline="0" dirty="0"/>
              <a:t>. Money?</a:t>
            </a:r>
          </a:p>
          <a:p>
            <a:r>
              <a:rPr lang="da-DK" dirty="0" err="1"/>
              <a:t>SMEs</a:t>
            </a:r>
            <a:r>
              <a:rPr lang="da-DK" dirty="0"/>
              <a:t>: </a:t>
            </a:r>
            <a:r>
              <a:rPr lang="da-DK" dirty="0" err="1"/>
              <a:t>Who</a:t>
            </a:r>
            <a:r>
              <a:rPr lang="da-DK" dirty="0"/>
              <a:t> </a:t>
            </a:r>
            <a:r>
              <a:rPr lang="da-DK" dirty="0" err="1"/>
              <a:t>are</a:t>
            </a:r>
            <a:r>
              <a:rPr lang="da-DK" baseline="0" dirty="0"/>
              <a:t> the </a:t>
            </a:r>
            <a:r>
              <a:rPr lang="da-DK" baseline="0" dirty="0" err="1"/>
              <a:t>participating</a:t>
            </a:r>
            <a:r>
              <a:rPr lang="da-DK" baseline="0" dirty="0"/>
              <a:t> </a:t>
            </a:r>
            <a:r>
              <a:rPr lang="da-DK" baseline="0" dirty="0" err="1"/>
              <a:t>SMEs</a:t>
            </a:r>
            <a:r>
              <a:rPr lang="da-DK" baseline="0" dirty="0"/>
              <a:t> in terms of </a:t>
            </a:r>
            <a:r>
              <a:rPr lang="da-DK" baseline="0" dirty="0" err="1"/>
              <a:t>size</a:t>
            </a:r>
            <a:r>
              <a:rPr lang="da-DK" baseline="0" dirty="0"/>
              <a:t>, </a:t>
            </a:r>
            <a:r>
              <a:rPr lang="da-DK" baseline="0" dirty="0" err="1"/>
              <a:t>industry</a:t>
            </a:r>
            <a:r>
              <a:rPr lang="da-DK" baseline="0" dirty="0"/>
              <a:t>, etc.</a:t>
            </a:r>
          </a:p>
          <a:p>
            <a:r>
              <a:rPr lang="da-DK" baseline="0" dirty="0"/>
              <a:t>Learning points: </a:t>
            </a:r>
            <a:r>
              <a:rPr lang="da-DK" baseline="0" dirty="0" err="1"/>
              <a:t>What</a:t>
            </a:r>
            <a:r>
              <a:rPr lang="da-DK" baseline="0" dirty="0"/>
              <a:t> </a:t>
            </a:r>
            <a:r>
              <a:rPr lang="da-DK" baseline="0" dirty="0" err="1"/>
              <a:t>are</a:t>
            </a:r>
            <a:r>
              <a:rPr lang="da-DK" baseline="0" dirty="0"/>
              <a:t> the </a:t>
            </a:r>
            <a:r>
              <a:rPr lang="da-DK" baseline="0" dirty="0" err="1"/>
              <a:t>lessons</a:t>
            </a:r>
            <a:r>
              <a:rPr lang="da-DK" baseline="0" dirty="0"/>
              <a:t> </a:t>
            </a:r>
            <a:r>
              <a:rPr lang="da-DK" baseline="0" dirty="0" err="1"/>
              <a:t>learned</a:t>
            </a:r>
            <a:r>
              <a:rPr lang="da-DK" baseline="0" dirty="0"/>
              <a:t> from the </a:t>
            </a:r>
            <a:r>
              <a:rPr lang="da-DK" baseline="0" dirty="0" err="1"/>
              <a:t>network</a:t>
            </a:r>
            <a:r>
              <a:rPr lang="da-DK" baseline="0" dirty="0"/>
              <a:t> in terms of </a:t>
            </a:r>
            <a:r>
              <a:rPr lang="da-DK" baseline="0" dirty="0" err="1"/>
              <a:t>what</a:t>
            </a:r>
            <a:r>
              <a:rPr lang="da-DK" baseline="0" dirty="0"/>
              <a:t> </a:t>
            </a:r>
            <a:r>
              <a:rPr lang="da-DK" baseline="0" dirty="0" err="1"/>
              <a:t>worked</a:t>
            </a:r>
            <a:r>
              <a:rPr lang="da-DK" baseline="0" dirty="0"/>
              <a:t> </a:t>
            </a:r>
            <a:r>
              <a:rPr lang="da-DK" baseline="0" dirty="0" err="1"/>
              <a:t>well</a:t>
            </a:r>
            <a:r>
              <a:rPr lang="da-DK" baseline="0" dirty="0"/>
              <a:t> and </a:t>
            </a:r>
            <a:r>
              <a:rPr lang="da-DK" baseline="0" dirty="0" err="1"/>
              <a:t>what</a:t>
            </a:r>
            <a:r>
              <a:rPr lang="da-DK" baseline="0" dirty="0"/>
              <a:t> </a:t>
            </a:r>
            <a:r>
              <a:rPr lang="da-DK" baseline="0" dirty="0" err="1"/>
              <a:t>should</a:t>
            </a:r>
            <a:r>
              <a:rPr lang="da-DK" baseline="0" dirty="0"/>
              <a:t> </a:t>
            </a:r>
            <a:r>
              <a:rPr lang="da-DK" baseline="0" dirty="0" err="1"/>
              <a:t>be</a:t>
            </a:r>
            <a:r>
              <a:rPr lang="da-DK" baseline="0" dirty="0"/>
              <a:t>/has </a:t>
            </a:r>
            <a:r>
              <a:rPr lang="da-DK" baseline="0" dirty="0" err="1"/>
              <a:t>been</a:t>
            </a:r>
            <a:r>
              <a:rPr lang="da-DK" baseline="0" dirty="0"/>
              <a:t> changed?</a:t>
            </a:r>
          </a:p>
          <a:p>
            <a:r>
              <a:rPr lang="da-DK" baseline="0" dirty="0"/>
              <a:t>? </a:t>
            </a:r>
            <a:r>
              <a:rPr lang="da-DK" baseline="0" dirty="0" err="1"/>
              <a:t>What</a:t>
            </a:r>
            <a:r>
              <a:rPr lang="da-DK" baseline="0" dirty="0"/>
              <a:t> </a:t>
            </a:r>
            <a:r>
              <a:rPr lang="da-DK" baseline="0" dirty="0" err="1"/>
              <a:t>else</a:t>
            </a:r>
            <a:r>
              <a:rPr lang="da-DK" baseline="0" dirty="0"/>
              <a:t> is relevant to </a:t>
            </a:r>
            <a:r>
              <a:rPr lang="da-DK" baseline="0" dirty="0" err="1"/>
              <a:t>describe</a:t>
            </a:r>
            <a:r>
              <a:rPr lang="da-DK" baseline="0" dirty="0"/>
              <a:t> the </a:t>
            </a:r>
            <a:r>
              <a:rPr lang="da-DK" baseline="0" dirty="0" err="1"/>
              <a:t>soft</a:t>
            </a:r>
            <a:r>
              <a:rPr lang="da-DK" baseline="0" dirty="0"/>
              <a:t> landing </a:t>
            </a:r>
            <a:r>
              <a:rPr lang="da-DK" baseline="0" dirty="0" err="1"/>
              <a:t>network</a:t>
            </a:r>
            <a:r>
              <a:rPr lang="da-DK" baseline="0" dirty="0"/>
              <a:t>?</a:t>
            </a:r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39E01F-449D-4BB2-9448-DADE25625A49}" type="slidenum">
              <a:rPr lang="da-DK" smtClean="0"/>
              <a:t>11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7858856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i master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CFCED-17CE-4FEA-9FE3-8AC916067C53}" type="datetimeFigureOut">
              <a:rPr lang="da-DK" smtClean="0"/>
              <a:t>31-05-2018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7B9CF-0090-495D-8045-9843D233BA2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7982280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CFCED-17CE-4FEA-9FE3-8AC916067C53}" type="datetimeFigureOut">
              <a:rPr lang="da-DK" smtClean="0"/>
              <a:t>31-05-2018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7B9CF-0090-495D-8045-9843D233BA2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8804645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da-DK"/>
              <a:t>Klik for at redigere i master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CFCED-17CE-4FEA-9FE3-8AC916067C53}" type="datetimeFigureOut">
              <a:rPr lang="da-DK" smtClean="0"/>
              <a:t>31-05-2018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7B9CF-0090-495D-8045-9843D233BA2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2524573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CFCED-17CE-4FEA-9FE3-8AC916067C53}" type="datetimeFigureOut">
              <a:rPr lang="da-DK" smtClean="0"/>
              <a:t>31-05-2018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7B9CF-0090-495D-8045-9843D233BA2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9206224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i master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Rediger typografien i masterens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CFCED-17CE-4FEA-9FE3-8AC916067C53}" type="datetimeFigureOut">
              <a:rPr lang="da-DK" smtClean="0"/>
              <a:t>31-05-2018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7B9CF-0090-495D-8045-9843D233BA2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218118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CFCED-17CE-4FEA-9FE3-8AC916067C53}" type="datetimeFigureOut">
              <a:rPr lang="da-DK" smtClean="0"/>
              <a:t>31-05-2018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7B9CF-0090-495D-8045-9843D233BA2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254117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da-DK"/>
              <a:t>Klik for at redigere i master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Rediger typografien i masterens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Rediger typografien i masterens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CFCED-17CE-4FEA-9FE3-8AC916067C53}" type="datetimeFigureOut">
              <a:rPr lang="da-DK" smtClean="0"/>
              <a:t>31-05-2018</a:t>
            </a:fld>
            <a:endParaRPr lang="da-D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7B9CF-0090-495D-8045-9843D233BA2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4325703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CFCED-17CE-4FEA-9FE3-8AC916067C53}" type="datetimeFigureOut">
              <a:rPr lang="da-DK" smtClean="0"/>
              <a:t>31-05-2018</a:t>
            </a:fld>
            <a:endParaRPr lang="da-D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7B9CF-0090-495D-8045-9843D233BA2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9703974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CFCED-17CE-4FEA-9FE3-8AC916067C53}" type="datetimeFigureOut">
              <a:rPr lang="da-DK" smtClean="0"/>
              <a:t>31-05-2018</a:t>
            </a:fld>
            <a:endParaRPr lang="da-D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7B9CF-0090-495D-8045-9843D233BA2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1231737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i master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Rediger typografien i masterens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CFCED-17CE-4FEA-9FE3-8AC916067C53}" type="datetimeFigureOut">
              <a:rPr lang="da-DK" smtClean="0"/>
              <a:t>31-05-2018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7B9CF-0090-495D-8045-9843D233BA2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4780184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i master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a-DK"/>
              <a:t>Klik på ikonet for at tilføje et billede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Rediger typografien i masterens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CFCED-17CE-4FEA-9FE3-8AC916067C53}" type="datetimeFigureOut">
              <a:rPr lang="da-DK" smtClean="0"/>
              <a:t>31-05-2018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7B9CF-0090-495D-8045-9843D233BA2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2499342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9742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i master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481070"/>
            <a:ext cx="7886700" cy="469589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BCFCED-17CE-4FEA-9FE3-8AC916067C53}" type="datetimeFigureOut">
              <a:rPr lang="da-DK" smtClean="0"/>
              <a:t>31-05-2018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D7B9CF-0090-495D-8045-9843D233BA2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2005533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1566500"/>
            <a:ext cx="7772400" cy="2387600"/>
          </a:xfrm>
        </p:spPr>
        <p:txBody>
          <a:bodyPr/>
          <a:lstStyle/>
          <a:p>
            <a:r>
              <a:rPr lang="en-US" b="1" dirty="0">
                <a:latin typeface="+mn-lt"/>
              </a:rPr>
              <a:t>Evaluation Design</a:t>
            </a:r>
            <a:br>
              <a:rPr lang="en-US" sz="2400" cap="all" dirty="0">
                <a:latin typeface="+mn-lt"/>
              </a:rPr>
            </a:br>
            <a:r>
              <a:rPr lang="en-US" sz="2400" dirty="0">
                <a:latin typeface="+mn-lt"/>
              </a:rPr>
              <a:t>Preliminary</a:t>
            </a:r>
            <a:endParaRPr lang="en-US" sz="3600" dirty="0">
              <a:latin typeface="+mn-lt"/>
            </a:endParaRPr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143000" y="3954100"/>
            <a:ext cx="6858000" cy="1988865"/>
          </a:xfrm>
        </p:spPr>
        <p:txBody>
          <a:bodyPr>
            <a:normAutofit/>
          </a:bodyPr>
          <a:lstStyle/>
          <a:p>
            <a:endParaRPr lang="da-DK" dirty="0"/>
          </a:p>
          <a:p>
            <a:endParaRPr lang="da-DK" dirty="0"/>
          </a:p>
          <a:p>
            <a:r>
              <a:rPr lang="da-DK" dirty="0"/>
              <a:t>Lean Soft Landing for Micro </a:t>
            </a:r>
            <a:r>
              <a:rPr lang="da-DK" dirty="0" err="1"/>
              <a:t>SMEs</a:t>
            </a:r>
            <a:endParaRPr lang="da-DK" dirty="0"/>
          </a:p>
          <a:p>
            <a:r>
              <a:rPr lang="da-DK" dirty="0"/>
              <a:t>24 May 2016</a:t>
            </a:r>
          </a:p>
        </p:txBody>
      </p:sp>
      <p:pic>
        <p:nvPicPr>
          <p:cNvPr id="5" name="Billede 4">
            <a:extLst>
              <a:ext uri="{FF2B5EF4-FFF2-40B4-BE49-F238E27FC236}">
                <a16:creationId xmlns:a16="http://schemas.microsoft.com/office/drawing/2014/main" id="{74470AB0-A293-4852-9C5D-FA05D0C3A99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28810" y="0"/>
            <a:ext cx="3215190" cy="12732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32592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1670" y="786076"/>
            <a:ext cx="7886700" cy="974277"/>
          </a:xfrm>
        </p:spPr>
        <p:txBody>
          <a:bodyPr>
            <a:normAutofit/>
          </a:bodyPr>
          <a:lstStyle/>
          <a:p>
            <a:br>
              <a:rPr lang="en-US" sz="3200" b="1" dirty="0">
                <a:latin typeface="+mn-lt"/>
              </a:rPr>
            </a:br>
            <a:r>
              <a:rPr lang="en-US" sz="3200" b="1" dirty="0">
                <a:latin typeface="+mn-lt"/>
              </a:rPr>
              <a:t>Examples: Survey questions regarding effect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613902" y="1953018"/>
            <a:ext cx="7886700" cy="4695893"/>
          </a:xfrm>
        </p:spPr>
        <p:txBody>
          <a:bodyPr>
            <a:normAutofit lnSpcReduction="10000"/>
          </a:bodyPr>
          <a:lstStyle/>
          <a:p>
            <a:endParaRPr lang="en-US" sz="2400" dirty="0"/>
          </a:p>
          <a:p>
            <a:pPr marL="457200" indent="-457200">
              <a:buFont typeface="+mj-lt"/>
              <a:buAutoNum type="arabicPeriod"/>
            </a:pPr>
            <a:r>
              <a:rPr lang="en-US" sz="2200" dirty="0"/>
              <a:t>Do you expect that your participation in the project will result in an increase in your company’s annual turnover? </a:t>
            </a:r>
          </a:p>
          <a:p>
            <a:pPr lvl="1"/>
            <a:r>
              <a:rPr lang="en-US" sz="2200" dirty="0"/>
              <a:t>Yes/no</a:t>
            </a:r>
          </a:p>
          <a:p>
            <a:pPr marL="457200" lvl="1" indent="0">
              <a:buNone/>
            </a:pPr>
            <a:endParaRPr lang="en-US" sz="2200" dirty="0"/>
          </a:p>
          <a:p>
            <a:pPr marL="514350" indent="-514350">
              <a:buFont typeface="+mj-lt"/>
              <a:buAutoNum type="arabicPeriod"/>
            </a:pPr>
            <a:r>
              <a:rPr lang="en-US" sz="2200" dirty="0"/>
              <a:t>Do you expect that this increase in annual turnover will amount to be at least 20 %? </a:t>
            </a:r>
          </a:p>
          <a:p>
            <a:pPr lvl="1"/>
            <a:r>
              <a:rPr lang="en-US" sz="2200" dirty="0"/>
              <a:t>Yes/no</a:t>
            </a:r>
          </a:p>
          <a:p>
            <a:pPr lvl="1"/>
            <a:endParaRPr lang="en-US" sz="2200" dirty="0"/>
          </a:p>
          <a:p>
            <a:pPr marL="514350" indent="-514350">
              <a:buFont typeface="+mj-lt"/>
              <a:buAutoNum type="arabicPeriod"/>
            </a:pPr>
            <a:r>
              <a:rPr lang="en-US" sz="2200" dirty="0"/>
              <a:t>When do you expect the increase in annual turnover to occur? </a:t>
            </a:r>
          </a:p>
          <a:p>
            <a:pPr lvl="1"/>
            <a:r>
              <a:rPr lang="en-US" sz="2200" dirty="0"/>
              <a:t>Within 2 years</a:t>
            </a:r>
          </a:p>
          <a:p>
            <a:pPr lvl="1"/>
            <a:r>
              <a:rPr lang="en-US" sz="2200" dirty="0"/>
              <a:t>Within 2-5 years</a:t>
            </a:r>
          </a:p>
          <a:p>
            <a:pPr lvl="1"/>
            <a:r>
              <a:rPr lang="en-US" sz="2200" dirty="0"/>
              <a:t>After 5 years</a:t>
            </a:r>
          </a:p>
        </p:txBody>
      </p:sp>
      <p:pic>
        <p:nvPicPr>
          <p:cNvPr id="4" name="Billede 3">
            <a:extLst>
              <a:ext uri="{FF2B5EF4-FFF2-40B4-BE49-F238E27FC236}">
                <a16:creationId xmlns:a16="http://schemas.microsoft.com/office/drawing/2014/main" id="{587239C1-4F3D-4B5A-BEDD-DD88DEEDC88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28810" y="0"/>
            <a:ext cx="3215190" cy="12732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40318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>
                <a:latin typeface="+mn-lt"/>
              </a:rPr>
              <a:t>3. Soft Landing Blue Print I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290287" y="2148113"/>
            <a:ext cx="4093028" cy="418011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/>
              <a:t>The Soft Landing Blue Print documents the design of the soft landing network using data from the final evaluation as well as new data, including: </a:t>
            </a:r>
          </a:p>
          <a:p>
            <a:endParaRPr lang="en-US" sz="2000" dirty="0"/>
          </a:p>
          <a:p>
            <a:r>
              <a:rPr lang="en-US" sz="2000" dirty="0"/>
              <a:t>Project documents</a:t>
            </a:r>
          </a:p>
          <a:p>
            <a:r>
              <a:rPr lang="en-US" sz="2000" dirty="0"/>
              <a:t>Interviews with national steering group members</a:t>
            </a:r>
          </a:p>
          <a:p>
            <a:r>
              <a:rPr lang="en-US" sz="2000" dirty="0"/>
              <a:t>Etc.</a:t>
            </a:r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3111864266"/>
              </p:ext>
            </p:extLst>
          </p:nvPr>
        </p:nvGraphicFramePr>
        <p:xfrm>
          <a:off x="3556000" y="1946165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5" name="Billede 4">
            <a:extLst>
              <a:ext uri="{FF2B5EF4-FFF2-40B4-BE49-F238E27FC236}">
                <a16:creationId xmlns:a16="http://schemas.microsoft.com/office/drawing/2014/main" id="{0651C63A-1BAF-45B8-870C-E672CF71A5A2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28810" y="0"/>
            <a:ext cx="3215190" cy="12732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04215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>
                <a:latin typeface="+mn-lt"/>
              </a:rPr>
              <a:t>3. Soft Landing Blue Print II</a:t>
            </a:r>
          </a:p>
        </p:txBody>
      </p:sp>
      <p:sp>
        <p:nvSpPr>
          <p:cNvPr id="8" name="Pladsholder til indhold 2"/>
          <p:cNvSpPr>
            <a:spLocks noGrp="1"/>
          </p:cNvSpPr>
          <p:nvPr>
            <p:ph idx="1"/>
          </p:nvPr>
        </p:nvSpPr>
        <p:spPr>
          <a:xfrm>
            <a:off x="638175" y="1582669"/>
            <a:ext cx="7886700" cy="4498817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/>
              <a:t>Format:</a:t>
            </a:r>
          </a:p>
          <a:p>
            <a:pPr marL="0" indent="0">
              <a:buNone/>
            </a:pPr>
            <a:endParaRPr lang="en-US" sz="2400" dirty="0"/>
          </a:p>
          <a:p>
            <a:r>
              <a:rPr lang="en-US" sz="2400" dirty="0"/>
              <a:t>an illustrated and easy-to-read publication with more pictures, illustrations and graphs than words</a:t>
            </a:r>
          </a:p>
          <a:p>
            <a:r>
              <a:rPr lang="en-US" sz="2400" dirty="0"/>
              <a:t>digital as well as physical version</a:t>
            </a:r>
          </a:p>
        </p:txBody>
      </p:sp>
      <p:sp>
        <p:nvSpPr>
          <p:cNvPr id="9" name="Ellipse 8"/>
          <p:cNvSpPr/>
          <p:nvPr/>
        </p:nvSpPr>
        <p:spPr>
          <a:xfrm>
            <a:off x="4180115" y="4455886"/>
            <a:ext cx="4557486" cy="1930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/>
              <a:t>Can be presented at the North Sea Region SME Partnership Fair</a:t>
            </a:r>
          </a:p>
        </p:txBody>
      </p:sp>
      <p:pic>
        <p:nvPicPr>
          <p:cNvPr id="5" name="Billede 4">
            <a:extLst>
              <a:ext uri="{FF2B5EF4-FFF2-40B4-BE49-F238E27FC236}">
                <a16:creationId xmlns:a16="http://schemas.microsoft.com/office/drawing/2014/main" id="{B3924535-0C71-451A-B318-84EE17EC639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28810" y="0"/>
            <a:ext cx="3215190" cy="12732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41495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a-DK" sz="3200" b="1" dirty="0">
                <a:latin typeface="+mn-lt"/>
              </a:rPr>
              <a:t>Purpose of </a:t>
            </a:r>
            <a:r>
              <a:rPr lang="da-DK" sz="3200" b="1" dirty="0" err="1">
                <a:latin typeface="+mn-lt"/>
              </a:rPr>
              <a:t>Today’s</a:t>
            </a:r>
            <a:r>
              <a:rPr lang="da-DK" sz="3200" b="1" dirty="0">
                <a:latin typeface="+mn-lt"/>
              </a:rPr>
              <a:t> Session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pPr marL="360000" indent="-360000">
              <a:buFont typeface="Wingdings" panose="05000000000000000000" pitchFamily="2" charset="2"/>
              <a:buChar char="ü"/>
            </a:pPr>
            <a:r>
              <a:rPr lang="en-US" dirty="0"/>
              <a:t>obtain a common understanding of how the project will be evaluated</a:t>
            </a:r>
          </a:p>
          <a:p>
            <a:pPr marL="360000" indent="-360000">
              <a:buFont typeface="Wingdings" panose="05000000000000000000" pitchFamily="2" charset="2"/>
              <a:buChar char="ü"/>
            </a:pPr>
            <a:endParaRPr lang="en-US" dirty="0"/>
          </a:p>
          <a:p>
            <a:pPr marL="360000" indent="-360000">
              <a:buFont typeface="Wingdings" panose="05000000000000000000" pitchFamily="2" charset="2"/>
              <a:buChar char="ü"/>
            </a:pPr>
            <a:r>
              <a:rPr lang="en-US" dirty="0"/>
              <a:t>obtain a common understanding of the project’s logic model</a:t>
            </a:r>
          </a:p>
          <a:p>
            <a:pPr marL="0" indent="0">
              <a:buNone/>
            </a:pPr>
            <a:endParaRPr lang="en-US" dirty="0"/>
          </a:p>
          <a:p>
            <a:pPr marL="360000" indent="-360000">
              <a:buFont typeface="Wingdings" panose="05000000000000000000" pitchFamily="2" charset="2"/>
              <a:buChar char="ü"/>
            </a:pPr>
            <a:r>
              <a:rPr lang="en-US" dirty="0"/>
              <a:t>agree on indicators for measurement</a:t>
            </a:r>
          </a:p>
        </p:txBody>
      </p:sp>
      <p:pic>
        <p:nvPicPr>
          <p:cNvPr id="4" name="Billede 3">
            <a:extLst>
              <a:ext uri="{FF2B5EF4-FFF2-40B4-BE49-F238E27FC236}">
                <a16:creationId xmlns:a16="http://schemas.microsoft.com/office/drawing/2014/main" id="{AD63BA05-62DB-415F-8473-CF446C5533E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28810" y="0"/>
            <a:ext cx="3215190" cy="12732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14437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>
                <a:latin typeface="+mn-lt"/>
              </a:rPr>
              <a:t>The Logic Model</a:t>
            </a:r>
            <a:endParaRPr lang="en-US" sz="32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17" name="Pladsholder til indhold 2"/>
          <p:cNvSpPr txBox="1">
            <a:spLocks/>
          </p:cNvSpPr>
          <p:nvPr/>
        </p:nvSpPr>
        <p:spPr>
          <a:xfrm>
            <a:off x="628651" y="1321416"/>
            <a:ext cx="7886700" cy="489069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US" sz="2400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2400" dirty="0"/>
              <a:t>In evaluation, the logic model illustrates the linkage between project activities and the expected short-term and long-term results. 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sz="2400" dirty="0"/>
          </a:p>
          <a:p>
            <a:pPr marL="0" indent="0">
              <a:buFont typeface="Arial" panose="020B0604020202020204" pitchFamily="34" charset="0"/>
              <a:buNone/>
            </a:pPr>
            <a:endParaRPr lang="en-US" sz="2400" dirty="0"/>
          </a:p>
          <a:p>
            <a:pPr marL="0" indent="0">
              <a:buFont typeface="Arial" panose="020B0604020202020204" pitchFamily="34" charset="0"/>
              <a:buNone/>
            </a:pPr>
            <a:endParaRPr lang="en-US" sz="2400" dirty="0"/>
          </a:p>
          <a:p>
            <a:pPr marL="0" indent="0">
              <a:buFont typeface="Arial" panose="020B0604020202020204" pitchFamily="34" charset="0"/>
              <a:buNone/>
            </a:pPr>
            <a:endParaRPr lang="en-US" sz="2400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2400" dirty="0"/>
              <a:t>A common understanding of the logic model -  and thereby the logic of the project – is important in order to determine the best indicators for measurement.</a:t>
            </a:r>
          </a:p>
        </p:txBody>
      </p:sp>
      <p:sp>
        <p:nvSpPr>
          <p:cNvPr id="2" name="Tekstfelt 1"/>
          <p:cNvSpPr txBox="1"/>
          <p:nvPr/>
        </p:nvSpPr>
        <p:spPr>
          <a:xfrm>
            <a:off x="1694449" y="3043490"/>
            <a:ext cx="5755102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sz="8800" b="1" dirty="0">
                <a:latin typeface="Comic Sans MS" panose="030F0702030302020204" pitchFamily="66" charset="0"/>
              </a:rPr>
              <a:t>A + B = C</a:t>
            </a:r>
          </a:p>
        </p:txBody>
      </p:sp>
      <p:pic>
        <p:nvPicPr>
          <p:cNvPr id="5" name="Billede 4">
            <a:extLst>
              <a:ext uri="{FF2B5EF4-FFF2-40B4-BE49-F238E27FC236}">
                <a16:creationId xmlns:a16="http://schemas.microsoft.com/office/drawing/2014/main" id="{8888EDC4-71DB-4D87-BBF0-B423A4A059F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28810" y="0"/>
            <a:ext cx="3215190" cy="12732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40127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172442" y="554303"/>
            <a:ext cx="7886700" cy="974277"/>
          </a:xfrm>
        </p:spPr>
        <p:txBody>
          <a:bodyPr>
            <a:normAutofit/>
          </a:bodyPr>
          <a:lstStyle/>
          <a:p>
            <a:r>
              <a:rPr lang="en-US" sz="3200" b="1" dirty="0">
                <a:latin typeface="+mn-lt"/>
              </a:rPr>
              <a:t>The Logic Model for </a:t>
            </a:r>
            <a:br>
              <a:rPr lang="en-US" sz="3200" b="1" dirty="0">
                <a:latin typeface="+mn-lt"/>
              </a:rPr>
            </a:br>
            <a:r>
              <a:rPr lang="en-US" sz="3200" b="1" dirty="0">
                <a:latin typeface="+mn-lt"/>
              </a:rPr>
              <a:t>Lean Soft Landing for Micro SMEs</a:t>
            </a:r>
            <a:endParaRPr lang="en-US" sz="32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6" name="Pentagon 5"/>
          <p:cNvSpPr/>
          <p:nvPr/>
        </p:nvSpPr>
        <p:spPr>
          <a:xfrm>
            <a:off x="201470" y="2184995"/>
            <a:ext cx="2610211" cy="869631"/>
          </a:xfrm>
          <a:prstGeom prst="homePlate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bg1"/>
                </a:solidFill>
              </a:rPr>
              <a:t>Activities</a:t>
            </a:r>
          </a:p>
        </p:txBody>
      </p:sp>
      <p:sp>
        <p:nvSpPr>
          <p:cNvPr id="7" name="Pentagon 6"/>
          <p:cNvSpPr/>
          <p:nvPr/>
        </p:nvSpPr>
        <p:spPr>
          <a:xfrm>
            <a:off x="3295784" y="2176641"/>
            <a:ext cx="2610211" cy="869631"/>
          </a:xfrm>
          <a:prstGeom prst="homePlate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bg1"/>
                </a:solidFill>
              </a:rPr>
              <a:t>Short-term results</a:t>
            </a:r>
          </a:p>
        </p:txBody>
      </p:sp>
      <p:sp>
        <p:nvSpPr>
          <p:cNvPr id="8" name="Pentagon 7"/>
          <p:cNvSpPr/>
          <p:nvPr/>
        </p:nvSpPr>
        <p:spPr>
          <a:xfrm>
            <a:off x="6390098" y="2141237"/>
            <a:ext cx="2610211" cy="869631"/>
          </a:xfrm>
          <a:prstGeom prst="homePlate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bg1"/>
                </a:solidFill>
              </a:rPr>
              <a:t>Long-term results</a:t>
            </a:r>
          </a:p>
        </p:txBody>
      </p:sp>
      <p:sp>
        <p:nvSpPr>
          <p:cNvPr id="9" name="Tekstfelt 8"/>
          <p:cNvSpPr txBox="1"/>
          <p:nvPr/>
        </p:nvSpPr>
        <p:spPr>
          <a:xfrm>
            <a:off x="205826" y="5226384"/>
            <a:ext cx="27594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Creation of profit-enhancing SME knowledge partnerships</a:t>
            </a:r>
          </a:p>
        </p:txBody>
      </p:sp>
      <p:sp>
        <p:nvSpPr>
          <p:cNvPr id="10" name="Tekstfelt 9"/>
          <p:cNvSpPr txBox="1"/>
          <p:nvPr/>
        </p:nvSpPr>
        <p:spPr>
          <a:xfrm>
            <a:off x="3291428" y="5226384"/>
            <a:ext cx="279005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Marketable new products, services or processes resulting from the knowledge partnerships</a:t>
            </a:r>
          </a:p>
        </p:txBody>
      </p:sp>
      <p:sp>
        <p:nvSpPr>
          <p:cNvPr id="11" name="Tekstfelt 10"/>
          <p:cNvSpPr txBox="1"/>
          <p:nvPr/>
        </p:nvSpPr>
        <p:spPr>
          <a:xfrm>
            <a:off x="6390098" y="5226384"/>
            <a:ext cx="261456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Increased turnover, export and/or employment of the participating SMEs</a:t>
            </a:r>
          </a:p>
        </p:txBody>
      </p:sp>
      <p:sp>
        <p:nvSpPr>
          <p:cNvPr id="12" name="Tekstfelt 11"/>
          <p:cNvSpPr txBox="1"/>
          <p:nvPr/>
        </p:nvSpPr>
        <p:spPr>
          <a:xfrm>
            <a:off x="201470" y="3490469"/>
            <a:ext cx="275944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Joint development of a lean soft landing program and exchange network</a:t>
            </a:r>
          </a:p>
        </p:txBody>
      </p:sp>
      <p:sp>
        <p:nvSpPr>
          <p:cNvPr id="13" name="Tekstfelt 12"/>
          <p:cNvSpPr txBox="1"/>
          <p:nvPr/>
        </p:nvSpPr>
        <p:spPr>
          <a:xfrm>
            <a:off x="3291428" y="3490469"/>
            <a:ext cx="279005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A functioning lean soft landing program and exchange network</a:t>
            </a:r>
          </a:p>
        </p:txBody>
      </p:sp>
      <p:sp>
        <p:nvSpPr>
          <p:cNvPr id="14" name="Tekstfelt 13"/>
          <p:cNvSpPr txBox="1"/>
          <p:nvPr/>
        </p:nvSpPr>
        <p:spPr>
          <a:xfrm>
            <a:off x="6385742" y="3490469"/>
            <a:ext cx="2614567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A long-term viable knowledge network for public business development entities in the North Sea Region</a:t>
            </a:r>
          </a:p>
        </p:txBody>
      </p:sp>
      <p:sp>
        <p:nvSpPr>
          <p:cNvPr id="15" name="Tekstfelt 14"/>
          <p:cNvSpPr txBox="1"/>
          <p:nvPr/>
        </p:nvSpPr>
        <p:spPr>
          <a:xfrm>
            <a:off x="201470" y="4845675"/>
            <a:ext cx="230995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/>
              <a:t>Implementation phase</a:t>
            </a:r>
          </a:p>
        </p:txBody>
      </p:sp>
      <p:sp>
        <p:nvSpPr>
          <p:cNvPr id="16" name="Tekstfelt 15"/>
          <p:cNvSpPr txBox="1"/>
          <p:nvPr/>
        </p:nvSpPr>
        <p:spPr>
          <a:xfrm>
            <a:off x="201470" y="3151915"/>
            <a:ext cx="20965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/>
              <a:t>Development phase</a:t>
            </a:r>
          </a:p>
        </p:txBody>
      </p:sp>
      <p:cxnSp>
        <p:nvCxnSpPr>
          <p:cNvPr id="3" name="Lige forbindelse 2"/>
          <p:cNvCxnSpPr/>
          <p:nvPr/>
        </p:nvCxnSpPr>
        <p:spPr>
          <a:xfrm>
            <a:off x="172442" y="4775191"/>
            <a:ext cx="8798839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Billede 16">
            <a:extLst>
              <a:ext uri="{FF2B5EF4-FFF2-40B4-BE49-F238E27FC236}">
                <a16:creationId xmlns:a16="http://schemas.microsoft.com/office/drawing/2014/main" id="{5ED18AAF-C743-4A20-9D2E-410E7DAC29E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28810" y="0"/>
            <a:ext cx="3215190" cy="12732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58018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0" y="993931"/>
            <a:ext cx="7886700" cy="974277"/>
          </a:xfrm>
        </p:spPr>
        <p:txBody>
          <a:bodyPr>
            <a:normAutofit/>
          </a:bodyPr>
          <a:lstStyle/>
          <a:p>
            <a:r>
              <a:rPr lang="en-US" sz="3200" b="1" dirty="0">
                <a:latin typeface="+mn-lt"/>
              </a:rPr>
              <a:t>Why do Monitoring and Evaluation?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The purpose of monitoring and evaluation is to:</a:t>
            </a:r>
          </a:p>
          <a:p>
            <a:endParaRPr lang="en-US" dirty="0"/>
          </a:p>
          <a:p>
            <a:pPr lvl="1" indent="-360000">
              <a:buFont typeface="Calibri" panose="020F0502020204030204" pitchFamily="34" charset="0"/>
              <a:buChar char="→"/>
            </a:pPr>
            <a:r>
              <a:rPr lang="en-US" dirty="0"/>
              <a:t>monitor the progress of project activities according to agreed deliverables and indicators for measurement</a:t>
            </a:r>
          </a:p>
          <a:p>
            <a:pPr lvl="1" indent="-360000">
              <a:buFont typeface="Calibri" panose="020F0502020204030204" pitchFamily="34" charset="0"/>
              <a:buChar char="→"/>
            </a:pPr>
            <a:endParaRPr lang="en-US" dirty="0"/>
          </a:p>
          <a:p>
            <a:pPr lvl="1" indent="-360000">
              <a:buFont typeface="Calibri" panose="020F0502020204030204" pitchFamily="34" charset="0"/>
              <a:buChar char="→"/>
            </a:pPr>
            <a:r>
              <a:rPr lang="en-US" dirty="0"/>
              <a:t>make adaptations to the project implementation, if necessary</a:t>
            </a:r>
          </a:p>
          <a:p>
            <a:pPr lvl="1" indent="-360000">
              <a:buFont typeface="Calibri" panose="020F0502020204030204" pitchFamily="34" charset="0"/>
              <a:buChar char="→"/>
            </a:pPr>
            <a:endParaRPr lang="en-US" dirty="0"/>
          </a:p>
          <a:p>
            <a:pPr lvl="1" indent="-360000">
              <a:buFont typeface="Calibri" panose="020F0502020204030204" pitchFamily="34" charset="0"/>
              <a:buChar char="→"/>
            </a:pPr>
            <a:r>
              <a:rPr lang="en-US" dirty="0"/>
              <a:t>evaluate whether the short-term and long-term results of the project has been achieved</a:t>
            </a:r>
          </a:p>
          <a:p>
            <a:pPr lvl="1" indent="-360000">
              <a:buFont typeface="Calibri" panose="020F0502020204030204" pitchFamily="34" charset="0"/>
              <a:buChar char="→"/>
            </a:pPr>
            <a:endParaRPr lang="en-US" dirty="0"/>
          </a:p>
          <a:p>
            <a:pPr lvl="1" indent="-360000">
              <a:buFont typeface="Calibri" panose="020F0502020204030204" pitchFamily="34" charset="0"/>
              <a:buChar char="→"/>
            </a:pPr>
            <a:r>
              <a:rPr lang="en-US" dirty="0"/>
              <a:t>gather lessons learned and best practice (blueprint)</a:t>
            </a:r>
          </a:p>
        </p:txBody>
      </p:sp>
      <p:pic>
        <p:nvPicPr>
          <p:cNvPr id="4" name="Billede 3">
            <a:extLst>
              <a:ext uri="{FF2B5EF4-FFF2-40B4-BE49-F238E27FC236}">
                <a16:creationId xmlns:a16="http://schemas.microsoft.com/office/drawing/2014/main" id="{08754B65-0253-406D-AB1A-7842A6D1598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28810" y="0"/>
            <a:ext cx="3215190" cy="12732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8713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Billede 17">
            <a:extLst>
              <a:ext uri="{FF2B5EF4-FFF2-40B4-BE49-F238E27FC236}">
                <a16:creationId xmlns:a16="http://schemas.microsoft.com/office/drawing/2014/main" id="{407312D2-6578-4AF6-AE4D-53203ECBE90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28810" y="0"/>
            <a:ext cx="3215190" cy="1273215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85931" y="903317"/>
            <a:ext cx="7886700" cy="974277"/>
          </a:xfrm>
        </p:spPr>
        <p:txBody>
          <a:bodyPr>
            <a:normAutofit/>
          </a:bodyPr>
          <a:lstStyle/>
          <a:p>
            <a:r>
              <a:rPr lang="en-US" sz="3600" b="1" dirty="0">
                <a:latin typeface="+mn-lt"/>
              </a:rPr>
              <a:t>Overview of Evaluation Activities</a:t>
            </a:r>
          </a:p>
        </p:txBody>
      </p:sp>
      <p:grpSp>
        <p:nvGrpSpPr>
          <p:cNvPr id="3" name="Gruppe 2"/>
          <p:cNvGrpSpPr/>
          <p:nvPr/>
        </p:nvGrpSpPr>
        <p:grpSpPr>
          <a:xfrm>
            <a:off x="300445" y="3074122"/>
            <a:ext cx="2597335" cy="1570451"/>
            <a:chOff x="300445" y="3074122"/>
            <a:chExt cx="2597335" cy="1570451"/>
          </a:xfrm>
          <a:solidFill>
            <a:schemeClr val="tx1"/>
          </a:solidFill>
        </p:grpSpPr>
        <p:sp>
          <p:nvSpPr>
            <p:cNvPr id="4" name="Afrundet rektangel 3"/>
            <p:cNvSpPr/>
            <p:nvPr/>
          </p:nvSpPr>
          <p:spPr>
            <a:xfrm>
              <a:off x="300445" y="3074122"/>
              <a:ext cx="2586447" cy="1570451"/>
            </a:xfrm>
            <a:prstGeom prst="roundRect">
              <a:avLst/>
            </a:prstGeom>
            <a:grpFill/>
            <a:ln>
              <a:solidFill>
                <a:schemeClr val="tx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lang="en-US" b="1" dirty="0">
                <a:solidFill>
                  <a:schemeClr val="bg1"/>
                </a:solidFill>
              </a:endParaRPr>
            </a:p>
          </p:txBody>
        </p:sp>
        <p:sp>
          <p:nvSpPr>
            <p:cNvPr id="13" name="Tekstfelt 12"/>
            <p:cNvSpPr txBox="1"/>
            <p:nvPr/>
          </p:nvSpPr>
          <p:spPr>
            <a:xfrm>
              <a:off x="311334" y="3360971"/>
              <a:ext cx="2586446" cy="1015663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000" b="1" dirty="0">
                  <a:solidFill>
                    <a:schemeClr val="bg1"/>
                  </a:solidFill>
                </a:rPr>
                <a:t>1. </a:t>
              </a:r>
            </a:p>
            <a:p>
              <a:pPr algn="ctr"/>
              <a:r>
                <a:rPr lang="en-US" sz="2000" b="1" dirty="0">
                  <a:solidFill>
                    <a:schemeClr val="bg1"/>
                  </a:solidFill>
                </a:rPr>
                <a:t>Ongoing Monitoring of Activities</a:t>
              </a:r>
            </a:p>
          </p:txBody>
        </p:sp>
      </p:grpSp>
      <p:grpSp>
        <p:nvGrpSpPr>
          <p:cNvPr id="6" name="Gruppe 5"/>
          <p:cNvGrpSpPr/>
          <p:nvPr/>
        </p:nvGrpSpPr>
        <p:grpSpPr>
          <a:xfrm>
            <a:off x="3265713" y="3074123"/>
            <a:ext cx="2597334" cy="1570451"/>
            <a:chOff x="3265713" y="3074123"/>
            <a:chExt cx="2597334" cy="1570451"/>
          </a:xfrm>
          <a:solidFill>
            <a:schemeClr val="tx1"/>
          </a:solidFill>
        </p:grpSpPr>
        <p:sp>
          <p:nvSpPr>
            <p:cNvPr id="5" name="Afrundet rektangel 4"/>
            <p:cNvSpPr/>
            <p:nvPr/>
          </p:nvSpPr>
          <p:spPr>
            <a:xfrm>
              <a:off x="3265713" y="3074123"/>
              <a:ext cx="2586447" cy="1570451"/>
            </a:xfrm>
            <a:prstGeom prst="roundRect">
              <a:avLst/>
            </a:prstGeom>
            <a:grpFill/>
            <a:ln>
              <a:solidFill>
                <a:schemeClr val="tx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lang="da-DK" b="1" dirty="0">
                <a:solidFill>
                  <a:schemeClr val="bg1"/>
                </a:solidFill>
              </a:endParaRPr>
            </a:p>
          </p:txBody>
        </p:sp>
        <p:sp>
          <p:nvSpPr>
            <p:cNvPr id="14" name="Tekstfelt 13"/>
            <p:cNvSpPr txBox="1"/>
            <p:nvPr/>
          </p:nvSpPr>
          <p:spPr>
            <a:xfrm>
              <a:off x="3276601" y="3381087"/>
              <a:ext cx="2586446" cy="707886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000" b="1" dirty="0">
                  <a:solidFill>
                    <a:schemeClr val="bg1"/>
                  </a:solidFill>
                </a:rPr>
                <a:t>2.</a:t>
              </a:r>
            </a:p>
            <a:p>
              <a:pPr algn="ctr"/>
              <a:r>
                <a:rPr lang="en-US" sz="2000" b="1" dirty="0">
                  <a:solidFill>
                    <a:schemeClr val="bg1"/>
                  </a:solidFill>
                </a:rPr>
                <a:t>Final Evaluation</a:t>
              </a:r>
            </a:p>
          </p:txBody>
        </p:sp>
      </p:grpSp>
      <p:grpSp>
        <p:nvGrpSpPr>
          <p:cNvPr id="7" name="Gruppe 6"/>
          <p:cNvGrpSpPr/>
          <p:nvPr/>
        </p:nvGrpSpPr>
        <p:grpSpPr>
          <a:xfrm>
            <a:off x="6230981" y="3074122"/>
            <a:ext cx="2599512" cy="1570451"/>
            <a:chOff x="6230981" y="3074122"/>
            <a:chExt cx="2599512" cy="1570451"/>
          </a:xfrm>
          <a:solidFill>
            <a:schemeClr val="tx1"/>
          </a:solidFill>
        </p:grpSpPr>
        <p:sp>
          <p:nvSpPr>
            <p:cNvPr id="8" name="Afrundet rektangel 7"/>
            <p:cNvSpPr/>
            <p:nvPr/>
          </p:nvSpPr>
          <p:spPr>
            <a:xfrm>
              <a:off x="6230981" y="3074122"/>
              <a:ext cx="2586447" cy="1570451"/>
            </a:xfrm>
            <a:prstGeom prst="roundRect">
              <a:avLst/>
            </a:prstGeom>
            <a:grpFill/>
            <a:ln>
              <a:solidFill>
                <a:schemeClr val="tx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lang="da-DK" b="1" dirty="0">
                <a:solidFill>
                  <a:schemeClr val="bg1"/>
                </a:solidFill>
              </a:endParaRPr>
            </a:p>
          </p:txBody>
        </p:sp>
        <p:sp>
          <p:nvSpPr>
            <p:cNvPr id="15" name="Tekstfelt 14"/>
            <p:cNvSpPr txBox="1"/>
            <p:nvPr/>
          </p:nvSpPr>
          <p:spPr>
            <a:xfrm>
              <a:off x="6244047" y="3376360"/>
              <a:ext cx="2586446" cy="707886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a-DK" sz="2000" b="1" dirty="0">
                  <a:solidFill>
                    <a:schemeClr val="bg1"/>
                  </a:solidFill>
                </a:rPr>
                <a:t>3. </a:t>
              </a:r>
            </a:p>
            <a:p>
              <a:pPr algn="ctr"/>
              <a:r>
                <a:rPr lang="da-DK" sz="2000" b="1" dirty="0">
                  <a:solidFill>
                    <a:schemeClr val="bg1"/>
                  </a:solidFill>
                </a:rPr>
                <a:t>Soft Landing Blue Print</a:t>
              </a:r>
            </a:p>
          </p:txBody>
        </p:sp>
      </p:grpSp>
      <p:sp>
        <p:nvSpPr>
          <p:cNvPr id="10" name="Pladsholder til indhold 2"/>
          <p:cNvSpPr>
            <a:spLocks noGrp="1"/>
          </p:cNvSpPr>
          <p:nvPr>
            <p:ph idx="1"/>
          </p:nvPr>
        </p:nvSpPr>
        <p:spPr>
          <a:xfrm>
            <a:off x="311334" y="1906622"/>
            <a:ext cx="7886700" cy="100087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/>
              <a:t>The approved project application outlines three main evaluation activities:</a:t>
            </a:r>
          </a:p>
        </p:txBody>
      </p:sp>
      <p:sp>
        <p:nvSpPr>
          <p:cNvPr id="9" name="Højre klammeparentes 8"/>
          <p:cNvSpPr/>
          <p:nvPr/>
        </p:nvSpPr>
        <p:spPr>
          <a:xfrm rot="5400000">
            <a:off x="5765074" y="2232297"/>
            <a:ext cx="595086" cy="5564780"/>
          </a:xfrm>
          <a:prstGeom prst="rightBrace">
            <a:avLst>
              <a:gd name="adj1" fmla="val 44918"/>
              <a:gd name="adj2" fmla="val 50000"/>
            </a:avLst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6" name="Højre klammeparentes 15"/>
          <p:cNvSpPr/>
          <p:nvPr/>
        </p:nvSpPr>
        <p:spPr>
          <a:xfrm rot="5400000">
            <a:off x="1296123" y="3699695"/>
            <a:ext cx="595086" cy="2615470"/>
          </a:xfrm>
          <a:prstGeom prst="rightBrace">
            <a:avLst>
              <a:gd name="adj1" fmla="val 44918"/>
              <a:gd name="adj2" fmla="val 50000"/>
            </a:avLst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1" name="Tekstfelt 10"/>
          <p:cNvSpPr txBox="1"/>
          <p:nvPr/>
        </p:nvSpPr>
        <p:spPr>
          <a:xfrm>
            <a:off x="4669248" y="5370287"/>
            <a:ext cx="280561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will be done by </a:t>
            </a:r>
          </a:p>
          <a:p>
            <a:pPr algn="ctr"/>
            <a:r>
              <a:rPr lang="en-US" dirty="0"/>
              <a:t>Center for Growth Analysis, </a:t>
            </a:r>
            <a:r>
              <a:rPr lang="en-US" dirty="0" err="1"/>
              <a:t>Vaeksthus</a:t>
            </a:r>
            <a:r>
              <a:rPr lang="en-US" dirty="0"/>
              <a:t> Sjaelland</a:t>
            </a:r>
          </a:p>
        </p:txBody>
      </p:sp>
      <p:sp>
        <p:nvSpPr>
          <p:cNvPr id="17" name="Tekstfelt 16"/>
          <p:cNvSpPr txBox="1"/>
          <p:nvPr/>
        </p:nvSpPr>
        <p:spPr>
          <a:xfrm>
            <a:off x="690157" y="5370287"/>
            <a:ext cx="1828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will be done by the national steering groups</a:t>
            </a:r>
          </a:p>
        </p:txBody>
      </p:sp>
    </p:spTree>
    <p:extLst>
      <p:ext uri="{BB962C8B-B14F-4D97-AF65-F5344CB8AC3E}">
        <p14:creationId xmlns:p14="http://schemas.microsoft.com/office/powerpoint/2010/main" val="10007245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28650" y="1273215"/>
            <a:ext cx="7886700" cy="974277"/>
          </a:xfrm>
        </p:spPr>
        <p:txBody>
          <a:bodyPr>
            <a:normAutofit/>
          </a:bodyPr>
          <a:lstStyle/>
          <a:p>
            <a:r>
              <a:rPr lang="en-US" sz="3200" b="1" dirty="0">
                <a:latin typeface="+mn-lt"/>
              </a:rPr>
              <a:t>1. Ongoing Monitoring of Activities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dirty="0"/>
              <a:t>What are the best indicators for </a:t>
            </a:r>
          </a:p>
          <a:p>
            <a:pPr marL="0" indent="0" algn="ctr">
              <a:buNone/>
            </a:pPr>
            <a:r>
              <a:rPr lang="en-US" dirty="0"/>
              <a:t>ongoing monitoring of activity progress?</a:t>
            </a:r>
          </a:p>
        </p:txBody>
      </p:sp>
      <p:pic>
        <p:nvPicPr>
          <p:cNvPr id="5" name="Billede 4">
            <a:extLst>
              <a:ext uri="{FF2B5EF4-FFF2-40B4-BE49-F238E27FC236}">
                <a16:creationId xmlns:a16="http://schemas.microsoft.com/office/drawing/2014/main" id="{55A15745-01EF-40E6-BD70-33E244196BE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28810" y="0"/>
            <a:ext cx="3215190" cy="12732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55531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frundet rektangel 3"/>
          <p:cNvSpPr/>
          <p:nvPr/>
        </p:nvSpPr>
        <p:spPr>
          <a:xfrm>
            <a:off x="275770" y="3352805"/>
            <a:ext cx="8563428" cy="3047999"/>
          </a:xfrm>
          <a:prstGeom prst="roundRect">
            <a:avLst>
              <a:gd name="adj" fmla="val 7752"/>
            </a:avLst>
          </a:prstGeom>
          <a:solidFill>
            <a:schemeClr val="bg1">
              <a:lumMod val="75000"/>
            </a:schemeClr>
          </a:solidFill>
          <a:ln w="6350">
            <a:solidFill>
              <a:schemeClr val="tx1"/>
            </a:solidFill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7" name="Afrundet rektangel 6"/>
          <p:cNvSpPr/>
          <p:nvPr/>
        </p:nvSpPr>
        <p:spPr>
          <a:xfrm>
            <a:off x="491669" y="4005948"/>
            <a:ext cx="2594428" cy="2148113"/>
          </a:xfrm>
          <a:prstGeom prst="roundRect">
            <a:avLst>
              <a:gd name="adj" fmla="val 12333"/>
            </a:avLst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>
                <a:latin typeface="+mn-lt"/>
              </a:rPr>
              <a:t>2. Final Evaluation I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628650" y="1481070"/>
            <a:ext cx="7886700" cy="1247617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2400" dirty="0"/>
              <a:t>The final evaluation documents the results of the project and provides data for the Soft Landing Blue Print. The results will be documented in a traditional evaluation report (digital and physical version)</a:t>
            </a:r>
          </a:p>
        </p:txBody>
      </p:sp>
      <p:sp>
        <p:nvSpPr>
          <p:cNvPr id="5" name="Tekstfelt 4"/>
          <p:cNvSpPr txBox="1"/>
          <p:nvPr/>
        </p:nvSpPr>
        <p:spPr>
          <a:xfrm>
            <a:off x="595084" y="4125408"/>
            <a:ext cx="246198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bg1"/>
                </a:solidFill>
              </a:rPr>
              <a:t>Evaluation of the activities of the project, including SME satisfaction</a:t>
            </a:r>
          </a:p>
        </p:txBody>
      </p:sp>
      <p:sp>
        <p:nvSpPr>
          <p:cNvPr id="9" name="Tekstfelt 8"/>
          <p:cNvSpPr txBox="1"/>
          <p:nvPr/>
        </p:nvSpPr>
        <p:spPr>
          <a:xfrm>
            <a:off x="511531" y="3464984"/>
            <a:ext cx="24638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Final Evaluation</a:t>
            </a:r>
          </a:p>
        </p:txBody>
      </p:sp>
      <p:sp>
        <p:nvSpPr>
          <p:cNvPr id="13" name="Afrundet rektangel 12"/>
          <p:cNvSpPr/>
          <p:nvPr/>
        </p:nvSpPr>
        <p:spPr>
          <a:xfrm>
            <a:off x="3249384" y="4005947"/>
            <a:ext cx="2594428" cy="2148113"/>
          </a:xfrm>
          <a:prstGeom prst="roundRect">
            <a:avLst>
              <a:gd name="adj" fmla="val 12333"/>
            </a:avLst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6" name="Tekstfelt 5"/>
          <p:cNvSpPr txBox="1"/>
          <p:nvPr/>
        </p:nvSpPr>
        <p:spPr>
          <a:xfrm>
            <a:off x="3339191" y="4125408"/>
            <a:ext cx="2510066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bg1"/>
                </a:solidFill>
              </a:rPr>
              <a:t>Evaluation of the participating SMEs’ short-term results from the project, i.e. knowledge partnerships and new products, services or processes</a:t>
            </a:r>
          </a:p>
        </p:txBody>
      </p:sp>
      <p:sp>
        <p:nvSpPr>
          <p:cNvPr id="14" name="Afrundet rektangel 13"/>
          <p:cNvSpPr/>
          <p:nvPr/>
        </p:nvSpPr>
        <p:spPr>
          <a:xfrm>
            <a:off x="6008911" y="4005947"/>
            <a:ext cx="2594428" cy="2148113"/>
          </a:xfrm>
          <a:prstGeom prst="roundRect">
            <a:avLst>
              <a:gd name="adj" fmla="val 12333"/>
            </a:avLst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8" name="Tekstfelt 7"/>
          <p:cNvSpPr txBox="1"/>
          <p:nvPr/>
        </p:nvSpPr>
        <p:spPr>
          <a:xfrm>
            <a:off x="6097812" y="4126527"/>
            <a:ext cx="250552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bg1"/>
                </a:solidFill>
              </a:rPr>
              <a:t>Evaluation of the SMEs’ long-term results from the project, i.e. effect on turnover, export and employment (historical and future)</a:t>
            </a:r>
          </a:p>
        </p:txBody>
      </p:sp>
      <p:pic>
        <p:nvPicPr>
          <p:cNvPr id="12" name="Billede 11">
            <a:extLst>
              <a:ext uri="{FF2B5EF4-FFF2-40B4-BE49-F238E27FC236}">
                <a16:creationId xmlns:a16="http://schemas.microsoft.com/office/drawing/2014/main" id="{3567B08D-D74A-4433-A07A-54F9E575FC2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28810" y="0"/>
            <a:ext cx="3215190" cy="12732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40943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>
                <a:latin typeface="+mn-lt"/>
              </a:rPr>
              <a:t>2. Final Evaluation II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628650" y="1481070"/>
            <a:ext cx="7886700" cy="445527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/>
              <a:t>Data collection for the final evaluation consists of:</a:t>
            </a:r>
          </a:p>
          <a:p>
            <a:pPr marL="0" indent="0">
              <a:buNone/>
            </a:pPr>
            <a:endParaRPr lang="en-US" sz="2400" dirty="0"/>
          </a:p>
          <a:p>
            <a:r>
              <a:rPr lang="en-US" sz="2400" dirty="0"/>
              <a:t>Project documents</a:t>
            </a:r>
          </a:p>
          <a:p>
            <a:r>
              <a:rPr lang="en-US" sz="2400" dirty="0"/>
              <a:t>Input from ongoing monitoring of activities</a:t>
            </a:r>
          </a:p>
          <a:p>
            <a:r>
              <a:rPr lang="en-US" sz="2400" dirty="0"/>
              <a:t>Survey (SMEs)</a:t>
            </a:r>
          </a:p>
          <a:p>
            <a:r>
              <a:rPr lang="en-US" sz="2400" dirty="0"/>
              <a:t>Interviews with SMEs</a:t>
            </a:r>
          </a:p>
          <a:p>
            <a:r>
              <a:rPr lang="en-US" sz="2400" dirty="0"/>
              <a:t>Etc.</a:t>
            </a:r>
          </a:p>
        </p:txBody>
      </p:sp>
      <p:pic>
        <p:nvPicPr>
          <p:cNvPr id="4" name="Billede 3">
            <a:extLst>
              <a:ext uri="{FF2B5EF4-FFF2-40B4-BE49-F238E27FC236}">
                <a16:creationId xmlns:a16="http://schemas.microsoft.com/office/drawing/2014/main" id="{E59D6995-D9C2-4BBF-B2A9-D5C835DBFBA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28810" y="0"/>
            <a:ext cx="3215190" cy="12732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76136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-t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t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Kont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ontor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991</TotalTime>
  <Words>695</Words>
  <Application>Microsoft Office PowerPoint</Application>
  <PresentationFormat>Skærmshow (4:3)</PresentationFormat>
  <Paragraphs>115</Paragraphs>
  <Slides>12</Slides>
  <Notes>1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5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12</vt:i4>
      </vt:variant>
    </vt:vector>
  </HeadingPairs>
  <TitlesOfParts>
    <vt:vector size="18" baseType="lpstr">
      <vt:lpstr>Arial</vt:lpstr>
      <vt:lpstr>Calibri</vt:lpstr>
      <vt:lpstr>Calibri Light</vt:lpstr>
      <vt:lpstr>Comic Sans MS</vt:lpstr>
      <vt:lpstr>Wingdings</vt:lpstr>
      <vt:lpstr>Office-tema</vt:lpstr>
      <vt:lpstr>Evaluation Design Preliminary</vt:lpstr>
      <vt:lpstr>Purpose of Today’s Session</vt:lpstr>
      <vt:lpstr>The Logic Model</vt:lpstr>
      <vt:lpstr>The Logic Model for  Lean Soft Landing for Micro SMEs</vt:lpstr>
      <vt:lpstr>Why do Monitoring and Evaluation?</vt:lpstr>
      <vt:lpstr>Overview of Evaluation Activities</vt:lpstr>
      <vt:lpstr>1. Ongoing Monitoring of Activities</vt:lpstr>
      <vt:lpstr>2. Final Evaluation I</vt:lpstr>
      <vt:lpstr>2. Final Evaluation II</vt:lpstr>
      <vt:lpstr> Examples: Survey questions regarding effect</vt:lpstr>
      <vt:lpstr>3. Soft Landing Blue Print I</vt:lpstr>
      <vt:lpstr>3. Soft Landing Blue Print II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Pernille Middelboe Frederiksen</dc:creator>
  <cp:lastModifiedBy>Søren Berg Jørgensen</cp:lastModifiedBy>
  <cp:revision>226</cp:revision>
  <dcterms:created xsi:type="dcterms:W3CDTF">2016-05-10T12:04:04Z</dcterms:created>
  <dcterms:modified xsi:type="dcterms:W3CDTF">2018-05-31T07:53:21Z</dcterms:modified>
</cp:coreProperties>
</file>