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324" r:id="rId3"/>
    <p:sldId id="257" r:id="rId4"/>
    <p:sldId id="312" r:id="rId5"/>
    <p:sldId id="313" r:id="rId6"/>
    <p:sldId id="314" r:id="rId7"/>
    <p:sldId id="315" r:id="rId8"/>
    <p:sldId id="316" r:id="rId9"/>
    <p:sldId id="319" r:id="rId10"/>
    <p:sldId id="320" r:id="rId11"/>
    <p:sldId id="321" r:id="rId12"/>
    <p:sldId id="317" r:id="rId13"/>
    <p:sldId id="322" r:id="rId14"/>
    <p:sldId id="318" r:id="rId15"/>
    <p:sldId id="325" r:id="rId16"/>
    <p:sldId id="327" r:id="rId17"/>
    <p:sldId id="326" r:id="rId18"/>
    <p:sldId id="328" r:id="rId19"/>
    <p:sldId id="311" r:id="rId20"/>
  </p:sldIdLst>
  <p:sldSz cx="6858000" cy="9906000" type="A4"/>
  <p:notesSz cx="6858000" cy="9144000"/>
  <p:defaultTex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ene Stub Selmer" initials="MS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ema til typografi 1 - Markerin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llemlayou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13"/>
    <p:restoredTop sz="94164"/>
  </p:normalViewPr>
  <p:slideViewPr>
    <p:cSldViewPr snapToGrid="0" snapToObjects="1">
      <p:cViewPr varScale="1">
        <p:scale>
          <a:sx n="82" d="100"/>
          <a:sy n="82" d="100"/>
        </p:scale>
        <p:origin x="3590" y="82"/>
      </p:cViewPr>
      <p:guideLst>
        <p:guide orient="horz" pos="312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6" d="100"/>
          <a:sy n="156" d="100"/>
        </p:scale>
        <p:origin x="-538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896596-3E7F-184C-AB69-43C760F9E9BE}" type="datetimeFigureOut">
              <a:rPr lang="da-DK"/>
              <a:pPr/>
              <a:t>14-06-2019</a:t>
            </a:fld>
            <a:endParaRPr lang="da-DK"/>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D58B86-FB09-FF4E-BF8C-727575472196}" type="slidenum">
              <a:rPr/>
              <a:pPr/>
              <a:t>‹nr.›</a:t>
            </a:fld>
            <a:endParaRPr lang="da-DK"/>
          </a:p>
        </p:txBody>
      </p:sp>
    </p:spTree>
    <p:extLst>
      <p:ext uri="{BB962C8B-B14F-4D97-AF65-F5344CB8AC3E}">
        <p14:creationId xmlns:p14="http://schemas.microsoft.com/office/powerpoint/2010/main" val="4294405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1BB2D-6988-DB43-975C-B341BC9802C5}" type="datetimeFigureOut">
              <a:t>14-06-2019</a:t>
            </a:fld>
            <a:endParaRPr lang="da-DK"/>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5C507-DE7F-964A-91BB-52804C3400C2}" type="slidenum">
              <a:t>‹nr.›</a:t>
            </a:fld>
            <a:endParaRPr lang="da-DK"/>
          </a:p>
        </p:txBody>
      </p:sp>
    </p:spTree>
    <p:extLst>
      <p:ext uri="{BB962C8B-B14F-4D97-AF65-F5344CB8AC3E}">
        <p14:creationId xmlns:p14="http://schemas.microsoft.com/office/powerpoint/2010/main" val="18688237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D05C507-DE7F-964A-91BB-52804C3400C2}" type="slidenum">
              <a:rPr lang="da-DK" smtClean="0"/>
              <a:t>1</a:t>
            </a:fld>
            <a:endParaRPr lang="da-DK"/>
          </a:p>
        </p:txBody>
      </p:sp>
    </p:spTree>
    <p:extLst>
      <p:ext uri="{BB962C8B-B14F-4D97-AF65-F5344CB8AC3E}">
        <p14:creationId xmlns:p14="http://schemas.microsoft.com/office/powerpoint/2010/main" val="240006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D05C507-DE7F-964A-91BB-52804C3400C2}" type="slidenum">
              <a:rPr lang="tr-TR" smtClean="0"/>
              <a:t>13</a:t>
            </a:fld>
            <a:endParaRPr lang="tr-TR"/>
          </a:p>
        </p:txBody>
      </p:sp>
    </p:spTree>
    <p:extLst>
      <p:ext uri="{BB962C8B-B14F-4D97-AF65-F5344CB8AC3E}">
        <p14:creationId xmlns:p14="http://schemas.microsoft.com/office/powerpoint/2010/main" val="1332707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D05C507-DE7F-964A-91BB-52804C3400C2}" type="slidenum">
              <a:rPr lang="tr-TR" smtClean="0"/>
              <a:t>14</a:t>
            </a:fld>
            <a:endParaRPr lang="tr-TR"/>
          </a:p>
        </p:txBody>
      </p:sp>
    </p:spTree>
    <p:extLst>
      <p:ext uri="{BB962C8B-B14F-4D97-AF65-F5344CB8AC3E}">
        <p14:creationId xmlns:p14="http://schemas.microsoft.com/office/powerpoint/2010/main" val="540145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5D05C507-DE7F-964A-91BB-52804C3400C2}" type="slidenum">
              <a:rPr lang="da-DK" smtClean="0"/>
              <a:t>17</a:t>
            </a:fld>
            <a:endParaRPr lang="da-DK"/>
          </a:p>
        </p:txBody>
      </p:sp>
    </p:spTree>
    <p:extLst>
      <p:ext uri="{BB962C8B-B14F-4D97-AF65-F5344CB8AC3E}">
        <p14:creationId xmlns:p14="http://schemas.microsoft.com/office/powerpoint/2010/main" val="3217926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D05C507-DE7F-964A-91BB-52804C3400C2}" type="slidenum">
              <a:rPr lang="tr-TR" smtClean="0"/>
              <a:t>19</a:t>
            </a:fld>
            <a:endParaRPr lang="tr-TR"/>
          </a:p>
        </p:txBody>
      </p:sp>
    </p:spTree>
    <p:extLst>
      <p:ext uri="{BB962C8B-B14F-4D97-AF65-F5344CB8AC3E}">
        <p14:creationId xmlns:p14="http://schemas.microsoft.com/office/powerpoint/2010/main" val="470951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5D05C507-DE7F-964A-91BB-52804C3400C2}" type="slidenum">
              <a:rPr lang="da-DK" smtClean="0"/>
              <a:t>2</a:t>
            </a:fld>
            <a:endParaRPr lang="da-DK"/>
          </a:p>
        </p:txBody>
      </p:sp>
    </p:spTree>
    <p:extLst>
      <p:ext uri="{BB962C8B-B14F-4D97-AF65-F5344CB8AC3E}">
        <p14:creationId xmlns:p14="http://schemas.microsoft.com/office/powerpoint/2010/main" val="1289935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D05C507-DE7F-964A-91BB-52804C3400C2}" type="slidenum">
              <a:rPr lang="tr-TR" smtClean="0"/>
              <a:t>3</a:t>
            </a:fld>
            <a:endParaRPr lang="tr-TR"/>
          </a:p>
        </p:txBody>
      </p:sp>
    </p:spTree>
    <p:extLst>
      <p:ext uri="{BB962C8B-B14F-4D97-AF65-F5344CB8AC3E}">
        <p14:creationId xmlns:p14="http://schemas.microsoft.com/office/powerpoint/2010/main" val="31223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5D05C507-DE7F-964A-91BB-52804C3400C2}" type="slidenum">
              <a:rPr lang="da-DK" smtClean="0"/>
              <a:t>5</a:t>
            </a:fld>
            <a:endParaRPr lang="da-DK"/>
          </a:p>
        </p:txBody>
      </p:sp>
    </p:spTree>
    <p:extLst>
      <p:ext uri="{BB962C8B-B14F-4D97-AF65-F5344CB8AC3E}">
        <p14:creationId xmlns:p14="http://schemas.microsoft.com/office/powerpoint/2010/main" val="217706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D05C507-DE7F-964A-91BB-52804C3400C2}" type="slidenum">
              <a:rPr lang="tr-TR" smtClean="0"/>
              <a:t>6</a:t>
            </a:fld>
            <a:endParaRPr lang="tr-TR"/>
          </a:p>
        </p:txBody>
      </p:sp>
    </p:spTree>
    <p:extLst>
      <p:ext uri="{BB962C8B-B14F-4D97-AF65-F5344CB8AC3E}">
        <p14:creationId xmlns:p14="http://schemas.microsoft.com/office/powerpoint/2010/main" val="91098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D05C507-DE7F-964A-91BB-52804C3400C2}" type="slidenum">
              <a:rPr lang="tr-TR" smtClean="0"/>
              <a:t>7</a:t>
            </a:fld>
            <a:endParaRPr lang="tr-TR"/>
          </a:p>
        </p:txBody>
      </p:sp>
    </p:spTree>
    <p:extLst>
      <p:ext uri="{BB962C8B-B14F-4D97-AF65-F5344CB8AC3E}">
        <p14:creationId xmlns:p14="http://schemas.microsoft.com/office/powerpoint/2010/main" val="971673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D05C507-DE7F-964A-91BB-52804C3400C2}" type="slidenum">
              <a:rPr lang="tr-TR" smtClean="0"/>
              <a:t>8</a:t>
            </a:fld>
            <a:endParaRPr lang="tr-TR"/>
          </a:p>
        </p:txBody>
      </p:sp>
    </p:spTree>
    <p:extLst>
      <p:ext uri="{BB962C8B-B14F-4D97-AF65-F5344CB8AC3E}">
        <p14:creationId xmlns:p14="http://schemas.microsoft.com/office/powerpoint/2010/main" val="1167083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D05C507-DE7F-964A-91BB-52804C3400C2}" type="slidenum">
              <a:rPr lang="tr-TR" smtClean="0"/>
              <a:t>9</a:t>
            </a:fld>
            <a:endParaRPr lang="tr-TR"/>
          </a:p>
        </p:txBody>
      </p:sp>
    </p:spTree>
    <p:extLst>
      <p:ext uri="{BB962C8B-B14F-4D97-AF65-F5344CB8AC3E}">
        <p14:creationId xmlns:p14="http://schemas.microsoft.com/office/powerpoint/2010/main" val="1741465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5D05C507-DE7F-964A-91BB-52804C3400C2}" type="slidenum">
              <a:rPr lang="da-DK" smtClean="0"/>
              <a:t>10</a:t>
            </a:fld>
            <a:endParaRPr lang="da-DK"/>
          </a:p>
        </p:txBody>
      </p:sp>
    </p:spTree>
    <p:extLst>
      <p:ext uri="{BB962C8B-B14F-4D97-AF65-F5344CB8AC3E}">
        <p14:creationId xmlns:p14="http://schemas.microsoft.com/office/powerpoint/2010/main" val="2514942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198658" y="197885"/>
            <a:ext cx="6460685" cy="2391534"/>
          </a:xfrm>
          <a:prstGeom prst="rect">
            <a:avLst/>
          </a:prstGeom>
          <a:solidFill>
            <a:srgbClr val="B9C528"/>
          </a:solidFill>
          <a:ln>
            <a:noFill/>
          </a:ln>
          <a:effectLst/>
        </p:spPr>
        <p:style>
          <a:lnRef idx="1">
            <a:schemeClr val="accent1"/>
          </a:lnRef>
          <a:fillRef idx="3">
            <a:schemeClr val="accent1"/>
          </a:fillRef>
          <a:effectRef idx="2">
            <a:schemeClr val="accent1"/>
          </a:effectRef>
          <a:fontRef idx="minor">
            <a:schemeClr val="lt1"/>
          </a:fontRef>
        </p:style>
        <p:txBody>
          <a:bodyPr lIns="83988" tIns="41994" rIns="83988" bIns="41994" rtlCol="0" anchor="ctr"/>
          <a:lstStyle/>
          <a:p>
            <a:pPr algn="ctr"/>
            <a:endParaRPr lang="da-DK"/>
          </a:p>
        </p:txBody>
      </p:sp>
      <p:sp>
        <p:nvSpPr>
          <p:cNvPr id="7" name="Rectangle 6"/>
          <p:cNvSpPr/>
          <p:nvPr userDrawn="1"/>
        </p:nvSpPr>
        <p:spPr>
          <a:xfrm>
            <a:off x="198658" y="2630615"/>
            <a:ext cx="6460685" cy="1480824"/>
          </a:xfrm>
          <a:prstGeom prst="rect">
            <a:avLst/>
          </a:prstGeom>
          <a:solidFill>
            <a:srgbClr val="B9C528"/>
          </a:solidFill>
          <a:ln>
            <a:noFill/>
          </a:ln>
          <a:effectLst/>
        </p:spPr>
        <p:style>
          <a:lnRef idx="1">
            <a:schemeClr val="accent1"/>
          </a:lnRef>
          <a:fillRef idx="3">
            <a:schemeClr val="accent1"/>
          </a:fillRef>
          <a:effectRef idx="2">
            <a:schemeClr val="accent1"/>
          </a:effectRef>
          <a:fontRef idx="minor">
            <a:schemeClr val="lt1"/>
          </a:fontRef>
        </p:style>
        <p:txBody>
          <a:bodyPr lIns="83988" tIns="41994" rIns="83988" bIns="41994" rtlCol="0" anchor="ctr"/>
          <a:lstStyle/>
          <a:p>
            <a:pPr algn="ctr"/>
            <a:endParaRPr lang="da-DK"/>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5794" y="903563"/>
            <a:ext cx="2168964" cy="512414"/>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00927" y="3200400"/>
            <a:ext cx="2873384" cy="160012"/>
          </a:xfrm>
          <a:prstGeom prst="rect">
            <a:avLst/>
          </a:prstGeom>
        </p:spPr>
      </p:pic>
      <p:pic>
        <p:nvPicPr>
          <p:cNvPr id="10" name="Picture 9" descr="10578_forside24.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8658" y="4660416"/>
            <a:ext cx="1511999" cy="944999"/>
          </a:xfrm>
          <a:prstGeom prst="rect">
            <a:avLst/>
          </a:prstGeom>
        </p:spPr>
      </p:pic>
      <p:sp>
        <p:nvSpPr>
          <p:cNvPr id="11" name="Text Placeholder 3"/>
          <p:cNvSpPr>
            <a:spLocks noGrp="1"/>
          </p:cNvSpPr>
          <p:nvPr>
            <p:ph type="body" sz="half" idx="2"/>
          </p:nvPr>
        </p:nvSpPr>
        <p:spPr>
          <a:xfrm>
            <a:off x="1913466" y="4558812"/>
            <a:ext cx="4605867" cy="4297317"/>
          </a:xfrm>
          <a:prstGeom prst="rect">
            <a:avLst/>
          </a:prstGeom>
        </p:spPr>
        <p:txBody>
          <a:bodyPr/>
          <a:lstStyle>
            <a:lvl1pPr marL="0" indent="0">
              <a:buNone/>
              <a:defRPr sz="9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13466" y="700355"/>
            <a:ext cx="4601633" cy="916774"/>
          </a:xfrm>
          <a:prstGeom prst="rect">
            <a:avLst/>
          </a:prstGeom>
        </p:spPr>
        <p:txBody>
          <a:bodyPr vert="horz"/>
          <a:lstStyle>
            <a:lvl1pPr>
              <a:defRPr sz="2000" spc="300"/>
            </a:lvl1pPr>
          </a:lstStyle>
          <a:p>
            <a:r>
              <a:rPr lang="da-DK"/>
              <a:t>Click to edit Master title style</a:t>
            </a:r>
            <a:br>
              <a:rPr lang="da-DK"/>
            </a:br>
            <a:endParaRPr lang="da-DK"/>
          </a:p>
        </p:txBody>
      </p:sp>
      <p:sp>
        <p:nvSpPr>
          <p:cNvPr id="3" name="Rectangle 2"/>
          <p:cNvSpPr/>
          <p:nvPr userDrawn="1"/>
        </p:nvSpPr>
        <p:spPr>
          <a:xfrm>
            <a:off x="198658" y="818894"/>
            <a:ext cx="1508616" cy="1204640"/>
          </a:xfrm>
          <a:prstGeom prst="rect">
            <a:avLst/>
          </a:prstGeom>
          <a:solidFill>
            <a:srgbClr val="B9C528"/>
          </a:solidFill>
          <a:ln>
            <a:noFill/>
          </a:ln>
          <a:effectLst/>
        </p:spPr>
        <p:style>
          <a:lnRef idx="1">
            <a:schemeClr val="accent1"/>
          </a:lnRef>
          <a:fillRef idx="3">
            <a:schemeClr val="accent1"/>
          </a:fillRef>
          <a:effectRef idx="2">
            <a:schemeClr val="accent1"/>
          </a:effectRef>
          <a:fontRef idx="minor">
            <a:schemeClr val="lt1"/>
          </a:fontRef>
        </p:style>
        <p:txBody>
          <a:bodyPr lIns="83988" tIns="41994" rIns="83988" bIns="41994" rtlCol="0" anchor="ctr"/>
          <a:lstStyle/>
          <a:p>
            <a:pPr algn="ctr"/>
            <a:endParaRPr lang="da-DK"/>
          </a:p>
        </p:txBody>
      </p:sp>
      <p:sp>
        <p:nvSpPr>
          <p:cNvPr id="4" name="Subtitle 2"/>
          <p:cNvSpPr txBox="1">
            <a:spLocks/>
          </p:cNvSpPr>
          <p:nvPr userDrawn="1"/>
        </p:nvSpPr>
        <p:spPr>
          <a:xfrm>
            <a:off x="334743" y="818893"/>
            <a:ext cx="994524" cy="728135"/>
          </a:xfrm>
          <a:prstGeom prst="rect">
            <a:avLst/>
          </a:prstGeom>
        </p:spPr>
        <p:txBody>
          <a:bodyPr vert="horz" wrap="square" lIns="91438" tIns="45718" rIns="91438" bIns="45718" rtlCol="0" anchor="t">
            <a:normAutofit fontScale="92500"/>
          </a:bodyPr>
          <a:lstStyle/>
          <a:p>
            <a:pPr marL="0" marR="0" lvl="0" indent="0" algn="l" defTabSz="457187" rtl="0" eaLnBrk="1" fontAlgn="auto" latinLnBrk="0" hangingPunct="1">
              <a:lnSpc>
                <a:spcPct val="170000"/>
              </a:lnSpc>
              <a:spcBef>
                <a:spcPts val="0"/>
              </a:spcBef>
              <a:spcAft>
                <a:spcPts val="0"/>
              </a:spcAft>
              <a:buClrTx/>
              <a:buSzTx/>
              <a:buFont typeface="Arial"/>
              <a:buNone/>
              <a:tabLst/>
              <a:defRPr/>
            </a:pPr>
            <a:r>
              <a:rPr kumimoji="0" lang="en-US" sz="2000" b="0" i="0" u="none" strike="noStrike" kern="1200" cap="all" spc="300" normalizeH="0" baseline="0" noProof="0">
                <a:ln>
                  <a:noFill/>
                </a:ln>
                <a:solidFill>
                  <a:schemeClr val="bg1"/>
                </a:solidFill>
                <a:effectLst/>
                <a:uLnTx/>
                <a:uFillTx/>
                <a:latin typeface="Helvetica Neue Condensed Bold"/>
                <a:ea typeface="+mn-ea"/>
                <a:cs typeface="HelveticaNeue BoldCond"/>
              </a:rPr>
              <a:t>Case</a:t>
            </a:r>
            <a:endParaRPr kumimoji="0" lang="en-US" sz="1050" b="0" i="0" u="none" strike="noStrike" kern="1200" cap="none" spc="0" normalizeH="0" baseline="0" noProof="0">
              <a:ln>
                <a:noFill/>
              </a:ln>
              <a:solidFill>
                <a:schemeClr val="bg1"/>
              </a:solidFill>
              <a:effectLst/>
              <a:uLnTx/>
              <a:uFillTx/>
              <a:latin typeface="Helvetica 55 Roman"/>
              <a:ea typeface="+mn-ea"/>
              <a:cs typeface="Helvetica 55 Roman"/>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41486" y="9334224"/>
            <a:ext cx="1277847" cy="295382"/>
          </a:xfrm>
          <a:prstGeom prst="rect">
            <a:avLst/>
          </a:prstGeom>
        </p:spPr>
      </p:pic>
      <p:cxnSp>
        <p:nvCxnSpPr>
          <p:cNvPr id="6" name="Straight Connector 5"/>
          <p:cNvCxnSpPr/>
          <p:nvPr userDrawn="1"/>
        </p:nvCxnSpPr>
        <p:spPr>
          <a:xfrm>
            <a:off x="198658" y="9337400"/>
            <a:ext cx="4872875" cy="1588"/>
          </a:xfrm>
          <a:prstGeom prst="line">
            <a:avLst/>
          </a:prstGeom>
          <a:ln w="6350" cap="flat" cmpd="sng" algn="ctr">
            <a:solidFill>
              <a:srgbClr val="B9C528"/>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 name="Text Placeholder 3"/>
          <p:cNvSpPr>
            <a:spLocks noGrp="1"/>
          </p:cNvSpPr>
          <p:nvPr>
            <p:ph type="body" sz="half" idx="2"/>
          </p:nvPr>
        </p:nvSpPr>
        <p:spPr>
          <a:xfrm>
            <a:off x="1913466" y="1919384"/>
            <a:ext cx="4605867" cy="7038349"/>
          </a:xfrm>
          <a:prstGeom prst="rect">
            <a:avLst/>
          </a:prstGeom>
        </p:spPr>
        <p:txBody>
          <a:bodyPr/>
          <a:lstStyle>
            <a:lvl1pPr marL="0" indent="0">
              <a:buNone/>
              <a:defRPr sz="9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41486" y="9334224"/>
            <a:ext cx="1277847" cy="295382"/>
          </a:xfrm>
          <a:prstGeom prst="rect">
            <a:avLst/>
          </a:prstGeom>
        </p:spPr>
      </p:pic>
      <p:cxnSp>
        <p:nvCxnSpPr>
          <p:cNvPr id="6" name="Straight Connector 5"/>
          <p:cNvCxnSpPr/>
          <p:nvPr userDrawn="1"/>
        </p:nvCxnSpPr>
        <p:spPr>
          <a:xfrm>
            <a:off x="198658" y="9337400"/>
            <a:ext cx="4872875" cy="1588"/>
          </a:xfrm>
          <a:prstGeom prst="line">
            <a:avLst/>
          </a:prstGeom>
          <a:ln w="6350" cap="flat" cmpd="sng" algn="ctr">
            <a:solidFill>
              <a:srgbClr val="B9C528"/>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 name="Text Placeholder 3"/>
          <p:cNvSpPr>
            <a:spLocks noGrp="1"/>
          </p:cNvSpPr>
          <p:nvPr>
            <p:ph type="body" sz="half" idx="2" hasCustomPrompt="1"/>
          </p:nvPr>
        </p:nvSpPr>
        <p:spPr>
          <a:xfrm>
            <a:off x="1913466" y="1919384"/>
            <a:ext cx="4605867" cy="7038349"/>
          </a:xfrm>
          <a:prstGeom prst="rect">
            <a:avLst/>
          </a:prstGeom>
        </p:spPr>
        <p:txBody>
          <a:bodyPr/>
          <a:lstStyle>
            <a:lvl1pPr marL="0" indent="0">
              <a:buNone/>
              <a:defRPr sz="9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GFDBVCBVCVCBXESGD</a:t>
            </a:r>
          </a:p>
        </p:txBody>
      </p:sp>
      <p:sp>
        <p:nvSpPr>
          <p:cNvPr id="8" name="Rectangle 7"/>
          <p:cNvSpPr/>
          <p:nvPr userDrawn="1"/>
        </p:nvSpPr>
        <p:spPr>
          <a:xfrm>
            <a:off x="198658" y="818894"/>
            <a:ext cx="1508616" cy="1204640"/>
          </a:xfrm>
          <a:prstGeom prst="rect">
            <a:avLst/>
          </a:prstGeom>
          <a:solidFill>
            <a:srgbClr val="B9C528"/>
          </a:solidFill>
          <a:ln>
            <a:noFill/>
          </a:ln>
          <a:effectLst/>
        </p:spPr>
        <p:style>
          <a:lnRef idx="1">
            <a:schemeClr val="accent1"/>
          </a:lnRef>
          <a:fillRef idx="3">
            <a:schemeClr val="accent1"/>
          </a:fillRef>
          <a:effectRef idx="2">
            <a:schemeClr val="accent1"/>
          </a:effectRef>
          <a:fontRef idx="minor">
            <a:schemeClr val="lt1"/>
          </a:fontRef>
        </p:style>
        <p:txBody>
          <a:bodyPr lIns="83988" tIns="41994" rIns="83988" bIns="41994" rtlCol="0" anchor="ctr"/>
          <a:lstStyle/>
          <a:p>
            <a:pPr algn="ctr"/>
            <a:endParaRPr lang="da-DK"/>
          </a:p>
        </p:txBody>
      </p:sp>
      <p:sp>
        <p:nvSpPr>
          <p:cNvPr id="10" name="Title 1"/>
          <p:cNvSpPr>
            <a:spLocks noGrp="1"/>
          </p:cNvSpPr>
          <p:nvPr>
            <p:ph type="title" hasCustomPrompt="1"/>
          </p:nvPr>
        </p:nvSpPr>
        <p:spPr>
          <a:xfrm>
            <a:off x="1913466" y="700355"/>
            <a:ext cx="4601633" cy="916774"/>
          </a:xfrm>
          <a:prstGeom prst="rect">
            <a:avLst/>
          </a:prstGeom>
        </p:spPr>
        <p:txBody>
          <a:bodyPr vert="horz"/>
          <a:lstStyle>
            <a:lvl1pPr>
              <a:defRPr sz="2000" spc="300"/>
            </a:lvl1pPr>
          </a:lstStyle>
          <a:p>
            <a:r>
              <a:rPr lang="da-DK"/>
              <a:t>Click to edit Master title style</a:t>
            </a:r>
            <a:br>
              <a:rPr lang="da-DK"/>
            </a:br>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241486" y="9334224"/>
            <a:ext cx="1277847" cy="295382"/>
          </a:xfrm>
          <a:prstGeom prst="rect">
            <a:avLst/>
          </a:prstGeom>
        </p:spPr>
      </p:pic>
      <p:cxnSp>
        <p:nvCxnSpPr>
          <p:cNvPr id="21" name="Straight Connector 20"/>
          <p:cNvCxnSpPr/>
          <p:nvPr userDrawn="1"/>
        </p:nvCxnSpPr>
        <p:spPr>
          <a:xfrm>
            <a:off x="198658" y="9337400"/>
            <a:ext cx="4872875" cy="1588"/>
          </a:xfrm>
          <a:prstGeom prst="line">
            <a:avLst/>
          </a:prstGeom>
          <a:ln w="6350" cap="flat" cmpd="sng" algn="ctr">
            <a:solidFill>
              <a:srgbClr val="B9C528"/>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457187" rtl="0" eaLnBrk="1" latinLnBrk="0" hangingPunct="1">
        <a:spcBef>
          <a:spcPct val="0"/>
        </a:spcBef>
        <a:buNone/>
        <a:defRPr sz="2400" kern="1200">
          <a:solidFill>
            <a:schemeClr val="tx1"/>
          </a:solidFill>
          <a:latin typeface="Helvetica Neue Condensed Bold"/>
          <a:ea typeface="+mj-ea"/>
          <a:cs typeface="+mj-cs"/>
        </a:defRPr>
      </a:lvl1pPr>
    </p:titleStyle>
    <p:bodyStyle>
      <a:lvl1pPr marL="342890" indent="-342890" algn="l" defTabSz="457187" rtl="0" eaLnBrk="1" latinLnBrk="0" hangingPunct="1">
        <a:lnSpc>
          <a:spcPts val="1400"/>
        </a:lnSpc>
        <a:spcBef>
          <a:spcPct val="20000"/>
        </a:spcBef>
        <a:buFont typeface="Arial"/>
        <a:buChar char="•"/>
        <a:defRPr sz="2000" kern="1200">
          <a:solidFill>
            <a:schemeClr val="tx1"/>
          </a:solidFill>
          <a:latin typeface="Helvetica 55 Roman"/>
          <a:ea typeface="+mn-ea"/>
          <a:cs typeface="+mn-cs"/>
        </a:defRPr>
      </a:lvl1pPr>
      <a:lvl2pPr marL="742929" indent="-285742" algn="l" defTabSz="457187" rtl="0" eaLnBrk="1" latinLnBrk="0" hangingPunct="1">
        <a:lnSpc>
          <a:spcPts val="1400"/>
        </a:lnSpc>
        <a:spcBef>
          <a:spcPct val="20000"/>
        </a:spcBef>
        <a:buFont typeface="Arial"/>
        <a:buChar char="–"/>
        <a:defRPr sz="1400" kern="1200">
          <a:solidFill>
            <a:schemeClr val="tx1"/>
          </a:solidFill>
          <a:latin typeface="Helvetica 55 Roman"/>
          <a:ea typeface="+mn-ea"/>
          <a:cs typeface="+mn-cs"/>
        </a:defRPr>
      </a:lvl2pPr>
      <a:lvl3pPr marL="1142967" indent="-228594" algn="l" defTabSz="457187" rtl="0" eaLnBrk="1" latinLnBrk="0" hangingPunct="1">
        <a:lnSpc>
          <a:spcPts val="1400"/>
        </a:lnSpc>
        <a:spcBef>
          <a:spcPct val="20000"/>
        </a:spcBef>
        <a:buFont typeface="Arial"/>
        <a:buChar char="•"/>
        <a:defRPr sz="1200" kern="1200">
          <a:solidFill>
            <a:schemeClr val="tx1"/>
          </a:solidFill>
          <a:latin typeface="Helvetica 55 Roman"/>
          <a:ea typeface="+mn-ea"/>
          <a:cs typeface="+mn-cs"/>
        </a:defRPr>
      </a:lvl3pPr>
      <a:lvl4pPr marL="1600154" indent="-228594" algn="l" defTabSz="457187" rtl="0" eaLnBrk="1" latinLnBrk="0" hangingPunct="1">
        <a:lnSpc>
          <a:spcPts val="1400"/>
        </a:lnSpc>
        <a:spcBef>
          <a:spcPct val="20000"/>
        </a:spcBef>
        <a:buFont typeface="Arial"/>
        <a:buChar char="–"/>
        <a:defRPr sz="900" kern="1200">
          <a:solidFill>
            <a:schemeClr val="tx1"/>
          </a:solidFill>
          <a:latin typeface="Helvetica 55 Roman"/>
          <a:ea typeface="+mn-ea"/>
          <a:cs typeface="+mn-cs"/>
        </a:defRPr>
      </a:lvl4pPr>
      <a:lvl5pPr marL="2057340" indent="-228594" algn="l" defTabSz="457187" rtl="0" eaLnBrk="1" latinLnBrk="0" hangingPunct="1">
        <a:lnSpc>
          <a:spcPts val="1400"/>
        </a:lnSpc>
        <a:spcBef>
          <a:spcPct val="20000"/>
        </a:spcBef>
        <a:buFont typeface="Arial"/>
        <a:buChar char="»"/>
        <a:defRPr sz="900" kern="1200">
          <a:solidFill>
            <a:schemeClr val="tx1"/>
          </a:solidFill>
          <a:latin typeface="Helvetica 55 Roman"/>
          <a:ea typeface="+mn-ea"/>
          <a:cs typeface="+mn-cs"/>
        </a:defRPr>
      </a:lvl5pPr>
      <a:lvl6pPr marL="2514527" indent="-228594" algn="l" defTabSz="457187" rtl="0" eaLnBrk="1" latinLnBrk="0" hangingPunct="1">
        <a:spcBef>
          <a:spcPct val="20000"/>
        </a:spcBef>
        <a:buFont typeface="Arial"/>
        <a:buChar char="•"/>
        <a:defRPr sz="2000" kern="1200">
          <a:solidFill>
            <a:schemeClr val="tx1"/>
          </a:solidFill>
          <a:latin typeface="+mn-lt"/>
          <a:ea typeface="+mn-ea"/>
          <a:cs typeface="+mn-cs"/>
        </a:defRPr>
      </a:lvl6pPr>
      <a:lvl7pPr marL="2971714" indent="-228594" algn="l" defTabSz="457187" rtl="0" eaLnBrk="1" latinLnBrk="0" hangingPunct="1">
        <a:spcBef>
          <a:spcPct val="20000"/>
        </a:spcBef>
        <a:buFont typeface="Arial"/>
        <a:buChar char="•"/>
        <a:defRPr sz="2000" kern="1200">
          <a:solidFill>
            <a:schemeClr val="tx1"/>
          </a:solidFill>
          <a:latin typeface="+mn-lt"/>
          <a:ea typeface="+mn-ea"/>
          <a:cs typeface="+mn-cs"/>
        </a:defRPr>
      </a:lvl7pPr>
      <a:lvl8pPr marL="3428900" indent="-228594" algn="l" defTabSz="457187" rtl="0" eaLnBrk="1" latinLnBrk="0" hangingPunct="1">
        <a:spcBef>
          <a:spcPct val="20000"/>
        </a:spcBef>
        <a:buFont typeface="Arial"/>
        <a:buChar char="•"/>
        <a:defRPr sz="2000" kern="1200">
          <a:solidFill>
            <a:schemeClr val="tx1"/>
          </a:solidFill>
          <a:latin typeface="+mn-lt"/>
          <a:ea typeface="+mn-ea"/>
          <a:cs typeface="+mn-cs"/>
        </a:defRPr>
      </a:lvl8pPr>
      <a:lvl9pPr marL="3886087" indent="-228594" algn="l" defTabSz="45718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7020ddh.boost.ai/"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7020ddh.boost.ai/"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PrimusMotorAp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55838" y="819150"/>
            <a:ext cx="4602162" cy="915988"/>
          </a:xfrm>
          <a:prstGeom prst="rect">
            <a:avLst/>
          </a:prstGeom>
        </p:spPr>
        <p:txBody>
          <a:bodyPr/>
          <a:lstStyle/>
          <a:p>
            <a:r>
              <a:rPr lang="da-DK"/>
              <a:t> </a:t>
            </a:r>
          </a:p>
        </p:txBody>
      </p:sp>
      <p:sp>
        <p:nvSpPr>
          <p:cNvPr id="6" name="Rectangle 5"/>
          <p:cNvSpPr/>
          <p:nvPr/>
        </p:nvSpPr>
        <p:spPr>
          <a:xfrm>
            <a:off x="198658" y="197885"/>
            <a:ext cx="6460685" cy="2391534"/>
          </a:xfrm>
          <a:prstGeom prst="rect">
            <a:avLst/>
          </a:prstGeom>
          <a:solidFill>
            <a:srgbClr val="B9C528"/>
          </a:solidFill>
          <a:ln>
            <a:noFill/>
          </a:ln>
          <a:effectLst/>
        </p:spPr>
        <p:style>
          <a:lnRef idx="1">
            <a:schemeClr val="accent1"/>
          </a:lnRef>
          <a:fillRef idx="3">
            <a:schemeClr val="accent1"/>
          </a:fillRef>
          <a:effectRef idx="2">
            <a:schemeClr val="accent1"/>
          </a:effectRef>
          <a:fontRef idx="minor">
            <a:schemeClr val="lt1"/>
          </a:fontRef>
        </p:style>
        <p:txBody>
          <a:bodyPr lIns="83988" tIns="41994" rIns="83988" bIns="41994" rtlCol="0" anchor="ctr"/>
          <a:lstStyle/>
          <a:p>
            <a:pPr algn="ctr"/>
            <a:endParaRPr lang="da-DK"/>
          </a:p>
        </p:txBody>
      </p:sp>
      <p:sp>
        <p:nvSpPr>
          <p:cNvPr id="7" name="Rectangle 6"/>
          <p:cNvSpPr/>
          <p:nvPr/>
        </p:nvSpPr>
        <p:spPr>
          <a:xfrm>
            <a:off x="198658" y="2630615"/>
            <a:ext cx="6460685" cy="1480824"/>
          </a:xfrm>
          <a:prstGeom prst="rect">
            <a:avLst/>
          </a:prstGeom>
          <a:solidFill>
            <a:srgbClr val="B9C528"/>
          </a:solidFill>
          <a:ln>
            <a:noFill/>
          </a:ln>
          <a:effectLst/>
        </p:spPr>
        <p:style>
          <a:lnRef idx="1">
            <a:schemeClr val="accent1"/>
          </a:lnRef>
          <a:fillRef idx="3">
            <a:schemeClr val="accent1"/>
          </a:fillRef>
          <a:effectRef idx="2">
            <a:schemeClr val="accent1"/>
          </a:effectRef>
          <a:fontRef idx="minor">
            <a:schemeClr val="lt1"/>
          </a:fontRef>
        </p:style>
        <p:txBody>
          <a:bodyPr lIns="83988" tIns="41994" rIns="83988" bIns="41994" rtlCol="0" anchor="ctr"/>
          <a:lstStyle/>
          <a:p>
            <a:pPr algn="ctr"/>
            <a:endParaRPr lang="da-DK"/>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794" y="903563"/>
            <a:ext cx="2168964" cy="512414"/>
          </a:xfrm>
          <a:prstGeom prst="rect">
            <a:avLst/>
          </a:prstGeom>
        </p:spPr>
      </p:pic>
      <p:sp>
        <p:nvSpPr>
          <p:cNvPr id="4" name="Rektangel 3"/>
          <p:cNvSpPr/>
          <p:nvPr/>
        </p:nvSpPr>
        <p:spPr>
          <a:xfrm>
            <a:off x="84667" y="4461933"/>
            <a:ext cx="1998133" cy="1456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3" name="Title 26"/>
          <p:cNvSpPr txBox="1">
            <a:spLocks/>
          </p:cNvSpPr>
          <p:nvPr/>
        </p:nvSpPr>
        <p:spPr>
          <a:xfrm>
            <a:off x="198658" y="4202004"/>
            <a:ext cx="6460685" cy="916774"/>
          </a:xfrm>
          <a:prstGeom prst="rect">
            <a:avLst/>
          </a:prstGeom>
        </p:spPr>
        <p:txBody>
          <a:bodyPr/>
          <a:lstStyle>
            <a:lvl1pPr algn="l" defTabSz="457187" rtl="0" eaLnBrk="1" latinLnBrk="0" hangingPunct="1">
              <a:spcBef>
                <a:spcPct val="0"/>
              </a:spcBef>
              <a:buNone/>
              <a:defRPr sz="2400" kern="1200">
                <a:solidFill>
                  <a:schemeClr val="tx1"/>
                </a:solidFill>
                <a:latin typeface="Helvetica Neue Condensed Bold"/>
                <a:ea typeface="+mj-ea"/>
                <a:cs typeface="+mj-cs"/>
              </a:defRPr>
            </a:lvl1pPr>
          </a:lstStyle>
          <a:p>
            <a:pPr algn="ctr"/>
            <a:r>
              <a:rPr lang="da-DK" dirty="0"/>
              <a:t>CHATBOT</a:t>
            </a:r>
          </a:p>
          <a:p>
            <a:pPr algn="ctr"/>
            <a:r>
              <a:rPr lang="da-DK" sz="1800"/>
              <a:t>HVAD MENER BORGERE OM BRUGEN AF EN CHATBOT?</a:t>
            </a:r>
            <a:endParaRPr lang="da-DK" sz="1600" dirty="0"/>
          </a:p>
          <a:p>
            <a:pPr algn="ctr"/>
            <a:endParaRPr lang="da-DK" sz="1600" dirty="0"/>
          </a:p>
          <a:p>
            <a:pPr algn="ctr"/>
            <a:r>
              <a:rPr lang="da-DK" sz="1600" dirty="0"/>
              <a:t>December 2018</a:t>
            </a:r>
          </a:p>
        </p:txBody>
      </p:sp>
      <p:pic>
        <p:nvPicPr>
          <p:cNvPr id="5" name="Billed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0800000">
            <a:off x="1563341" y="5469272"/>
            <a:ext cx="3731317" cy="2798488"/>
          </a:xfrm>
          <a:prstGeom prst="rect">
            <a:avLst/>
          </a:prstGeom>
        </p:spPr>
      </p:pic>
      <p:pic>
        <p:nvPicPr>
          <p:cNvPr id="14" name="Billed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8976" y="2356403"/>
            <a:ext cx="4859259" cy="1925730"/>
          </a:xfrm>
          <a:prstGeom prst="rect">
            <a:avLst/>
          </a:prstGeom>
        </p:spPr>
      </p:pic>
      <p:pic>
        <p:nvPicPr>
          <p:cNvPr id="15" name="Billede 1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58757" y="8618255"/>
            <a:ext cx="1283208" cy="3840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half" idx="2"/>
          </p:nvPr>
        </p:nvSpPr>
        <p:spPr>
          <a:xfrm>
            <a:off x="1894416" y="833534"/>
            <a:ext cx="4605867" cy="7038349"/>
          </a:xfrm>
        </p:spPr>
        <p:txBody>
          <a:bodyPr/>
          <a:lstStyle/>
          <a:p>
            <a:pPr>
              <a:lnSpc>
                <a:spcPct val="150000"/>
              </a:lnSpc>
            </a:pPr>
            <a:r>
              <a:rPr lang="da-DK" sz="1100" b="1" dirty="0"/>
              <a:t>Sikkerhed og ansvar</a:t>
            </a:r>
          </a:p>
          <a:p>
            <a:pPr>
              <a:lnSpc>
                <a:spcPct val="150000"/>
              </a:lnSpc>
            </a:pPr>
            <a:r>
              <a:rPr lang="da-DK" sz="1100" dirty="0"/>
              <a:t>I det ene fokusgruppeinterview med de unge samt underviseren var informanterne optagede af datasikkerhed. Generelt mente informanterne i dette interview, at chatbotten skulle kunne skelne mellem generelle spørgsmål og personfølsomme spørgsmål. Informanterne foreslog konkret, at hvis en borger under en chat kommer til at afgive personlige oplysninger til chatten, skulle chatbotten sende borgeren videre til en medarbejder eller give mulighed for at logge ind med </a:t>
            </a:r>
            <a:r>
              <a:rPr lang="da-DK" sz="1100" dirty="0" err="1"/>
              <a:t>NemID</a:t>
            </a:r>
            <a:r>
              <a:rPr lang="da-DK" sz="1100" dirty="0"/>
              <a:t>. Hertil påpegede flere, at det ville gøre chatbotten mindre tilgængelig og derved afholde folk fra at bruge den. Det interessante ved denne diskussion i fokusgruppen var, at der tydeligvis var en forventning om, at det skulle være </a:t>
            </a:r>
            <a:r>
              <a:rPr lang="da-DK" sz="1100" dirty="0" err="1"/>
              <a:t>chatbottens</a:t>
            </a:r>
            <a:r>
              <a:rPr lang="da-DK" sz="1100" dirty="0"/>
              <a:t> ansvar at ”forhindre” borgerne i at afgive personfølsomme oplysninger.</a:t>
            </a:r>
          </a:p>
          <a:p>
            <a:pPr>
              <a:lnSpc>
                <a:spcPct val="150000"/>
              </a:lnSpc>
            </a:pPr>
            <a:endParaRPr lang="da-DK" sz="1100" dirty="0"/>
          </a:p>
          <a:p>
            <a:pPr>
              <a:lnSpc>
                <a:spcPct val="150000"/>
              </a:lnSpc>
            </a:pPr>
            <a:r>
              <a:rPr lang="da-DK" sz="1100" dirty="0"/>
              <a:t>I medarbejderinterviewet var ansvar også et vigtigt tema, fx hvis chatbotten giver forkerte svar. En medarbejder kom med et eksempel: </a:t>
            </a:r>
            <a:r>
              <a:rPr lang="da-DK" sz="1100" i="1" dirty="0"/>
              <a:t>”Jeg havde nogen i dag (en borger), der havde brugt penge på at tage herned fra Norge, fordi de havde fået besked om, hvordan de kunne få </a:t>
            </a:r>
            <a:r>
              <a:rPr lang="da-DK" sz="1100" i="1" dirty="0" err="1"/>
              <a:t>NemID</a:t>
            </a:r>
            <a:r>
              <a:rPr lang="mr-IN" sz="1100" i="1" dirty="0"/>
              <a:t>…</a:t>
            </a:r>
            <a:r>
              <a:rPr lang="da-DK" sz="1100" i="1" dirty="0"/>
              <a:t> Hvis de havde fået forkert besked af chatbotten, har vi så erstatningsansvar for den rejse?”  </a:t>
            </a:r>
            <a:r>
              <a:rPr lang="da-DK" sz="1100" dirty="0"/>
              <a:t>Medarbejderne var således optagede af, at ansvar- og eventuel erstatningsforpligtelse skal være afklaret før chatbotten lanceres. </a:t>
            </a:r>
          </a:p>
          <a:p>
            <a:endParaRPr lang="da-DK" sz="1100" dirty="0"/>
          </a:p>
        </p:txBody>
      </p:sp>
      <p:sp>
        <p:nvSpPr>
          <p:cNvPr id="3" name="Pladsholder til diasnummer 8">
            <a:extLst>
              <a:ext uri="{FF2B5EF4-FFF2-40B4-BE49-F238E27FC236}">
                <a16:creationId xmlns:a16="http://schemas.microsoft.com/office/drawing/2014/main" id="{8A339E7C-7BAA-BD42-8298-A1BFBE333729}"/>
              </a:ext>
            </a:extLst>
          </p:cNvPr>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10</a:t>
            </a:fld>
            <a:endParaRPr lang="da-DK" sz="900" dirty="0"/>
          </a:p>
        </p:txBody>
      </p:sp>
    </p:spTree>
    <p:extLst>
      <p:ext uri="{BB962C8B-B14F-4D97-AF65-F5344CB8AC3E}">
        <p14:creationId xmlns:p14="http://schemas.microsoft.com/office/powerpoint/2010/main" val="2108146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half" idx="2"/>
          </p:nvPr>
        </p:nvSpPr>
        <p:spPr>
          <a:xfrm>
            <a:off x="1888066" y="814484"/>
            <a:ext cx="4605867" cy="7038349"/>
          </a:xfrm>
        </p:spPr>
        <p:txBody>
          <a:bodyPr/>
          <a:lstStyle/>
          <a:p>
            <a:pPr>
              <a:lnSpc>
                <a:spcPct val="150000"/>
              </a:lnSpc>
            </a:pPr>
            <a:r>
              <a:rPr lang="da-DK" sz="1100" b="1" dirty="0"/>
              <a:t>At overtage en frustreret borger, når chatbotten ikke har kunnet give svar</a:t>
            </a:r>
          </a:p>
          <a:p>
            <a:pPr>
              <a:lnSpc>
                <a:spcPct val="150000"/>
              </a:lnSpc>
            </a:pPr>
            <a:r>
              <a:rPr lang="da-DK" sz="1100" dirty="0"/>
              <a:t>Under interviewet med medarbejderne blev det drøftet, hvordan medarbejderne ville opleve det, hvis de skulle overtage rådgivningen af en borger, som havde forsøgt at få svar igennem chatbotten, uden at dette var lykkedes. Medarbejderne var ikke nervøse eller negativt indstillede overfor dette, for som en af dem sagde: </a:t>
            </a:r>
            <a:r>
              <a:rPr lang="da-DK" sz="1100" i="1" dirty="0"/>
              <a:t>”Det vil ikke være anderledes, end det vi oplever i dag”</a:t>
            </a:r>
            <a:r>
              <a:rPr lang="da-DK" sz="1100" dirty="0"/>
              <a:t>. Medarbejderne pegede på, at borgere også i dag kan ringe og være frustrerede over ikke at kunne finde oplysninger fx på </a:t>
            </a:r>
            <a:r>
              <a:rPr lang="da-DK" sz="1100" dirty="0" err="1"/>
              <a:t>borger.dk</a:t>
            </a:r>
            <a:r>
              <a:rPr lang="da-DK" sz="1100" dirty="0"/>
              <a:t>. </a:t>
            </a:r>
          </a:p>
          <a:p>
            <a:pPr>
              <a:lnSpc>
                <a:spcPct val="150000"/>
              </a:lnSpc>
            </a:pPr>
            <a:endParaRPr lang="da-DK" sz="1100" dirty="0"/>
          </a:p>
          <a:p>
            <a:pPr>
              <a:lnSpc>
                <a:spcPct val="150000"/>
              </a:lnSpc>
            </a:pPr>
            <a:r>
              <a:rPr lang="da-DK" sz="1100" dirty="0"/>
              <a:t>I forlængelse af denne drøftelse talte medarbejderne om, hvorvidt man i borgerservice skal have adgang til korrespondancen, hvis chatbotten ikke kan give svar på de stillede spørgsmål. Medarbejderne var enige om, at dette ville være en hjælp ift. deres videre vejledning.</a:t>
            </a:r>
            <a:endParaRPr lang="da-DK" sz="1100" i="1" dirty="0">
              <a:solidFill>
                <a:srgbClr val="FF0000"/>
              </a:solidFill>
            </a:endParaRPr>
          </a:p>
          <a:p>
            <a:pPr>
              <a:lnSpc>
                <a:spcPct val="150000"/>
              </a:lnSpc>
            </a:pPr>
            <a:endParaRPr lang="da-DK" sz="1100" i="1" dirty="0">
              <a:solidFill>
                <a:srgbClr val="FF0000"/>
              </a:solidFill>
            </a:endParaRPr>
          </a:p>
          <a:p>
            <a:endParaRPr lang="da-DK" sz="1100" dirty="0"/>
          </a:p>
          <a:p>
            <a:endParaRPr lang="da-DK" sz="1100" dirty="0"/>
          </a:p>
        </p:txBody>
      </p:sp>
      <p:sp>
        <p:nvSpPr>
          <p:cNvPr id="3" name="Pladsholder til diasnummer 8">
            <a:extLst>
              <a:ext uri="{FF2B5EF4-FFF2-40B4-BE49-F238E27FC236}">
                <a16:creationId xmlns:a16="http://schemas.microsoft.com/office/drawing/2014/main" id="{284A70DF-A277-7C41-8144-B940A0C73B96}"/>
              </a:ext>
            </a:extLst>
          </p:cNvPr>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11</a:t>
            </a:fld>
            <a:endParaRPr lang="da-DK" sz="900" dirty="0"/>
          </a:p>
        </p:txBody>
      </p:sp>
    </p:spTree>
    <p:extLst>
      <p:ext uri="{BB962C8B-B14F-4D97-AF65-F5344CB8AC3E}">
        <p14:creationId xmlns:p14="http://schemas.microsoft.com/office/powerpoint/2010/main" val="103574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half" idx="2"/>
          </p:nvPr>
        </p:nvSpPr>
        <p:spPr>
          <a:xfrm>
            <a:off x="1938866" y="2060469"/>
            <a:ext cx="4605867" cy="7038349"/>
          </a:xfrm>
        </p:spPr>
        <p:txBody>
          <a:bodyPr/>
          <a:lstStyle/>
          <a:p>
            <a:pPr>
              <a:lnSpc>
                <a:spcPct val="150000"/>
              </a:lnSpc>
            </a:pPr>
            <a:r>
              <a:rPr lang="da-DK" sz="1100" dirty="0"/>
              <a:t>Informanterne havde flere ønsker og ideer til chatbotten:</a:t>
            </a:r>
          </a:p>
          <a:p>
            <a:pPr marL="171450" indent="-171450">
              <a:lnSpc>
                <a:spcPct val="150000"/>
              </a:lnSpc>
              <a:buFontTx/>
              <a:buChar char="-"/>
            </a:pPr>
            <a:r>
              <a:rPr lang="da-DK" sz="1100" dirty="0"/>
              <a:t>Højlæsning af svar-chatten for svagtseende og blinde. </a:t>
            </a:r>
          </a:p>
          <a:p>
            <a:pPr marL="171450" indent="-171450">
              <a:lnSpc>
                <a:spcPct val="150000"/>
              </a:lnSpc>
              <a:buFontTx/>
              <a:buChar char="-"/>
            </a:pPr>
            <a:r>
              <a:rPr lang="da-DK" sz="1100" dirty="0"/>
              <a:t>Indbygget ordbog / ordforslag, så ordblinde har bedre mulighed for at benytte chatbotten. </a:t>
            </a:r>
          </a:p>
          <a:p>
            <a:pPr marL="171450" indent="-171450">
              <a:lnSpc>
                <a:spcPct val="150000"/>
              </a:lnSpc>
              <a:buFontTx/>
              <a:buChar char="-"/>
            </a:pPr>
            <a:r>
              <a:rPr lang="da-DK" sz="1100" dirty="0"/>
              <a:t>Mulighed for chat på engelsk og måske andre sprog.</a:t>
            </a:r>
          </a:p>
          <a:p>
            <a:pPr marL="171450" indent="-171450">
              <a:lnSpc>
                <a:spcPct val="150000"/>
              </a:lnSpc>
              <a:buFontTx/>
              <a:buChar char="-"/>
            </a:pPr>
            <a:r>
              <a:rPr lang="da-DK" sz="1100" dirty="0"/>
              <a:t>”Chat via tale” </a:t>
            </a:r>
            <a:r>
              <a:rPr lang="mr-IN" sz="1100" dirty="0"/>
              <a:t>–</a:t>
            </a:r>
            <a:r>
              <a:rPr lang="da-DK" sz="1100" dirty="0"/>
              <a:t> medarbejderne fra borgerservice påpegede, at det vil være en fordel, at kunne tale med chatbotten, da nogle borgere har vanskeligt ved at formulere sig på skrift.</a:t>
            </a:r>
          </a:p>
          <a:p>
            <a:pPr marL="171450" indent="-171450">
              <a:lnSpc>
                <a:spcPct val="150000"/>
              </a:lnSpc>
              <a:buFontTx/>
              <a:buChar char="-"/>
            </a:pPr>
            <a:endParaRPr lang="da-DK" sz="1100" dirty="0"/>
          </a:p>
        </p:txBody>
      </p:sp>
      <p:sp>
        <p:nvSpPr>
          <p:cNvPr id="3" name="Titel 2"/>
          <p:cNvSpPr>
            <a:spLocks noGrp="1"/>
          </p:cNvSpPr>
          <p:nvPr>
            <p:ph type="title"/>
          </p:nvPr>
        </p:nvSpPr>
        <p:spPr>
          <a:xfrm>
            <a:off x="2034116" y="859105"/>
            <a:ext cx="4601633" cy="916774"/>
          </a:xfrm>
        </p:spPr>
        <p:txBody>
          <a:bodyPr/>
          <a:lstStyle/>
          <a:p>
            <a:r>
              <a:rPr lang="da-DK" dirty="0"/>
              <a:t>INFORMANTERNES IDEER OG ØNSKER</a:t>
            </a:r>
          </a:p>
        </p:txBody>
      </p:sp>
      <p:sp>
        <p:nvSpPr>
          <p:cNvPr id="7" name="Pladsholder til diasnummer 8">
            <a:extLst>
              <a:ext uri="{FF2B5EF4-FFF2-40B4-BE49-F238E27FC236}">
                <a16:creationId xmlns:a16="http://schemas.microsoft.com/office/drawing/2014/main" id="{BC07F3F2-93EA-9B45-8887-31B5F56DD92A}"/>
              </a:ext>
            </a:extLst>
          </p:cNvPr>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12</a:t>
            </a:fld>
            <a:endParaRPr lang="da-DK" sz="900" dirty="0"/>
          </a:p>
        </p:txBody>
      </p:sp>
    </p:spTree>
    <p:extLst>
      <p:ext uri="{BB962C8B-B14F-4D97-AF65-F5344CB8AC3E}">
        <p14:creationId xmlns:p14="http://schemas.microsoft.com/office/powerpoint/2010/main" val="1360657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half" idx="2"/>
          </p:nvPr>
        </p:nvSpPr>
        <p:spPr>
          <a:xfrm>
            <a:off x="1938866" y="2060469"/>
            <a:ext cx="4605867" cy="7038349"/>
          </a:xfrm>
        </p:spPr>
        <p:txBody>
          <a:bodyPr/>
          <a:lstStyle/>
          <a:p>
            <a:pPr>
              <a:lnSpc>
                <a:spcPct val="150000"/>
              </a:lnSpc>
            </a:pPr>
            <a:r>
              <a:rPr lang="da-DK" sz="1100" dirty="0"/>
              <a:t>På baggrund af interviewene kan vi konkludere, at chatbotten udelukkende vil være et supplement til Den Digitale Hotline samt øvrige kommunikationskanaler, som kommunen råder over. Der er altså ikke tale om, at chatbotten kan erstatte andre kanaler til det offentlige.</a:t>
            </a:r>
          </a:p>
          <a:p>
            <a:pPr>
              <a:lnSpc>
                <a:spcPct val="150000"/>
              </a:lnSpc>
            </a:pPr>
            <a:endParaRPr lang="da-DK" sz="1100" dirty="0"/>
          </a:p>
          <a:p>
            <a:pPr>
              <a:lnSpc>
                <a:spcPct val="150000"/>
              </a:lnSpc>
            </a:pPr>
            <a:r>
              <a:rPr lang="da-DK" sz="1100" dirty="0"/>
              <a:t>Af både etiske og servicemæssige grunde skal det være 100% tydeligt og gennemsigtet, at der står en robot bag chatten og ikke en levende person. I denne sammenhæng anbefaler PrimusMotor, at der træffes en beslutning om, hvilket udtryk chatbotten skal have, både visuelt og i de skriftlige svar, som den giver borgerne.</a:t>
            </a:r>
          </a:p>
          <a:p>
            <a:pPr>
              <a:lnSpc>
                <a:spcPct val="150000"/>
              </a:lnSpc>
            </a:pPr>
            <a:endParaRPr lang="da-DK" sz="1100" dirty="0"/>
          </a:p>
          <a:p>
            <a:pPr>
              <a:lnSpc>
                <a:spcPct val="150000"/>
              </a:lnSpc>
            </a:pPr>
            <a:r>
              <a:rPr lang="da-DK" sz="1100" dirty="0"/>
              <a:t>Informanterne var optagede af kvaliteten af chatbotten og havde store forventninger til, hvilke spørgsmål den skulle kunne svare på. PrimusMotor anbefaler, at man starter med at introducere en chatbot, som kun besvarer spørgsmål om fx flytning og derefter udvider med flere rådgivningsemner. Det er nødvendigt at </a:t>
            </a:r>
            <a:r>
              <a:rPr lang="da-DK" sz="1100" dirty="0" err="1"/>
              <a:t>chatbotten</a:t>
            </a:r>
            <a:r>
              <a:rPr lang="da-DK" sz="1100" dirty="0"/>
              <a:t> testes igennem af fagfolk, der har styr på om links og svar er korrekte, inden den tages i brug. Kun en gennemtestet chatbot bør lanceres, da borgerne ellers vil afvise brugen af chatbotten.</a:t>
            </a:r>
          </a:p>
          <a:p>
            <a:pPr>
              <a:lnSpc>
                <a:spcPct val="150000"/>
              </a:lnSpc>
            </a:pPr>
            <a:endParaRPr lang="da-DK" sz="1100" dirty="0"/>
          </a:p>
          <a:p>
            <a:pPr>
              <a:lnSpc>
                <a:spcPct val="150000"/>
              </a:lnSpc>
            </a:pPr>
            <a:r>
              <a:rPr lang="da-DK" sz="1100" dirty="0"/>
              <a:t>På baggrund af interviewene kan det konkluderes, at borgerne forventer en god serviceoplevelse med </a:t>
            </a:r>
            <a:r>
              <a:rPr lang="da-DK" sz="1100" i="1" dirty="0"/>
              <a:t>”det lille ekstra”, </a:t>
            </a:r>
            <a:r>
              <a:rPr lang="da-DK" sz="1100" dirty="0"/>
              <a:t>også selvom de de chatter med en robot. Derfor anbefaler PrimusMotor, at man arbejder specifikt med, hvordan chatbotten kan give borgerne mere end de forventer, så de oplever servicen som god og relevant.</a:t>
            </a:r>
          </a:p>
          <a:p>
            <a:pPr>
              <a:lnSpc>
                <a:spcPct val="150000"/>
              </a:lnSpc>
            </a:pPr>
            <a:endParaRPr lang="da-DK" sz="1100" dirty="0"/>
          </a:p>
        </p:txBody>
      </p:sp>
      <p:sp>
        <p:nvSpPr>
          <p:cNvPr id="3" name="Titel 2"/>
          <p:cNvSpPr>
            <a:spLocks noGrp="1"/>
          </p:cNvSpPr>
          <p:nvPr>
            <p:ph type="title"/>
          </p:nvPr>
        </p:nvSpPr>
        <p:spPr>
          <a:xfrm>
            <a:off x="1938866" y="859104"/>
            <a:ext cx="4601633" cy="916774"/>
          </a:xfrm>
        </p:spPr>
        <p:txBody>
          <a:bodyPr/>
          <a:lstStyle/>
          <a:p>
            <a:r>
              <a:rPr lang="da-DK" dirty="0"/>
              <a:t>KONKLUSION OG ANBEFALINGER</a:t>
            </a:r>
          </a:p>
        </p:txBody>
      </p:sp>
      <p:sp>
        <p:nvSpPr>
          <p:cNvPr id="7" name="Pladsholder til diasnummer 8">
            <a:extLst>
              <a:ext uri="{FF2B5EF4-FFF2-40B4-BE49-F238E27FC236}">
                <a16:creationId xmlns:a16="http://schemas.microsoft.com/office/drawing/2014/main" id="{B49CCA91-FD5C-FE49-887A-B64AD0D575D0}"/>
              </a:ext>
            </a:extLst>
          </p:cNvPr>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13</a:t>
            </a:fld>
            <a:endParaRPr lang="da-DK" sz="900" dirty="0"/>
          </a:p>
        </p:txBody>
      </p:sp>
    </p:spTree>
    <p:extLst>
      <p:ext uri="{BB962C8B-B14F-4D97-AF65-F5344CB8AC3E}">
        <p14:creationId xmlns:p14="http://schemas.microsoft.com/office/powerpoint/2010/main" val="1048158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half" idx="2"/>
          </p:nvPr>
        </p:nvSpPr>
        <p:spPr>
          <a:xfrm>
            <a:off x="1862666" y="820834"/>
            <a:ext cx="4764276" cy="7910211"/>
          </a:xfrm>
        </p:spPr>
        <p:txBody>
          <a:bodyPr/>
          <a:lstStyle/>
          <a:p>
            <a:pPr>
              <a:lnSpc>
                <a:spcPct val="150000"/>
              </a:lnSpc>
            </a:pPr>
            <a:r>
              <a:rPr lang="da-DK" sz="1100" dirty="0"/>
              <a:t>Datasikkerhed og ansvar i forbindelse med chatbotten er yderst vigtige tematikker i det videre arbejde med udviklingen af chatbotten. PrimusMotor anbefaler, at chatbotten ikke lanceres før, der er fundet en løsning på datasikkerhedsproblematikken, og der foreligger en juridisk afklaring ift. ansvar i forbindelse med eventuelle fejloplysninger.</a:t>
            </a:r>
          </a:p>
          <a:p>
            <a:pPr>
              <a:lnSpc>
                <a:spcPct val="150000"/>
              </a:lnSpc>
            </a:pPr>
            <a:endParaRPr lang="da-DK" sz="1100" dirty="0"/>
          </a:p>
          <a:p>
            <a:pPr>
              <a:lnSpc>
                <a:spcPct val="150000"/>
              </a:lnSpc>
            </a:pPr>
            <a:r>
              <a:rPr lang="da-DK" sz="1100" dirty="0" err="1"/>
              <a:t>Chatbotten</a:t>
            </a:r>
            <a:r>
              <a:rPr lang="da-DK" sz="1100" dirty="0"/>
              <a:t> har også potentiale til internt brug i Aalborg Kommune, som en støtte for medarbejdere. Fx kunne medarbejdere få hjælp af </a:t>
            </a:r>
            <a:r>
              <a:rPr lang="da-DK" sz="1100" dirty="0" err="1"/>
              <a:t>chatbotten</a:t>
            </a:r>
            <a:r>
              <a:rPr lang="da-DK" sz="1100" dirty="0"/>
              <a:t> til at sikre, at de får stillet de rigtige spørgsmål til borgerne, når de vurdere borgernes sag. I den forbindelse ville det være fordelagtigt for medarbejdere at have adgang til borgerens forudgående korrespondance med </a:t>
            </a:r>
            <a:r>
              <a:rPr lang="da-DK" sz="1100" dirty="0" err="1"/>
              <a:t>chatbotten</a:t>
            </a:r>
            <a:r>
              <a:rPr lang="da-DK" sz="1100" dirty="0"/>
              <a:t>. </a:t>
            </a:r>
            <a:r>
              <a:rPr lang="da-DK" sz="1100" dirty="0" err="1"/>
              <a:t>PrimusMotor</a:t>
            </a:r>
            <a:r>
              <a:rPr lang="da-DK" sz="1100" dirty="0"/>
              <a:t> anbefaler, at der arbejdes med dette i en senere version af projektet, og at man først og fremmest sørger for at gøre </a:t>
            </a:r>
            <a:r>
              <a:rPr lang="da-DK" sz="1100" dirty="0" err="1"/>
              <a:t>chatbotten</a:t>
            </a:r>
            <a:r>
              <a:rPr lang="da-DK" sz="1100" dirty="0"/>
              <a:t> klar til lanceringen målrettet borgerne.</a:t>
            </a:r>
          </a:p>
          <a:p>
            <a:pPr>
              <a:lnSpc>
                <a:spcPct val="150000"/>
              </a:lnSpc>
            </a:pPr>
            <a:r>
              <a:rPr lang="da-DK" sz="1100" dirty="0" err="1"/>
              <a:t>Chatbotten</a:t>
            </a:r>
            <a:r>
              <a:rPr lang="da-DK" sz="1100" dirty="0"/>
              <a:t> kan dermed ses som en optimering af service til borgere og som et redskab, som medarbejdere kan bruge til vidensdeling på tværs af kommunen/kommunerne.</a:t>
            </a:r>
          </a:p>
          <a:p>
            <a:pPr>
              <a:lnSpc>
                <a:spcPct val="150000"/>
              </a:lnSpc>
            </a:pPr>
            <a:endParaRPr lang="da-DK" sz="1100" dirty="0"/>
          </a:p>
          <a:p>
            <a:pPr>
              <a:lnSpc>
                <a:spcPct val="150000"/>
              </a:lnSpc>
            </a:pPr>
            <a:r>
              <a:rPr lang="da-DK" sz="1100" dirty="0"/>
              <a:t>Der findes flere forskellige </a:t>
            </a:r>
            <a:r>
              <a:rPr lang="da-DK" sz="1100" dirty="0" err="1"/>
              <a:t>chatbots</a:t>
            </a:r>
            <a:r>
              <a:rPr lang="da-DK" sz="1100" dirty="0"/>
              <a:t> hos danske kommuner mv., som Aalborg Kommune kan kigge nærmere på. Hertil kommer også erfaringer fra udlandet. Aalborg Kommune kan med fordel søge indsigt i disse projekter og inddrage de erfaringer, der foreligger.</a:t>
            </a:r>
          </a:p>
          <a:p>
            <a:pPr>
              <a:lnSpc>
                <a:spcPct val="150000"/>
              </a:lnSpc>
            </a:pPr>
            <a:endParaRPr lang="da-DK" sz="1100" dirty="0"/>
          </a:p>
          <a:p>
            <a:pPr>
              <a:lnSpc>
                <a:spcPct val="150000"/>
              </a:lnSpc>
            </a:pPr>
            <a:r>
              <a:rPr lang="da-DK" sz="1100" dirty="0"/>
              <a:t>På baggrund af de gennemførte interviews anbefaler </a:t>
            </a:r>
            <a:r>
              <a:rPr lang="da-DK" sz="1100" dirty="0" err="1"/>
              <a:t>PrimusMotor</a:t>
            </a:r>
            <a:r>
              <a:rPr lang="da-DK" sz="1100" dirty="0"/>
              <a:t>, at Aalborg Kommune udvider inddragelsen af borgerne til også at repræsentere andre borgergrupper. De unge, som har været inddraget i dette projekt, havde ikke store erfaringer med borgerservicekontakt og de fordele og udfordringer, der er forbundet hermed. Inddrages borgere fx mellem 35 og 50 år vil der sandsynligvis fremkomme andre vigtige perspektiver, ligesom seniorer også vil have perspektiver, som der skal tages højde for.</a:t>
            </a:r>
          </a:p>
          <a:p>
            <a:pPr>
              <a:lnSpc>
                <a:spcPct val="150000"/>
              </a:lnSpc>
            </a:pPr>
            <a:endParaRPr lang="da-DK" sz="1100" dirty="0"/>
          </a:p>
          <a:p>
            <a:pPr>
              <a:lnSpc>
                <a:spcPct val="150000"/>
              </a:lnSpc>
            </a:pPr>
            <a:endParaRPr lang="da-DK" sz="1100" dirty="0"/>
          </a:p>
          <a:p>
            <a:pPr>
              <a:lnSpc>
                <a:spcPct val="150000"/>
              </a:lnSpc>
            </a:pPr>
            <a:endParaRPr lang="da-DK" sz="1100" dirty="0"/>
          </a:p>
          <a:p>
            <a:pPr>
              <a:lnSpc>
                <a:spcPct val="150000"/>
              </a:lnSpc>
            </a:pPr>
            <a:endParaRPr lang="da-DK" sz="1100" dirty="0"/>
          </a:p>
          <a:p>
            <a:pPr>
              <a:lnSpc>
                <a:spcPct val="150000"/>
              </a:lnSpc>
            </a:pPr>
            <a:endParaRPr lang="da-DK" sz="1100" dirty="0"/>
          </a:p>
          <a:p>
            <a:pPr marL="171450" indent="-171450">
              <a:lnSpc>
                <a:spcPct val="150000"/>
              </a:lnSpc>
              <a:buFontTx/>
              <a:buChar char="-"/>
            </a:pPr>
            <a:endParaRPr lang="da-DK" sz="1100" dirty="0"/>
          </a:p>
          <a:p>
            <a:pPr>
              <a:lnSpc>
                <a:spcPct val="150000"/>
              </a:lnSpc>
            </a:pPr>
            <a:endParaRPr lang="da-DK" sz="1100" dirty="0"/>
          </a:p>
        </p:txBody>
      </p:sp>
      <p:sp>
        <p:nvSpPr>
          <p:cNvPr id="6" name="Pladsholder til diasnummer 8">
            <a:extLst>
              <a:ext uri="{FF2B5EF4-FFF2-40B4-BE49-F238E27FC236}">
                <a16:creationId xmlns:a16="http://schemas.microsoft.com/office/drawing/2014/main" id="{D327AC85-385E-1247-BD05-EAF6B5AC68FF}"/>
              </a:ext>
            </a:extLst>
          </p:cNvPr>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14</a:t>
            </a:fld>
            <a:endParaRPr lang="da-DK" sz="900" dirty="0"/>
          </a:p>
        </p:txBody>
      </p:sp>
    </p:spTree>
    <p:extLst>
      <p:ext uri="{BB962C8B-B14F-4D97-AF65-F5344CB8AC3E}">
        <p14:creationId xmlns:p14="http://schemas.microsoft.com/office/powerpoint/2010/main" val="1709667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half" idx="2"/>
          </p:nvPr>
        </p:nvSpPr>
        <p:spPr/>
        <p:txBody>
          <a:bodyPr/>
          <a:lstStyle/>
          <a:p>
            <a:pPr>
              <a:lnSpc>
                <a:spcPct val="150000"/>
              </a:lnSpc>
            </a:pPr>
            <a:r>
              <a:rPr lang="da-DK" sz="1000" b="1" dirty="0"/>
              <a:t>PRÆSENTATIONSRUNDE</a:t>
            </a:r>
            <a:endParaRPr lang="da-DK" sz="1000" dirty="0"/>
          </a:p>
          <a:p>
            <a:pPr>
              <a:lnSpc>
                <a:spcPct val="150000"/>
              </a:lnSpc>
            </a:pPr>
            <a:r>
              <a:rPr lang="da-DK" sz="1000" dirty="0"/>
              <a:t>Hvad hedder du?</a:t>
            </a:r>
          </a:p>
          <a:p>
            <a:pPr>
              <a:lnSpc>
                <a:spcPct val="150000"/>
              </a:lnSpc>
            </a:pPr>
            <a:r>
              <a:rPr lang="da-DK" sz="1000" dirty="0"/>
              <a:t>Hvor gammel er du?</a:t>
            </a:r>
          </a:p>
          <a:p>
            <a:pPr>
              <a:lnSpc>
                <a:spcPct val="150000"/>
              </a:lnSpc>
            </a:pPr>
            <a:r>
              <a:rPr lang="da-DK" sz="1000" dirty="0"/>
              <a:t>Hvad laver du? Studie / arbejde</a:t>
            </a:r>
          </a:p>
          <a:p>
            <a:pPr>
              <a:lnSpc>
                <a:spcPct val="150000"/>
              </a:lnSpc>
            </a:pPr>
            <a:r>
              <a:rPr lang="da-DK" sz="1000" dirty="0"/>
              <a:t> </a:t>
            </a:r>
          </a:p>
          <a:p>
            <a:pPr>
              <a:lnSpc>
                <a:spcPct val="150000"/>
              </a:lnSpc>
            </a:pPr>
            <a:r>
              <a:rPr lang="da-DK" sz="1000" b="1" dirty="0"/>
              <a:t>ERFARINGERNE MED KONTAKTEN TIL BORGERSERVICE</a:t>
            </a:r>
            <a:endParaRPr lang="da-DK" sz="1000" dirty="0"/>
          </a:p>
          <a:p>
            <a:pPr>
              <a:lnSpc>
                <a:spcPct val="150000"/>
              </a:lnSpc>
            </a:pPr>
            <a:r>
              <a:rPr lang="da-DK" sz="1000" dirty="0"/>
              <a:t>Har I været i kontakt med Borgerservice? Hvad gjorde I? Mødte I op fysisk eller klarede I jeres ærinde online?</a:t>
            </a:r>
          </a:p>
          <a:p>
            <a:pPr>
              <a:lnSpc>
                <a:spcPct val="150000"/>
              </a:lnSpc>
            </a:pPr>
            <a:r>
              <a:rPr lang="da-DK" sz="1000" dirty="0"/>
              <a:t>Hvad er god borgerservice for jer?</a:t>
            </a:r>
          </a:p>
          <a:p>
            <a:pPr>
              <a:lnSpc>
                <a:spcPct val="150000"/>
              </a:lnSpc>
            </a:pPr>
            <a:r>
              <a:rPr lang="da-DK" sz="1000" dirty="0"/>
              <a:t>Er der noget, som I tænker kunne forbedres i forhold til kontakten til det offentlige?</a:t>
            </a:r>
          </a:p>
          <a:p>
            <a:pPr>
              <a:lnSpc>
                <a:spcPct val="150000"/>
              </a:lnSpc>
            </a:pPr>
            <a:r>
              <a:rPr lang="da-DK" sz="1000" dirty="0"/>
              <a:t> </a:t>
            </a:r>
          </a:p>
          <a:p>
            <a:pPr>
              <a:lnSpc>
                <a:spcPct val="150000"/>
              </a:lnSpc>
            </a:pPr>
            <a:r>
              <a:rPr lang="da-DK" sz="1000" b="1" dirty="0"/>
              <a:t>ERFARINGER MED OG ØNSKER TIL CHATBOTS</a:t>
            </a:r>
            <a:endParaRPr lang="da-DK" sz="1000" dirty="0"/>
          </a:p>
          <a:p>
            <a:pPr>
              <a:lnSpc>
                <a:spcPct val="150000"/>
              </a:lnSpc>
            </a:pPr>
            <a:r>
              <a:rPr lang="da-DK" sz="1000" dirty="0"/>
              <a:t>Hvis der er en chat-funktion på en hjemmeside, bruger I den så? Hvorfor / Hvorfor ikke?</a:t>
            </a:r>
          </a:p>
          <a:p>
            <a:pPr>
              <a:lnSpc>
                <a:spcPct val="150000"/>
              </a:lnSpc>
            </a:pPr>
            <a:r>
              <a:rPr lang="da-DK" sz="1000" dirty="0"/>
              <a:t>Når I har brugt chat-funktionen på fx en webshop, hvordan har det så fungeret? Fik I svar på jeres spørgsmål? Hvordan var jeres oplevelse?</a:t>
            </a:r>
          </a:p>
          <a:p>
            <a:pPr>
              <a:lnSpc>
                <a:spcPct val="150000"/>
              </a:lnSpc>
            </a:pPr>
            <a:r>
              <a:rPr lang="da-DK" sz="1000" dirty="0"/>
              <a:t> </a:t>
            </a:r>
          </a:p>
          <a:p>
            <a:pPr>
              <a:lnSpc>
                <a:spcPct val="150000"/>
              </a:lnSpc>
            </a:pPr>
            <a:r>
              <a:rPr lang="da-DK" sz="1000" dirty="0"/>
              <a:t>Hvad er fordelene ved en chat-funktion? Hvad er ulemperne?</a:t>
            </a:r>
          </a:p>
          <a:p>
            <a:pPr>
              <a:lnSpc>
                <a:spcPct val="150000"/>
              </a:lnSpc>
            </a:pPr>
            <a:r>
              <a:rPr lang="da-DK" sz="1000" dirty="0"/>
              <a:t>Hvad er i jeres optik det vigtigste, hvis en chatbot skal fungere optimalt?</a:t>
            </a:r>
          </a:p>
          <a:p>
            <a:pPr>
              <a:lnSpc>
                <a:spcPct val="150000"/>
              </a:lnSpc>
            </a:pPr>
            <a:r>
              <a:rPr lang="da-DK" sz="1000" dirty="0"/>
              <a:t> </a:t>
            </a:r>
          </a:p>
          <a:p>
            <a:pPr>
              <a:lnSpc>
                <a:spcPct val="150000"/>
              </a:lnSpc>
            </a:pPr>
            <a:r>
              <a:rPr lang="da-DK" sz="1000" dirty="0"/>
              <a:t> </a:t>
            </a:r>
          </a:p>
          <a:p>
            <a:pPr>
              <a:lnSpc>
                <a:spcPct val="150000"/>
              </a:lnSpc>
            </a:pPr>
            <a:r>
              <a:rPr lang="da-DK" sz="1000" dirty="0"/>
              <a:t> </a:t>
            </a:r>
          </a:p>
          <a:p>
            <a:pPr>
              <a:lnSpc>
                <a:spcPct val="150000"/>
              </a:lnSpc>
            </a:pPr>
            <a:r>
              <a:rPr lang="da-DK" sz="1000" dirty="0"/>
              <a:t> </a:t>
            </a:r>
          </a:p>
          <a:p>
            <a:pPr>
              <a:lnSpc>
                <a:spcPct val="150000"/>
              </a:lnSpc>
            </a:pPr>
            <a:r>
              <a:rPr lang="da-DK" sz="1000" dirty="0"/>
              <a:t> </a:t>
            </a:r>
          </a:p>
          <a:p>
            <a:pPr>
              <a:lnSpc>
                <a:spcPct val="150000"/>
              </a:lnSpc>
            </a:pPr>
            <a:endParaRPr lang="da-DK" sz="1000" dirty="0"/>
          </a:p>
        </p:txBody>
      </p:sp>
      <p:sp>
        <p:nvSpPr>
          <p:cNvPr id="3" name="Titel 2"/>
          <p:cNvSpPr>
            <a:spLocks noGrp="1"/>
          </p:cNvSpPr>
          <p:nvPr>
            <p:ph type="title"/>
          </p:nvPr>
        </p:nvSpPr>
        <p:spPr>
          <a:xfrm>
            <a:off x="1913466" y="823726"/>
            <a:ext cx="4601633" cy="916774"/>
          </a:xfrm>
        </p:spPr>
        <p:txBody>
          <a:bodyPr/>
          <a:lstStyle/>
          <a:p>
            <a:r>
              <a:rPr lang="da-DK" dirty="0"/>
              <a:t>BILAG 1</a:t>
            </a:r>
            <a:br>
              <a:rPr lang="da-DK" dirty="0"/>
            </a:br>
            <a:r>
              <a:rPr lang="da-DK" dirty="0"/>
              <a:t>SPØRGEGUIDE - UNGE</a:t>
            </a:r>
          </a:p>
        </p:txBody>
      </p:sp>
      <p:sp>
        <p:nvSpPr>
          <p:cNvPr id="4" name="Pladsholder til diasnummer 8">
            <a:extLst>
              <a:ext uri="{FF2B5EF4-FFF2-40B4-BE49-F238E27FC236}">
                <a16:creationId xmlns:a16="http://schemas.microsoft.com/office/drawing/2014/main" id="{E5CB1D2B-D097-3046-A7E9-20CAFF1AB1C7}"/>
              </a:ext>
            </a:extLst>
          </p:cNvPr>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15</a:t>
            </a:fld>
            <a:endParaRPr lang="da-DK" sz="900" dirty="0"/>
          </a:p>
        </p:txBody>
      </p:sp>
    </p:spTree>
    <p:extLst>
      <p:ext uri="{BB962C8B-B14F-4D97-AF65-F5344CB8AC3E}">
        <p14:creationId xmlns:p14="http://schemas.microsoft.com/office/powerpoint/2010/main" val="2026539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half" idx="2"/>
          </p:nvPr>
        </p:nvSpPr>
        <p:spPr>
          <a:xfrm>
            <a:off x="1903527" y="875775"/>
            <a:ext cx="4605867" cy="7038349"/>
          </a:xfrm>
        </p:spPr>
        <p:txBody>
          <a:bodyPr/>
          <a:lstStyle/>
          <a:p>
            <a:pPr>
              <a:lnSpc>
                <a:spcPct val="150000"/>
              </a:lnSpc>
            </a:pPr>
            <a:r>
              <a:rPr lang="da-DK" sz="1000" b="1" dirty="0"/>
              <a:t>TEST AF CHATBOTTEN</a:t>
            </a:r>
            <a:endParaRPr lang="da-DK" sz="1000" dirty="0"/>
          </a:p>
          <a:p>
            <a:pPr>
              <a:lnSpc>
                <a:spcPct val="150000"/>
              </a:lnSpc>
            </a:pPr>
            <a:r>
              <a:rPr lang="da-DK" sz="1000" dirty="0"/>
              <a:t>Prøv at tage jeres telefoner frem og gå ind på dette link: </a:t>
            </a:r>
            <a:r>
              <a:rPr lang="da-DK" sz="1000" dirty="0">
                <a:hlinkClick r:id="rId2"/>
              </a:rPr>
              <a:t>https://7020ddh.boost.ai/</a:t>
            </a:r>
            <a:endParaRPr lang="da-DK" sz="1000" dirty="0"/>
          </a:p>
          <a:p>
            <a:pPr>
              <a:lnSpc>
                <a:spcPct val="150000"/>
              </a:lnSpc>
            </a:pPr>
            <a:r>
              <a:rPr lang="da-DK" sz="1000" dirty="0"/>
              <a:t>Brug lige 5 minutter på at lege med chatbotten. Nu står I snart i den situation, hvor I selv skal flytte hjemmefra; så prøv at stille den forskellige spørgsmål omkring flytning, og se om I synes, I får nogle svar, som I forstår.</a:t>
            </a:r>
          </a:p>
          <a:p>
            <a:pPr>
              <a:lnSpc>
                <a:spcPct val="150000"/>
              </a:lnSpc>
            </a:pPr>
            <a:endParaRPr lang="da-DK" sz="1000" dirty="0"/>
          </a:p>
          <a:p>
            <a:pPr>
              <a:lnSpc>
                <a:spcPct val="150000"/>
              </a:lnSpc>
            </a:pPr>
            <a:r>
              <a:rPr lang="da-DK" sz="1000" dirty="0"/>
              <a:t>Hvad spurgte I om?</a:t>
            </a:r>
          </a:p>
          <a:p>
            <a:pPr>
              <a:lnSpc>
                <a:spcPct val="150000"/>
              </a:lnSpc>
            </a:pPr>
            <a:r>
              <a:rPr lang="da-DK" sz="1000" dirty="0"/>
              <a:t>Fik I svar på jeres spørgsmål? Var det tydeligt, hvad I skulle gøre ved flytning?</a:t>
            </a:r>
          </a:p>
          <a:p>
            <a:pPr>
              <a:lnSpc>
                <a:spcPct val="150000"/>
              </a:lnSpc>
            </a:pPr>
            <a:r>
              <a:rPr lang="da-DK" sz="1000" dirty="0"/>
              <a:t>Hvordan var det at bruge chatbotten? Godt / skidt?</a:t>
            </a:r>
            <a:endParaRPr lang="da-DK" sz="1000" b="1" dirty="0"/>
          </a:p>
          <a:p>
            <a:pPr>
              <a:lnSpc>
                <a:spcPct val="150000"/>
              </a:lnSpc>
            </a:pPr>
            <a:endParaRPr lang="da-DK" sz="1000" b="1" dirty="0"/>
          </a:p>
          <a:p>
            <a:pPr>
              <a:lnSpc>
                <a:spcPct val="150000"/>
              </a:lnSpc>
            </a:pPr>
            <a:r>
              <a:rPr lang="da-DK" sz="1000" b="1" dirty="0"/>
              <a:t>FREMTIDEN</a:t>
            </a:r>
            <a:endParaRPr lang="da-DK" sz="1000" dirty="0"/>
          </a:p>
          <a:p>
            <a:pPr>
              <a:lnSpc>
                <a:spcPct val="150000"/>
              </a:lnSpc>
            </a:pPr>
            <a:r>
              <a:rPr lang="da-DK" sz="1000" dirty="0"/>
              <a:t>Forestil jer at I skulle flytte (igen). Kunne I forestille jer at bruge en chatbot til at få svar på spørgsmål i den forbindelse? Hvorfor / Hvorfor ikke?</a:t>
            </a:r>
          </a:p>
          <a:p>
            <a:pPr>
              <a:lnSpc>
                <a:spcPct val="150000"/>
              </a:lnSpc>
            </a:pPr>
            <a:r>
              <a:rPr lang="da-DK" sz="1000" dirty="0"/>
              <a:t>Hvad vil chatbotten skulle kunne svare på for at give jer en god oplevelse?</a:t>
            </a:r>
          </a:p>
          <a:p>
            <a:pPr>
              <a:lnSpc>
                <a:spcPct val="150000"/>
              </a:lnSpc>
            </a:pPr>
            <a:r>
              <a:rPr lang="da-DK" sz="1000" dirty="0"/>
              <a:t> </a:t>
            </a:r>
          </a:p>
          <a:p>
            <a:pPr>
              <a:lnSpc>
                <a:spcPct val="150000"/>
              </a:lnSpc>
            </a:pPr>
            <a:r>
              <a:rPr lang="da-DK" sz="1000" dirty="0"/>
              <a:t>Mange mennesker føler sig mest trygge ved at møde op i Borgerservice og ”tale med et levende menneske”, fx når de skal flytte. Hvad tror I, at der skal til for, at flere får lyst til (eller mod på) at få hjælpen online – fx igennem en chatbot?</a:t>
            </a:r>
          </a:p>
          <a:p>
            <a:pPr>
              <a:lnSpc>
                <a:spcPct val="150000"/>
              </a:lnSpc>
            </a:pPr>
            <a:r>
              <a:rPr lang="da-DK" sz="1000" dirty="0"/>
              <a:t> </a:t>
            </a:r>
          </a:p>
          <a:p>
            <a:pPr>
              <a:lnSpc>
                <a:spcPct val="150000"/>
              </a:lnSpc>
            </a:pPr>
            <a:r>
              <a:rPr lang="da-DK" sz="1000" dirty="0"/>
              <a:t>Lad os forestille os, at vi sætter os ind i en tidsmaskine og flyver 3 eller 5 år ud i fremtiden. Hvordan tror I den offentlige service ser ud? Hvordan vil det være at skulle ordne sin flytning med det offentlige om 5-10 år?</a:t>
            </a:r>
          </a:p>
          <a:p>
            <a:pPr>
              <a:lnSpc>
                <a:spcPct val="150000"/>
              </a:lnSpc>
            </a:pPr>
            <a:r>
              <a:rPr lang="da-DK" sz="1000" dirty="0"/>
              <a:t> </a:t>
            </a:r>
          </a:p>
          <a:p>
            <a:pPr>
              <a:lnSpc>
                <a:spcPct val="150000"/>
              </a:lnSpc>
            </a:pPr>
            <a:r>
              <a:rPr lang="da-DK" sz="1000" b="1" dirty="0"/>
              <a:t>ØNSKER TIL DEN GODE SERVICE</a:t>
            </a:r>
            <a:endParaRPr lang="da-DK" sz="1000" dirty="0"/>
          </a:p>
          <a:p>
            <a:pPr>
              <a:lnSpc>
                <a:spcPct val="150000"/>
              </a:lnSpc>
            </a:pPr>
            <a:r>
              <a:rPr lang="da-DK" sz="1000" dirty="0"/>
              <a:t>Nu har vi talt meget om </a:t>
            </a:r>
            <a:r>
              <a:rPr lang="da-DK" sz="1000" dirty="0" err="1"/>
              <a:t>chatbots</a:t>
            </a:r>
            <a:r>
              <a:rPr lang="da-DK" sz="1000" dirty="0"/>
              <a:t> og digitaliseret offentlig service …, hvis I skulle ønske jer noget i kontakten til Borgerservice, hvad skulle det så være (og det behøver ikke at være digitalt)?</a:t>
            </a:r>
          </a:p>
          <a:p>
            <a:pPr>
              <a:lnSpc>
                <a:spcPct val="150000"/>
              </a:lnSpc>
            </a:pPr>
            <a:r>
              <a:rPr lang="da-DK" sz="1000" dirty="0"/>
              <a:t> </a:t>
            </a:r>
          </a:p>
          <a:p>
            <a:pPr>
              <a:lnSpc>
                <a:spcPct val="150000"/>
              </a:lnSpc>
            </a:pPr>
            <a:r>
              <a:rPr lang="da-DK" sz="1000" dirty="0"/>
              <a:t>Hvis I skulle give et godt råd til dem, der arbejder med at digitalisere borgerservicen – hvad skulle det så være?</a:t>
            </a:r>
          </a:p>
          <a:p>
            <a:pPr>
              <a:lnSpc>
                <a:spcPct val="150000"/>
              </a:lnSpc>
            </a:pPr>
            <a:r>
              <a:rPr lang="da-DK" sz="1000" dirty="0"/>
              <a:t>Hvad er I jeres optik, de vigtigste pointer fra vores snak?</a:t>
            </a:r>
          </a:p>
          <a:p>
            <a:pPr>
              <a:lnSpc>
                <a:spcPct val="150000"/>
              </a:lnSpc>
            </a:pPr>
            <a:endParaRPr lang="da-DK" dirty="0"/>
          </a:p>
        </p:txBody>
      </p:sp>
      <p:sp>
        <p:nvSpPr>
          <p:cNvPr id="3" name="Pladsholder til diasnummer 8">
            <a:extLst>
              <a:ext uri="{FF2B5EF4-FFF2-40B4-BE49-F238E27FC236}">
                <a16:creationId xmlns:a16="http://schemas.microsoft.com/office/drawing/2014/main" id="{865848D7-236F-094C-AD8C-D533C9831DF0}"/>
              </a:ext>
            </a:extLst>
          </p:cNvPr>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16</a:t>
            </a:fld>
            <a:endParaRPr lang="da-DK" sz="900" dirty="0"/>
          </a:p>
        </p:txBody>
      </p:sp>
    </p:spTree>
    <p:extLst>
      <p:ext uri="{BB962C8B-B14F-4D97-AF65-F5344CB8AC3E}">
        <p14:creationId xmlns:p14="http://schemas.microsoft.com/office/powerpoint/2010/main" val="1052128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half" idx="2"/>
          </p:nvPr>
        </p:nvSpPr>
        <p:spPr>
          <a:xfrm>
            <a:off x="1913466" y="1919384"/>
            <a:ext cx="4839901" cy="7038349"/>
          </a:xfrm>
        </p:spPr>
        <p:txBody>
          <a:bodyPr/>
          <a:lstStyle/>
          <a:p>
            <a:pPr>
              <a:lnSpc>
                <a:spcPct val="150000"/>
              </a:lnSpc>
            </a:pPr>
            <a:r>
              <a:rPr lang="da-DK" sz="1000" b="1" dirty="0"/>
              <a:t>PRÆSENTATIONSRUNDE</a:t>
            </a:r>
            <a:endParaRPr lang="da-DK" sz="1000" dirty="0"/>
          </a:p>
          <a:p>
            <a:pPr>
              <a:lnSpc>
                <a:spcPct val="150000"/>
              </a:lnSpc>
            </a:pPr>
            <a:r>
              <a:rPr lang="da-DK" sz="1000" dirty="0"/>
              <a:t>Hvad hedder du?</a:t>
            </a:r>
          </a:p>
          <a:p>
            <a:pPr>
              <a:lnSpc>
                <a:spcPct val="150000"/>
              </a:lnSpc>
            </a:pPr>
            <a:r>
              <a:rPr lang="da-DK" sz="1000" dirty="0"/>
              <a:t>Hvad er dine arbejdsfunktioner og opgaver i Borgerservice?</a:t>
            </a:r>
          </a:p>
          <a:p>
            <a:pPr>
              <a:lnSpc>
                <a:spcPct val="150000"/>
              </a:lnSpc>
            </a:pPr>
            <a:r>
              <a:rPr lang="da-DK" sz="1000" dirty="0"/>
              <a:t>Hvad er dine erfaringer med chatbotten i Den Digitale Hotline?</a:t>
            </a:r>
          </a:p>
          <a:p>
            <a:pPr>
              <a:lnSpc>
                <a:spcPct val="150000"/>
              </a:lnSpc>
            </a:pPr>
            <a:r>
              <a:rPr lang="da-DK" sz="1000" dirty="0"/>
              <a:t> </a:t>
            </a:r>
          </a:p>
          <a:p>
            <a:pPr>
              <a:lnSpc>
                <a:spcPct val="150000"/>
              </a:lnSpc>
            </a:pPr>
            <a:r>
              <a:rPr lang="da-DK" sz="1000" b="1" dirty="0"/>
              <a:t>TEST AF CHATBOTTEN</a:t>
            </a:r>
            <a:endParaRPr lang="da-DK" sz="1000" dirty="0"/>
          </a:p>
          <a:p>
            <a:pPr>
              <a:lnSpc>
                <a:spcPct val="150000"/>
              </a:lnSpc>
            </a:pPr>
            <a:r>
              <a:rPr lang="da-DK" sz="1000" dirty="0"/>
              <a:t>Prøv at tage jeres telefoner frem og gå ind på dette link: </a:t>
            </a:r>
            <a:r>
              <a:rPr lang="da-DK" sz="1000" dirty="0">
                <a:hlinkClick r:id="rId3"/>
              </a:rPr>
              <a:t>https://7020ddh.boost.ai/</a:t>
            </a:r>
            <a:endParaRPr lang="da-DK" sz="1000" dirty="0"/>
          </a:p>
          <a:p>
            <a:pPr>
              <a:lnSpc>
                <a:spcPct val="150000"/>
              </a:lnSpc>
            </a:pPr>
            <a:r>
              <a:rPr lang="da-DK" sz="1000" dirty="0"/>
              <a:t>Brug lige 5 minutter på at lege med chatbotten. Prøv at stille den forskellige spørgsmål omkring flytning og se om I synes, I får nogle svar, som I forstår.</a:t>
            </a:r>
          </a:p>
          <a:p>
            <a:pPr>
              <a:lnSpc>
                <a:spcPct val="150000"/>
              </a:lnSpc>
            </a:pPr>
            <a:r>
              <a:rPr lang="da-DK" sz="1000" dirty="0"/>
              <a:t> </a:t>
            </a:r>
          </a:p>
          <a:p>
            <a:pPr>
              <a:lnSpc>
                <a:spcPct val="150000"/>
              </a:lnSpc>
            </a:pPr>
            <a:r>
              <a:rPr lang="da-DK" sz="1000" dirty="0"/>
              <a:t>Hvad spurgte I om?</a:t>
            </a:r>
          </a:p>
          <a:p>
            <a:pPr>
              <a:lnSpc>
                <a:spcPct val="150000"/>
              </a:lnSpc>
            </a:pPr>
            <a:r>
              <a:rPr lang="da-DK" sz="1000" dirty="0"/>
              <a:t>Fik I svar på jeres spørgsmål? Var det tydeligt, hvad I skulle gøre ved flytning?</a:t>
            </a:r>
          </a:p>
          <a:p>
            <a:pPr>
              <a:lnSpc>
                <a:spcPct val="150000"/>
              </a:lnSpc>
            </a:pPr>
            <a:r>
              <a:rPr lang="da-DK" sz="1000" dirty="0"/>
              <a:t>Hvordan var det at bruge chatbotten? Godt / skidt?</a:t>
            </a:r>
          </a:p>
          <a:p>
            <a:pPr>
              <a:lnSpc>
                <a:spcPct val="150000"/>
              </a:lnSpc>
            </a:pPr>
            <a:r>
              <a:rPr lang="da-DK" sz="1000" dirty="0"/>
              <a:t> </a:t>
            </a:r>
          </a:p>
          <a:p>
            <a:pPr>
              <a:lnSpc>
                <a:spcPct val="150000"/>
              </a:lnSpc>
            </a:pPr>
            <a:r>
              <a:rPr lang="da-DK" sz="1000" b="1" dirty="0"/>
              <a:t>CHATBOTTEN I FUNKTION</a:t>
            </a:r>
            <a:endParaRPr lang="da-DK" sz="1000" dirty="0"/>
          </a:p>
          <a:p>
            <a:pPr>
              <a:lnSpc>
                <a:spcPct val="150000"/>
              </a:lnSpc>
            </a:pPr>
            <a:r>
              <a:rPr lang="da-DK" sz="1000" dirty="0"/>
              <a:t>I hvilke sammenhænge, tror I, at en chatbot vil fungere bedst? </a:t>
            </a:r>
          </a:p>
          <a:p>
            <a:pPr>
              <a:lnSpc>
                <a:spcPct val="150000"/>
              </a:lnSpc>
            </a:pPr>
            <a:r>
              <a:rPr lang="da-DK" sz="1000" dirty="0"/>
              <a:t>Hvilke typer spørgsmål, tror I, den vil egne sig bedst til at give svar på? </a:t>
            </a:r>
          </a:p>
          <a:p>
            <a:pPr>
              <a:lnSpc>
                <a:spcPct val="150000"/>
              </a:lnSpc>
            </a:pPr>
            <a:r>
              <a:rPr lang="da-DK" sz="1000" dirty="0"/>
              <a:t>I hvilke sammenhænge vil en chatbot fungere mindre godt?</a:t>
            </a:r>
          </a:p>
          <a:p>
            <a:pPr>
              <a:lnSpc>
                <a:spcPct val="150000"/>
              </a:lnSpc>
            </a:pPr>
            <a:r>
              <a:rPr lang="da-DK" sz="1000" dirty="0"/>
              <a:t> </a:t>
            </a:r>
          </a:p>
          <a:p>
            <a:pPr>
              <a:lnSpc>
                <a:spcPct val="150000"/>
              </a:lnSpc>
            </a:pPr>
            <a:r>
              <a:rPr lang="da-DK" sz="1000" dirty="0"/>
              <a:t>Hvis chatbotten ikke kan svare på et spørgsmål, hvad så?</a:t>
            </a:r>
          </a:p>
          <a:p>
            <a:pPr>
              <a:lnSpc>
                <a:spcPct val="150000"/>
              </a:lnSpc>
            </a:pPr>
            <a:r>
              <a:rPr lang="da-DK" sz="1000" dirty="0"/>
              <a:t>Skal chatbotten ringe Den Digitale Hotline op, så borgeren kan tale med en sagsbehandler?</a:t>
            </a:r>
          </a:p>
          <a:p>
            <a:pPr>
              <a:lnSpc>
                <a:spcPct val="150000"/>
              </a:lnSpc>
            </a:pPr>
            <a:r>
              <a:rPr lang="da-DK" sz="1000" dirty="0"/>
              <a:t>Hvis borgeren ikke skal gentage alt det, de lige har skrevet til chatbotten, skal borgerservicemedarbejderen kunne se korrespondancen – hvordan vil det opleves af medarbejderen?</a:t>
            </a:r>
          </a:p>
          <a:p>
            <a:pPr>
              <a:lnSpc>
                <a:spcPct val="150000"/>
              </a:lnSpc>
            </a:pPr>
            <a:r>
              <a:rPr lang="da-DK" sz="1000" dirty="0"/>
              <a:t>Hvis borgeren chatter uden for Den Digitale Hotlines åbningstid, skal borgeren selv ringe op i åbningstiden eller ringes op af en medarbejder?</a:t>
            </a:r>
          </a:p>
          <a:p>
            <a:pPr>
              <a:lnSpc>
                <a:spcPct val="150000"/>
              </a:lnSpc>
            </a:pPr>
            <a:r>
              <a:rPr lang="da-DK" sz="1000" dirty="0"/>
              <a:t> </a:t>
            </a:r>
          </a:p>
          <a:p>
            <a:pPr>
              <a:lnSpc>
                <a:spcPct val="150000"/>
              </a:lnSpc>
            </a:pPr>
            <a:r>
              <a:rPr lang="da-DK" sz="1000" dirty="0"/>
              <a:t> </a:t>
            </a:r>
          </a:p>
          <a:p>
            <a:pPr>
              <a:lnSpc>
                <a:spcPct val="150000"/>
              </a:lnSpc>
            </a:pPr>
            <a:r>
              <a:rPr lang="da-DK" sz="1000" dirty="0"/>
              <a:t> </a:t>
            </a:r>
          </a:p>
          <a:p>
            <a:pPr>
              <a:lnSpc>
                <a:spcPct val="150000"/>
              </a:lnSpc>
            </a:pPr>
            <a:endParaRPr lang="da-DK" sz="1000" dirty="0"/>
          </a:p>
        </p:txBody>
      </p:sp>
      <p:sp>
        <p:nvSpPr>
          <p:cNvPr id="3" name="Titel 2"/>
          <p:cNvSpPr>
            <a:spLocks noGrp="1"/>
          </p:cNvSpPr>
          <p:nvPr>
            <p:ph type="title"/>
          </p:nvPr>
        </p:nvSpPr>
        <p:spPr>
          <a:xfrm>
            <a:off x="1913466" y="823726"/>
            <a:ext cx="4601633" cy="916774"/>
          </a:xfrm>
        </p:spPr>
        <p:txBody>
          <a:bodyPr/>
          <a:lstStyle/>
          <a:p>
            <a:r>
              <a:rPr lang="da-DK" dirty="0"/>
              <a:t>BILAG 2</a:t>
            </a:r>
            <a:br>
              <a:rPr lang="da-DK" dirty="0"/>
            </a:br>
            <a:r>
              <a:rPr lang="da-DK" dirty="0"/>
              <a:t>SPØRGEGUIDE - MEDARBEJDERE</a:t>
            </a:r>
          </a:p>
        </p:txBody>
      </p:sp>
      <p:sp>
        <p:nvSpPr>
          <p:cNvPr id="4" name="Pladsholder til diasnummer 8">
            <a:extLst>
              <a:ext uri="{FF2B5EF4-FFF2-40B4-BE49-F238E27FC236}">
                <a16:creationId xmlns:a16="http://schemas.microsoft.com/office/drawing/2014/main" id="{D453A550-5018-9B40-9651-A37316B237D1}"/>
              </a:ext>
            </a:extLst>
          </p:cNvPr>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17</a:t>
            </a:fld>
            <a:endParaRPr lang="da-DK" sz="900" dirty="0"/>
          </a:p>
        </p:txBody>
      </p:sp>
    </p:spTree>
    <p:extLst>
      <p:ext uri="{BB962C8B-B14F-4D97-AF65-F5344CB8AC3E}">
        <p14:creationId xmlns:p14="http://schemas.microsoft.com/office/powerpoint/2010/main" val="1613449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half" idx="2"/>
          </p:nvPr>
        </p:nvSpPr>
        <p:spPr>
          <a:xfrm>
            <a:off x="1883648" y="935410"/>
            <a:ext cx="4605867" cy="7038349"/>
          </a:xfrm>
        </p:spPr>
        <p:txBody>
          <a:bodyPr/>
          <a:lstStyle/>
          <a:p>
            <a:pPr>
              <a:lnSpc>
                <a:spcPct val="150000"/>
              </a:lnSpc>
            </a:pPr>
            <a:r>
              <a:rPr lang="da-DK" sz="1000" dirty="0"/>
              <a:t>Mange webshops har efterhånden en chatbot-funktion – hvordan adskiller en chatbot på en kommerciel hjemmeside sig fra en chatbot på en offentlig hjemmeside? </a:t>
            </a:r>
          </a:p>
          <a:p>
            <a:pPr>
              <a:lnSpc>
                <a:spcPct val="150000"/>
              </a:lnSpc>
            </a:pPr>
            <a:r>
              <a:rPr lang="da-DK" sz="1000" dirty="0"/>
              <a:t>Hvad tænker I, at der er vigtigt at være særligt opmærksom på, når man arbejder med </a:t>
            </a:r>
            <a:r>
              <a:rPr lang="da-DK" sz="1000" dirty="0" err="1"/>
              <a:t>chatbots</a:t>
            </a:r>
            <a:r>
              <a:rPr lang="da-DK" sz="1000" dirty="0"/>
              <a:t> ift. borgerservice?</a:t>
            </a:r>
            <a:endParaRPr lang="da-DK" sz="1000" b="1" dirty="0"/>
          </a:p>
          <a:p>
            <a:pPr>
              <a:lnSpc>
                <a:spcPct val="150000"/>
              </a:lnSpc>
            </a:pPr>
            <a:endParaRPr lang="da-DK" sz="1000" b="1" dirty="0"/>
          </a:p>
          <a:p>
            <a:pPr>
              <a:lnSpc>
                <a:spcPct val="150000"/>
              </a:lnSpc>
            </a:pPr>
            <a:r>
              <a:rPr lang="da-DK" sz="1000" b="1" dirty="0"/>
              <a:t>DEN GODE BORGERSERVICE</a:t>
            </a:r>
            <a:endParaRPr lang="da-DK" sz="1000" dirty="0"/>
          </a:p>
          <a:p>
            <a:pPr>
              <a:lnSpc>
                <a:spcPct val="150000"/>
              </a:lnSpc>
            </a:pPr>
            <a:r>
              <a:rPr lang="da-DK" sz="1000" dirty="0"/>
              <a:t>Hvad er den gode borgerservice i jeres optik?</a:t>
            </a:r>
          </a:p>
          <a:p>
            <a:pPr>
              <a:lnSpc>
                <a:spcPct val="150000"/>
              </a:lnSpc>
            </a:pPr>
            <a:r>
              <a:rPr lang="da-DK" sz="1000" dirty="0"/>
              <a:t>Hvornår oplever I, at borgerne er tilfredse med den service, de har fået?</a:t>
            </a:r>
          </a:p>
          <a:p>
            <a:pPr>
              <a:lnSpc>
                <a:spcPct val="150000"/>
              </a:lnSpc>
            </a:pPr>
            <a:r>
              <a:rPr lang="da-DK" sz="1000" dirty="0"/>
              <a:t>Hvad skal der til, for at den gode borgerservice er lige så god digital, som ved borgerens fysiske fremmøde?</a:t>
            </a:r>
          </a:p>
          <a:p>
            <a:pPr>
              <a:lnSpc>
                <a:spcPct val="150000"/>
              </a:lnSpc>
            </a:pPr>
            <a:r>
              <a:rPr lang="da-DK" sz="1000" dirty="0"/>
              <a:t>Hvordan kan man overføre den gode service fra et fysisk møde med borgeren til et digitalt møde?</a:t>
            </a:r>
          </a:p>
          <a:p>
            <a:pPr>
              <a:lnSpc>
                <a:spcPct val="150000"/>
              </a:lnSpc>
            </a:pPr>
            <a:r>
              <a:rPr lang="da-DK" sz="1000" dirty="0"/>
              <a:t> </a:t>
            </a:r>
          </a:p>
          <a:p>
            <a:pPr>
              <a:lnSpc>
                <a:spcPct val="150000"/>
              </a:lnSpc>
            </a:pPr>
            <a:r>
              <a:rPr lang="da-DK" sz="1000" b="1" dirty="0"/>
              <a:t>FREMTIDEN</a:t>
            </a:r>
            <a:endParaRPr lang="da-DK" sz="1000" dirty="0"/>
          </a:p>
          <a:p>
            <a:pPr>
              <a:lnSpc>
                <a:spcPct val="150000"/>
              </a:lnSpc>
            </a:pPr>
            <a:r>
              <a:rPr lang="da-DK" sz="1000" dirty="0"/>
              <a:t>Mange mennesker føler sig mest trygge ved at møde op i Borgerservice og ”tale med et levende menneske”. Hvad tror I, at der skal til for at flere får lyst til (eller mod på) at få hjælpen online – fx igennem en chatbot?</a:t>
            </a:r>
          </a:p>
          <a:p>
            <a:pPr>
              <a:lnSpc>
                <a:spcPct val="150000"/>
              </a:lnSpc>
            </a:pPr>
            <a:r>
              <a:rPr lang="da-DK" sz="1000" dirty="0"/>
              <a:t> </a:t>
            </a:r>
          </a:p>
          <a:p>
            <a:pPr>
              <a:lnSpc>
                <a:spcPct val="150000"/>
              </a:lnSpc>
            </a:pPr>
            <a:r>
              <a:rPr lang="da-DK" sz="1000" dirty="0"/>
              <a:t>Lad os forestille os, at vi sætter os ind i en tidsmaskine og flyver 3 eller 5 år ud i fremtiden. Hvordan tror I den offentlige service ser ud der? Hvordan vil det være at skulle klare fx sin flytning med det offentlige om 3-5 år?</a:t>
            </a:r>
          </a:p>
          <a:p>
            <a:pPr>
              <a:lnSpc>
                <a:spcPct val="150000"/>
              </a:lnSpc>
            </a:pPr>
            <a:r>
              <a:rPr lang="da-DK" sz="1000" dirty="0"/>
              <a:t> </a:t>
            </a:r>
          </a:p>
          <a:p>
            <a:pPr>
              <a:lnSpc>
                <a:spcPct val="150000"/>
              </a:lnSpc>
            </a:pPr>
            <a:r>
              <a:rPr lang="da-DK" sz="1000" b="1" dirty="0"/>
              <a:t>MEDARBEJDERNES VIGTIGSTE POINTER</a:t>
            </a:r>
            <a:endParaRPr lang="da-DK" sz="1000" dirty="0"/>
          </a:p>
          <a:p>
            <a:pPr>
              <a:lnSpc>
                <a:spcPct val="150000"/>
              </a:lnSpc>
            </a:pPr>
            <a:r>
              <a:rPr lang="da-DK" sz="1000" dirty="0"/>
              <a:t>Hvis I skulle give et godt råd til dem, der arbejder med at digitalisere borgerservicen – hvad skulle det så være?</a:t>
            </a:r>
          </a:p>
          <a:p>
            <a:pPr>
              <a:lnSpc>
                <a:spcPct val="150000"/>
              </a:lnSpc>
            </a:pPr>
            <a:r>
              <a:rPr lang="da-DK" sz="1000" dirty="0"/>
              <a:t>Hvad er i jeres optik de vigtigste pointer fra vores snak i dag?</a:t>
            </a:r>
          </a:p>
          <a:p>
            <a:pPr>
              <a:lnSpc>
                <a:spcPct val="150000"/>
              </a:lnSpc>
            </a:pPr>
            <a:endParaRPr lang="da-DK" sz="1000" dirty="0"/>
          </a:p>
        </p:txBody>
      </p:sp>
      <p:sp>
        <p:nvSpPr>
          <p:cNvPr id="3" name="Pladsholder til diasnummer 8">
            <a:extLst>
              <a:ext uri="{FF2B5EF4-FFF2-40B4-BE49-F238E27FC236}">
                <a16:creationId xmlns:a16="http://schemas.microsoft.com/office/drawing/2014/main" id="{16E3FC2F-7478-0D4C-9456-3FEC7741CE4A}"/>
              </a:ext>
            </a:extLst>
          </p:cNvPr>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18</a:t>
            </a:fld>
            <a:endParaRPr lang="da-DK" sz="900" dirty="0"/>
          </a:p>
        </p:txBody>
      </p:sp>
    </p:spTree>
    <p:extLst>
      <p:ext uri="{BB962C8B-B14F-4D97-AF65-F5344CB8AC3E}">
        <p14:creationId xmlns:p14="http://schemas.microsoft.com/office/powerpoint/2010/main" val="961182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felt 12">
            <a:extLst>
              <a:ext uri="{FF2B5EF4-FFF2-40B4-BE49-F238E27FC236}">
                <a16:creationId xmlns:a16="http://schemas.microsoft.com/office/drawing/2014/main" id="{D93CA745-F538-A242-AD36-D15202F549BF}"/>
              </a:ext>
            </a:extLst>
          </p:cNvPr>
          <p:cNvSpPr txBox="1"/>
          <p:nvPr/>
        </p:nvSpPr>
        <p:spPr>
          <a:xfrm>
            <a:off x="242070" y="8780281"/>
            <a:ext cx="4954769" cy="369332"/>
          </a:xfrm>
          <a:prstGeom prst="rect">
            <a:avLst/>
          </a:prstGeom>
          <a:noFill/>
          <a:ln>
            <a:solidFill>
              <a:schemeClr val="bg1"/>
            </a:solidFill>
          </a:ln>
        </p:spPr>
        <p:txBody>
          <a:bodyPr wrap="square" rtlCol="0">
            <a:spAutoFit/>
          </a:bodyPr>
          <a:lstStyle/>
          <a:p>
            <a:r>
              <a:rPr lang="en-GB" dirty="0">
                <a:ln>
                  <a:solidFill>
                    <a:schemeClr val="bg1"/>
                  </a:solidFill>
                </a:ln>
                <a:solidFill>
                  <a:schemeClr val="bg1"/>
                </a:solidFill>
                <a:effectLst>
                  <a:outerShdw blurRad="50800" dist="50800" dir="5400000" sx="66000" sy="66000" algn="ctr" rotWithShape="0">
                    <a:schemeClr val="bg1">
                      <a:alpha val="0"/>
                    </a:schemeClr>
                  </a:outerShdw>
                </a:effectLst>
              </a:rPr>
              <a:t>https://</a:t>
            </a:r>
            <a:r>
              <a:rPr lang="en-GB" sz="1600" dirty="0">
                <a:ln>
                  <a:solidFill>
                    <a:schemeClr val="bg1"/>
                  </a:solidFill>
                </a:ln>
                <a:solidFill>
                  <a:schemeClr val="bg1"/>
                </a:solidFill>
                <a:effectLst>
                  <a:outerShdw blurRad="50800" dist="50800" dir="5400000" sx="66000" sy="66000" algn="ctr" rotWithShape="0">
                    <a:schemeClr val="bg1">
                      <a:alpha val="0"/>
                    </a:schemeClr>
                  </a:outerShdw>
                </a:effectLst>
              </a:rPr>
              <a:t>http://www.facebook.com/PrimusMotorApS/</a:t>
            </a:r>
            <a:endParaRPr lang="en-GB" sz="1600" dirty="0">
              <a:ln>
                <a:solidFill>
                  <a:schemeClr val="bg1"/>
                </a:solidFill>
              </a:ln>
              <a:solidFill>
                <a:schemeClr val="bg1"/>
              </a:solidFill>
              <a:effectLst>
                <a:outerShdw blurRad="50800" dist="50800" dir="5400000" sx="66000" sy="66000" algn="ctr" rotWithShape="0">
                  <a:schemeClr val="bg1">
                    <a:alpha val="0"/>
                  </a:schemeClr>
                </a:outerShdw>
              </a:effectLst>
              <a:hlinkClick r:id="rId3">
                <a:extLst>
                  <a:ext uri="{A12FA001-AC4F-418D-AE19-62706E023703}">
                    <ahyp:hlinkClr xmlns="" xmlns:ahyp="http://schemas.microsoft.com/office/drawing/2018/hyperlinkcolor" val="tx"/>
                  </a:ext>
                </a:extLst>
              </a:hlinkClick>
            </a:endParaRPr>
          </a:p>
        </p:txBody>
      </p:sp>
      <p:sp>
        <p:nvSpPr>
          <p:cNvPr id="2" name="Title 1"/>
          <p:cNvSpPr>
            <a:spLocks noGrp="1"/>
          </p:cNvSpPr>
          <p:nvPr>
            <p:ph type="title" idx="4294967295"/>
          </p:nvPr>
        </p:nvSpPr>
        <p:spPr>
          <a:xfrm>
            <a:off x="2255838" y="819150"/>
            <a:ext cx="4602162" cy="915988"/>
          </a:xfrm>
          <a:prstGeom prst="rect">
            <a:avLst/>
          </a:prstGeom>
        </p:spPr>
        <p:txBody>
          <a:bodyPr/>
          <a:lstStyle/>
          <a:p>
            <a:r>
              <a:rPr lang="da-DK"/>
              <a:t> </a:t>
            </a:r>
          </a:p>
        </p:txBody>
      </p:sp>
      <p:sp>
        <p:nvSpPr>
          <p:cNvPr id="6" name="Rectangle 5"/>
          <p:cNvSpPr/>
          <p:nvPr/>
        </p:nvSpPr>
        <p:spPr>
          <a:xfrm>
            <a:off x="198658" y="183976"/>
            <a:ext cx="6460685" cy="1978156"/>
          </a:xfrm>
          <a:prstGeom prst="rect">
            <a:avLst/>
          </a:prstGeom>
          <a:solidFill>
            <a:srgbClr val="B9C528"/>
          </a:solidFill>
          <a:ln>
            <a:noFill/>
          </a:ln>
          <a:effectLst/>
        </p:spPr>
        <p:style>
          <a:lnRef idx="1">
            <a:schemeClr val="accent1"/>
          </a:lnRef>
          <a:fillRef idx="3">
            <a:schemeClr val="accent1"/>
          </a:fillRef>
          <a:effectRef idx="2">
            <a:schemeClr val="accent1"/>
          </a:effectRef>
          <a:fontRef idx="minor">
            <a:schemeClr val="lt1"/>
          </a:fontRef>
        </p:style>
        <p:txBody>
          <a:bodyPr lIns="83988" tIns="41994" rIns="83988" bIns="41994" rtlCol="0" anchor="ctr"/>
          <a:lstStyle/>
          <a:p>
            <a:pPr algn="ctr"/>
            <a:endParaRPr lang="da-DK"/>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794" y="903563"/>
            <a:ext cx="2168964" cy="512414"/>
          </a:xfrm>
          <a:prstGeom prst="rect">
            <a:avLst/>
          </a:prstGeom>
        </p:spPr>
      </p:pic>
      <p:sp>
        <p:nvSpPr>
          <p:cNvPr id="10" name="Title 26"/>
          <p:cNvSpPr txBox="1">
            <a:spLocks/>
          </p:cNvSpPr>
          <p:nvPr/>
        </p:nvSpPr>
        <p:spPr>
          <a:xfrm>
            <a:off x="1737543" y="4527011"/>
            <a:ext cx="3541036" cy="546607"/>
          </a:xfrm>
          <a:prstGeom prst="rect">
            <a:avLst/>
          </a:prstGeom>
        </p:spPr>
        <p:txBody>
          <a:bodyPr/>
          <a:lstStyle>
            <a:lvl1pPr algn="l" defTabSz="457187" rtl="0" eaLnBrk="1" latinLnBrk="0" hangingPunct="1">
              <a:spcBef>
                <a:spcPct val="0"/>
              </a:spcBef>
              <a:buNone/>
              <a:defRPr sz="2400" kern="1200">
                <a:solidFill>
                  <a:schemeClr val="tx1"/>
                </a:solidFill>
                <a:latin typeface="Helvetica Neue Condensed Bold"/>
                <a:ea typeface="+mj-ea"/>
                <a:cs typeface="+mj-cs"/>
              </a:defRPr>
            </a:lvl1pPr>
          </a:lstStyle>
          <a:p>
            <a:pPr algn="ctr"/>
            <a:r>
              <a:rPr lang="da-DK" sz="2000" b="1" dirty="0">
                <a:latin typeface="Helvetica" charset="0"/>
                <a:ea typeface="Helvetica" charset="0"/>
                <a:cs typeface="Helvetica" charset="0"/>
              </a:rPr>
              <a:t>KONTAKTINFORMATIONER</a:t>
            </a:r>
          </a:p>
          <a:p>
            <a:pPr algn="ctr"/>
            <a:endParaRPr lang="da-DK" sz="1800" b="1" dirty="0">
              <a:latin typeface="Helvetica" charset="0"/>
              <a:ea typeface="Helvetica" charset="0"/>
              <a:cs typeface="Helvetica" charset="0"/>
            </a:endParaRPr>
          </a:p>
          <a:p>
            <a:pPr algn="ctr"/>
            <a:endParaRPr lang="da-DK" sz="1800" b="1" dirty="0">
              <a:latin typeface="Helvetica" charset="0"/>
              <a:ea typeface="Helvetica" charset="0"/>
              <a:cs typeface="Helvetica" charset="0"/>
            </a:endParaRPr>
          </a:p>
          <a:p>
            <a:pPr algn="ctr"/>
            <a:endParaRPr lang="da-DK" sz="1800" dirty="0"/>
          </a:p>
          <a:p>
            <a:pPr algn="ctr"/>
            <a:endParaRPr lang="da-DK" sz="1800" dirty="0"/>
          </a:p>
          <a:p>
            <a:pPr algn="ctr"/>
            <a:endParaRPr lang="da-DK" sz="1800" dirty="0"/>
          </a:p>
          <a:p>
            <a:pPr algn="ctr"/>
            <a:endParaRPr lang="da-DK" sz="1800" dirty="0"/>
          </a:p>
          <a:p>
            <a:pPr algn="ctr"/>
            <a:endParaRPr lang="da-DK" sz="1800" dirty="0"/>
          </a:p>
          <a:p>
            <a:pPr algn="ctr"/>
            <a:endParaRPr lang="da-DK" sz="1800" dirty="0"/>
          </a:p>
        </p:txBody>
      </p:sp>
      <p:sp>
        <p:nvSpPr>
          <p:cNvPr id="3" name="Rektangel 2"/>
          <p:cNvSpPr/>
          <p:nvPr/>
        </p:nvSpPr>
        <p:spPr>
          <a:xfrm>
            <a:off x="159538" y="4514491"/>
            <a:ext cx="1629005" cy="14147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 name="Tekstfelt 3"/>
          <p:cNvSpPr txBox="1"/>
          <p:nvPr/>
        </p:nvSpPr>
        <p:spPr>
          <a:xfrm>
            <a:off x="687082" y="5237929"/>
            <a:ext cx="3264196" cy="738664"/>
          </a:xfrm>
          <a:prstGeom prst="rect">
            <a:avLst/>
          </a:prstGeom>
          <a:noFill/>
        </p:spPr>
        <p:txBody>
          <a:bodyPr wrap="square" rtlCol="0">
            <a:spAutoFit/>
          </a:bodyPr>
          <a:lstStyle/>
          <a:p>
            <a:r>
              <a:rPr lang="da-DK" sz="1400" dirty="0">
                <a:latin typeface="Helvetica" charset="0"/>
                <a:ea typeface="Helvetica" charset="0"/>
                <a:cs typeface="Helvetica" charset="0"/>
              </a:rPr>
              <a:t>Stine Skaarenborg</a:t>
            </a:r>
          </a:p>
          <a:p>
            <a:r>
              <a:rPr lang="da-DK" sz="1400" dirty="0" err="1">
                <a:latin typeface="Helvetica" charset="0"/>
                <a:ea typeface="Helvetica" charset="0"/>
                <a:cs typeface="Helvetica" charset="0"/>
              </a:rPr>
              <a:t>sts@primus-motor.com</a:t>
            </a:r>
            <a:endParaRPr lang="da-DK" sz="1400" dirty="0">
              <a:latin typeface="Helvetica" charset="0"/>
              <a:ea typeface="Helvetica" charset="0"/>
              <a:cs typeface="Helvetica" charset="0"/>
            </a:endParaRPr>
          </a:p>
          <a:p>
            <a:r>
              <a:rPr lang="da-DK" sz="1400" dirty="0">
                <a:latin typeface="Helvetica" charset="0"/>
                <a:ea typeface="Helvetica" charset="0"/>
                <a:cs typeface="Helvetica" charset="0"/>
              </a:rPr>
              <a:t>82 30 70 00</a:t>
            </a:r>
          </a:p>
        </p:txBody>
      </p:sp>
      <p:sp>
        <p:nvSpPr>
          <p:cNvPr id="5" name="Tekstfelt 4"/>
          <p:cNvSpPr txBox="1"/>
          <p:nvPr/>
        </p:nvSpPr>
        <p:spPr>
          <a:xfrm>
            <a:off x="3820999" y="5215261"/>
            <a:ext cx="2643255" cy="1169551"/>
          </a:xfrm>
          <a:prstGeom prst="rect">
            <a:avLst/>
          </a:prstGeom>
          <a:noFill/>
        </p:spPr>
        <p:txBody>
          <a:bodyPr wrap="square" rtlCol="0">
            <a:spAutoFit/>
          </a:bodyPr>
          <a:lstStyle/>
          <a:p>
            <a:r>
              <a:rPr lang="da-DK" sz="1400" dirty="0" err="1">
                <a:latin typeface="Helvetica" charset="0"/>
                <a:ea typeface="Helvetica" charset="0"/>
                <a:cs typeface="Helvetica" charset="0"/>
              </a:rPr>
              <a:t>PrimusMotor</a:t>
            </a:r>
            <a:endParaRPr lang="da-DK" sz="1400" dirty="0">
              <a:latin typeface="Helvetica" charset="0"/>
              <a:ea typeface="Helvetica" charset="0"/>
              <a:cs typeface="Helvetica" charset="0"/>
            </a:endParaRPr>
          </a:p>
          <a:p>
            <a:r>
              <a:rPr lang="da-DK" sz="1400" dirty="0" err="1">
                <a:latin typeface="Helvetica" charset="0"/>
                <a:ea typeface="Helvetica" charset="0"/>
                <a:cs typeface="Helvetica" charset="0"/>
              </a:rPr>
              <a:t>Ruggardsvej</a:t>
            </a:r>
            <a:r>
              <a:rPr lang="da-DK" sz="1400" dirty="0">
                <a:latin typeface="Helvetica" charset="0"/>
                <a:ea typeface="Helvetica" charset="0"/>
                <a:cs typeface="Helvetica" charset="0"/>
              </a:rPr>
              <a:t> 5</a:t>
            </a:r>
          </a:p>
          <a:p>
            <a:r>
              <a:rPr lang="da-DK" sz="1400" dirty="0">
                <a:latin typeface="Helvetica" charset="0"/>
                <a:ea typeface="Helvetica" charset="0"/>
                <a:cs typeface="Helvetica" charset="0"/>
              </a:rPr>
              <a:t>8880 Ry</a:t>
            </a:r>
          </a:p>
          <a:p>
            <a:r>
              <a:rPr lang="da-DK" sz="1400" dirty="0" err="1">
                <a:latin typeface="Helvetica" charset="0"/>
                <a:ea typeface="Helvetica" charset="0"/>
                <a:cs typeface="Helvetica" charset="0"/>
              </a:rPr>
              <a:t>www.primus-motor.com</a:t>
            </a:r>
            <a:endParaRPr lang="da-DK" sz="1400" dirty="0">
              <a:latin typeface="Helvetica" charset="0"/>
              <a:ea typeface="Helvetica" charset="0"/>
              <a:cs typeface="Helvetica" charset="0"/>
            </a:endParaRPr>
          </a:p>
          <a:p>
            <a:endParaRPr lang="da-DK" sz="1400" dirty="0"/>
          </a:p>
        </p:txBody>
      </p:sp>
      <p:pic>
        <p:nvPicPr>
          <p:cNvPr id="16" name="Billed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0800000">
            <a:off x="198658" y="6596541"/>
            <a:ext cx="2895583" cy="2171686"/>
          </a:xfrm>
          <a:prstGeom prst="rect">
            <a:avLst/>
          </a:prstGeom>
        </p:spPr>
      </p:pic>
      <p:pic>
        <p:nvPicPr>
          <p:cNvPr id="19" name="Billede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33800" y="6574070"/>
            <a:ext cx="2925543" cy="2194157"/>
          </a:xfrm>
          <a:prstGeom prst="rect">
            <a:avLst/>
          </a:prstGeom>
        </p:spPr>
      </p:pic>
      <p:sp>
        <p:nvSpPr>
          <p:cNvPr id="12" name="Pladsholder til diasnummer 8">
            <a:extLst>
              <a:ext uri="{FF2B5EF4-FFF2-40B4-BE49-F238E27FC236}">
                <a16:creationId xmlns:a16="http://schemas.microsoft.com/office/drawing/2014/main" id="{68DBEF18-3C82-C94A-B2F7-F71959BFFCF5}"/>
              </a:ext>
            </a:extLst>
          </p:cNvPr>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19</a:t>
            </a:fld>
            <a:endParaRPr lang="da-DK" sz="900" dirty="0"/>
          </a:p>
        </p:txBody>
      </p:sp>
    </p:spTree>
    <p:extLst>
      <p:ext uri="{BB962C8B-B14F-4D97-AF65-F5344CB8AC3E}">
        <p14:creationId xmlns:p14="http://schemas.microsoft.com/office/powerpoint/2010/main" val="25659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half" idx="2"/>
          </p:nvPr>
        </p:nvSpPr>
        <p:spPr>
          <a:xfrm>
            <a:off x="1913466" y="2013726"/>
            <a:ext cx="4605867" cy="7038349"/>
          </a:xfrm>
        </p:spPr>
        <p:txBody>
          <a:bodyPr/>
          <a:lstStyle/>
          <a:p>
            <a:pPr>
              <a:lnSpc>
                <a:spcPct val="150000"/>
              </a:lnSpc>
            </a:pPr>
            <a:r>
              <a:rPr lang="da-DK" sz="1100" dirty="0"/>
              <a:t>Baggrund og læsevejledning					s.   3</a:t>
            </a:r>
          </a:p>
          <a:p>
            <a:pPr>
              <a:lnSpc>
                <a:spcPct val="150000"/>
              </a:lnSpc>
            </a:pPr>
            <a:r>
              <a:rPr lang="da-DK" sz="1100" dirty="0"/>
              <a:t>Metodebeskrivelse						s.   4</a:t>
            </a:r>
          </a:p>
          <a:p>
            <a:pPr>
              <a:lnSpc>
                <a:spcPct val="150000"/>
              </a:lnSpc>
            </a:pPr>
            <a:r>
              <a:rPr lang="da-DK" sz="1100" dirty="0"/>
              <a:t>Indsigter fra Interviews					s.   5</a:t>
            </a:r>
          </a:p>
          <a:p>
            <a:pPr>
              <a:lnSpc>
                <a:spcPct val="150000"/>
              </a:lnSpc>
            </a:pPr>
            <a:r>
              <a:rPr lang="da-DK" sz="1100" dirty="0"/>
              <a:t>Informanternes ideer og ønsker				s. 12</a:t>
            </a:r>
          </a:p>
          <a:p>
            <a:pPr>
              <a:lnSpc>
                <a:spcPct val="150000"/>
              </a:lnSpc>
            </a:pPr>
            <a:r>
              <a:rPr lang="da-DK" sz="1100" dirty="0"/>
              <a:t>Konklusion og anbefalinger					s. 13</a:t>
            </a:r>
          </a:p>
          <a:p>
            <a:pPr>
              <a:lnSpc>
                <a:spcPct val="150000"/>
              </a:lnSpc>
            </a:pPr>
            <a:r>
              <a:rPr lang="da-DK" sz="1100" dirty="0"/>
              <a:t>Bilag 1: Spørgeguide </a:t>
            </a:r>
            <a:r>
              <a:rPr lang="mr-IN" sz="1100" dirty="0"/>
              <a:t>–</a:t>
            </a:r>
            <a:r>
              <a:rPr lang="da-DK" sz="1100" dirty="0"/>
              <a:t> Unge					s. 15</a:t>
            </a:r>
          </a:p>
          <a:p>
            <a:pPr>
              <a:lnSpc>
                <a:spcPct val="150000"/>
              </a:lnSpc>
            </a:pPr>
            <a:r>
              <a:rPr lang="da-DK" sz="1100" dirty="0"/>
              <a:t>Bilag 2: Spørgeguide </a:t>
            </a:r>
            <a:r>
              <a:rPr lang="mr-IN" sz="1100" dirty="0"/>
              <a:t>–</a:t>
            </a:r>
            <a:r>
              <a:rPr lang="da-DK" sz="1100" dirty="0"/>
              <a:t> Medarbejdere			s. 17</a:t>
            </a:r>
          </a:p>
          <a:p>
            <a:pPr>
              <a:lnSpc>
                <a:spcPct val="150000"/>
              </a:lnSpc>
            </a:pPr>
            <a:endParaRPr lang="da-DK" sz="1100" dirty="0"/>
          </a:p>
          <a:p>
            <a:pPr>
              <a:lnSpc>
                <a:spcPct val="150000"/>
              </a:lnSpc>
            </a:pPr>
            <a:endParaRPr lang="da-DK" sz="1100" dirty="0"/>
          </a:p>
        </p:txBody>
      </p:sp>
      <p:sp>
        <p:nvSpPr>
          <p:cNvPr id="3" name="Titel 2"/>
          <p:cNvSpPr>
            <a:spLocks noGrp="1"/>
          </p:cNvSpPr>
          <p:nvPr>
            <p:ph type="title"/>
          </p:nvPr>
        </p:nvSpPr>
        <p:spPr>
          <a:xfrm>
            <a:off x="1913466" y="816469"/>
            <a:ext cx="4601633" cy="916774"/>
          </a:xfrm>
        </p:spPr>
        <p:txBody>
          <a:bodyPr/>
          <a:lstStyle/>
          <a:p>
            <a:r>
              <a:rPr lang="da-DK" dirty="0"/>
              <a:t>INDHOLDSFORTEGNELSE</a:t>
            </a:r>
          </a:p>
        </p:txBody>
      </p:sp>
      <p:sp>
        <p:nvSpPr>
          <p:cNvPr id="4" name="Pladsholder til diasnummer 8">
            <a:extLst>
              <a:ext uri="{FF2B5EF4-FFF2-40B4-BE49-F238E27FC236}">
                <a16:creationId xmlns:a16="http://schemas.microsoft.com/office/drawing/2014/main" id="{EFF3587C-9E6F-5549-9E07-E7C4E5AAA2A5}"/>
              </a:ext>
            </a:extLst>
          </p:cNvPr>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2</a:t>
            </a:fld>
            <a:endParaRPr lang="da-DK" sz="900" dirty="0"/>
          </a:p>
        </p:txBody>
      </p:sp>
      <p:pic>
        <p:nvPicPr>
          <p:cNvPr id="6" name="Billede 5">
            <a:extLst>
              <a:ext uri="{FF2B5EF4-FFF2-40B4-BE49-F238E27FC236}">
                <a16:creationId xmlns:a16="http://schemas.microsoft.com/office/drawing/2014/main" id="{E861F579-6D4D-EE49-B775-452BB4CB415F}"/>
              </a:ext>
            </a:extLst>
          </p:cNvPr>
          <p:cNvPicPr>
            <a:picLocks noChangeAspect="1"/>
          </p:cNvPicPr>
          <p:nvPr/>
        </p:nvPicPr>
        <p:blipFill>
          <a:blip r:embed="rId3"/>
          <a:stretch>
            <a:fillRect/>
          </a:stretch>
        </p:blipFill>
        <p:spPr>
          <a:xfrm>
            <a:off x="0" y="0"/>
            <a:ext cx="6858000" cy="9906000"/>
          </a:xfrm>
          <a:prstGeom prst="rect">
            <a:avLst/>
          </a:prstGeom>
        </p:spPr>
      </p:pic>
    </p:spTree>
    <p:extLst>
      <p:ext uri="{BB962C8B-B14F-4D97-AF65-F5344CB8AC3E}">
        <p14:creationId xmlns:p14="http://schemas.microsoft.com/office/powerpoint/2010/main" val="11821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2006599" y="812109"/>
            <a:ext cx="4601633" cy="916774"/>
          </a:xfrm>
        </p:spPr>
        <p:txBody>
          <a:bodyPr/>
          <a:lstStyle/>
          <a:p>
            <a:r>
              <a:rPr lang="da-DK" dirty="0"/>
              <a:t>BAGGRUND OG LÆSEVEJLEDNING</a:t>
            </a:r>
            <a:br>
              <a:rPr lang="da-DK" dirty="0"/>
            </a:br>
            <a:endParaRPr lang="da-DK" dirty="0"/>
          </a:p>
        </p:txBody>
      </p:sp>
      <p:sp>
        <p:nvSpPr>
          <p:cNvPr id="29" name="Text Placeholder 10"/>
          <p:cNvSpPr txBox="1">
            <a:spLocks/>
          </p:cNvSpPr>
          <p:nvPr/>
        </p:nvSpPr>
        <p:spPr>
          <a:xfrm>
            <a:off x="2065866" y="2071784"/>
            <a:ext cx="4605867" cy="7038349"/>
          </a:xfrm>
          <a:prstGeom prst="rect">
            <a:avLst/>
          </a:prstGeom>
        </p:spPr>
        <p:txBody>
          <a:bodyPr/>
          <a:lstStyle/>
          <a:p>
            <a:pPr marL="0" marR="0" lvl="0" indent="0" algn="l" defTabSz="457187" rtl="0" eaLnBrk="1" fontAlgn="auto" latinLnBrk="0" hangingPunct="1">
              <a:lnSpc>
                <a:spcPts val="1400"/>
              </a:lnSpc>
              <a:spcBef>
                <a:spcPct val="20000"/>
              </a:spcBef>
              <a:spcAft>
                <a:spcPts val="0"/>
              </a:spcAft>
              <a:buClrTx/>
              <a:buSzTx/>
              <a:buFont typeface="Arial"/>
              <a:buNone/>
              <a:tabLst/>
              <a:defRPr/>
            </a:pPr>
            <a:endParaRPr kumimoji="0" lang="da-DK" sz="900" b="0" i="0" u="none" strike="noStrike" kern="1200" cap="none" spc="0" normalizeH="0" baseline="0" noProof="0">
              <a:ln>
                <a:noFill/>
              </a:ln>
              <a:solidFill>
                <a:schemeClr val="tx1"/>
              </a:solidFill>
              <a:effectLst/>
              <a:uLnTx/>
              <a:uFillTx/>
              <a:latin typeface="Helvetica 55 Roman"/>
              <a:ea typeface="+mn-ea"/>
              <a:cs typeface="+mn-cs"/>
            </a:endParaRPr>
          </a:p>
        </p:txBody>
      </p:sp>
      <p:sp>
        <p:nvSpPr>
          <p:cNvPr id="32" name="Text Placeholder 10"/>
          <p:cNvSpPr txBox="1">
            <a:spLocks/>
          </p:cNvSpPr>
          <p:nvPr/>
        </p:nvSpPr>
        <p:spPr>
          <a:xfrm>
            <a:off x="2006599" y="2007764"/>
            <a:ext cx="4487334" cy="5972887"/>
          </a:xfrm>
          <a:prstGeom prst="rect">
            <a:avLst/>
          </a:prstGeom>
        </p:spPr>
        <p:txBody>
          <a:bodyPr/>
          <a:lstStyle/>
          <a:p>
            <a:pPr>
              <a:lnSpc>
                <a:spcPct val="150000"/>
              </a:lnSpc>
            </a:pPr>
            <a:r>
              <a:rPr lang="da-DK" sz="1100" dirty="0">
                <a:latin typeface="Helvetica" charset="0"/>
                <a:ea typeface="Helvetica" charset="0"/>
                <a:cs typeface="Helvetica" charset="0"/>
              </a:rPr>
              <a:t>IT &amp; Digitalisering under Borgmesterens Forvaltning i Aalborg Kommune har som en del af </a:t>
            </a:r>
            <a:r>
              <a:rPr lang="da-DK" sz="1100" dirty="0" err="1">
                <a:latin typeface="Helvetica" charset="0"/>
                <a:ea typeface="Helvetica" charset="0"/>
                <a:cs typeface="Helvetica" charset="0"/>
              </a:rPr>
              <a:t>Interreg</a:t>
            </a:r>
            <a:r>
              <a:rPr lang="da-DK" sz="1100" dirty="0">
                <a:latin typeface="Helvetica" charset="0"/>
                <a:ea typeface="Helvetica" charset="0"/>
                <a:cs typeface="Helvetica" charset="0"/>
              </a:rPr>
              <a:t>-projektet ”</a:t>
            </a:r>
            <a:r>
              <a:rPr lang="da-DK" sz="1100" dirty="0" err="1">
                <a:latin typeface="Helvetica" charset="0"/>
                <a:ea typeface="Helvetica" charset="0"/>
                <a:cs typeface="Helvetica" charset="0"/>
              </a:rPr>
              <a:t>Like</a:t>
            </a:r>
            <a:r>
              <a:rPr lang="da-DK" sz="1100" dirty="0">
                <a:latin typeface="Helvetica" charset="0"/>
                <a:ea typeface="Helvetica" charset="0"/>
                <a:cs typeface="Helvetica" charset="0"/>
              </a:rPr>
              <a:t>!” igangsat en række borgerrettede projekter i efteråret 2018 og foråret 2019. Et af disse projekter omhandler udviklingen af en chatbot, som kan give svar på de mest almindelige spørgsmål, som borgerne stiller, når de kontakter kommunen. </a:t>
            </a:r>
            <a:r>
              <a:rPr lang="da-DK" sz="1100" dirty="0" err="1">
                <a:latin typeface="Helvetica" charset="0"/>
                <a:ea typeface="Helvetica" charset="0"/>
                <a:cs typeface="Helvetica" charset="0"/>
              </a:rPr>
              <a:t>Chatbot</a:t>
            </a:r>
            <a:r>
              <a:rPr lang="da-DK" sz="1100" dirty="0">
                <a:latin typeface="Helvetica" charset="0"/>
                <a:ea typeface="Helvetica" charset="0"/>
                <a:cs typeface="Helvetica" charset="0"/>
              </a:rPr>
              <a:t>-projektet er en del af Den Digitale Hotline, som Aalborg Kommune samarbejder om med 35 andre kommuner i Region Midt- og Nordjylland.</a:t>
            </a:r>
          </a:p>
          <a:p>
            <a:pPr>
              <a:lnSpc>
                <a:spcPct val="150000"/>
              </a:lnSpc>
            </a:pPr>
            <a:endParaRPr lang="da-DK" sz="1100" dirty="0">
              <a:latin typeface="Helvetica" charset="0"/>
              <a:ea typeface="Helvetica" charset="0"/>
              <a:cs typeface="Helvetica" charset="0"/>
            </a:endParaRPr>
          </a:p>
          <a:p>
            <a:pPr>
              <a:lnSpc>
                <a:spcPct val="150000"/>
              </a:lnSpc>
            </a:pPr>
            <a:r>
              <a:rPr lang="da-DK" sz="1100" dirty="0">
                <a:latin typeface="Helvetica" charset="0"/>
                <a:ea typeface="Helvetica" charset="0"/>
                <a:cs typeface="Helvetica" charset="0"/>
              </a:rPr>
              <a:t>I denne mini-rapport samler </a:t>
            </a:r>
            <a:r>
              <a:rPr lang="da-DK" sz="1100" dirty="0" err="1">
                <a:latin typeface="Helvetica" charset="0"/>
                <a:ea typeface="Helvetica" charset="0"/>
                <a:cs typeface="Helvetica" charset="0"/>
              </a:rPr>
              <a:t>PrimusMotor</a:t>
            </a:r>
            <a:r>
              <a:rPr lang="da-DK" sz="1100" dirty="0">
                <a:latin typeface="Helvetica" charset="0"/>
                <a:ea typeface="Helvetica" charset="0"/>
                <a:cs typeface="Helvetica" charset="0"/>
              </a:rPr>
              <a:t> op på resultaterne af </a:t>
            </a:r>
            <a:r>
              <a:rPr lang="da-DK" sz="1100" dirty="0" err="1">
                <a:latin typeface="Helvetica" charset="0"/>
                <a:ea typeface="Helvetica" charset="0"/>
                <a:cs typeface="Helvetica" charset="0"/>
              </a:rPr>
              <a:t>chatbot</a:t>
            </a:r>
            <a:r>
              <a:rPr lang="da-DK" sz="1100" dirty="0">
                <a:latin typeface="Helvetica" charset="0"/>
                <a:ea typeface="Helvetica" charset="0"/>
                <a:cs typeface="Helvetica" charset="0"/>
              </a:rPr>
              <a:t>-projektet. På de følgende sider beskrives projektets metoder og resultater, hvorefter indsigter fra de gennemførte interviews er struktureret gennem en række emneoverskrifter. På de sidste sider ses en oversigt over </a:t>
            </a:r>
            <a:r>
              <a:rPr lang="da-DK" sz="1100" dirty="0" err="1">
                <a:latin typeface="Helvetica" charset="0"/>
                <a:ea typeface="Helvetica" charset="0"/>
                <a:cs typeface="Helvetica" charset="0"/>
              </a:rPr>
              <a:t>PrimusMotors</a:t>
            </a:r>
            <a:r>
              <a:rPr lang="da-DK" sz="1100" dirty="0">
                <a:latin typeface="Helvetica" charset="0"/>
                <a:ea typeface="Helvetica" charset="0"/>
                <a:cs typeface="Helvetica" charset="0"/>
              </a:rPr>
              <a:t> anbefalinger.</a:t>
            </a:r>
          </a:p>
          <a:p>
            <a:pPr>
              <a:lnSpc>
                <a:spcPct val="150000"/>
              </a:lnSpc>
            </a:pPr>
            <a:endParaRPr lang="da-DK" sz="1100" dirty="0">
              <a:latin typeface="Helvetica" charset="0"/>
              <a:ea typeface="Helvetica" charset="0"/>
              <a:cs typeface="Helvetica" charset="0"/>
            </a:endParaRPr>
          </a:p>
          <a:p>
            <a:pPr>
              <a:lnSpc>
                <a:spcPct val="150000"/>
              </a:lnSpc>
            </a:pPr>
            <a:endParaRPr lang="da-DK" sz="1100" dirty="0">
              <a:latin typeface="Helvetica" charset="0"/>
              <a:ea typeface="Helvetica" charset="0"/>
              <a:cs typeface="Helvetica" charset="0"/>
            </a:endParaRPr>
          </a:p>
          <a:p>
            <a:pPr>
              <a:lnSpc>
                <a:spcPct val="150000"/>
              </a:lnSpc>
            </a:pPr>
            <a:endParaRPr lang="da-DK" sz="1100" dirty="0">
              <a:latin typeface="Helvetica" charset="0"/>
              <a:ea typeface="Helvetica" charset="0"/>
              <a:cs typeface="Helvetica" charset="0"/>
            </a:endParaRPr>
          </a:p>
          <a:p>
            <a:pPr>
              <a:lnSpc>
                <a:spcPct val="150000"/>
              </a:lnSpc>
            </a:pPr>
            <a:endParaRPr lang="da-DK" sz="1100" dirty="0">
              <a:latin typeface="Helvetica" charset="0"/>
              <a:ea typeface="Helvetica" charset="0"/>
              <a:cs typeface="Helvetica" charset="0"/>
            </a:endParaRPr>
          </a:p>
          <a:p>
            <a:pPr>
              <a:lnSpc>
                <a:spcPct val="150000"/>
              </a:lnSpc>
            </a:pPr>
            <a:endParaRPr lang="da-DK" sz="1100" dirty="0">
              <a:latin typeface="Helvetica" charset="0"/>
              <a:ea typeface="Helvetica" charset="0"/>
              <a:cs typeface="Helvetica" charset="0"/>
            </a:endParaRPr>
          </a:p>
          <a:p>
            <a:pPr>
              <a:lnSpc>
                <a:spcPct val="150000"/>
              </a:lnSpc>
            </a:pPr>
            <a:endParaRPr lang="da-DK" sz="1100" dirty="0">
              <a:latin typeface="Helvetica" charset="0"/>
              <a:ea typeface="Helvetica" charset="0"/>
              <a:cs typeface="Helvetica" charset="0"/>
            </a:endParaRPr>
          </a:p>
          <a:p>
            <a:pPr>
              <a:lnSpc>
                <a:spcPct val="150000"/>
              </a:lnSpc>
            </a:pPr>
            <a:endParaRPr lang="da-DK" sz="1100" dirty="0">
              <a:latin typeface="Helvetica" charset="0"/>
              <a:ea typeface="Helvetica" charset="0"/>
              <a:cs typeface="Helvetica" charset="0"/>
            </a:endParaRPr>
          </a:p>
          <a:p>
            <a:pPr>
              <a:lnSpc>
                <a:spcPct val="150000"/>
              </a:lnSpc>
            </a:pPr>
            <a:endParaRPr lang="da-DK" sz="1100" dirty="0">
              <a:latin typeface="Helvetica" charset="0"/>
              <a:ea typeface="Helvetica" charset="0"/>
              <a:cs typeface="Helvetica" charset="0"/>
            </a:endParaRPr>
          </a:p>
        </p:txBody>
      </p:sp>
      <p:sp>
        <p:nvSpPr>
          <p:cNvPr id="11" name="Pladsholder til diasnummer 8"/>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3</a:t>
            </a:fld>
            <a:endParaRPr lang="da-DK"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p:cNvSpPr txBox="1">
            <a:spLocks/>
          </p:cNvSpPr>
          <p:nvPr/>
        </p:nvSpPr>
        <p:spPr>
          <a:xfrm>
            <a:off x="2000551" y="786715"/>
            <a:ext cx="4601633" cy="504452"/>
          </a:xfrm>
          <a:prstGeom prst="rect">
            <a:avLst/>
          </a:prstGeom>
        </p:spPr>
        <p:txBody>
          <a:bodyPr vert="horz"/>
          <a:lstStyle>
            <a:lvl1pPr algn="l" defTabSz="457187" rtl="0" eaLnBrk="1" latinLnBrk="0" hangingPunct="1">
              <a:spcBef>
                <a:spcPct val="0"/>
              </a:spcBef>
              <a:buNone/>
              <a:defRPr sz="2000" kern="1200" spc="300">
                <a:solidFill>
                  <a:schemeClr val="tx1"/>
                </a:solidFill>
                <a:latin typeface="Helvetica Neue Condensed Bold"/>
                <a:ea typeface="+mj-ea"/>
                <a:cs typeface="+mj-cs"/>
              </a:defRPr>
            </a:lvl1pPr>
          </a:lstStyle>
          <a:p>
            <a:r>
              <a:rPr lang="da-DK" dirty="0"/>
              <a:t>METODEBESKRIVELSE</a:t>
            </a:r>
          </a:p>
        </p:txBody>
      </p:sp>
      <p:sp>
        <p:nvSpPr>
          <p:cNvPr id="6" name="Tekstfelt 5"/>
          <p:cNvSpPr txBox="1"/>
          <p:nvPr/>
        </p:nvSpPr>
        <p:spPr>
          <a:xfrm>
            <a:off x="1913466" y="2025222"/>
            <a:ext cx="4601632" cy="7478970"/>
          </a:xfrm>
          <a:prstGeom prst="rect">
            <a:avLst/>
          </a:prstGeom>
          <a:noFill/>
        </p:spPr>
        <p:txBody>
          <a:bodyPr wrap="square" rtlCol="0">
            <a:spAutoFit/>
          </a:bodyPr>
          <a:lstStyle/>
          <a:p>
            <a:pPr>
              <a:lnSpc>
                <a:spcPct val="150000"/>
              </a:lnSpc>
            </a:pPr>
            <a:r>
              <a:rPr lang="da-DK" sz="1100" dirty="0">
                <a:latin typeface="Helvetica" charset="0"/>
                <a:ea typeface="Helvetica" charset="0"/>
                <a:cs typeface="Helvetica" charset="0"/>
              </a:rPr>
              <a:t>Der er i projektperioden gennemført tre fokusgruppeinterviews </a:t>
            </a:r>
            <a:r>
              <a:rPr lang="mr-IN" sz="1100" dirty="0">
                <a:latin typeface="Helvetica" charset="0"/>
                <a:ea typeface="Helvetica" charset="0"/>
                <a:cs typeface="Helvetica" charset="0"/>
              </a:rPr>
              <a:t>–</a:t>
            </a:r>
            <a:r>
              <a:rPr lang="da-DK" sz="1100" dirty="0">
                <a:latin typeface="Helvetica" charset="0"/>
                <a:ea typeface="Helvetica" charset="0"/>
                <a:cs typeface="Helvetica" charset="0"/>
              </a:rPr>
              <a:t> to med unge borgere i alderen 19 - 32 år samt et interview med en udvalgte borgerservicemedarbejdere fra Aalborg Kommune. De unge informanter kom fra Aalborg Handelsskol (EUX), </a:t>
            </a:r>
            <a:r>
              <a:rPr lang="da-DK" sz="1100" dirty="0" err="1">
                <a:latin typeface="Helvetica" charset="0"/>
                <a:ea typeface="Helvetica" charset="0"/>
                <a:cs typeface="Helvetica" charset="0"/>
              </a:rPr>
              <a:t>University</a:t>
            </a:r>
            <a:r>
              <a:rPr lang="da-DK" sz="1100" dirty="0">
                <a:latin typeface="Helvetica" charset="0"/>
                <a:ea typeface="Helvetica" charset="0"/>
                <a:cs typeface="Helvetica" charset="0"/>
              </a:rPr>
              <a:t> College Nordjylland (datamatikerstudiet) og Aalborg Universitet (IT Ledelse). I det ene fokusgruppeinterview deltog en underviser fra EUX. Informanterne er alle rekrutteret af Aalborg Kommune. De afholdte fokusgruppeinterviews havde til formål at få informanternes perspektiver og oplevelser med </a:t>
            </a:r>
            <a:r>
              <a:rPr lang="da-DK" sz="1100" dirty="0" err="1">
                <a:latin typeface="Helvetica" charset="0"/>
                <a:ea typeface="Helvetica" charset="0"/>
                <a:cs typeface="Helvetica" charset="0"/>
              </a:rPr>
              <a:t>chatbots</a:t>
            </a:r>
            <a:r>
              <a:rPr lang="da-DK" sz="1100" dirty="0">
                <a:latin typeface="Helvetica" charset="0"/>
                <a:ea typeface="Helvetica" charset="0"/>
                <a:cs typeface="Helvetica" charset="0"/>
              </a:rPr>
              <a:t> samt at få informanternes anbefalinger til den chatbot, der på nuværende tidspunkt arbejdes på under Den Digitale Hotline.</a:t>
            </a:r>
          </a:p>
          <a:p>
            <a:pPr>
              <a:lnSpc>
                <a:spcPct val="150000"/>
              </a:lnSpc>
            </a:pPr>
            <a:endParaRPr lang="da-DK" sz="1100" dirty="0">
              <a:latin typeface="Helvetica" charset="0"/>
              <a:ea typeface="Helvetica" charset="0"/>
              <a:cs typeface="Helvetica" charset="0"/>
            </a:endParaRPr>
          </a:p>
          <a:p>
            <a:pPr>
              <a:lnSpc>
                <a:spcPct val="150000"/>
              </a:lnSpc>
            </a:pPr>
            <a:r>
              <a:rPr lang="da-DK" sz="1100" dirty="0">
                <a:latin typeface="Helvetica" charset="0"/>
                <a:ea typeface="Helvetica" charset="0"/>
                <a:cs typeface="Helvetica" charset="0"/>
              </a:rPr>
              <a:t> </a:t>
            </a:r>
          </a:p>
          <a:p>
            <a:pPr>
              <a:lnSpc>
                <a:spcPct val="150000"/>
              </a:lnSpc>
            </a:pPr>
            <a:r>
              <a:rPr lang="da-DK" sz="1100" dirty="0">
                <a:latin typeface="Helvetica" charset="0"/>
                <a:ea typeface="Helvetica" charset="0"/>
                <a:cs typeface="Helvetica" charset="0"/>
              </a:rPr>
              <a:t>Under interviewene blev der anvendt en spørgeguide, som fremgår af bilagsmaterialet. Spørgeguiden er bygget op omkring centrale spørgsmål og tematikker og skal ikke forstås bogstaveligt, da den udelukkende guidede interviewene uden at styre dem. De overordnede spørgsmål har gjort det muligt at sammenligne de forskellige informanters besvarelser og gav samtidig svar på undersøgelsens grundlæggende spørgsmål. Samtidigt blev der lagt vægt på, at informanterne selv uddybede og satte ord på egne oplevelser, erfaringer og holdninger. Fordelen ved det kvalitative fokusgruppeinterview er således, at det giver mulighed for at få dybdegående besvarelser og nye perspektiver, som ikke ville være blevet afdækket, hvis en fastformuleret spørgeguide eller et spørgeskema var blevet benyttet.</a:t>
            </a:r>
          </a:p>
          <a:p>
            <a:pPr>
              <a:lnSpc>
                <a:spcPct val="150000"/>
              </a:lnSpc>
            </a:pPr>
            <a:endParaRPr lang="da-DK" sz="1100" dirty="0">
              <a:latin typeface="Helvetica" charset="0"/>
              <a:ea typeface="Helvetica" charset="0"/>
              <a:cs typeface="Helvetica" charset="0"/>
            </a:endParaRPr>
          </a:p>
          <a:p>
            <a:pPr>
              <a:lnSpc>
                <a:spcPct val="150000"/>
              </a:lnSpc>
            </a:pPr>
            <a:endParaRPr lang="da-DK" sz="1100" dirty="0">
              <a:latin typeface="Helvetica" charset="0"/>
              <a:ea typeface="Helvetica" charset="0"/>
              <a:cs typeface="Helvetica" charset="0"/>
            </a:endParaRPr>
          </a:p>
          <a:p>
            <a:endParaRPr lang="da-DK" dirty="0"/>
          </a:p>
        </p:txBody>
      </p:sp>
      <p:sp>
        <p:nvSpPr>
          <p:cNvPr id="9" name="Pladsholder til diasnummer 8">
            <a:extLst>
              <a:ext uri="{FF2B5EF4-FFF2-40B4-BE49-F238E27FC236}">
                <a16:creationId xmlns:a16="http://schemas.microsoft.com/office/drawing/2014/main" id="{D1451914-A556-F444-85FB-9FD8D74BC5F9}"/>
              </a:ext>
            </a:extLst>
          </p:cNvPr>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4</a:t>
            </a:fld>
            <a:endParaRPr lang="da-DK" sz="900" dirty="0"/>
          </a:p>
        </p:txBody>
      </p:sp>
    </p:spTree>
    <p:extLst>
      <p:ext uri="{BB962C8B-B14F-4D97-AF65-F5344CB8AC3E}">
        <p14:creationId xmlns:p14="http://schemas.microsoft.com/office/powerpoint/2010/main" val="179451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half" idx="2"/>
          </p:nvPr>
        </p:nvSpPr>
        <p:spPr/>
        <p:txBody>
          <a:bodyPr/>
          <a:lstStyle/>
          <a:p>
            <a:pPr>
              <a:lnSpc>
                <a:spcPct val="150000"/>
              </a:lnSpc>
            </a:pPr>
            <a:r>
              <a:rPr lang="da-DK" sz="1100" b="1" dirty="0"/>
              <a:t>Det skal være tydeligt, at der er tale om en robot</a:t>
            </a:r>
          </a:p>
          <a:p>
            <a:pPr>
              <a:lnSpc>
                <a:spcPct val="150000"/>
              </a:lnSpc>
            </a:pPr>
            <a:r>
              <a:rPr lang="da-DK" sz="1100" dirty="0"/>
              <a:t>Der var bred enighed blandt både medarbejdere og de unge informanter om, at det tydeligt skal fremgå, at der bag chatten er en robot og ikke et menneske. Flere af de unge pegede på, at hvis de ved, at de chatter med en robot og ikke et virkeligt menneske, vil de tilpasse og forenkle deres spørgsmål hertil. En af de unge informanter, som havde erfaring med </a:t>
            </a:r>
            <a:r>
              <a:rPr lang="da-DK" sz="1100" dirty="0" err="1"/>
              <a:t>chatbots</a:t>
            </a:r>
            <a:r>
              <a:rPr lang="da-DK" sz="1100" dirty="0"/>
              <a:t> på kommercielle websider, sagde: </a:t>
            </a:r>
            <a:r>
              <a:rPr lang="da-DK" sz="1100" i="1" dirty="0"/>
              <a:t>”Jeg tænkte over, at jeg skulle formulere mig på en bestemt måde, måske lidt mere enkelt”</a:t>
            </a:r>
            <a:r>
              <a:rPr lang="da-DK" sz="1100" dirty="0"/>
              <a:t>. Det tyder på at, hvis man ved, at det er en robot, der kommunikeres med, sætter man ens forventninger herefter.</a:t>
            </a:r>
            <a:endParaRPr lang="da-DK" sz="1100" i="1" dirty="0"/>
          </a:p>
          <a:p>
            <a:pPr>
              <a:lnSpc>
                <a:spcPct val="150000"/>
              </a:lnSpc>
            </a:pPr>
            <a:endParaRPr lang="da-DK" sz="1100" dirty="0"/>
          </a:p>
          <a:p>
            <a:pPr>
              <a:lnSpc>
                <a:spcPct val="150000"/>
              </a:lnSpc>
            </a:pPr>
            <a:r>
              <a:rPr lang="da-DK" sz="1100" b="1" dirty="0"/>
              <a:t>Chatbotten som én ud af mange kommunikationskanaler - og forventningen om hurtige og enkle svar</a:t>
            </a:r>
          </a:p>
          <a:p>
            <a:pPr>
              <a:lnSpc>
                <a:spcPct val="150000"/>
              </a:lnSpc>
            </a:pPr>
            <a:r>
              <a:rPr lang="da-DK" sz="1100" dirty="0"/>
              <a:t>Både medarbejdere og de unge informanter var enige om, at en chatbot skal udgøre et supplement til de øvrige kommunikationskanaler, som kommunen tilbyder. De unge lagde vægt på, at fordelen ved at benytte en chatbot er, at man får hurtigt svar. Dog vil de ikke benytte den, hvis de har flere spørgsmål, eller hvis deres spørgsmål er komplekse. </a:t>
            </a:r>
          </a:p>
          <a:p>
            <a:pPr>
              <a:lnSpc>
                <a:spcPct val="150000"/>
              </a:lnSpc>
            </a:pPr>
            <a:r>
              <a:rPr lang="da-DK" sz="1100" dirty="0"/>
              <a:t>En af de unge sagde: </a:t>
            </a:r>
            <a:r>
              <a:rPr lang="da-DK" sz="1100" i="1" dirty="0"/>
              <a:t>”Hvis jeg skal skrive med en robot, skal det ikke være mere end 5 beskeder frem og tilbage, ellers så ringer jeg.”  </a:t>
            </a:r>
            <a:r>
              <a:rPr lang="da-DK" sz="1100" dirty="0"/>
              <a:t>Citatet viser, at informanternes tålmodighed med chatbotten ikke er lang, og at den skal kunne give korrekt svar hurtigt. Citatet viser også at forventningerne til chatbotten er, at den kan besvare enkle spørgsmål med enkle svar.</a:t>
            </a:r>
          </a:p>
          <a:p>
            <a:pPr>
              <a:lnSpc>
                <a:spcPct val="150000"/>
              </a:lnSpc>
            </a:pPr>
            <a:endParaRPr lang="da-DK" sz="1100" dirty="0"/>
          </a:p>
          <a:p>
            <a:pPr>
              <a:lnSpc>
                <a:spcPct val="150000"/>
              </a:lnSpc>
            </a:pPr>
            <a:endParaRPr lang="da-DK" sz="1100" dirty="0"/>
          </a:p>
          <a:p>
            <a:pPr>
              <a:lnSpc>
                <a:spcPct val="150000"/>
              </a:lnSpc>
            </a:pPr>
            <a:r>
              <a:rPr lang="da-DK" sz="1100" dirty="0"/>
              <a:t>  </a:t>
            </a:r>
          </a:p>
          <a:p>
            <a:pPr>
              <a:lnSpc>
                <a:spcPct val="150000"/>
              </a:lnSpc>
            </a:pPr>
            <a:endParaRPr lang="da-DK" sz="1100" dirty="0"/>
          </a:p>
          <a:p>
            <a:endParaRPr lang="da-DK" dirty="0"/>
          </a:p>
          <a:p>
            <a:endParaRPr lang="da-DK" dirty="0"/>
          </a:p>
        </p:txBody>
      </p:sp>
      <p:sp>
        <p:nvSpPr>
          <p:cNvPr id="3" name="Titel 2"/>
          <p:cNvSpPr>
            <a:spLocks noGrp="1"/>
          </p:cNvSpPr>
          <p:nvPr>
            <p:ph type="title"/>
          </p:nvPr>
        </p:nvSpPr>
        <p:spPr>
          <a:xfrm>
            <a:off x="1989666" y="789772"/>
            <a:ext cx="4601633" cy="916774"/>
          </a:xfrm>
        </p:spPr>
        <p:txBody>
          <a:bodyPr/>
          <a:lstStyle/>
          <a:p>
            <a:r>
              <a:rPr lang="da-DK" dirty="0"/>
              <a:t>INDSIGTER FRA INTERVIEWS</a:t>
            </a:r>
          </a:p>
        </p:txBody>
      </p:sp>
      <p:sp>
        <p:nvSpPr>
          <p:cNvPr id="8" name="Pladsholder til diasnummer 8">
            <a:extLst>
              <a:ext uri="{FF2B5EF4-FFF2-40B4-BE49-F238E27FC236}">
                <a16:creationId xmlns:a16="http://schemas.microsoft.com/office/drawing/2014/main" id="{DE4FF849-5401-7F48-89CB-1AE53C424C56}"/>
              </a:ext>
            </a:extLst>
          </p:cNvPr>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5</a:t>
            </a:fld>
            <a:endParaRPr lang="da-DK" sz="900" dirty="0"/>
          </a:p>
        </p:txBody>
      </p:sp>
    </p:spTree>
    <p:extLst>
      <p:ext uri="{BB962C8B-B14F-4D97-AF65-F5344CB8AC3E}">
        <p14:creationId xmlns:p14="http://schemas.microsoft.com/office/powerpoint/2010/main" val="200097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half" idx="2"/>
          </p:nvPr>
        </p:nvSpPr>
        <p:spPr>
          <a:xfrm>
            <a:off x="1869016" y="808134"/>
            <a:ext cx="4605867" cy="7038349"/>
          </a:xfrm>
        </p:spPr>
        <p:txBody>
          <a:bodyPr/>
          <a:lstStyle/>
          <a:p>
            <a:pPr>
              <a:lnSpc>
                <a:spcPct val="150000"/>
              </a:lnSpc>
            </a:pPr>
            <a:r>
              <a:rPr lang="da-DK" sz="1100" b="1" dirty="0"/>
              <a:t>Tilgængelighed og chatbotten som ”adgang” til kommunen</a:t>
            </a:r>
          </a:p>
          <a:p>
            <a:pPr>
              <a:lnSpc>
                <a:spcPct val="150000"/>
              </a:lnSpc>
            </a:pPr>
            <a:r>
              <a:rPr lang="da-DK" sz="1100" dirty="0"/>
              <a:t>De interviewede medarbejdere pegede på, at det er vigtigt, at chatbotten er tilgængelig flere steder, som fx også på </a:t>
            </a:r>
            <a:r>
              <a:rPr lang="da-DK" sz="1100" dirty="0" err="1"/>
              <a:t>borger.dk</a:t>
            </a:r>
            <a:r>
              <a:rPr lang="da-DK" sz="1100" dirty="0"/>
              <a:t> og </a:t>
            </a:r>
            <a:r>
              <a:rPr lang="da-DK" sz="1100" dirty="0" err="1"/>
              <a:t>aalborg.dk</a:t>
            </a:r>
            <a:r>
              <a:rPr lang="da-DK" sz="1100" dirty="0"/>
              <a:t>. hvis den skal bruges, skal den være synlig og let tilgængelig.</a:t>
            </a:r>
          </a:p>
          <a:p>
            <a:pPr>
              <a:lnSpc>
                <a:spcPct val="150000"/>
              </a:lnSpc>
            </a:pPr>
            <a:endParaRPr lang="da-DK" sz="1100" dirty="0"/>
          </a:p>
          <a:p>
            <a:pPr>
              <a:lnSpc>
                <a:spcPct val="150000"/>
              </a:lnSpc>
            </a:pPr>
            <a:r>
              <a:rPr lang="da-DK" sz="1100" dirty="0"/>
              <a:t>Medarbejderne pegede endvidere på, at det ville være en fordel, hvis chatbotten kan sende borgeren videre i systemet via andre kommunikationskanaler. Hvis borgeren ikke får svar på det, som han/hun spørger om, skal chatbotten kunne sende borgeren videre via telefon eller tilbyde, at borgeren bliver ringet op af en medarbejder. Her pegede medarbejderne på, at det vil være en fordel, hvis chatbotten kunne sende borgeren videre til en specifik medarbejder (eller afdeling ved kommunen) med viden og kompetencer inden for det område, som borgerens spørgsmål relaterer sig til </a:t>
            </a:r>
            <a:r>
              <a:rPr lang="mr-IN" sz="1100" dirty="0"/>
              <a:t>–</a:t>
            </a:r>
            <a:r>
              <a:rPr lang="da-DK" sz="1100" dirty="0"/>
              <a:t> fremfor blot at oplyse kommunens overordnede telefonnummer til omstillingen eller nummeret til Den Digitale Hotline. </a:t>
            </a:r>
          </a:p>
          <a:p>
            <a:pPr>
              <a:lnSpc>
                <a:spcPct val="150000"/>
              </a:lnSpc>
            </a:pPr>
            <a:r>
              <a:rPr lang="da-DK" sz="1100" dirty="0"/>
              <a:t>En særlig service ved chatbotten kunne således være, at den letter adgangen til kommunen, hvis den ikke er i stand til at svare på borgernes spørgsmål.</a:t>
            </a:r>
          </a:p>
          <a:p>
            <a:pPr>
              <a:lnSpc>
                <a:spcPct val="150000"/>
              </a:lnSpc>
            </a:pPr>
            <a:endParaRPr lang="da-DK" sz="1100" dirty="0"/>
          </a:p>
          <a:p>
            <a:pPr>
              <a:lnSpc>
                <a:spcPct val="150000"/>
              </a:lnSpc>
            </a:pPr>
            <a:r>
              <a:rPr lang="da-DK" sz="1100" dirty="0">
                <a:solidFill>
                  <a:srgbClr val="FF0000"/>
                </a:solidFill>
              </a:rPr>
              <a:t> </a:t>
            </a:r>
            <a:endParaRPr lang="da-DK" sz="1100" dirty="0"/>
          </a:p>
          <a:p>
            <a:pPr>
              <a:lnSpc>
                <a:spcPct val="150000"/>
              </a:lnSpc>
            </a:pPr>
            <a:endParaRPr lang="da-DK" sz="1100" dirty="0"/>
          </a:p>
          <a:p>
            <a:endParaRPr lang="da-DK" sz="1100" dirty="0"/>
          </a:p>
        </p:txBody>
      </p:sp>
      <p:sp>
        <p:nvSpPr>
          <p:cNvPr id="7" name="Pladsholder til diasnummer 8">
            <a:extLst>
              <a:ext uri="{FF2B5EF4-FFF2-40B4-BE49-F238E27FC236}">
                <a16:creationId xmlns:a16="http://schemas.microsoft.com/office/drawing/2014/main" id="{9099216E-8E80-8841-967C-75D69E0040DB}"/>
              </a:ext>
            </a:extLst>
          </p:cNvPr>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6</a:t>
            </a:fld>
            <a:endParaRPr lang="da-DK" sz="900" dirty="0"/>
          </a:p>
        </p:txBody>
      </p:sp>
    </p:spTree>
    <p:extLst>
      <p:ext uri="{BB962C8B-B14F-4D97-AF65-F5344CB8AC3E}">
        <p14:creationId xmlns:p14="http://schemas.microsoft.com/office/powerpoint/2010/main" val="625166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half" idx="2"/>
          </p:nvPr>
        </p:nvSpPr>
        <p:spPr>
          <a:xfrm>
            <a:off x="1907116" y="795434"/>
            <a:ext cx="4605867" cy="7038349"/>
          </a:xfrm>
        </p:spPr>
        <p:txBody>
          <a:bodyPr/>
          <a:lstStyle/>
          <a:p>
            <a:pPr>
              <a:lnSpc>
                <a:spcPct val="150000"/>
              </a:lnSpc>
            </a:pPr>
            <a:r>
              <a:rPr lang="da-DK" sz="1100" b="1" dirty="0"/>
              <a:t>Forventninger om høj kvalitet og afvisning af chatbotten, hvis den ikke ”leverer varen” første gang</a:t>
            </a:r>
          </a:p>
          <a:p>
            <a:pPr>
              <a:lnSpc>
                <a:spcPct val="150000"/>
              </a:lnSpc>
            </a:pPr>
            <a:r>
              <a:rPr lang="da-DK" sz="1100" dirty="0"/>
              <a:t>Under alle tre interviews blev der talt om, at kvaliteten af </a:t>
            </a:r>
            <a:r>
              <a:rPr lang="da-DK" sz="1100" dirty="0" err="1"/>
              <a:t>chatbottens</a:t>
            </a:r>
            <a:r>
              <a:rPr lang="da-DK" sz="1100" dirty="0"/>
              <a:t> svar er altafgørende for, om den bliver vil blive brugt og anbefalet til andre. De unge informanter havde en forventning om, at chatbotten skulle kunne svare på en bred vifte af spørgsmål; </a:t>
            </a:r>
            <a:r>
              <a:rPr lang="da-DK" sz="1100" i="1" dirty="0"/>
              <a:t>”Den skal helst kunne alt. Man gider ikke chatte med en robot, der kun kender halvdelen af svarene”. </a:t>
            </a:r>
            <a:r>
              <a:rPr lang="da-DK" sz="1100" dirty="0"/>
              <a:t>En anden af de unge informanter sagde: </a:t>
            </a:r>
            <a:r>
              <a:rPr lang="da-DK" sz="1100" i="1" dirty="0"/>
              <a:t>”Hvis jeg oplever, at den ikke fungerer, vil jeg ikke bruge den igen”. </a:t>
            </a:r>
          </a:p>
          <a:p>
            <a:pPr>
              <a:lnSpc>
                <a:spcPct val="150000"/>
              </a:lnSpc>
            </a:pPr>
            <a:r>
              <a:rPr lang="da-DK" sz="1100" dirty="0"/>
              <a:t>Medarbejderne var enige med de unge: </a:t>
            </a:r>
            <a:r>
              <a:rPr lang="da-DK" sz="1100" i="1" dirty="0"/>
              <a:t>”Folk skal have en god oplevelse første gang, ellers bruger de den ikke igen </a:t>
            </a:r>
            <a:r>
              <a:rPr lang="mr-IN" sz="1100" i="1" dirty="0"/>
              <a:t>–</a:t>
            </a:r>
            <a:r>
              <a:rPr lang="da-DK" sz="1100" i="1" dirty="0"/>
              <a:t> og de siger det videre til deres venner”. </a:t>
            </a:r>
          </a:p>
          <a:p>
            <a:pPr>
              <a:lnSpc>
                <a:spcPct val="150000"/>
              </a:lnSpc>
            </a:pPr>
            <a:endParaRPr lang="da-DK" sz="1100" dirty="0"/>
          </a:p>
          <a:p>
            <a:pPr>
              <a:lnSpc>
                <a:spcPct val="150000"/>
              </a:lnSpc>
            </a:pPr>
            <a:r>
              <a:rPr lang="da-DK" sz="1100" dirty="0"/>
              <a:t>På baggrund af interviewene kan det således konstateres, at </a:t>
            </a:r>
            <a:r>
              <a:rPr lang="da-DK" sz="1100" dirty="0" err="1"/>
              <a:t>chatbottens</a:t>
            </a:r>
            <a:r>
              <a:rPr lang="da-DK" sz="1100" dirty="0"/>
              <a:t> succes vil afhænge af borgerens førstehåndsindtryk. Bliver de skuffede, vender de ikke tilbage til chatbotten på et senere tidspunkt. Ligeledes skal det afklares, hvor mange emner chatbotten skal kunne vejlede omkring, da den umuligt vil kunne svare på </a:t>
            </a:r>
            <a:r>
              <a:rPr lang="da-DK" sz="1100" i="1" dirty="0"/>
              <a:t>”alt”, </a:t>
            </a:r>
            <a:r>
              <a:rPr lang="da-DK" sz="1100" dirty="0"/>
              <a:t>sådan som de unge efterspørger.</a:t>
            </a:r>
          </a:p>
          <a:p>
            <a:pPr>
              <a:lnSpc>
                <a:spcPct val="150000"/>
              </a:lnSpc>
            </a:pPr>
            <a:endParaRPr lang="da-DK" sz="1100" dirty="0"/>
          </a:p>
          <a:p>
            <a:pPr>
              <a:lnSpc>
                <a:spcPct val="150000"/>
              </a:lnSpc>
            </a:pPr>
            <a:endParaRPr lang="da-DK" sz="1100" b="1" dirty="0"/>
          </a:p>
          <a:p>
            <a:pPr>
              <a:lnSpc>
                <a:spcPct val="150000"/>
              </a:lnSpc>
            </a:pPr>
            <a:endParaRPr lang="da-DK" sz="1100" dirty="0"/>
          </a:p>
        </p:txBody>
      </p:sp>
      <p:sp>
        <p:nvSpPr>
          <p:cNvPr id="7" name="Pladsholder til diasnummer 8">
            <a:extLst>
              <a:ext uri="{FF2B5EF4-FFF2-40B4-BE49-F238E27FC236}">
                <a16:creationId xmlns:a16="http://schemas.microsoft.com/office/drawing/2014/main" id="{13DCAF23-501E-1F44-AA6C-24BE3957836B}"/>
              </a:ext>
            </a:extLst>
          </p:cNvPr>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7</a:t>
            </a:fld>
            <a:endParaRPr lang="da-DK" sz="900" dirty="0"/>
          </a:p>
        </p:txBody>
      </p:sp>
    </p:spTree>
    <p:extLst>
      <p:ext uri="{BB962C8B-B14F-4D97-AF65-F5344CB8AC3E}">
        <p14:creationId xmlns:p14="http://schemas.microsoft.com/office/powerpoint/2010/main" val="96210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half" idx="2"/>
          </p:nvPr>
        </p:nvSpPr>
        <p:spPr>
          <a:xfrm>
            <a:off x="1913466" y="820834"/>
            <a:ext cx="4605867" cy="7038349"/>
          </a:xfrm>
        </p:spPr>
        <p:txBody>
          <a:bodyPr/>
          <a:lstStyle/>
          <a:p>
            <a:pPr>
              <a:lnSpc>
                <a:spcPct val="150000"/>
              </a:lnSpc>
            </a:pPr>
            <a:r>
              <a:rPr lang="da-DK" sz="1100" b="1" dirty="0"/>
              <a:t>Ekstra værdi skaber den gode serviceoplevelse</a:t>
            </a:r>
          </a:p>
          <a:p>
            <a:pPr>
              <a:lnSpc>
                <a:spcPct val="150000"/>
              </a:lnSpc>
            </a:pPr>
            <a:r>
              <a:rPr lang="da-DK" sz="1100" dirty="0"/>
              <a:t>Informanterne betonede i interviewene at en god service ofte er kendetegnet ved </a:t>
            </a:r>
            <a:r>
              <a:rPr lang="da-DK" sz="1100" i="1" dirty="0"/>
              <a:t>”det lille ekstra”. </a:t>
            </a:r>
            <a:r>
              <a:rPr lang="da-DK" sz="1100" dirty="0"/>
              <a:t>En af de unge informanter sagde: </a:t>
            </a:r>
            <a:r>
              <a:rPr lang="da-DK" sz="1100" i="1" dirty="0"/>
              <a:t>”Det er vigtigt, at en chatbot giver god service på trods af, at det er en robot”</a:t>
            </a:r>
            <a:r>
              <a:rPr lang="da-DK" sz="1100" dirty="0"/>
              <a:t>. Både hos medarbejderne og hos de unge informanter blev der talt om, hvordan en chatbot kan skabe værdi for kommunens borgere. En medarbejder sagde: </a:t>
            </a:r>
            <a:r>
              <a:rPr lang="da-DK" sz="1100" i="1" dirty="0"/>
              <a:t>”Hos en medarbejder får man svar på sit spørgsmål, og det lille ekstra</a:t>
            </a:r>
            <a:r>
              <a:rPr lang="mr-IN" sz="1100" i="1" dirty="0"/>
              <a:t>…</a:t>
            </a:r>
            <a:r>
              <a:rPr lang="da-DK" sz="1100" i="1" dirty="0"/>
              <a:t> Når jeg kan se, at hans lastbilkørekort udløb for 4 måneder siden, gør jeg ham lige opmærksom på det”. </a:t>
            </a:r>
            <a:r>
              <a:rPr lang="da-DK" sz="1100" dirty="0"/>
              <a:t>En af de unge blev i testen af chatbotten præsenteret for en huskeliste ved flytning, hvilket blev oplevet som god service af informanten. </a:t>
            </a:r>
            <a:endParaRPr lang="da-DK" sz="1100" i="1" dirty="0">
              <a:solidFill>
                <a:srgbClr val="FF0000"/>
              </a:solidFill>
            </a:endParaRPr>
          </a:p>
          <a:p>
            <a:pPr>
              <a:lnSpc>
                <a:spcPct val="150000"/>
              </a:lnSpc>
            </a:pPr>
            <a:endParaRPr lang="da-DK" sz="1100" dirty="0"/>
          </a:p>
          <a:p>
            <a:pPr>
              <a:lnSpc>
                <a:spcPct val="150000"/>
              </a:lnSpc>
            </a:pPr>
            <a:r>
              <a:rPr lang="da-DK" sz="1100" dirty="0"/>
              <a:t>De unge informanter var også optagede af, at chatbotten skulle kunne </a:t>
            </a:r>
          </a:p>
          <a:p>
            <a:pPr>
              <a:lnSpc>
                <a:spcPct val="150000"/>
              </a:lnSpc>
            </a:pPr>
            <a:r>
              <a:rPr lang="da-DK" sz="1100" dirty="0"/>
              <a:t>genkende emner og spørgsmål, som ligger uden for kommunalt regi </a:t>
            </a:r>
            <a:r>
              <a:rPr lang="mr-IN" sz="1100" dirty="0"/>
              <a:t>–</a:t>
            </a:r>
            <a:r>
              <a:rPr lang="da-DK" sz="1100" dirty="0"/>
              <a:t> fx spørgsmål om SU. Stiller en borger den slags spørgsmål, var ønsket at chatbotten skulle kunne sende borgeren videre til andre fx statslige hjemmesider.</a:t>
            </a:r>
          </a:p>
          <a:p>
            <a:pPr>
              <a:lnSpc>
                <a:spcPct val="150000"/>
              </a:lnSpc>
            </a:pPr>
            <a:endParaRPr lang="da-DK" sz="1100" dirty="0"/>
          </a:p>
          <a:p>
            <a:pPr>
              <a:lnSpc>
                <a:spcPct val="150000"/>
              </a:lnSpc>
            </a:pPr>
            <a:r>
              <a:rPr lang="da-DK" sz="1100" dirty="0"/>
              <a:t>Ovenstående viser, at informanterne har en forventning om stadig at få </a:t>
            </a:r>
            <a:r>
              <a:rPr lang="da-DK" sz="1100" i="1" dirty="0"/>
              <a:t>”det lille ekstra” </a:t>
            </a:r>
            <a:r>
              <a:rPr lang="da-DK" sz="1100" dirty="0"/>
              <a:t>og en god serviceoplevelse, selvom det er en robot, som de chatter med. I det videre arbejde med udviklingen af chatbotten bør det derfor overvejes, hvordan serviceoplevelsen optimeres.</a:t>
            </a:r>
          </a:p>
          <a:p>
            <a:pPr>
              <a:lnSpc>
                <a:spcPct val="150000"/>
              </a:lnSpc>
            </a:pPr>
            <a:endParaRPr lang="da-DK" sz="1100" b="1" dirty="0"/>
          </a:p>
          <a:p>
            <a:pPr>
              <a:lnSpc>
                <a:spcPct val="150000"/>
              </a:lnSpc>
            </a:pPr>
            <a:endParaRPr lang="da-DK" sz="1100" dirty="0"/>
          </a:p>
          <a:p>
            <a:endParaRPr lang="da-DK" dirty="0"/>
          </a:p>
        </p:txBody>
      </p:sp>
      <p:sp>
        <p:nvSpPr>
          <p:cNvPr id="5" name="Pladsholder til diasnummer 8">
            <a:extLst>
              <a:ext uri="{FF2B5EF4-FFF2-40B4-BE49-F238E27FC236}">
                <a16:creationId xmlns:a16="http://schemas.microsoft.com/office/drawing/2014/main" id="{60749060-9765-AD43-9A04-53D9583F00AF}"/>
              </a:ext>
            </a:extLst>
          </p:cNvPr>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8</a:t>
            </a:fld>
            <a:endParaRPr lang="da-DK" sz="900" dirty="0"/>
          </a:p>
        </p:txBody>
      </p:sp>
    </p:spTree>
    <p:extLst>
      <p:ext uri="{BB962C8B-B14F-4D97-AF65-F5344CB8AC3E}">
        <p14:creationId xmlns:p14="http://schemas.microsoft.com/office/powerpoint/2010/main" val="97841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half" idx="2"/>
          </p:nvPr>
        </p:nvSpPr>
        <p:spPr>
          <a:xfrm>
            <a:off x="1907116" y="814484"/>
            <a:ext cx="4759155" cy="9091516"/>
          </a:xfrm>
        </p:spPr>
        <p:txBody>
          <a:bodyPr/>
          <a:lstStyle/>
          <a:p>
            <a:pPr>
              <a:lnSpc>
                <a:spcPct val="150000"/>
              </a:lnSpc>
            </a:pPr>
            <a:r>
              <a:rPr lang="da-DK" sz="1100" b="1" dirty="0"/>
              <a:t>Seriøs kontra menneskelig</a:t>
            </a:r>
          </a:p>
          <a:p>
            <a:pPr>
              <a:lnSpc>
                <a:spcPct val="150000"/>
              </a:lnSpc>
            </a:pPr>
            <a:r>
              <a:rPr lang="da-DK" sz="1100" dirty="0"/>
              <a:t>Et tema, der optog de unge informanter under begge interviews, var udtrykket på den chatbot, der blev testet. De unges holdninger pegede i forskellige retninger; nogle ville gerne have en menneskelig chat med fx sjove svar og bemærkninger med </a:t>
            </a:r>
            <a:r>
              <a:rPr lang="da-DK" sz="1100" dirty="0" err="1"/>
              <a:t>emojies</a:t>
            </a:r>
            <a:r>
              <a:rPr lang="da-DK" sz="1100" dirty="0"/>
              <a:t>. Andre mente, at dette ville være upassende for en kommunal chatfunktion og ønskede et mere seriøst udtryk. En af den unge informanter sagde: </a:t>
            </a:r>
            <a:r>
              <a:rPr lang="da-DK" sz="1100" i="1" dirty="0"/>
              <a:t>”Man er der ikke for at chatte, man vil bare have svar på tingene”</a:t>
            </a:r>
            <a:r>
              <a:rPr lang="da-DK" sz="1100" dirty="0"/>
              <a:t>. </a:t>
            </a:r>
          </a:p>
          <a:p>
            <a:pPr>
              <a:lnSpc>
                <a:spcPct val="150000"/>
              </a:lnSpc>
            </a:pPr>
            <a:r>
              <a:rPr lang="da-DK" sz="1100" dirty="0"/>
              <a:t>Flere af de unge informanter mente således, at det er vigtigt at chatbotten udstråler troværdighed og seriøsitet. Det kan den gøre ved tydeligt at vise, at der er tale om en offentlig chatbot, og at det er kommunens. Det blev foreslået, at man kan have kommunens logo i stedet for den taleboble, der pt. vises i testversionen, og at kommunens logofarve (blå) er en del af den grafiske opsætning. En anden af de unge sagde: ”</a:t>
            </a:r>
            <a:r>
              <a:rPr lang="da-DK" sz="1100" i="1" dirty="0"/>
              <a:t>Man skal være 100% sikker på, at det er kommunen, som man chatter med.”</a:t>
            </a:r>
            <a:r>
              <a:rPr lang="da-DK" sz="1100" dirty="0"/>
              <a:t>  Dette kan </a:t>
            </a:r>
            <a:r>
              <a:rPr lang="da-DK" sz="1100" dirty="0" err="1"/>
              <a:t>chatbottens</a:t>
            </a:r>
            <a:r>
              <a:rPr lang="da-DK" sz="1100" dirty="0"/>
              <a:t> udtryk være med til at understrege.</a:t>
            </a:r>
            <a:endParaRPr lang="da-DK" sz="1100" b="1" i="1" dirty="0"/>
          </a:p>
          <a:p>
            <a:pPr>
              <a:lnSpc>
                <a:spcPct val="150000"/>
              </a:lnSpc>
            </a:pPr>
            <a:endParaRPr lang="da-DK" sz="1100" b="1" dirty="0"/>
          </a:p>
          <a:p>
            <a:pPr>
              <a:lnSpc>
                <a:spcPct val="150000"/>
              </a:lnSpc>
            </a:pPr>
            <a:r>
              <a:rPr lang="da-DK" sz="1100" b="1" dirty="0"/>
              <a:t>Et redskab for medarbejdere samt krav om løbende opdatering</a:t>
            </a:r>
          </a:p>
          <a:p>
            <a:pPr>
              <a:lnSpc>
                <a:spcPct val="150000"/>
              </a:lnSpc>
            </a:pPr>
            <a:r>
              <a:rPr lang="da-DK" sz="1100" dirty="0"/>
              <a:t>Informanterne i medarbejdergruppen talte om, at chatbotten skulle kunne benyttes af dem som en søgefunktion. Ofte ringer borgere ind med spørgsmål, som medarbejderne skal lede efter svaret på </a:t>
            </a:r>
            <a:r>
              <a:rPr lang="mr-IN" sz="1100" dirty="0"/>
              <a:t>–</a:t>
            </a:r>
            <a:r>
              <a:rPr lang="da-DK" sz="1100" dirty="0"/>
              <a:t> måske var det en mulighed, at chatbotten kunne bruges som ”opslagsværk” for medarbejderne. En af medarbejderne sagde: </a:t>
            </a:r>
            <a:r>
              <a:rPr lang="da-DK" sz="1100" i="1" dirty="0"/>
              <a:t>”Hvis der er nogen, der kan lægge de rigtige søgeord ind på chatbotten, så vil den klart være bedre end os. Den kunne sådan set også hjælpe os</a:t>
            </a:r>
            <a:r>
              <a:rPr lang="mr-IN" sz="1100" i="1" dirty="0"/>
              <a:t>…</a:t>
            </a:r>
            <a:r>
              <a:rPr lang="da-DK" sz="1100" i="1" dirty="0"/>
              <a:t> Det kunne være et godt værktøj for os, hvis den kunne finde frem til materiale med enkle søgeord” . </a:t>
            </a:r>
            <a:r>
              <a:rPr lang="da-DK" sz="1100" dirty="0"/>
              <a:t>Det blev også nævnt, at en chatbot skal kunne svare på simple spørgsmål såsom åbningstider, hvilket stiller krav til løbende opdatering. Dette skyldes, at åbningstiderne er forskellige i kommunerne, og indimellem at der er ændrede åbningstider fx pga. medarbejderdage eller lign.  </a:t>
            </a:r>
          </a:p>
          <a:p>
            <a:pPr>
              <a:lnSpc>
                <a:spcPct val="150000"/>
              </a:lnSpc>
            </a:pPr>
            <a:endParaRPr lang="da-DK" sz="1100" dirty="0"/>
          </a:p>
        </p:txBody>
      </p:sp>
      <p:sp>
        <p:nvSpPr>
          <p:cNvPr id="3" name="Pladsholder til diasnummer 8">
            <a:extLst>
              <a:ext uri="{FF2B5EF4-FFF2-40B4-BE49-F238E27FC236}">
                <a16:creationId xmlns:a16="http://schemas.microsoft.com/office/drawing/2014/main" id="{98235F1C-915E-514E-894A-BC670E6773F6}"/>
              </a:ext>
            </a:extLst>
          </p:cNvPr>
          <p:cNvSpPr txBox="1">
            <a:spLocks/>
          </p:cNvSpPr>
          <p:nvPr/>
        </p:nvSpPr>
        <p:spPr>
          <a:xfrm>
            <a:off x="201031" y="9453034"/>
            <a:ext cx="1963701" cy="254000"/>
          </a:xfrm>
          <a:prstGeom prst="rect">
            <a:avLst/>
          </a:prstGeom>
        </p:spPr>
        <p:txBody>
          <a:bodyPr/>
          <a:lstStyle>
            <a:defPPr>
              <a:defRPr lang="da-DK"/>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fld id="{98FFA9BA-C07D-CA4B-8809-87D0B9342AAE}" type="slidenum">
              <a:rPr lang="da-DK" sz="900" smtClean="0"/>
              <a:pPr/>
              <a:t>9</a:t>
            </a:fld>
            <a:endParaRPr lang="da-DK" sz="900" dirty="0"/>
          </a:p>
        </p:txBody>
      </p:sp>
    </p:spTree>
    <p:extLst>
      <p:ext uri="{BB962C8B-B14F-4D97-AF65-F5344CB8AC3E}">
        <p14:creationId xmlns:p14="http://schemas.microsoft.com/office/powerpoint/2010/main" val="89180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25860</TotalTime>
  <Words>2974</Words>
  <Application>Microsoft Office PowerPoint</Application>
  <PresentationFormat>A4-papir (210 x 297 mm)</PresentationFormat>
  <Paragraphs>236</Paragraphs>
  <Slides>19</Slides>
  <Notes>13</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19</vt:i4>
      </vt:variant>
    </vt:vector>
  </HeadingPairs>
  <TitlesOfParts>
    <vt:vector size="27" baseType="lpstr">
      <vt:lpstr>Arial</vt:lpstr>
      <vt:lpstr>Calibri</vt:lpstr>
      <vt:lpstr>Helvetica</vt:lpstr>
      <vt:lpstr>Helvetica 55 Roman</vt:lpstr>
      <vt:lpstr>Helvetica Neue Condensed Bold</vt:lpstr>
      <vt:lpstr>HelveticaNeue BoldCond</vt:lpstr>
      <vt:lpstr>Mangal</vt:lpstr>
      <vt:lpstr>Office Theme</vt:lpstr>
      <vt:lpstr> </vt:lpstr>
      <vt:lpstr>INDHOLDSFORTEGNELSE</vt:lpstr>
      <vt:lpstr>BAGGRUND OG LÆSEVEJLEDNING </vt:lpstr>
      <vt:lpstr>PowerPoint-præsentation</vt:lpstr>
      <vt:lpstr>INDSIGTER FRA INTERVIEWS</vt:lpstr>
      <vt:lpstr>PowerPoint-præsentation</vt:lpstr>
      <vt:lpstr>PowerPoint-præsentation</vt:lpstr>
      <vt:lpstr>PowerPoint-præsentation</vt:lpstr>
      <vt:lpstr>PowerPoint-præsentation</vt:lpstr>
      <vt:lpstr>PowerPoint-præsentation</vt:lpstr>
      <vt:lpstr>PowerPoint-præsentation</vt:lpstr>
      <vt:lpstr>INFORMANTERNES IDEER OG ØNSKER</vt:lpstr>
      <vt:lpstr>KONKLUSION OG ANBEFALINGER</vt:lpstr>
      <vt:lpstr>PowerPoint-præsentation</vt:lpstr>
      <vt:lpstr>BILAG 1 SPØRGEGUIDE - UNGE</vt:lpstr>
      <vt:lpstr>PowerPoint-præsentation</vt:lpstr>
      <vt:lpstr>BILAG 2 SPØRGEGUIDE - MEDARBEJDERE</vt:lpstr>
      <vt:lpstr>PowerPoint-præsentation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Zoulmade</dc:creator>
  <cp:lastModifiedBy>Grethe Fallesen</cp:lastModifiedBy>
  <cp:revision>324</cp:revision>
  <cp:lastPrinted>2018-12-17T08:04:00Z</cp:lastPrinted>
  <dcterms:created xsi:type="dcterms:W3CDTF">2014-09-05T08:24:36Z</dcterms:created>
  <dcterms:modified xsi:type="dcterms:W3CDTF">2019-06-14T06:59:45Z</dcterms:modified>
</cp:coreProperties>
</file>