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0"/>
  </p:notesMasterIdLst>
  <p:sldIdLst>
    <p:sldId id="2249" r:id="rId2"/>
    <p:sldId id="2251" r:id="rId3"/>
    <p:sldId id="2252" r:id="rId4"/>
    <p:sldId id="2253" r:id="rId5"/>
    <p:sldId id="2254" r:id="rId6"/>
    <p:sldId id="2255" r:id="rId7"/>
    <p:sldId id="2256" r:id="rId8"/>
    <p:sldId id="2257" r:id="rId9"/>
  </p:sldIdLst>
  <p:sldSz cx="12192000" cy="6858000"/>
  <p:notesSz cx="6811963" cy="99425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98"/>
    <a:srgbClr val="F2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79113" autoAdjust="0"/>
  </p:normalViewPr>
  <p:slideViewPr>
    <p:cSldViewPr snapToGrid="0">
      <p:cViewPr varScale="1">
        <p:scale>
          <a:sx n="57" d="100"/>
          <a:sy n="57" d="100"/>
        </p:scale>
        <p:origin x="11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31768C39-497A-475D-BE1D-330777F012E2}" type="datetimeFigureOut">
              <a:rPr lang="sv-SE" smtClean="0"/>
              <a:t>2019-05-27</a:t>
            </a:fld>
            <a:endParaRPr lang="sv-SE"/>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880F6AE3-8D0E-4A39-97FA-6884C78A9642}" type="slidenum">
              <a:rPr lang="sv-SE" smtClean="0"/>
              <a:t>‹#›</a:t>
            </a:fld>
            <a:endParaRPr lang="sv-SE"/>
          </a:p>
        </p:txBody>
      </p:sp>
    </p:spTree>
    <p:extLst>
      <p:ext uri="{BB962C8B-B14F-4D97-AF65-F5344CB8AC3E}">
        <p14:creationId xmlns:p14="http://schemas.microsoft.com/office/powerpoint/2010/main" val="218648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C09431-F261-448F-945E-AE08FA95A1FC}"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495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880F6AE3-8D0E-4A39-97FA-6884C78A9642}" type="slidenum">
              <a:rPr lang="sv-SE" smtClean="0"/>
              <a:t>2</a:t>
            </a:fld>
            <a:endParaRPr lang="sv-SE"/>
          </a:p>
        </p:txBody>
      </p:sp>
    </p:spTree>
    <p:extLst>
      <p:ext uri="{BB962C8B-B14F-4D97-AF65-F5344CB8AC3E}">
        <p14:creationId xmlns:p14="http://schemas.microsoft.com/office/powerpoint/2010/main" val="3003292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sz="1400" dirty="0">
              <a:solidFill>
                <a:prstClr val="black"/>
              </a:solidFill>
            </a:endParaRPr>
          </a:p>
        </p:txBody>
      </p:sp>
      <p:sp>
        <p:nvSpPr>
          <p:cNvPr id="4" name="Slide Number Placeholder 3"/>
          <p:cNvSpPr>
            <a:spLocks noGrp="1"/>
          </p:cNvSpPr>
          <p:nvPr>
            <p:ph type="sldNum" sz="quarter" idx="10"/>
          </p:nvPr>
        </p:nvSpPr>
        <p:spPr/>
        <p:txBody>
          <a:bodyPr/>
          <a:lstStyle/>
          <a:p>
            <a:fld id="{880F6AE3-8D0E-4A39-97FA-6884C78A9642}" type="slidenum">
              <a:rPr lang="sv-SE" smtClean="0"/>
              <a:t>3</a:t>
            </a:fld>
            <a:endParaRPr lang="sv-SE"/>
          </a:p>
        </p:txBody>
      </p:sp>
    </p:spTree>
    <p:extLst>
      <p:ext uri="{BB962C8B-B14F-4D97-AF65-F5344CB8AC3E}">
        <p14:creationId xmlns:p14="http://schemas.microsoft.com/office/powerpoint/2010/main" val="2776303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880F6AE3-8D0E-4A39-97FA-6884C78A9642}" type="slidenum">
              <a:rPr lang="sv-SE" smtClean="0"/>
              <a:t>4</a:t>
            </a:fld>
            <a:endParaRPr lang="sv-SE"/>
          </a:p>
        </p:txBody>
      </p:sp>
    </p:spTree>
    <p:extLst>
      <p:ext uri="{BB962C8B-B14F-4D97-AF65-F5344CB8AC3E}">
        <p14:creationId xmlns:p14="http://schemas.microsoft.com/office/powerpoint/2010/main" val="4162479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b="1" dirty="0"/>
          </a:p>
        </p:txBody>
      </p:sp>
      <p:sp>
        <p:nvSpPr>
          <p:cNvPr id="4" name="Slide Number Placeholder 3"/>
          <p:cNvSpPr>
            <a:spLocks noGrp="1"/>
          </p:cNvSpPr>
          <p:nvPr>
            <p:ph type="sldNum" sz="quarter" idx="10"/>
          </p:nvPr>
        </p:nvSpPr>
        <p:spPr/>
        <p:txBody>
          <a:bodyPr/>
          <a:lstStyle/>
          <a:p>
            <a:fld id="{880F6AE3-8D0E-4A39-97FA-6884C78A9642}" type="slidenum">
              <a:rPr lang="sv-SE" smtClean="0"/>
              <a:t>5</a:t>
            </a:fld>
            <a:endParaRPr lang="sv-SE"/>
          </a:p>
        </p:txBody>
      </p:sp>
    </p:spTree>
    <p:extLst>
      <p:ext uri="{BB962C8B-B14F-4D97-AF65-F5344CB8AC3E}">
        <p14:creationId xmlns:p14="http://schemas.microsoft.com/office/powerpoint/2010/main" val="159334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Slide Number Placeholder 3"/>
          <p:cNvSpPr>
            <a:spLocks noGrp="1"/>
          </p:cNvSpPr>
          <p:nvPr>
            <p:ph type="sldNum" sz="quarter" idx="10"/>
          </p:nvPr>
        </p:nvSpPr>
        <p:spPr/>
        <p:txBody>
          <a:bodyPr/>
          <a:lstStyle/>
          <a:p>
            <a:fld id="{880F6AE3-8D0E-4A39-97FA-6884C78A9642}" type="slidenum">
              <a:rPr lang="sv-SE" smtClean="0"/>
              <a:t>6</a:t>
            </a:fld>
            <a:endParaRPr lang="sv-SE"/>
          </a:p>
        </p:txBody>
      </p:sp>
    </p:spTree>
    <p:extLst>
      <p:ext uri="{BB962C8B-B14F-4D97-AF65-F5344CB8AC3E}">
        <p14:creationId xmlns:p14="http://schemas.microsoft.com/office/powerpoint/2010/main" val="1730870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1" dirty="0"/>
          </a:p>
          <a:p>
            <a:endParaRPr lang="sv-SE" dirty="0"/>
          </a:p>
        </p:txBody>
      </p:sp>
      <p:sp>
        <p:nvSpPr>
          <p:cNvPr id="4" name="Slide Number Placeholder 3"/>
          <p:cNvSpPr>
            <a:spLocks noGrp="1"/>
          </p:cNvSpPr>
          <p:nvPr>
            <p:ph type="sldNum" sz="quarter" idx="10"/>
          </p:nvPr>
        </p:nvSpPr>
        <p:spPr/>
        <p:txBody>
          <a:bodyPr/>
          <a:lstStyle/>
          <a:p>
            <a:fld id="{880F6AE3-8D0E-4A39-97FA-6884C78A9642}" type="slidenum">
              <a:rPr lang="sv-SE" smtClean="0"/>
              <a:t>7</a:t>
            </a:fld>
            <a:endParaRPr lang="sv-SE"/>
          </a:p>
        </p:txBody>
      </p:sp>
    </p:spTree>
    <p:extLst>
      <p:ext uri="{BB962C8B-B14F-4D97-AF65-F5344CB8AC3E}">
        <p14:creationId xmlns:p14="http://schemas.microsoft.com/office/powerpoint/2010/main" val="1982992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880F6AE3-8D0E-4A39-97FA-6884C78A9642}" type="slidenum">
              <a:rPr lang="sv-SE" smtClean="0"/>
              <a:t>8</a:t>
            </a:fld>
            <a:endParaRPr lang="sv-SE"/>
          </a:p>
        </p:txBody>
      </p:sp>
    </p:spTree>
    <p:extLst>
      <p:ext uri="{BB962C8B-B14F-4D97-AF65-F5344CB8AC3E}">
        <p14:creationId xmlns:p14="http://schemas.microsoft.com/office/powerpoint/2010/main" val="4149639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9900" y="0"/>
            <a:ext cx="5372100" cy="6858000"/>
          </a:xfrm>
          <a:prstGeom prst="rect">
            <a:avLst/>
          </a:prstGeom>
        </p:spPr>
      </p:pic>
      <p:sp>
        <p:nvSpPr>
          <p:cNvPr id="2" name="Rubrik 1"/>
          <p:cNvSpPr>
            <a:spLocks noGrp="1"/>
          </p:cNvSpPr>
          <p:nvPr>
            <p:ph type="ctrTitle"/>
          </p:nvPr>
        </p:nvSpPr>
        <p:spPr>
          <a:xfrm>
            <a:off x="687976" y="2107215"/>
            <a:ext cx="6303373" cy="2372967"/>
          </a:xfrm>
        </p:spPr>
        <p:txBody>
          <a:bodyPr anchor="b"/>
          <a:lstStyle>
            <a:lvl1pPr algn="ctr">
              <a:defRPr sz="6000"/>
            </a:lvl1pPr>
          </a:lstStyle>
          <a:p>
            <a:r>
              <a:rPr lang="sv-SE"/>
              <a:t>Klicka här för att ändra mall för rubrikformat</a:t>
            </a:r>
            <a:endParaRPr lang="sv-SE" dirty="0"/>
          </a:p>
        </p:txBody>
      </p:sp>
      <p:sp>
        <p:nvSpPr>
          <p:cNvPr id="3" name="Underrubrik 2"/>
          <p:cNvSpPr>
            <a:spLocks noGrp="1"/>
          </p:cNvSpPr>
          <p:nvPr>
            <p:ph type="subTitle" idx="1"/>
          </p:nvPr>
        </p:nvSpPr>
        <p:spPr>
          <a:xfrm>
            <a:off x="687977" y="4480182"/>
            <a:ext cx="630337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Tree>
    <p:extLst>
      <p:ext uri="{BB962C8B-B14F-4D97-AF65-F5344CB8AC3E}">
        <p14:creationId xmlns:p14="http://schemas.microsoft.com/office/powerpoint/2010/main" val="387154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111173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sp>
        <p:nvSpPr>
          <p:cNvPr id="9" name="Rektangel 8"/>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037230" y="365125"/>
            <a:ext cx="10316570" cy="1325563"/>
          </a:xfrm>
        </p:spPr>
        <p:txBody>
          <a:bodyPr/>
          <a:lstStyle/>
          <a:p>
            <a:r>
              <a:rPr lang="sv-SE"/>
              <a:t>Klicka här för att ändra mall för rubrikformat</a:t>
            </a:r>
          </a:p>
        </p:txBody>
      </p:sp>
    </p:spTree>
    <p:extLst>
      <p:ext uri="{BB962C8B-B14F-4D97-AF65-F5344CB8AC3E}">
        <p14:creationId xmlns:p14="http://schemas.microsoft.com/office/powerpoint/2010/main" val="2317091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09C5DA9-1119-4141-9A49-B394C8DEADF8}" type="datetimeFigureOut">
              <a:rPr kumimoji="0" lang="sv-SE"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2019-05-27</a:t>
            </a:fld>
            <a:endParaRPr kumimoji="0" lang="sv-SE"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1153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778000" y="365125"/>
            <a:ext cx="9575800" cy="1325563"/>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1777999" y="1694561"/>
            <a:ext cx="9575799" cy="395522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33633209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327794" y="1969193"/>
            <a:ext cx="7023740" cy="2372967"/>
          </a:xfrm>
        </p:spPr>
        <p:txBody>
          <a:bodyPr>
            <a:noAutofit/>
          </a:bodyPr>
          <a:lstStyle/>
          <a:p>
            <a:pPr>
              <a:spcAft>
                <a:spcPts val="2400"/>
              </a:spcAft>
            </a:pPr>
            <a:r>
              <a:rPr lang="sv-SE" sz="4800" dirty="0" err="1"/>
              <a:t>Interreg</a:t>
            </a:r>
            <a:r>
              <a:rPr lang="sv-SE" sz="4800" dirty="0"/>
              <a:t> </a:t>
            </a:r>
            <a:r>
              <a:rPr lang="sv-SE" sz="4800" dirty="0" err="1"/>
              <a:t>eTeam</a:t>
            </a:r>
            <a:br>
              <a:rPr lang="sv-SE" sz="4800" dirty="0"/>
            </a:br>
            <a:r>
              <a:rPr lang="sv-SE" sz="4800" dirty="0"/>
              <a:t>Personalens upplevelse av digitalisering och ny teknik</a:t>
            </a:r>
            <a:br>
              <a:rPr lang="sv-SE" sz="2400" dirty="0"/>
            </a:br>
            <a:endParaRPr lang="sv-SE" sz="4800" dirty="0"/>
          </a:p>
        </p:txBody>
      </p:sp>
      <p:sp>
        <p:nvSpPr>
          <p:cNvPr id="3" name="Underrubrik 2"/>
          <p:cNvSpPr>
            <a:spLocks noGrp="1"/>
          </p:cNvSpPr>
          <p:nvPr>
            <p:ph type="subTitle" idx="1"/>
          </p:nvPr>
        </p:nvSpPr>
        <p:spPr>
          <a:xfrm>
            <a:off x="687978" y="4538489"/>
            <a:ext cx="6303372" cy="1655762"/>
          </a:xfrm>
        </p:spPr>
        <p:txBody>
          <a:bodyPr>
            <a:normAutofit/>
          </a:bodyPr>
          <a:lstStyle/>
          <a:p>
            <a:r>
              <a:rPr lang="sv-SE" sz="2000" b="1" i="1" dirty="0"/>
              <a:t>Sandra Pennbrant, Margareta Karlsson, </a:t>
            </a:r>
            <a:br>
              <a:rPr lang="sv-SE" sz="2000" b="1" i="1" dirty="0"/>
            </a:br>
            <a:r>
              <a:rPr lang="sv-SE" sz="2000" b="1" i="1" dirty="0"/>
              <a:t>institutionen för hälsovetenskap</a:t>
            </a:r>
            <a:endParaRPr lang="sv-SE" sz="2000" b="1" dirty="0"/>
          </a:p>
          <a:p>
            <a:endParaRPr lang="sv-SE" sz="2000" dirty="0">
              <a:solidFill>
                <a:schemeClr val="bg2">
                  <a:lumMod val="75000"/>
                </a:schemeClr>
              </a:solidFill>
            </a:endParaRPr>
          </a:p>
        </p:txBody>
      </p:sp>
      <p:pic>
        <p:nvPicPr>
          <p:cNvPr id="4" name="Bildobjekt 3" descr="C:\Users\lenla19\AppData\Local\Microsoft\Windows\Temporary Internet Files\Content.Outlook\P0UGEH69\Fyrbodals hälsoakademi_transparent bakgrund.png">
            <a:extLst>
              <a:ext uri="{FF2B5EF4-FFF2-40B4-BE49-F238E27FC236}">
                <a16:creationId xmlns:a16="http://schemas.microsoft.com/office/drawing/2014/main" id="{05008AF2-468F-4F57-849B-7400FEAFEAC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892" y="241603"/>
            <a:ext cx="4654550" cy="417195"/>
          </a:xfrm>
          <a:prstGeom prst="rect">
            <a:avLst/>
          </a:prstGeom>
          <a:noFill/>
          <a:ln>
            <a:noFill/>
          </a:ln>
        </p:spPr>
      </p:pic>
      <p:pic>
        <p:nvPicPr>
          <p:cNvPr id="5" name="Picture 5">
            <a:extLst>
              <a:ext uri="{FF2B5EF4-FFF2-40B4-BE49-F238E27FC236}">
                <a16:creationId xmlns:a16="http://schemas.microsoft.com/office/drawing/2014/main" id="{01B9D0C2-44FB-43E8-8343-A0ECC4AB1ADD}"/>
              </a:ext>
            </a:extLst>
          </p:cNvPr>
          <p:cNvPicPr/>
          <p:nvPr/>
        </p:nvPicPr>
        <p:blipFill>
          <a:blip r:embed="rId4">
            <a:extLst>
              <a:ext uri="{28A0092B-C50C-407E-A947-70E740481C1C}">
                <a14:useLocalDpi xmlns:a14="http://schemas.microsoft.com/office/drawing/2010/main" val="0"/>
              </a:ext>
            </a:extLst>
          </a:blip>
          <a:stretch>
            <a:fillRect/>
          </a:stretch>
        </p:blipFill>
        <p:spPr>
          <a:xfrm>
            <a:off x="5810166" y="201599"/>
            <a:ext cx="1243965" cy="497205"/>
          </a:xfrm>
          <a:prstGeom prst="rect">
            <a:avLst/>
          </a:prstGeom>
        </p:spPr>
      </p:pic>
      <p:pic>
        <p:nvPicPr>
          <p:cNvPr id="6" name="Bildobjekt 5">
            <a:extLst>
              <a:ext uri="{FF2B5EF4-FFF2-40B4-BE49-F238E27FC236}">
                <a16:creationId xmlns:a16="http://schemas.microsoft.com/office/drawing/2014/main" id="{AA5986E7-96BF-48A8-8751-8DC5ABAC875E}"/>
              </a:ext>
            </a:extLst>
          </p:cNvPr>
          <p:cNvPicPr/>
          <p:nvPr/>
        </p:nvPicPr>
        <p:blipFill>
          <a:blip r:embed="rId5">
            <a:extLst>
              <a:ext uri="{28A0092B-C50C-407E-A947-70E740481C1C}">
                <a14:useLocalDpi xmlns:a14="http://schemas.microsoft.com/office/drawing/2010/main" val="0"/>
              </a:ext>
            </a:extLst>
          </a:blip>
          <a:stretch>
            <a:fillRect/>
          </a:stretch>
        </p:blipFill>
        <p:spPr>
          <a:xfrm>
            <a:off x="7572632" y="206548"/>
            <a:ext cx="3085465" cy="577215"/>
          </a:xfrm>
          <a:prstGeom prst="rect">
            <a:avLst/>
          </a:prstGeom>
          <a:ln>
            <a:noFill/>
          </a:ln>
        </p:spPr>
      </p:pic>
      <p:pic>
        <p:nvPicPr>
          <p:cNvPr id="8" name="Bildobjekt 7">
            <a:extLst>
              <a:ext uri="{FF2B5EF4-FFF2-40B4-BE49-F238E27FC236}">
                <a16:creationId xmlns:a16="http://schemas.microsoft.com/office/drawing/2014/main" id="{8DF072AB-398A-4A27-9979-97FE7E0A383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10479338" y="6449695"/>
            <a:ext cx="1345565" cy="408305"/>
          </a:xfrm>
          <a:prstGeom prst="rect">
            <a:avLst/>
          </a:prstGeom>
        </p:spPr>
      </p:pic>
      <p:pic>
        <p:nvPicPr>
          <p:cNvPr id="9" name="Bildobjekt 8">
            <a:extLst>
              <a:ext uri="{FF2B5EF4-FFF2-40B4-BE49-F238E27FC236}">
                <a16:creationId xmlns:a16="http://schemas.microsoft.com/office/drawing/2014/main" id="{D2BC0912-44D0-44A9-A415-2B261EE54121}"/>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10478703" y="6163945"/>
            <a:ext cx="1616075" cy="327660"/>
          </a:xfrm>
          <a:prstGeom prst="rect">
            <a:avLst/>
          </a:prstGeom>
        </p:spPr>
      </p:pic>
      <p:grpSp>
        <p:nvGrpSpPr>
          <p:cNvPr id="13" name="Grupp 12">
            <a:extLst>
              <a:ext uri="{FF2B5EF4-FFF2-40B4-BE49-F238E27FC236}">
                <a16:creationId xmlns:a16="http://schemas.microsoft.com/office/drawing/2014/main" id="{053412AD-A034-4287-A0B0-5AFF771733D4}"/>
              </a:ext>
            </a:extLst>
          </p:cNvPr>
          <p:cNvGrpSpPr/>
          <p:nvPr/>
        </p:nvGrpSpPr>
        <p:grpSpPr>
          <a:xfrm>
            <a:off x="11176598" y="206548"/>
            <a:ext cx="648305" cy="722165"/>
            <a:chOff x="4311835" y="1449413"/>
            <a:chExt cx="648305" cy="722165"/>
          </a:xfrm>
        </p:grpSpPr>
        <p:pic>
          <p:nvPicPr>
            <p:cNvPr id="11" name="Bildobjekt 10">
              <a:extLst>
                <a:ext uri="{FF2B5EF4-FFF2-40B4-BE49-F238E27FC236}">
                  <a16:creationId xmlns:a16="http://schemas.microsoft.com/office/drawing/2014/main" id="{6B7D8928-578E-4958-AD17-4DA3B8CFC81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95665" y="1449413"/>
              <a:ext cx="480646" cy="417195"/>
            </a:xfrm>
            <a:prstGeom prst="rect">
              <a:avLst/>
            </a:prstGeom>
          </p:spPr>
        </p:pic>
        <p:sp>
          <p:nvSpPr>
            <p:cNvPr id="12" name="textruta 11">
              <a:extLst>
                <a:ext uri="{FF2B5EF4-FFF2-40B4-BE49-F238E27FC236}">
                  <a16:creationId xmlns:a16="http://schemas.microsoft.com/office/drawing/2014/main" id="{880EA681-430B-4BAE-A393-6CAB0C477017}"/>
                </a:ext>
              </a:extLst>
            </p:cNvPr>
            <p:cNvSpPr txBox="1"/>
            <p:nvPr/>
          </p:nvSpPr>
          <p:spPr>
            <a:xfrm>
              <a:off x="4311835" y="1802246"/>
              <a:ext cx="64830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srgbClr val="006298"/>
                  </a:solidFill>
                  <a:effectLst/>
                  <a:uLnTx/>
                  <a:uFillTx/>
                  <a:latin typeface="Calibri"/>
                  <a:ea typeface="+mn-ea"/>
                  <a:cs typeface="+mn-cs"/>
                </a:rPr>
                <a:t>GITS</a:t>
              </a:r>
            </a:p>
          </p:txBody>
        </p:sp>
      </p:grpSp>
    </p:spTree>
    <p:extLst>
      <p:ext uri="{BB962C8B-B14F-4D97-AF65-F5344CB8AC3E}">
        <p14:creationId xmlns:p14="http://schemas.microsoft.com/office/powerpoint/2010/main" val="3807924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5394" y="391250"/>
            <a:ext cx="10857412" cy="5369470"/>
          </a:xfrm>
        </p:spPr>
        <p:txBody>
          <a:bodyPr>
            <a:normAutofit fontScale="90000"/>
          </a:bodyPr>
          <a:lstStyle/>
          <a:p>
            <a:br>
              <a:rPr lang="sv-SE" sz="4000" b="1" dirty="0">
                <a:solidFill>
                  <a:prstClr val="black"/>
                </a:solidFill>
              </a:rPr>
            </a:br>
            <a:r>
              <a:rPr lang="sv-SE" sz="3100" b="1" dirty="0">
                <a:solidFill>
                  <a:prstClr val="black"/>
                </a:solidFill>
                <a:latin typeface="+mn-lt"/>
              </a:rPr>
              <a:t>”</a:t>
            </a:r>
            <a:r>
              <a:rPr lang="sv-SE" sz="3100" b="1" dirty="0" err="1">
                <a:solidFill>
                  <a:prstClr val="black"/>
                </a:solidFill>
                <a:latin typeface="+mn-lt"/>
              </a:rPr>
              <a:t>eTeam</a:t>
            </a:r>
            <a:r>
              <a:rPr lang="sv-SE" sz="3100" b="1" dirty="0">
                <a:solidFill>
                  <a:prstClr val="black"/>
                </a:solidFill>
                <a:latin typeface="+mn-lt"/>
              </a:rPr>
              <a:t> för välfärdsteknologi – organisering, införande och användning av välfärdsteknologi inom kommunal vård och omsorg”</a:t>
            </a:r>
            <a:br>
              <a:rPr lang="sv-SE" sz="3100" b="1" dirty="0">
                <a:solidFill>
                  <a:prstClr val="black"/>
                </a:solidFill>
                <a:latin typeface="+mn-lt"/>
              </a:rPr>
            </a:br>
            <a:br>
              <a:rPr lang="sv-SE" dirty="0"/>
            </a:br>
            <a:r>
              <a:rPr lang="sv-SE" sz="2700" dirty="0"/>
              <a:t>Högskolan Väst deltar i forskningsprojektet ”</a:t>
            </a:r>
            <a:r>
              <a:rPr lang="sv-SE" sz="2700" dirty="0" err="1"/>
              <a:t>eTeam</a:t>
            </a:r>
            <a:r>
              <a:rPr lang="sv-SE" sz="2700" dirty="0"/>
              <a:t> för välfärdsteknologi – organisering, införande och användning av välfärdsteknologi inom kommunal vård och omsorg”, som är ett innovations- och utvecklingsbaserat samverkansprojekt mellan Högskolan Väst och Högskolan i Östfold, Norge. </a:t>
            </a:r>
            <a:br>
              <a:rPr lang="sv-SE" sz="2700" dirty="0"/>
            </a:br>
            <a:br>
              <a:rPr lang="sv-SE" sz="3100" dirty="0"/>
            </a:br>
            <a:r>
              <a:rPr lang="sv-SE" sz="2700" dirty="0"/>
              <a:t>Projektet handlar om införande och användning av välfärdsteknologi (t.ex. trygghetslarm, spisvakt och tillsyn på natten via kamera) för personer med behov av kommunal vård och omsorg. Användningen av välfärdsteknologi kan bidra till ökad trygghet, delaktighet och självständighet i vardagen. </a:t>
            </a:r>
            <a:br>
              <a:rPr lang="sv-SE" sz="2700" dirty="0"/>
            </a:br>
            <a:br>
              <a:rPr lang="sv-SE" sz="3100" dirty="0"/>
            </a:br>
            <a:endParaRPr lang="sv-SE" sz="3100" dirty="0"/>
          </a:p>
        </p:txBody>
      </p:sp>
    </p:spTree>
    <p:extLst>
      <p:ext uri="{BB962C8B-B14F-4D97-AF65-F5344CB8AC3E}">
        <p14:creationId xmlns:p14="http://schemas.microsoft.com/office/powerpoint/2010/main" val="886258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37230" y="365125"/>
            <a:ext cx="10316570" cy="5108212"/>
          </a:xfrm>
        </p:spPr>
        <p:txBody>
          <a:bodyPr>
            <a:normAutofit fontScale="90000"/>
          </a:bodyPr>
          <a:lstStyle/>
          <a:p>
            <a:r>
              <a:rPr lang="sv-SE" sz="3100" b="1" dirty="0">
                <a:latin typeface="+mn-lt"/>
              </a:rPr>
              <a:t>Vad innebär projektet ”Digitala signeringslistor inom kommunal vård och omsorg</a:t>
            </a:r>
            <a:r>
              <a:rPr lang="sv-SE" sz="3100" dirty="0">
                <a:latin typeface="+mn-lt"/>
              </a:rPr>
              <a:t>”</a:t>
            </a:r>
            <a:r>
              <a:rPr lang="sv-SE" sz="3100" b="1" dirty="0">
                <a:latin typeface="+mn-lt"/>
              </a:rPr>
              <a:t>?</a:t>
            </a:r>
            <a:br>
              <a:rPr lang="sv-SE" sz="3100" b="1" dirty="0">
                <a:latin typeface="+mn-lt"/>
              </a:rPr>
            </a:br>
            <a:br>
              <a:rPr lang="sv-SE" sz="3600" dirty="0"/>
            </a:br>
            <a:br>
              <a:rPr lang="sv-SE" sz="3600" b="1" dirty="0"/>
            </a:br>
            <a:r>
              <a:rPr lang="sv-SE" sz="2700" dirty="0">
                <a:solidFill>
                  <a:prstClr val="black"/>
                </a:solidFill>
              </a:rPr>
              <a:t>Välfärdsteknologi blir alltmer förekommande i den kommunala hälso- och sjukvården. </a:t>
            </a:r>
            <a:br>
              <a:rPr lang="sv-SE" sz="2700" dirty="0">
                <a:solidFill>
                  <a:prstClr val="black"/>
                </a:solidFill>
              </a:rPr>
            </a:br>
            <a:br>
              <a:rPr lang="sv-SE" sz="2700" dirty="0">
                <a:solidFill>
                  <a:prstClr val="black"/>
                </a:solidFill>
              </a:rPr>
            </a:br>
            <a:r>
              <a:rPr lang="sv-SE" sz="2700" dirty="0">
                <a:solidFill>
                  <a:prstClr val="black"/>
                </a:solidFill>
              </a:rPr>
              <a:t>Välfärdsteknologin ska bidra till en god och hållbar vardag för vårdtagarna och en hållbar arbetsplats för personalen. </a:t>
            </a:r>
            <a:br>
              <a:rPr lang="sv-SE" sz="2700" dirty="0">
                <a:solidFill>
                  <a:prstClr val="black"/>
                </a:solidFill>
              </a:rPr>
            </a:br>
            <a:br>
              <a:rPr lang="sv-SE" sz="3100" dirty="0">
                <a:solidFill>
                  <a:prstClr val="black"/>
                </a:solidFill>
              </a:rPr>
            </a:br>
            <a:r>
              <a:rPr lang="sv-SE" sz="2700" dirty="0">
                <a:solidFill>
                  <a:prstClr val="black"/>
                </a:solidFill>
              </a:rPr>
              <a:t>Nyttan med projektet är att få en större kunskap om välfärdsteknologi, digitala signeringslistor, och dess införande och användning, men också om teknologins möjligheter och begränsningar inom kommunal hälso- och sjukvård.</a:t>
            </a:r>
            <a:br>
              <a:rPr lang="sv-SE" b="1" dirty="0">
                <a:solidFill>
                  <a:prstClr val="black"/>
                </a:solidFill>
              </a:rPr>
            </a:br>
            <a:endParaRPr lang="sv-SE" dirty="0"/>
          </a:p>
        </p:txBody>
      </p:sp>
    </p:spTree>
    <p:extLst>
      <p:ext uri="{BB962C8B-B14F-4D97-AF65-F5344CB8AC3E}">
        <p14:creationId xmlns:p14="http://schemas.microsoft.com/office/powerpoint/2010/main" val="209693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37230" y="365125"/>
            <a:ext cx="10316570" cy="5434784"/>
          </a:xfrm>
        </p:spPr>
        <p:txBody>
          <a:bodyPr>
            <a:normAutofit fontScale="90000"/>
          </a:bodyPr>
          <a:lstStyle/>
          <a:p>
            <a:pPr marL="457200" indent="-457200">
              <a:lnSpc>
                <a:spcPct val="100000"/>
              </a:lnSpc>
              <a:buFont typeface="Wingdings" panose="05000000000000000000" pitchFamily="2" charset="2"/>
              <a:buChar char="§"/>
            </a:pPr>
            <a:br>
              <a:rPr lang="sv-SE" sz="2800" b="1" dirty="0"/>
            </a:br>
            <a:br>
              <a:rPr lang="sv-SE" sz="2800" b="1" dirty="0"/>
            </a:br>
            <a:br>
              <a:rPr lang="sv-SE" sz="2800" b="1" dirty="0"/>
            </a:br>
            <a:br>
              <a:rPr lang="sv-SE" sz="2800" b="1" dirty="0"/>
            </a:br>
            <a:br>
              <a:rPr lang="sv-SE" sz="2800" b="1" dirty="0"/>
            </a:br>
            <a:br>
              <a:rPr lang="sv-SE" sz="2800" b="1" dirty="0"/>
            </a:br>
            <a:br>
              <a:rPr lang="sv-SE" sz="2800" b="1" dirty="0"/>
            </a:br>
            <a:br>
              <a:rPr lang="sv-SE" sz="2800" b="1" dirty="0"/>
            </a:br>
            <a:br>
              <a:rPr lang="sv-SE" sz="2800" b="1" dirty="0"/>
            </a:br>
            <a:br>
              <a:rPr lang="sv-SE" sz="2800" b="1" dirty="0"/>
            </a:br>
            <a:r>
              <a:rPr lang="sv-SE" sz="3100" b="1" dirty="0">
                <a:latin typeface="+mn-lt"/>
              </a:rPr>
              <a:t>Resultat av delstudie 1: </a:t>
            </a:r>
            <a:br>
              <a:rPr lang="sv-SE" sz="3100" b="1" dirty="0">
                <a:latin typeface="+mn-lt"/>
              </a:rPr>
            </a:br>
            <a:r>
              <a:rPr lang="sv-SE" sz="3100" b="1" dirty="0">
                <a:latin typeface="+mn-lt"/>
              </a:rPr>
              <a:t>”Digitalisering av patientjournaler inom kommunal vård och omsorg”</a:t>
            </a:r>
            <a:br>
              <a:rPr lang="sv-SE" sz="3100" b="1" dirty="0">
                <a:latin typeface="+mn-lt"/>
              </a:rPr>
            </a:br>
            <a:br>
              <a:rPr lang="sv-SE" sz="2800" b="1" dirty="0"/>
            </a:br>
            <a:r>
              <a:rPr lang="sv-SE" sz="2800" b="1" dirty="0"/>
              <a:t>- </a:t>
            </a:r>
            <a:r>
              <a:rPr lang="sv-SE" sz="2800" dirty="0"/>
              <a:t>Enkätundersökning med fritextsvar</a:t>
            </a:r>
            <a:br>
              <a:rPr lang="sv-SE" sz="2800" dirty="0"/>
            </a:br>
            <a:r>
              <a:rPr lang="sv-SE" sz="2800" dirty="0"/>
              <a:t>- 105 enkäter skickades ut. 35 besvarades. Svarsfrekvens: 33%</a:t>
            </a:r>
            <a:br>
              <a:rPr lang="sv-SE" sz="2800" dirty="0"/>
            </a:br>
            <a:r>
              <a:rPr lang="sv-SE" sz="2800" dirty="0"/>
              <a:t>- Av de 35 svaren kom 7 (6%) från sjuksköterskor, verksamhetsledare, arbetsterapeuter eller fysioterapeuter</a:t>
            </a:r>
            <a:br>
              <a:rPr lang="sv-SE" sz="800" dirty="0"/>
            </a:br>
            <a:r>
              <a:rPr lang="sv-SE" sz="2700" dirty="0"/>
              <a:t>- Av de </a:t>
            </a:r>
            <a:r>
              <a:rPr lang="sv-SE" sz="2800" dirty="0"/>
              <a:t>35 svaren kom 28 (27%) från omsorgspersonal</a:t>
            </a:r>
            <a:br>
              <a:rPr lang="sv-SE" sz="2800" dirty="0"/>
            </a:br>
            <a:r>
              <a:rPr lang="sv-SE" sz="2800" dirty="0"/>
              <a:t>- Av de 35 som svarade på enkäten var 4 (11%) män och 31 (89%) kvinnor</a:t>
            </a:r>
            <a:br>
              <a:rPr lang="sv-SE" sz="2800" dirty="0"/>
            </a:br>
            <a:r>
              <a:rPr lang="sv-SE" sz="2800" dirty="0"/>
              <a:t>- Medelåldern var 44 år</a:t>
            </a:r>
            <a:br>
              <a:rPr lang="sv-SE" sz="2800" dirty="0">
                <a:highlight>
                  <a:srgbClr val="FFFF00"/>
                </a:highlight>
              </a:rPr>
            </a:br>
            <a:br>
              <a:rPr lang="sv-SE" sz="2800" dirty="0"/>
            </a:br>
            <a:br>
              <a:rPr lang="sv-SE" sz="2800" b="1" dirty="0"/>
            </a:br>
            <a:br>
              <a:rPr lang="sv-SE" sz="2800" b="1" dirty="0"/>
            </a:br>
            <a:br>
              <a:rPr lang="sv-SE" sz="2800" b="1" dirty="0"/>
            </a:br>
            <a:br>
              <a:rPr lang="sv-SE" sz="2800" b="1" dirty="0"/>
            </a:br>
            <a:br>
              <a:rPr lang="sv-SE" sz="2800" b="1" dirty="0"/>
            </a:br>
            <a:br>
              <a:rPr lang="sv-SE" sz="2800" b="1" dirty="0"/>
            </a:br>
            <a:br>
              <a:rPr lang="sv-SE" sz="2800" b="1" dirty="0"/>
            </a:br>
            <a:br>
              <a:rPr lang="sv-SE" sz="2800" b="1" dirty="0"/>
            </a:br>
            <a:br>
              <a:rPr lang="sv-SE" sz="2800" b="1" dirty="0"/>
            </a:br>
            <a:br>
              <a:rPr lang="sv-SE" sz="2800" b="1" dirty="0"/>
            </a:br>
            <a:br>
              <a:rPr lang="sv-SE" sz="2800" b="1" dirty="0"/>
            </a:br>
            <a:endParaRPr lang="sv-SE" sz="2800" dirty="0"/>
          </a:p>
        </p:txBody>
      </p:sp>
    </p:spTree>
    <p:extLst>
      <p:ext uri="{BB962C8B-B14F-4D97-AF65-F5344CB8AC3E}">
        <p14:creationId xmlns:p14="http://schemas.microsoft.com/office/powerpoint/2010/main" val="403569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0D15-FDE6-4BF8-BB4A-43AEFDC60B60}"/>
              </a:ext>
            </a:extLst>
          </p:cNvPr>
          <p:cNvSpPr>
            <a:spLocks noGrp="1"/>
          </p:cNvSpPr>
          <p:nvPr>
            <p:ph type="title"/>
          </p:nvPr>
        </p:nvSpPr>
        <p:spPr>
          <a:xfrm>
            <a:off x="838200" y="0"/>
            <a:ext cx="10316570" cy="1325563"/>
          </a:xfrm>
        </p:spPr>
        <p:txBody>
          <a:bodyPr>
            <a:normAutofit/>
          </a:bodyPr>
          <a:lstStyle/>
          <a:p>
            <a:pPr algn="ctr"/>
            <a:r>
              <a:rPr lang="sv-SE" sz="3200" b="1" dirty="0">
                <a:latin typeface="+mn-lt"/>
              </a:rPr>
              <a:t>Utbildning om digitala signeringslistor</a:t>
            </a:r>
            <a:endParaRPr lang="sv-SE" sz="3200" dirty="0">
              <a:latin typeface="+mn-lt"/>
            </a:endParaRPr>
          </a:p>
        </p:txBody>
      </p:sp>
      <p:sp>
        <p:nvSpPr>
          <p:cNvPr id="3" name="Rectangle 2">
            <a:extLst>
              <a:ext uri="{FF2B5EF4-FFF2-40B4-BE49-F238E27FC236}">
                <a16:creationId xmlns:a16="http://schemas.microsoft.com/office/drawing/2014/main" id="{ACA08E0D-8A32-41B7-B471-2B39B475CA55}"/>
              </a:ext>
            </a:extLst>
          </p:cNvPr>
          <p:cNvSpPr/>
          <p:nvPr/>
        </p:nvSpPr>
        <p:spPr>
          <a:xfrm>
            <a:off x="838200" y="1166843"/>
            <a:ext cx="10515600" cy="4154984"/>
          </a:xfrm>
          <a:prstGeom prst="rect">
            <a:avLst/>
          </a:prstGeom>
        </p:spPr>
        <p:txBody>
          <a:bodyPr wrap="square">
            <a:spAutoFit/>
          </a:bodyPr>
          <a:lstStyle/>
          <a:p>
            <a:pPr marL="342900" indent="-342900">
              <a:spcBef>
                <a:spcPts val="0"/>
              </a:spcBef>
              <a:buFont typeface="Wingdings" panose="05000000000000000000" pitchFamily="2" charset="2"/>
              <a:buChar char="Ø"/>
            </a:pPr>
            <a:r>
              <a:rPr lang="sv-SE" sz="2400" dirty="0">
                <a:latin typeface="+mj-lt"/>
              </a:rPr>
              <a:t>Utav de 35 som svarade på enkäten ansåg 24 att de hade fått bra information vid införandet av digitala signeringslistor och 10 ansåg att de inte hade fått tillräcklig information</a:t>
            </a:r>
          </a:p>
          <a:p>
            <a:pPr marL="342900" indent="-342900">
              <a:spcBef>
                <a:spcPts val="0"/>
              </a:spcBef>
              <a:buFont typeface="Wingdings" panose="05000000000000000000" pitchFamily="2" charset="2"/>
              <a:buChar char="Ø"/>
            </a:pPr>
            <a:r>
              <a:rPr lang="sv-SE" sz="2400" dirty="0">
                <a:latin typeface="+mj-lt"/>
              </a:rPr>
              <a:t>Bra stöd från sjuksköterskorna till omsorgspersonal efter införandet av digitala signeringslistor </a:t>
            </a:r>
          </a:p>
          <a:p>
            <a:pPr marL="342900" indent="-342900">
              <a:spcBef>
                <a:spcPts val="0"/>
              </a:spcBef>
              <a:buFont typeface="Wingdings" panose="05000000000000000000" pitchFamily="2" charset="2"/>
              <a:buChar char="Ø"/>
            </a:pPr>
            <a:r>
              <a:rPr lang="sv-SE" sz="2400" dirty="0">
                <a:latin typeface="+mj-lt"/>
              </a:rPr>
              <a:t>Den skriftliga informationen var lätt att förstå</a:t>
            </a:r>
          </a:p>
          <a:p>
            <a:pPr marL="342900" indent="-342900">
              <a:spcBef>
                <a:spcPts val="0"/>
              </a:spcBef>
              <a:buFont typeface="Wingdings" panose="05000000000000000000" pitchFamily="2" charset="2"/>
              <a:buChar char="Ø"/>
            </a:pPr>
            <a:r>
              <a:rPr lang="sv-SE" sz="2400" dirty="0">
                <a:latin typeface="+mj-lt"/>
              </a:rPr>
              <a:t>Bristfällig utbildning vid införandet av digitala signeringslistor</a:t>
            </a:r>
          </a:p>
          <a:p>
            <a:pPr marL="800100" lvl="1" indent="-342900">
              <a:buFont typeface="Arial" panose="020B0604020202020204" pitchFamily="34" charset="0"/>
              <a:buChar char="•"/>
            </a:pPr>
            <a:r>
              <a:rPr lang="sv-SE" sz="2400" dirty="0">
                <a:latin typeface="+mj-lt"/>
              </a:rPr>
              <a:t>Det flesta ansåg att de fick lära sig själva genom att använda ”appen” för digital signering</a:t>
            </a:r>
          </a:p>
          <a:p>
            <a:pPr marL="342900" indent="-342900">
              <a:spcBef>
                <a:spcPts val="0"/>
              </a:spcBef>
              <a:buFont typeface="Wingdings" panose="05000000000000000000" pitchFamily="2" charset="2"/>
              <a:buChar char="Ø"/>
            </a:pPr>
            <a:r>
              <a:rPr lang="sv-SE" sz="2400" dirty="0">
                <a:latin typeface="+mj-lt"/>
              </a:rPr>
              <a:t>Den största utmaningen vid införandet av digitala signeringslistor var att komma ihåg och att ta sig tid att signera hemma hos vårdtagaren</a:t>
            </a:r>
          </a:p>
        </p:txBody>
      </p:sp>
    </p:spTree>
    <p:extLst>
      <p:ext uri="{BB962C8B-B14F-4D97-AF65-F5344CB8AC3E}">
        <p14:creationId xmlns:p14="http://schemas.microsoft.com/office/powerpoint/2010/main" val="1363164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F138-1799-41BB-8067-303F802BC519}"/>
              </a:ext>
            </a:extLst>
          </p:cNvPr>
          <p:cNvSpPr>
            <a:spLocks noGrp="1"/>
          </p:cNvSpPr>
          <p:nvPr>
            <p:ph type="title"/>
          </p:nvPr>
        </p:nvSpPr>
        <p:spPr>
          <a:xfrm>
            <a:off x="1037230" y="365126"/>
            <a:ext cx="10316570" cy="1092972"/>
          </a:xfrm>
        </p:spPr>
        <p:txBody>
          <a:bodyPr/>
          <a:lstStyle/>
          <a:p>
            <a:pPr algn="ctr"/>
            <a:r>
              <a:rPr lang="sv-SE" sz="2800" b="1" dirty="0">
                <a:latin typeface="+mn-lt"/>
              </a:rPr>
              <a:t>Användandet av digital signering</a:t>
            </a:r>
            <a:br>
              <a:rPr lang="sv-SE" dirty="0"/>
            </a:br>
            <a:endParaRPr lang="sv-SE" dirty="0"/>
          </a:p>
        </p:txBody>
      </p:sp>
      <p:sp>
        <p:nvSpPr>
          <p:cNvPr id="3" name="Rectangle 2">
            <a:extLst>
              <a:ext uri="{FF2B5EF4-FFF2-40B4-BE49-F238E27FC236}">
                <a16:creationId xmlns:a16="http://schemas.microsoft.com/office/drawing/2014/main" id="{05298895-815D-4516-9E42-0EC3FAB48243}"/>
              </a:ext>
            </a:extLst>
          </p:cNvPr>
          <p:cNvSpPr/>
          <p:nvPr/>
        </p:nvSpPr>
        <p:spPr>
          <a:xfrm>
            <a:off x="872473" y="895846"/>
            <a:ext cx="10316570" cy="4985980"/>
          </a:xfrm>
          <a:prstGeom prst="rect">
            <a:avLst/>
          </a:prstGeom>
        </p:spPr>
        <p:txBody>
          <a:bodyPr wrap="square">
            <a:spAutoFit/>
          </a:bodyPr>
          <a:lstStyle/>
          <a:p>
            <a:pPr marL="285750" indent="-285750">
              <a:spcBef>
                <a:spcPts val="0"/>
              </a:spcBef>
              <a:buFont typeface="Wingdings" panose="05000000000000000000" pitchFamily="2" charset="2"/>
              <a:buChar char="Ø"/>
            </a:pPr>
            <a:r>
              <a:rPr lang="sv-SE" dirty="0"/>
              <a:t>Utav de 35 som svarade på enkäten ansåg 24 att arbetssituationen hade förändrats vid användandet av digital signering</a:t>
            </a:r>
          </a:p>
          <a:p>
            <a:pPr marL="171450" indent="-171450">
              <a:buFont typeface="Wingdings" panose="05000000000000000000" pitchFamily="2" charset="2"/>
              <a:buChar char="Ø"/>
            </a:pPr>
            <a:endParaRPr lang="sv-SE" sz="600" dirty="0"/>
          </a:p>
          <a:p>
            <a:pPr marL="285750" indent="-285750">
              <a:spcBef>
                <a:spcPts val="0"/>
              </a:spcBef>
              <a:buFont typeface="Wingdings" panose="05000000000000000000" pitchFamily="2" charset="2"/>
              <a:buChar char="Ø"/>
            </a:pPr>
            <a:r>
              <a:rPr lang="sv-SE" dirty="0"/>
              <a:t>Arbetssituationen för personalen hade blivit bekvämare och underlättade att se vilka läkemedel den äldre personen hade</a:t>
            </a:r>
          </a:p>
          <a:p>
            <a:pPr marL="171450" indent="-171450">
              <a:buFont typeface="Wingdings" panose="05000000000000000000" pitchFamily="2" charset="2"/>
              <a:buChar char="Ø"/>
            </a:pPr>
            <a:endParaRPr lang="sv-SE" sz="600" dirty="0"/>
          </a:p>
          <a:p>
            <a:pPr marL="285750" indent="-285750">
              <a:spcBef>
                <a:spcPts val="0"/>
              </a:spcBef>
              <a:buFont typeface="Wingdings" panose="05000000000000000000" pitchFamily="2" charset="2"/>
              <a:buChar char="Ø"/>
            </a:pPr>
            <a:r>
              <a:rPr lang="sv-SE" dirty="0"/>
              <a:t>Det gav en överblick och upplevdes mer patientsäkert att rätt läkemedel gavs vid rätt tidpunkt</a:t>
            </a:r>
          </a:p>
          <a:p>
            <a:pPr marL="171450" indent="-171450">
              <a:buFont typeface="Wingdings" panose="05000000000000000000" pitchFamily="2" charset="2"/>
              <a:buChar char="Ø"/>
            </a:pPr>
            <a:endParaRPr lang="sv-SE" sz="600" dirty="0"/>
          </a:p>
          <a:p>
            <a:pPr marL="285750" indent="-285750">
              <a:spcBef>
                <a:spcPts val="0"/>
              </a:spcBef>
              <a:buFont typeface="Wingdings" panose="05000000000000000000" pitchFamily="2" charset="2"/>
              <a:buChar char="Ø"/>
            </a:pPr>
            <a:r>
              <a:rPr lang="sv-SE" dirty="0"/>
              <a:t>En förutsättning var att tekniken fungerade</a:t>
            </a:r>
          </a:p>
          <a:p>
            <a:pPr marL="171450" indent="-171450">
              <a:buFont typeface="Wingdings" panose="05000000000000000000" pitchFamily="2" charset="2"/>
              <a:buChar char="Ø"/>
            </a:pPr>
            <a:endParaRPr lang="sv-SE" sz="600" dirty="0"/>
          </a:p>
          <a:p>
            <a:pPr marL="285750" indent="-285750">
              <a:spcBef>
                <a:spcPts val="0"/>
              </a:spcBef>
              <a:buFont typeface="Wingdings" panose="05000000000000000000" pitchFamily="2" charset="2"/>
              <a:buChar char="Ø"/>
            </a:pPr>
            <a:r>
              <a:rPr lang="sv-SE" dirty="0"/>
              <a:t>Personalen upplevde att de var oartiga när de tog upp mobilen och skulle signera varje gång de gav läkemedel hemma hos den äldre personen</a:t>
            </a:r>
          </a:p>
          <a:p>
            <a:pPr marL="171450" indent="-171450">
              <a:buFont typeface="Wingdings" panose="05000000000000000000" pitchFamily="2" charset="2"/>
              <a:buChar char="Ø"/>
            </a:pPr>
            <a:endParaRPr lang="sv-SE" sz="600" dirty="0"/>
          </a:p>
          <a:p>
            <a:pPr marL="285750" indent="-285750">
              <a:spcBef>
                <a:spcPts val="0"/>
              </a:spcBef>
              <a:buFont typeface="Wingdings" panose="05000000000000000000" pitchFamily="2" charset="2"/>
              <a:buChar char="Ø"/>
            </a:pPr>
            <a:r>
              <a:rPr lang="sv-SE" dirty="0"/>
              <a:t>Personalen tittade mer i appen för att inte missa något gällande läkemedel och signering</a:t>
            </a:r>
          </a:p>
          <a:p>
            <a:pPr marL="171450" indent="-171450">
              <a:buFont typeface="Wingdings" panose="05000000000000000000" pitchFamily="2" charset="2"/>
              <a:buChar char="Ø"/>
            </a:pPr>
            <a:endParaRPr lang="sv-SE" sz="600" dirty="0"/>
          </a:p>
          <a:p>
            <a:pPr marL="285750" indent="-285750">
              <a:spcBef>
                <a:spcPts val="0"/>
              </a:spcBef>
              <a:buFont typeface="Wingdings" panose="05000000000000000000" pitchFamily="2" charset="2"/>
              <a:buChar char="Ø"/>
            </a:pPr>
            <a:r>
              <a:rPr lang="sv-SE" dirty="0"/>
              <a:t>Den äldre personen antog att personalen spelade spel med telefonen</a:t>
            </a:r>
          </a:p>
          <a:p>
            <a:pPr marL="171450" indent="-171450">
              <a:buFont typeface="Wingdings" panose="05000000000000000000" pitchFamily="2" charset="2"/>
              <a:buChar char="Ø"/>
            </a:pPr>
            <a:endParaRPr lang="sv-SE" sz="600" dirty="0"/>
          </a:p>
          <a:p>
            <a:pPr marL="285750" indent="-285750">
              <a:spcBef>
                <a:spcPts val="0"/>
              </a:spcBef>
              <a:buFont typeface="Wingdings" panose="05000000000000000000" pitchFamily="2" charset="2"/>
              <a:buChar char="Ø"/>
            </a:pPr>
            <a:r>
              <a:rPr lang="sv-SE" dirty="0"/>
              <a:t>De äldre personerna kan inte själva se om de har fått läkemedel eller om personalen har signerat</a:t>
            </a:r>
          </a:p>
          <a:p>
            <a:pPr marL="171450" indent="-171450">
              <a:buFont typeface="Wingdings" panose="05000000000000000000" pitchFamily="2" charset="2"/>
              <a:buChar char="Ø"/>
            </a:pPr>
            <a:endParaRPr lang="sv-SE" sz="600" dirty="0"/>
          </a:p>
          <a:p>
            <a:pPr marL="285750" indent="-285750">
              <a:spcBef>
                <a:spcPts val="0"/>
              </a:spcBef>
              <a:buFont typeface="Wingdings" panose="05000000000000000000" pitchFamily="2" charset="2"/>
              <a:buChar char="Ø"/>
            </a:pPr>
            <a:r>
              <a:rPr lang="sv-SE" dirty="0"/>
              <a:t>Den största utmaningen med användningen av digitala signeringslistor var att:</a:t>
            </a:r>
          </a:p>
          <a:p>
            <a:pPr marL="742950" lvl="1" indent="-285750">
              <a:spcBef>
                <a:spcPts val="0"/>
              </a:spcBef>
              <a:buFont typeface="Arial" panose="020B0604020202020204" pitchFamily="34" charset="0"/>
              <a:buChar char="•"/>
            </a:pPr>
            <a:r>
              <a:rPr lang="sv-SE" dirty="0"/>
              <a:t>komma ihåg lösenordet till appen</a:t>
            </a:r>
          </a:p>
          <a:p>
            <a:pPr marL="742950" lvl="1" indent="-285750">
              <a:spcBef>
                <a:spcPts val="0"/>
              </a:spcBef>
              <a:buFont typeface="Arial" panose="020B0604020202020204" pitchFamily="34" charset="0"/>
              <a:buChar char="•"/>
            </a:pPr>
            <a:r>
              <a:rPr lang="sv-SE" dirty="0"/>
              <a:t>komma ihåg att signera</a:t>
            </a:r>
          </a:p>
          <a:p>
            <a:pPr marL="742950" lvl="1" indent="-285750">
              <a:spcBef>
                <a:spcPts val="0"/>
              </a:spcBef>
              <a:buFont typeface="Arial" panose="020B0604020202020204" pitchFamily="34" charset="0"/>
              <a:buChar char="•"/>
            </a:pPr>
            <a:r>
              <a:rPr lang="sv-SE" dirty="0"/>
              <a:t>känna sig trygg och säker med användandet av tekniken</a:t>
            </a:r>
          </a:p>
        </p:txBody>
      </p:sp>
    </p:spTree>
    <p:extLst>
      <p:ext uri="{BB962C8B-B14F-4D97-AF65-F5344CB8AC3E}">
        <p14:creationId xmlns:p14="http://schemas.microsoft.com/office/powerpoint/2010/main" val="133077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F14D8-2EAA-413C-B9FB-D59EBCC80567}"/>
              </a:ext>
            </a:extLst>
          </p:cNvPr>
          <p:cNvSpPr>
            <a:spLocks noGrp="1"/>
          </p:cNvSpPr>
          <p:nvPr>
            <p:ph type="title"/>
          </p:nvPr>
        </p:nvSpPr>
        <p:spPr>
          <a:xfrm>
            <a:off x="930139" y="258033"/>
            <a:ext cx="10316570" cy="1364821"/>
          </a:xfrm>
        </p:spPr>
        <p:txBody>
          <a:bodyPr>
            <a:normAutofit fontScale="90000"/>
          </a:bodyPr>
          <a:lstStyle/>
          <a:p>
            <a:pPr marL="457200" indent="-457200">
              <a:buFont typeface="Wingdings" panose="05000000000000000000" pitchFamily="2" charset="2"/>
              <a:buChar char="Ø"/>
            </a:pPr>
            <a:br>
              <a:rPr lang="sv-SE" sz="3200" b="1" dirty="0">
                <a:solidFill>
                  <a:prstClr val="black">
                    <a:lumMod val="85000"/>
                    <a:lumOff val="15000"/>
                  </a:prstClr>
                </a:solidFill>
                <a:latin typeface="Century Gothic" panose="020B0502020202020204"/>
              </a:rPr>
            </a:br>
            <a:br>
              <a:rPr lang="sv-SE" sz="3200" b="1" dirty="0">
                <a:solidFill>
                  <a:prstClr val="black">
                    <a:lumMod val="85000"/>
                    <a:lumOff val="15000"/>
                  </a:prstClr>
                </a:solidFill>
                <a:latin typeface="Century Gothic" panose="020B0502020202020204"/>
              </a:rPr>
            </a:br>
            <a:br>
              <a:rPr lang="sv-SE" sz="3200" b="1" dirty="0">
                <a:solidFill>
                  <a:prstClr val="black">
                    <a:lumMod val="85000"/>
                    <a:lumOff val="15000"/>
                  </a:prstClr>
                </a:solidFill>
                <a:latin typeface="Century Gothic" panose="020B0502020202020204"/>
              </a:rPr>
            </a:br>
            <a:br>
              <a:rPr lang="sv-SE" sz="3200" b="1" dirty="0">
                <a:solidFill>
                  <a:prstClr val="black">
                    <a:lumMod val="85000"/>
                    <a:lumOff val="15000"/>
                  </a:prstClr>
                </a:solidFill>
                <a:latin typeface="Century Gothic" panose="020B0502020202020204"/>
              </a:rPr>
            </a:br>
            <a:br>
              <a:rPr lang="sv-SE" sz="3200" b="1" dirty="0">
                <a:solidFill>
                  <a:prstClr val="black">
                    <a:lumMod val="85000"/>
                    <a:lumOff val="15000"/>
                  </a:prstClr>
                </a:solidFill>
                <a:latin typeface="Century Gothic" panose="020B0502020202020204"/>
              </a:rPr>
            </a:br>
            <a:br>
              <a:rPr lang="sv-SE" sz="3200" b="1" dirty="0">
                <a:solidFill>
                  <a:prstClr val="black">
                    <a:lumMod val="85000"/>
                    <a:lumOff val="15000"/>
                  </a:prstClr>
                </a:solidFill>
                <a:latin typeface="Century Gothic" panose="020B0502020202020204"/>
              </a:rPr>
            </a:br>
            <a:br>
              <a:rPr lang="sv-SE" sz="3200" b="1" dirty="0">
                <a:solidFill>
                  <a:prstClr val="black">
                    <a:lumMod val="85000"/>
                    <a:lumOff val="15000"/>
                  </a:prstClr>
                </a:solidFill>
                <a:latin typeface="Century Gothic" panose="020B0502020202020204"/>
              </a:rPr>
            </a:br>
            <a:br>
              <a:rPr lang="sv-SE" sz="3200" b="1" dirty="0">
                <a:solidFill>
                  <a:prstClr val="black">
                    <a:lumMod val="85000"/>
                    <a:lumOff val="15000"/>
                  </a:prstClr>
                </a:solidFill>
                <a:latin typeface="Century Gothic" panose="020B0502020202020204"/>
              </a:rPr>
            </a:br>
            <a:br>
              <a:rPr lang="sv-SE" sz="3200" b="1" dirty="0">
                <a:solidFill>
                  <a:prstClr val="black">
                    <a:lumMod val="85000"/>
                    <a:lumOff val="15000"/>
                  </a:prstClr>
                </a:solidFill>
                <a:latin typeface="Century Gothic" panose="020B0502020202020204"/>
              </a:rPr>
            </a:br>
            <a:br>
              <a:rPr lang="sv-SE" sz="3200" b="1" dirty="0">
                <a:solidFill>
                  <a:prstClr val="black">
                    <a:lumMod val="85000"/>
                    <a:lumOff val="15000"/>
                  </a:prstClr>
                </a:solidFill>
                <a:latin typeface="Century Gothic" panose="020B0502020202020204"/>
              </a:rPr>
            </a:br>
            <a:r>
              <a:rPr lang="sv-SE" sz="3600" b="1" dirty="0">
                <a:latin typeface="+mn-lt"/>
              </a:rPr>
              <a:t>Kompetensutvecklingsbehov vid digital signering</a:t>
            </a:r>
            <a:br>
              <a:rPr lang="sv-SE" sz="2800" dirty="0"/>
            </a:br>
            <a:br>
              <a:rPr lang="sv-SE" sz="3200" b="1" dirty="0">
                <a:latin typeface="Century Gothic" panose="020B0502020202020204"/>
              </a:rPr>
            </a:br>
            <a:br>
              <a:rPr lang="sv-SE" sz="3200" b="1" dirty="0">
                <a:solidFill>
                  <a:prstClr val="black">
                    <a:lumMod val="85000"/>
                    <a:lumOff val="15000"/>
                  </a:prstClr>
                </a:solidFill>
                <a:latin typeface="Century Gothic" panose="020B0502020202020204"/>
              </a:rPr>
            </a:br>
            <a:r>
              <a:rPr lang="sv-SE" sz="2800" dirty="0"/>
              <a:t>Utav de 35 som svarade på enkäten ansåg </a:t>
            </a:r>
            <a:r>
              <a:rPr lang="sv-SE" sz="2700" dirty="0"/>
              <a:t>30 att de hade tillräcklig kunskap i användandet av digital signering</a:t>
            </a:r>
            <a:br>
              <a:rPr lang="sv-SE" dirty="0"/>
            </a:br>
            <a:br>
              <a:rPr lang="sv-SE" dirty="0"/>
            </a:br>
            <a:r>
              <a:rPr lang="sv-SE" sz="2700" dirty="0"/>
              <a:t>På frågan om det var något ytterligare som de ville tillägga framkom att det var ett smidigt och bra system som personalen trodde hade kommit för att stanna</a:t>
            </a:r>
            <a:br>
              <a:rPr lang="sv-SE" dirty="0"/>
            </a:br>
            <a:endParaRPr lang="sv-SE" dirty="0"/>
          </a:p>
        </p:txBody>
      </p:sp>
    </p:spTree>
    <p:extLst>
      <p:ext uri="{BB962C8B-B14F-4D97-AF65-F5344CB8AC3E}">
        <p14:creationId xmlns:p14="http://schemas.microsoft.com/office/powerpoint/2010/main" val="175351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7D86B-5573-4543-88A8-583EC33F579B}"/>
              </a:ext>
            </a:extLst>
          </p:cNvPr>
          <p:cNvSpPr>
            <a:spLocks noGrp="1"/>
          </p:cNvSpPr>
          <p:nvPr>
            <p:ph type="title"/>
          </p:nvPr>
        </p:nvSpPr>
        <p:spPr/>
        <p:txBody>
          <a:bodyPr>
            <a:normAutofit/>
          </a:bodyPr>
          <a:lstStyle/>
          <a:p>
            <a:r>
              <a:rPr lang="sv-SE" sz="3200" b="1" dirty="0">
                <a:latin typeface="+mn-lt"/>
              </a:rPr>
              <a:t>Nästa steg… delstudie 2</a:t>
            </a:r>
            <a:endParaRPr lang="sv-SE" sz="3200" dirty="0">
              <a:latin typeface="+mn-lt"/>
            </a:endParaRPr>
          </a:p>
        </p:txBody>
      </p:sp>
      <p:sp>
        <p:nvSpPr>
          <p:cNvPr id="3" name="Rectangle 2">
            <a:extLst>
              <a:ext uri="{FF2B5EF4-FFF2-40B4-BE49-F238E27FC236}">
                <a16:creationId xmlns:a16="http://schemas.microsoft.com/office/drawing/2014/main" id="{3AD4276A-09D8-426C-AB64-E71C23E4342C}"/>
              </a:ext>
            </a:extLst>
          </p:cNvPr>
          <p:cNvSpPr/>
          <p:nvPr/>
        </p:nvSpPr>
        <p:spPr>
          <a:xfrm>
            <a:off x="1068860" y="1723640"/>
            <a:ext cx="10706279" cy="2739211"/>
          </a:xfrm>
          <a:prstGeom prst="rect">
            <a:avLst/>
          </a:prstGeom>
        </p:spPr>
        <p:txBody>
          <a:bodyPr wrap="square">
            <a:spAutoFit/>
          </a:bodyPr>
          <a:lstStyle/>
          <a:p>
            <a:r>
              <a:rPr lang="sv-SE" sz="2400" dirty="0"/>
              <a:t>Utifrån resultatet i delstudie 1 kommer intervjuer med omsorgspersonal att göras för att få en djupare förståelse av deras upplevelser av digitalisering och ny teknik inom kommunal vård och omsorg</a:t>
            </a:r>
          </a:p>
          <a:p>
            <a:endParaRPr lang="sv-SE" sz="3200" dirty="0"/>
          </a:p>
          <a:p>
            <a:pPr algn="ctr"/>
            <a:endParaRPr lang="sv-SE" sz="3200" b="1" dirty="0"/>
          </a:p>
          <a:p>
            <a:pPr algn="ctr"/>
            <a:r>
              <a:rPr lang="sv-SE" sz="3600" b="1" dirty="0"/>
              <a:t>TACK FÖR OSS! </a:t>
            </a:r>
          </a:p>
        </p:txBody>
      </p:sp>
    </p:spTree>
    <p:extLst>
      <p:ext uri="{BB962C8B-B14F-4D97-AF65-F5344CB8AC3E}">
        <p14:creationId xmlns:p14="http://schemas.microsoft.com/office/powerpoint/2010/main" val="4214068763"/>
      </p:ext>
    </p:extLst>
  </p:cSld>
  <p:clrMapOvr>
    <a:masterClrMapping/>
  </p:clrMapOvr>
</p:sld>
</file>

<file path=ppt/theme/theme1.xml><?xml version="1.0" encoding="utf-8"?>
<a:theme xmlns:a="http://schemas.openxmlformats.org/drawingml/2006/main" name="1_Office-tema">
  <a:themeElements>
    <a:clrScheme name="GITS">
      <a:dk1>
        <a:sysClr val="windowText" lastClr="000000"/>
      </a:dk1>
      <a:lt1>
        <a:sysClr val="window" lastClr="FFFFFF"/>
      </a:lt1>
      <a:dk2>
        <a:srgbClr val="44546A"/>
      </a:dk2>
      <a:lt2>
        <a:srgbClr val="E7E6E6"/>
      </a:lt2>
      <a:accent1>
        <a:srgbClr val="006298"/>
      </a:accent1>
      <a:accent2>
        <a:srgbClr val="582C83"/>
      </a:accent2>
      <a:accent3>
        <a:srgbClr val="A8AD00"/>
      </a:accent3>
      <a:accent4>
        <a:srgbClr val="F2A900"/>
      </a:accent4>
      <a:accent5>
        <a:srgbClr val="4A773C"/>
      </a:accent5>
      <a:accent6>
        <a:srgbClr val="9D2235"/>
      </a:accent6>
      <a:hlink>
        <a:srgbClr val="A8AD00"/>
      </a:hlink>
      <a:folHlink>
        <a:srgbClr val="582C83"/>
      </a:folHlink>
    </a:clrScheme>
    <a:fontScheme name="GITS">
      <a:majorFont>
        <a:latin typeface="Calibri Light"/>
        <a:ea typeface=""/>
        <a:cs typeface=""/>
      </a:majorFont>
      <a:minorFont>
        <a:latin typeface="Calibri"/>
        <a:ea typeface=""/>
        <a:cs typeface=""/>
      </a:minorFont>
    </a:fontScheme>
    <a:fmtScheme name="Rökfärgat gla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805B355-1339-4B6D-B1A7-75025ADC9BD7}" vid="{8C306B88-551A-4F7F-9867-2AB69E18A6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Mall_Erfarenhetskonferns_2019</Template>
  <TotalTime>6</TotalTime>
  <Words>320</Words>
  <Application>Microsoft Office PowerPoint</Application>
  <PresentationFormat>Bredbild</PresentationFormat>
  <Paragraphs>49</Paragraphs>
  <Slides>8</Slides>
  <Notes>8</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Arial</vt:lpstr>
      <vt:lpstr>Calibri</vt:lpstr>
      <vt:lpstr>Calibri Light</vt:lpstr>
      <vt:lpstr>Century Gothic</vt:lpstr>
      <vt:lpstr>Wingdings</vt:lpstr>
      <vt:lpstr>1_Office-tema</vt:lpstr>
      <vt:lpstr>Interreg eTeam Personalens upplevelse av digitalisering och ny teknik </vt:lpstr>
      <vt:lpstr> ”eTeam för välfärdsteknologi – organisering, införande och användning av välfärdsteknologi inom kommunal vård och omsorg”  Högskolan Väst deltar i forskningsprojektet ”eTeam för välfärdsteknologi – organisering, införande och användning av välfärdsteknologi inom kommunal vård och omsorg”, som är ett innovations- och utvecklingsbaserat samverkansprojekt mellan Högskolan Väst och Högskolan i Östfold, Norge.   Projektet handlar om införande och användning av välfärdsteknologi (t.ex. trygghetslarm, spisvakt och tillsyn på natten via kamera) för personer med behov av kommunal vård och omsorg. Användningen av välfärdsteknologi kan bidra till ökad trygghet, delaktighet och självständighet i vardagen.   </vt:lpstr>
      <vt:lpstr>Vad innebär projektet ”Digitala signeringslistor inom kommunal vård och omsorg”?   Välfärdsteknologi blir alltmer förekommande i den kommunala hälso- och sjukvården.   Välfärdsteknologin ska bidra till en god och hållbar vardag för vårdtagarna och en hållbar arbetsplats för personalen.   Nyttan med projektet är att få en större kunskap om välfärdsteknologi, digitala signeringslistor, och dess införande och användning, men också om teknologins möjligheter och begränsningar inom kommunal hälso- och sjukvård. </vt:lpstr>
      <vt:lpstr>          Resultat av delstudie 1:  ”Digitalisering av patientjournaler inom kommunal vård och omsorg”  - Enkätundersökning med fritextsvar - 105 enkäter skickades ut. 35 besvarades. Svarsfrekvens: 33% - Av de 35 svaren kom 7 (6%) från sjuksköterskor, verksamhetsledare, arbetsterapeuter eller fysioterapeuter - Av de 35 svaren kom 28 (27%) från omsorgspersonal - Av de 35 som svarade på enkäten var 4 (11%) män och 31 (89%) kvinnor - Medelåldern var 44 år             </vt:lpstr>
      <vt:lpstr>Utbildning om digitala signeringslistor</vt:lpstr>
      <vt:lpstr>Användandet av digital signering </vt:lpstr>
      <vt:lpstr>          Kompetensutvecklingsbehov vid digital signering   Utav de 35 som svarade på enkäten ansåg 30 att de hade tillräcklig kunskap i användandet av digital signering  På frågan om det var något ytterligare som de ville tillägga framkom att det var ett smidigt och bra system som personalen trodde hade kommit för att stanna </vt:lpstr>
      <vt:lpstr>Nästa steg… delstudie 2</vt:lpstr>
    </vt:vector>
  </TitlesOfParts>
  <Company>Vänersborgs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Mall konferens 30/5</dc:title>
  <dc:creator>Gunilla Augustsson</dc:creator>
  <cp:lastModifiedBy>Linn Wallér</cp:lastModifiedBy>
  <cp:revision>33</cp:revision>
  <cp:lastPrinted>2019-05-07T11:49:39Z</cp:lastPrinted>
  <dcterms:created xsi:type="dcterms:W3CDTF">2019-03-15T16:04:58Z</dcterms:created>
  <dcterms:modified xsi:type="dcterms:W3CDTF">2019-05-27T21:35:50Z</dcterms:modified>
</cp:coreProperties>
</file>