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67" r:id="rId5"/>
    <p:sldId id="257" r:id="rId6"/>
    <p:sldId id="260" r:id="rId7"/>
    <p:sldId id="261" r:id="rId8"/>
    <p:sldId id="262" r:id="rId9"/>
    <p:sldId id="270" r:id="rId10"/>
    <p:sldId id="25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9144" y="-27384"/>
            <a:ext cx="9134856" cy="1109937"/>
          </a:xfrm>
          <a:prstGeom prst="rect">
            <a:avLst/>
          </a:prstGeom>
          <a:solidFill>
            <a:srgbClr val="3884C2"/>
          </a:solidFill>
          <a:ln>
            <a:solidFill>
              <a:srgbClr val="38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63901" y="135799"/>
            <a:ext cx="610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Kleingewässer</a:t>
            </a:r>
            <a:r>
              <a:rPr lang="de-DE" sz="28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für die Bodenseeregion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73" y="-19878"/>
            <a:ext cx="2892557" cy="1118618"/>
          </a:xfrm>
          <a:prstGeom prst="rect">
            <a:avLst/>
          </a:prstGeom>
        </p:spPr>
      </p:pic>
      <p:cxnSp>
        <p:nvCxnSpPr>
          <p:cNvPr id="14" name="Gekrümmte Verbindung 13"/>
          <p:cNvCxnSpPr/>
          <p:nvPr userDrawn="1"/>
        </p:nvCxnSpPr>
        <p:spPr>
          <a:xfrm rot="10800000" flipV="1">
            <a:off x="163902" y="665311"/>
            <a:ext cx="6136291" cy="274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7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80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11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9144" y="-27384"/>
            <a:ext cx="9134856" cy="1109937"/>
          </a:xfrm>
          <a:prstGeom prst="rect">
            <a:avLst/>
          </a:prstGeom>
          <a:solidFill>
            <a:srgbClr val="3884C2"/>
          </a:solidFill>
          <a:ln>
            <a:solidFill>
              <a:srgbClr val="38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63901" y="135799"/>
            <a:ext cx="610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Kleingewässer</a:t>
            </a:r>
            <a:r>
              <a:rPr lang="de-DE" sz="28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für die Bodenseeregion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73" y="-19878"/>
            <a:ext cx="2892557" cy="1118618"/>
          </a:xfrm>
          <a:prstGeom prst="rect">
            <a:avLst/>
          </a:prstGeom>
        </p:spPr>
      </p:pic>
      <p:cxnSp>
        <p:nvCxnSpPr>
          <p:cNvPr id="10" name="Gekrümmte Verbindung 9"/>
          <p:cNvCxnSpPr/>
          <p:nvPr userDrawn="1"/>
        </p:nvCxnSpPr>
        <p:spPr>
          <a:xfrm rot="10800000" flipV="1">
            <a:off x="163902" y="665311"/>
            <a:ext cx="6136291" cy="274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2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01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5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40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06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25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565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5B8D-BF57-4A35-B730-F137E49AF34B}" type="datetimeFigureOut">
              <a:rPr lang="de-DE" smtClean="0"/>
              <a:t>20.04.2016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EA7-E67C-4ED2-B638-5EE0151C51B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9144" y="-27384"/>
            <a:ext cx="9134856" cy="1109937"/>
          </a:xfrm>
          <a:prstGeom prst="rect">
            <a:avLst/>
          </a:prstGeom>
          <a:solidFill>
            <a:srgbClr val="3884C2"/>
          </a:solidFill>
          <a:ln>
            <a:solidFill>
              <a:srgbClr val="38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63901" y="135799"/>
            <a:ext cx="610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Kleingewässer</a:t>
            </a:r>
            <a:r>
              <a:rPr lang="de-DE" sz="28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für die Bodenseeregion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73" y="-19878"/>
            <a:ext cx="2892557" cy="1118618"/>
          </a:xfrm>
          <a:prstGeom prst="rect">
            <a:avLst/>
          </a:prstGeom>
        </p:spPr>
      </p:pic>
      <p:cxnSp>
        <p:nvCxnSpPr>
          <p:cNvPr id="12" name="Gekrümmte Verbindung 11"/>
          <p:cNvCxnSpPr/>
          <p:nvPr userDrawn="1"/>
        </p:nvCxnSpPr>
        <p:spPr>
          <a:xfrm rot="10800000" flipV="1">
            <a:off x="163902" y="665311"/>
            <a:ext cx="6136291" cy="274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t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tiff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098740"/>
            <a:ext cx="1403648" cy="575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144" y="-27384"/>
            <a:ext cx="9134856" cy="1109937"/>
          </a:xfrm>
          <a:prstGeom prst="rect">
            <a:avLst/>
          </a:prstGeom>
          <a:solidFill>
            <a:srgbClr val="3884C2"/>
          </a:solidFill>
          <a:ln>
            <a:solidFill>
              <a:srgbClr val="38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cxnSp>
        <p:nvCxnSpPr>
          <p:cNvPr id="5" name="Gekrümmte Verbindung 4"/>
          <p:cNvCxnSpPr/>
          <p:nvPr/>
        </p:nvCxnSpPr>
        <p:spPr>
          <a:xfrm rot="10800000" flipV="1">
            <a:off x="163902" y="665311"/>
            <a:ext cx="6136291" cy="274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73" y="-19878"/>
            <a:ext cx="2892557" cy="111861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23728" y="1972687"/>
            <a:ext cx="6100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Kleingewässer</a:t>
            </a:r>
            <a:r>
              <a:rPr lang="de-DE" sz="36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für die Bodenseeregion</a:t>
            </a:r>
          </a:p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-</a:t>
            </a:r>
          </a:p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Netzwerk für Artenvielfalt und Umweltbildung</a:t>
            </a:r>
          </a:p>
          <a:p>
            <a:pPr algn="ctr"/>
            <a:endParaRPr lang="de-DE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de-DE" sz="3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de-DE" sz="3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Volker Kromrey, Bodensee-Stiftung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4" y="1082552"/>
            <a:ext cx="1422000" cy="33855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7" y="4989392"/>
            <a:ext cx="1069151" cy="4376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3682"/>
            <a:ext cx="1403648" cy="47736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7" y="6156677"/>
            <a:ext cx="517267" cy="57456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-39756" y="458775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Corbel" panose="020B0503020204020204" pitchFamily="34" charset="0"/>
              </a:rPr>
              <a:t>Gefördert durch:</a:t>
            </a:r>
            <a:endParaRPr lang="de-DE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565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" y="6097500"/>
            <a:ext cx="9144000" cy="76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78288" y="1991474"/>
            <a:ext cx="6100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Viel Spaß bei den nun folgenden Berichten unserer Partner!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84" y="6370337"/>
            <a:ext cx="3160603" cy="50569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974613" y="6217567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Corbel" panose="020B0503020204020204" pitchFamily="34" charset="0"/>
              </a:rPr>
              <a:t>Gefördert durch:</a:t>
            </a:r>
            <a:endParaRPr lang="de-DE" sz="1400" b="1" dirty="0">
              <a:latin typeface="Corbel" panose="020B0503020204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39" y="-27384"/>
            <a:ext cx="1907704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9144" y="-27384"/>
            <a:ext cx="9134856" cy="1126124"/>
            <a:chOff x="9144" y="-27384"/>
            <a:chExt cx="9134856" cy="1126124"/>
          </a:xfrm>
        </p:grpSpPr>
        <p:sp>
          <p:nvSpPr>
            <p:cNvPr id="21" name="Rechteck 20"/>
            <p:cNvSpPr/>
            <p:nvPr/>
          </p:nvSpPr>
          <p:spPr>
            <a:xfrm>
              <a:off x="9144" y="-27384"/>
              <a:ext cx="9134856" cy="1109937"/>
            </a:xfrm>
            <a:prstGeom prst="rect">
              <a:avLst/>
            </a:prstGeom>
            <a:solidFill>
              <a:srgbClr val="3884C2"/>
            </a:solidFill>
            <a:ln>
              <a:solidFill>
                <a:srgbClr val="388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22" name="Gekrümmte Verbindung 21"/>
            <p:cNvCxnSpPr/>
            <p:nvPr/>
          </p:nvCxnSpPr>
          <p:spPr>
            <a:xfrm rot="10800000" flipV="1">
              <a:off x="163902" y="665311"/>
              <a:ext cx="6136291" cy="27434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773" y="-19878"/>
              <a:ext cx="2892557" cy="1118618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163901" y="135799"/>
              <a:ext cx="6100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Kleingewässer</a:t>
              </a:r>
              <a:r>
                <a:rPr lang="de-DE" sz="2800" b="1" baseline="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für die Bodenseeregion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7129" y="1196858"/>
            <a:ext cx="1899189" cy="5544510"/>
            <a:chOff x="27129" y="1196858"/>
            <a:chExt cx="1899189" cy="554451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6" y="6165304"/>
              <a:ext cx="1789082" cy="57606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17" y="5059274"/>
              <a:ext cx="1723094" cy="376209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174550"/>
              <a:ext cx="1386874" cy="712053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28" y="3780047"/>
              <a:ext cx="1351175" cy="469533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37" y="1196858"/>
              <a:ext cx="824393" cy="824393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1" y="2996738"/>
              <a:ext cx="1041853" cy="606095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43" y="2204864"/>
              <a:ext cx="987175" cy="628874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33" y="2743184"/>
              <a:ext cx="780885" cy="859649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9" y="1254257"/>
              <a:ext cx="982586" cy="784104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40" y="5557523"/>
              <a:ext cx="1358605" cy="543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8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53" y="4975068"/>
            <a:ext cx="2856618" cy="189587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bg1"/>
                </a:solidFill>
              </a:rPr>
              <a:t>Kleingewässer – was ist das?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Tümpel, Weiher und kleine Seen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Teiche, Torfstiche, Flutmulden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Gräben, Bäche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3" y="4975068"/>
            <a:ext cx="2843808" cy="189587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74" y="4975068"/>
            <a:ext cx="2528769" cy="18958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45" y="4975068"/>
            <a:ext cx="2527829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4" y="1758139"/>
            <a:ext cx="9168124" cy="51129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lvl="1" indent="0">
              <a:buNone/>
            </a:pPr>
            <a:r>
              <a:rPr lang="de-DE" sz="3200" b="1" dirty="0">
                <a:solidFill>
                  <a:schemeClr val="bg1"/>
                </a:solidFill>
              </a:rPr>
              <a:t>Charakteristische Merkmale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Flachwasserzonen</a:t>
            </a:r>
          </a:p>
          <a:p>
            <a:pPr lvl="1"/>
            <a:r>
              <a:rPr lang="de-DE" dirty="0">
                <a:solidFill>
                  <a:schemeClr val="bg1"/>
                </a:solidFill>
              </a:rPr>
              <a:t>Offene </a:t>
            </a:r>
            <a:r>
              <a:rPr lang="de-DE" dirty="0" smtClean="0">
                <a:solidFill>
                  <a:schemeClr val="bg1"/>
                </a:solidFill>
              </a:rPr>
              <a:t>Wasserstellen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i.d.R. 5-2000 qm Wasserfläche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Überwiegend stark schwankende Wasserstände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Starke Beeinflussung durch das Umland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Starke Durchlichtung des Wasserkörpers</a:t>
            </a:r>
          </a:p>
          <a:p>
            <a:pPr lvl="1"/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2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Kleingewässer sind wertvoll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Artenreiche Lebensräume 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Große Süßwasserreserve (</a:t>
            </a:r>
            <a:r>
              <a:rPr lang="de-DE" dirty="0">
                <a:solidFill>
                  <a:schemeClr val="bg1"/>
                </a:solidFill>
              </a:rPr>
              <a:t>Weltweit Flächenanteil von 30% aller stehenden </a:t>
            </a:r>
            <a:r>
              <a:rPr lang="de-DE" dirty="0" smtClean="0">
                <a:solidFill>
                  <a:schemeClr val="bg1"/>
                </a:solidFill>
              </a:rPr>
              <a:t>Binnengewässer)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bieten Habitate für Amphibien, Vögel, Insekten (Fortpflanzungs-, </a:t>
            </a:r>
            <a:r>
              <a:rPr lang="de-DE" dirty="0">
                <a:solidFill>
                  <a:schemeClr val="bg1"/>
                </a:solidFill>
              </a:rPr>
              <a:t>Lebens- und </a:t>
            </a:r>
            <a:r>
              <a:rPr lang="de-DE" dirty="0" smtClean="0">
                <a:solidFill>
                  <a:schemeClr val="bg1"/>
                </a:solidFill>
              </a:rPr>
              <a:t>Nahrungsräume, Rastgebiete und Trittsteinbiotope)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Naturerlebnis und Naherholung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70" y="5479853"/>
            <a:ext cx="2076533" cy="13781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38" y="5479853"/>
            <a:ext cx="2009266" cy="13933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4" y="5479854"/>
            <a:ext cx="2149494" cy="14321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78" y="5479853"/>
            <a:ext cx="1895872" cy="14219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41" y="5479853"/>
            <a:ext cx="1867884" cy="14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bg1"/>
                </a:solidFill>
              </a:rPr>
              <a:t>Kleingewässer werden immer seltener</a:t>
            </a:r>
          </a:p>
          <a:p>
            <a:pPr lvl="1"/>
            <a:r>
              <a:rPr lang="de-DE" sz="4000" dirty="0" smtClean="0">
                <a:solidFill>
                  <a:schemeClr val="bg1"/>
                </a:solidFill>
              </a:rPr>
              <a:t>Weniger dynamische Prozesse</a:t>
            </a:r>
          </a:p>
          <a:p>
            <a:pPr lvl="2"/>
            <a:r>
              <a:rPr lang="de-DE" sz="3600" dirty="0" smtClean="0">
                <a:solidFill>
                  <a:schemeClr val="bg1"/>
                </a:solidFill>
              </a:rPr>
              <a:t>Landwirtschaftliche Intensivierung</a:t>
            </a:r>
          </a:p>
          <a:p>
            <a:pPr lvl="3"/>
            <a:r>
              <a:rPr lang="de-DE" sz="3200" dirty="0" smtClean="0">
                <a:solidFill>
                  <a:schemeClr val="bg1"/>
                </a:solidFill>
              </a:rPr>
              <a:t>Siedlungsentwicklung</a:t>
            </a:r>
          </a:p>
          <a:p>
            <a:pPr lvl="4"/>
            <a:r>
              <a:rPr lang="de-DE" sz="3200" dirty="0" smtClean="0">
                <a:solidFill>
                  <a:schemeClr val="bg1"/>
                </a:solidFill>
              </a:rPr>
              <a:t>Verschmutzung, Entwässerung</a:t>
            </a:r>
          </a:p>
          <a:p>
            <a:pPr lvl="5"/>
            <a:r>
              <a:rPr lang="de-DE" sz="3200" dirty="0" smtClean="0">
                <a:solidFill>
                  <a:schemeClr val="bg1"/>
                </a:solidFill>
              </a:rPr>
              <a:t>Wasserentnahme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" name="AutoShape 4" descr="Bildergebnis für trend absteige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5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bg1"/>
                </a:solidFill>
              </a:rPr>
              <a:t>Unsere Ziele:</a:t>
            </a:r>
          </a:p>
          <a:p>
            <a:pPr marL="1028700" lvl="1" indent="-571500">
              <a:buFont typeface="+mj-lt"/>
              <a:buAutoNum type="romanUcPeriod"/>
            </a:pPr>
            <a:r>
              <a:rPr lang="de-DE" dirty="0" smtClean="0">
                <a:solidFill>
                  <a:schemeClr val="bg1"/>
                </a:solidFill>
              </a:rPr>
              <a:t>Neuanlage und Aufwertung von Kleingewässern in der Bodenseeregion (mind. 60)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de-DE" dirty="0" smtClean="0">
                <a:solidFill>
                  <a:schemeClr val="bg1"/>
                </a:solidFill>
              </a:rPr>
              <a:t>Festigung eines grenzüberschreitenden Netzwerks von Experten und Aktiven (Erfahrungsaustausch, Wissenstransfer)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de-DE" dirty="0" smtClean="0">
                <a:solidFill>
                  <a:schemeClr val="bg1"/>
                </a:solidFill>
              </a:rPr>
              <a:t>Menschen für Kleingewässer begeistern (Exkursionen, Artenportraits, Vorträge, Gewässerrallye, Presseartikel)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1149"/>
            <a:ext cx="9252520" cy="35368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70298"/>
            <a:ext cx="9252520" cy="21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Karte Projektgebiet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1313"/>
            <a:ext cx="9252520" cy="6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Laufzeit: 1.6.2015 – 30.5.2019 (4 Jahre)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bg1"/>
                </a:solidFill>
              </a:rPr>
              <a:t>Projektvolumen: 840.000 €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Förderung: 490.000 €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EU </a:t>
            </a:r>
            <a:r>
              <a:rPr lang="de-DE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800" dirty="0" smtClean="0">
                <a:solidFill>
                  <a:schemeClr val="bg1"/>
                </a:solidFill>
              </a:rPr>
              <a:t>60% durch Interreg ABH (EFRE-Mittel)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CH </a:t>
            </a:r>
            <a:r>
              <a:rPr lang="de-DE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40% durch Interreg ABH (Kantonale Mittel)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Öffentliche Mittel: 192.000 €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Private Mittel: 150.000 €</a:t>
            </a:r>
            <a:endParaRPr lang="de-DE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71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Bildschirmpräsentation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Volker Kromrey</dc:creator>
  <cp:lastModifiedBy>Volker Kromrey</cp:lastModifiedBy>
  <cp:revision>28</cp:revision>
  <dcterms:created xsi:type="dcterms:W3CDTF">2016-03-29T07:48:38Z</dcterms:created>
  <dcterms:modified xsi:type="dcterms:W3CDTF">2016-04-20T11:45:41Z</dcterms:modified>
</cp:coreProperties>
</file>