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6" r:id="rId2"/>
    <p:sldId id="296" r:id="rId3"/>
    <p:sldId id="277" r:id="rId4"/>
    <p:sldId id="299" r:id="rId5"/>
    <p:sldId id="303" r:id="rId6"/>
    <p:sldId id="304" r:id="rId7"/>
    <p:sldId id="305" r:id="rId8"/>
    <p:sldId id="278" r:id="rId9"/>
    <p:sldId id="268" r:id="rId10"/>
    <p:sldId id="272" r:id="rId11"/>
    <p:sldId id="273" r:id="rId12"/>
    <p:sldId id="298" r:id="rId13"/>
    <p:sldId id="279" r:id="rId14"/>
    <p:sldId id="280" r:id="rId15"/>
    <p:sldId id="302" r:id="rId16"/>
    <p:sldId id="289" r:id="rId17"/>
    <p:sldId id="290" r:id="rId18"/>
    <p:sldId id="291" r:id="rId19"/>
    <p:sldId id="292" r:id="rId20"/>
    <p:sldId id="285" r:id="rId21"/>
    <p:sldId id="293" r:id="rId22"/>
    <p:sldId id="294" r:id="rId23"/>
    <p:sldId id="295" r:id="rId24"/>
    <p:sldId id="275" r:id="rId25"/>
    <p:sldId id="274" r:id="rId26"/>
    <p:sldId id="300" r:id="rId27"/>
    <p:sldId id="270" r:id="rId28"/>
    <p:sldId id="264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907"/>
    <a:srgbClr val="535353"/>
    <a:srgbClr val="45802F"/>
    <a:srgbClr val="A4A999"/>
    <a:srgbClr val="0679AC"/>
    <a:srgbClr val="FF33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70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E6628-F7EF-4E9C-84E1-A0032C5B9A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D6222002-0C1F-466C-B15C-FBDFEA349FE7}">
      <dgm:prSet phldrT="[Text]" custT="1"/>
      <dgm:spPr/>
      <dgm:t>
        <a:bodyPr/>
        <a:lstStyle/>
        <a:p>
          <a:r>
            <a:rPr lang="en-US" sz="1800" dirty="0"/>
            <a:t>Start-up phase</a:t>
          </a:r>
        </a:p>
        <a:p>
          <a:r>
            <a:rPr lang="en-US" sz="1800" dirty="0"/>
            <a:t>(0-3 months)</a:t>
          </a:r>
        </a:p>
        <a:p>
          <a:r>
            <a:rPr lang="en-US" sz="1400" dirty="0"/>
            <a:t>2021</a:t>
          </a:r>
          <a:endParaRPr lang="lt-LT" sz="1400" dirty="0"/>
        </a:p>
      </dgm:t>
    </dgm:pt>
    <dgm:pt modelId="{7F04EA1F-71A9-4381-AB9E-3A92028216B7}" type="parTrans" cxnId="{8262DA2A-AC0C-458F-B35F-4A63FC56933E}">
      <dgm:prSet/>
      <dgm:spPr/>
      <dgm:t>
        <a:bodyPr/>
        <a:lstStyle/>
        <a:p>
          <a:endParaRPr lang="lt-LT"/>
        </a:p>
      </dgm:t>
    </dgm:pt>
    <dgm:pt modelId="{EEF433DD-7ECE-4A48-882E-A776F380DEA2}" type="sibTrans" cxnId="{8262DA2A-AC0C-458F-B35F-4A63FC56933E}">
      <dgm:prSet/>
      <dgm:spPr/>
      <dgm:t>
        <a:bodyPr/>
        <a:lstStyle/>
        <a:p>
          <a:endParaRPr lang="lt-LT"/>
        </a:p>
      </dgm:t>
    </dgm:pt>
    <dgm:pt modelId="{AC554C0C-FC37-4EAB-AA5E-FF518FAB175D}">
      <dgm:prSet phldrT="[Text]" custT="1"/>
      <dgm:spPr/>
      <dgm:t>
        <a:bodyPr/>
        <a:lstStyle/>
        <a:p>
          <a:r>
            <a:rPr lang="en-US" sz="1200" dirty="0"/>
            <a:t>Logistics BSR stakeholder community is consolidated</a:t>
          </a:r>
          <a:endParaRPr lang="lt-LT" sz="1200" dirty="0"/>
        </a:p>
      </dgm:t>
    </dgm:pt>
    <dgm:pt modelId="{0B1AFE32-253A-4629-815A-66522436C51A}" type="parTrans" cxnId="{B28409F2-1072-46C1-8962-71B79538411F}">
      <dgm:prSet/>
      <dgm:spPr/>
      <dgm:t>
        <a:bodyPr/>
        <a:lstStyle/>
        <a:p>
          <a:endParaRPr lang="lt-LT"/>
        </a:p>
      </dgm:t>
    </dgm:pt>
    <dgm:pt modelId="{B88FD83C-7CEC-4419-97F8-218E552850DD}" type="sibTrans" cxnId="{B28409F2-1072-46C1-8962-71B79538411F}">
      <dgm:prSet/>
      <dgm:spPr/>
      <dgm:t>
        <a:bodyPr/>
        <a:lstStyle/>
        <a:p>
          <a:endParaRPr lang="lt-LT"/>
        </a:p>
      </dgm:t>
    </dgm:pt>
    <dgm:pt modelId="{30C7EADB-294B-4486-8008-6807A4C00993}">
      <dgm:prSet phldrT="[Text]" custT="1"/>
      <dgm:spPr/>
      <dgm:t>
        <a:bodyPr/>
        <a:lstStyle/>
        <a:p>
          <a:r>
            <a:rPr lang="en-US" sz="1800" dirty="0"/>
            <a:t>Delivery phase</a:t>
          </a:r>
        </a:p>
        <a:p>
          <a:r>
            <a:rPr lang="en-US" sz="1800" dirty="0"/>
            <a:t>(0-3 years)</a:t>
          </a:r>
        </a:p>
        <a:p>
          <a:r>
            <a:rPr lang="en-US" sz="1400" dirty="0"/>
            <a:t>2021-2023</a:t>
          </a:r>
          <a:endParaRPr lang="lt-LT" sz="1400" dirty="0"/>
        </a:p>
      </dgm:t>
    </dgm:pt>
    <dgm:pt modelId="{7CF41E20-99C7-43EA-B36D-C83B042648BC}" type="parTrans" cxnId="{BA30027E-181D-4C63-8D34-9B5C23C32A4F}">
      <dgm:prSet/>
      <dgm:spPr/>
      <dgm:t>
        <a:bodyPr/>
        <a:lstStyle/>
        <a:p>
          <a:endParaRPr lang="lt-LT"/>
        </a:p>
      </dgm:t>
    </dgm:pt>
    <dgm:pt modelId="{843546C4-FF5B-402A-AC49-E0BA420B0C3C}" type="sibTrans" cxnId="{BA30027E-181D-4C63-8D34-9B5C23C32A4F}">
      <dgm:prSet/>
      <dgm:spPr/>
      <dgm:t>
        <a:bodyPr/>
        <a:lstStyle/>
        <a:p>
          <a:endParaRPr lang="lt-LT"/>
        </a:p>
      </dgm:t>
    </dgm:pt>
    <dgm:pt modelId="{99FF3B9B-B8E0-4317-9C50-E365D6CF6B1A}">
      <dgm:prSet phldrT="[Text]" custT="1"/>
      <dgm:spPr/>
      <dgm:t>
        <a:bodyPr/>
        <a:lstStyle/>
        <a:p>
          <a:r>
            <a:rPr lang="lt-LT" sz="1200" dirty="0"/>
            <a:t>Activities implemented</a:t>
          </a:r>
        </a:p>
      </dgm:t>
    </dgm:pt>
    <dgm:pt modelId="{77905885-26F5-4204-99E3-AFA8F76ADE1A}" type="parTrans" cxnId="{DC58283E-46CE-4759-BA4F-C8C56528BF94}">
      <dgm:prSet/>
      <dgm:spPr/>
      <dgm:t>
        <a:bodyPr/>
        <a:lstStyle/>
        <a:p>
          <a:endParaRPr lang="lt-LT"/>
        </a:p>
      </dgm:t>
    </dgm:pt>
    <dgm:pt modelId="{91EFA217-A125-4F5F-B76B-BA6E82D7655D}" type="sibTrans" cxnId="{DC58283E-46CE-4759-BA4F-C8C56528BF94}">
      <dgm:prSet/>
      <dgm:spPr/>
      <dgm:t>
        <a:bodyPr/>
        <a:lstStyle/>
        <a:p>
          <a:endParaRPr lang="lt-LT"/>
        </a:p>
      </dgm:t>
    </dgm:pt>
    <dgm:pt modelId="{67C198A8-4BDF-4C64-939F-E16CB15643A9}">
      <dgm:prSet phldrT="[Text]" custT="1"/>
      <dgm:spPr/>
      <dgm:t>
        <a:bodyPr/>
        <a:lstStyle/>
        <a:p>
          <a:r>
            <a:rPr lang="en-US" sz="1800" dirty="0"/>
            <a:t>Closing phase</a:t>
          </a:r>
        </a:p>
        <a:p>
          <a:r>
            <a:rPr lang="en-US" sz="1800" dirty="0"/>
            <a:t>(0-6 months)</a:t>
          </a:r>
        </a:p>
        <a:p>
          <a:r>
            <a:rPr lang="en-US" sz="1400" dirty="0"/>
            <a:t>End of 2023</a:t>
          </a:r>
          <a:endParaRPr lang="lt-LT" sz="1400" dirty="0"/>
        </a:p>
      </dgm:t>
    </dgm:pt>
    <dgm:pt modelId="{3D893C8E-C0A7-4CFD-AE8F-5F95B5E6E78F}" type="parTrans" cxnId="{349884ED-39A0-4C58-9F80-2BC52428508C}">
      <dgm:prSet/>
      <dgm:spPr/>
      <dgm:t>
        <a:bodyPr/>
        <a:lstStyle/>
        <a:p>
          <a:endParaRPr lang="lt-LT"/>
        </a:p>
      </dgm:t>
    </dgm:pt>
    <dgm:pt modelId="{10C73498-91D2-442E-9137-7BB20B614499}" type="sibTrans" cxnId="{349884ED-39A0-4C58-9F80-2BC52428508C}">
      <dgm:prSet/>
      <dgm:spPr/>
      <dgm:t>
        <a:bodyPr/>
        <a:lstStyle/>
        <a:p>
          <a:endParaRPr lang="lt-LT"/>
        </a:p>
      </dgm:t>
    </dgm:pt>
    <dgm:pt modelId="{3DECBCDA-EE17-4173-BBC7-D448DDDFD0B4}">
      <dgm:prSet phldrT="[Text]" custT="1"/>
      <dgm:spPr/>
      <dgm:t>
        <a:bodyPr/>
        <a:lstStyle/>
        <a:p>
          <a:r>
            <a:rPr lang="en-US" sz="1200" dirty="0"/>
            <a:t>Achievement of the goals evaluated</a:t>
          </a:r>
          <a:endParaRPr lang="lt-LT" sz="1200" dirty="0"/>
        </a:p>
      </dgm:t>
    </dgm:pt>
    <dgm:pt modelId="{3F997144-1C15-4F9C-A14D-EBDC26B416C3}" type="parTrans" cxnId="{12F32A6E-4F94-494B-ACAA-D90C721EF711}">
      <dgm:prSet/>
      <dgm:spPr/>
      <dgm:t>
        <a:bodyPr/>
        <a:lstStyle/>
        <a:p>
          <a:endParaRPr lang="lt-LT"/>
        </a:p>
      </dgm:t>
    </dgm:pt>
    <dgm:pt modelId="{E7C683ED-7435-41A0-88D9-131EE88D15BC}" type="sibTrans" cxnId="{12F32A6E-4F94-494B-ACAA-D90C721EF711}">
      <dgm:prSet/>
      <dgm:spPr/>
      <dgm:t>
        <a:bodyPr/>
        <a:lstStyle/>
        <a:p>
          <a:endParaRPr lang="lt-LT"/>
        </a:p>
      </dgm:t>
    </dgm:pt>
    <dgm:pt modelId="{4EB0BBED-68C5-4D9B-9D41-13C8547AA626}">
      <dgm:prSet phldrT="[Text]" custT="1"/>
      <dgm:spPr/>
      <dgm:t>
        <a:bodyPr/>
        <a:lstStyle/>
        <a:p>
          <a:r>
            <a:rPr lang="en-US" sz="1200" dirty="0"/>
            <a:t>Proposed roadmap is revised and endorsed</a:t>
          </a:r>
          <a:endParaRPr lang="lt-LT" sz="1200" dirty="0"/>
        </a:p>
      </dgm:t>
    </dgm:pt>
    <dgm:pt modelId="{315E0EC4-0F06-40BC-AF05-9ED8392AE330}" type="parTrans" cxnId="{1E364867-CCCE-4D2B-8A22-94457855C7C7}">
      <dgm:prSet/>
      <dgm:spPr/>
      <dgm:t>
        <a:bodyPr/>
        <a:lstStyle/>
        <a:p>
          <a:endParaRPr lang="lt-LT"/>
        </a:p>
      </dgm:t>
    </dgm:pt>
    <dgm:pt modelId="{F2D34E92-2CE5-49F6-9B7C-FDFAF3B25CDC}" type="sibTrans" cxnId="{1E364867-CCCE-4D2B-8A22-94457855C7C7}">
      <dgm:prSet/>
      <dgm:spPr/>
      <dgm:t>
        <a:bodyPr/>
        <a:lstStyle/>
        <a:p>
          <a:endParaRPr lang="lt-LT"/>
        </a:p>
      </dgm:t>
    </dgm:pt>
    <dgm:pt modelId="{F3F043E5-3002-44A0-A5C0-37C74EB8019F}">
      <dgm:prSet phldrT="[Text]" custT="1"/>
      <dgm:spPr/>
      <dgm:t>
        <a:bodyPr/>
        <a:lstStyle/>
        <a:p>
          <a:r>
            <a:rPr lang="en-US" sz="1200" dirty="0"/>
            <a:t>Roadmap governance structure is agreed</a:t>
          </a:r>
          <a:endParaRPr lang="lt-LT" sz="1200" dirty="0"/>
        </a:p>
      </dgm:t>
    </dgm:pt>
    <dgm:pt modelId="{F47BCB5D-16BA-4992-92C2-D9BAE966A760}" type="parTrans" cxnId="{8FD504C8-B0BD-4E46-A65D-D93A50B7DC50}">
      <dgm:prSet/>
      <dgm:spPr/>
      <dgm:t>
        <a:bodyPr/>
        <a:lstStyle/>
        <a:p>
          <a:endParaRPr lang="lt-LT"/>
        </a:p>
      </dgm:t>
    </dgm:pt>
    <dgm:pt modelId="{154AC9C9-A298-414C-B120-45A309EC1987}" type="sibTrans" cxnId="{8FD504C8-B0BD-4E46-A65D-D93A50B7DC50}">
      <dgm:prSet/>
      <dgm:spPr/>
      <dgm:t>
        <a:bodyPr/>
        <a:lstStyle/>
        <a:p>
          <a:endParaRPr lang="lt-LT"/>
        </a:p>
      </dgm:t>
    </dgm:pt>
    <dgm:pt modelId="{0CAB4D72-21BC-4455-AD28-EF318F4B1376}">
      <dgm:prSet phldrT="[Text]" custT="1"/>
      <dgm:spPr/>
      <dgm:t>
        <a:bodyPr/>
        <a:lstStyle/>
        <a:p>
          <a:r>
            <a:rPr lang="en-US" sz="1200" dirty="0"/>
            <a:t>Roadmap resource plan is developed</a:t>
          </a:r>
          <a:endParaRPr lang="lt-LT" sz="1200" dirty="0"/>
        </a:p>
      </dgm:t>
    </dgm:pt>
    <dgm:pt modelId="{B31009FA-547E-45F2-A162-32C7EF055934}" type="parTrans" cxnId="{3A3057F1-235A-4F44-B004-B6CD96D778C9}">
      <dgm:prSet/>
      <dgm:spPr/>
      <dgm:t>
        <a:bodyPr/>
        <a:lstStyle/>
        <a:p>
          <a:endParaRPr lang="lt-LT"/>
        </a:p>
      </dgm:t>
    </dgm:pt>
    <dgm:pt modelId="{5820308A-1D30-46DF-8F6A-09C399490F3B}" type="sibTrans" cxnId="{3A3057F1-235A-4F44-B004-B6CD96D778C9}">
      <dgm:prSet/>
      <dgm:spPr/>
      <dgm:t>
        <a:bodyPr/>
        <a:lstStyle/>
        <a:p>
          <a:endParaRPr lang="lt-LT"/>
        </a:p>
      </dgm:t>
    </dgm:pt>
    <dgm:pt modelId="{93BE67E1-BCA7-4153-A0E2-9D67B830C8FF}">
      <dgm:prSet phldrT="[Text]" custT="1"/>
      <dgm:spPr/>
      <dgm:t>
        <a:bodyPr/>
        <a:lstStyle/>
        <a:p>
          <a:r>
            <a:rPr lang="en-US" sz="1200" dirty="0"/>
            <a:t>Roadmap timeline is prepared and accepted</a:t>
          </a:r>
          <a:endParaRPr lang="lt-LT" sz="1200" dirty="0"/>
        </a:p>
      </dgm:t>
    </dgm:pt>
    <dgm:pt modelId="{9B865D8B-44E9-49EC-9B31-986BBB1DB742}" type="parTrans" cxnId="{9E5062D5-FA2E-41E5-B4D8-5A575D36EB94}">
      <dgm:prSet/>
      <dgm:spPr/>
      <dgm:t>
        <a:bodyPr/>
        <a:lstStyle/>
        <a:p>
          <a:endParaRPr lang="lt-LT"/>
        </a:p>
      </dgm:t>
    </dgm:pt>
    <dgm:pt modelId="{2F9F34F0-65C4-411F-9164-974AFB85161B}" type="sibTrans" cxnId="{9E5062D5-FA2E-41E5-B4D8-5A575D36EB94}">
      <dgm:prSet/>
      <dgm:spPr/>
      <dgm:t>
        <a:bodyPr/>
        <a:lstStyle/>
        <a:p>
          <a:endParaRPr lang="lt-LT"/>
        </a:p>
      </dgm:t>
    </dgm:pt>
    <dgm:pt modelId="{DD9A60A1-1962-4039-90B1-DCF53B13134F}">
      <dgm:prSet phldrT="[Text]" custT="1"/>
      <dgm:spPr/>
      <dgm:t>
        <a:bodyPr/>
        <a:lstStyle/>
        <a:p>
          <a:r>
            <a:rPr lang="en-US" sz="1200" dirty="0"/>
            <a:t>Completion of activities is evaluated, reports and recommendations prepared</a:t>
          </a:r>
          <a:endParaRPr lang="lt-LT" sz="1200" dirty="0"/>
        </a:p>
      </dgm:t>
    </dgm:pt>
    <dgm:pt modelId="{19B28F6C-1B0E-4C2F-8F10-E61599388A40}" type="parTrans" cxnId="{158C24DD-4EF4-43FB-BEED-E14CEA12B537}">
      <dgm:prSet/>
      <dgm:spPr/>
      <dgm:t>
        <a:bodyPr/>
        <a:lstStyle/>
        <a:p>
          <a:endParaRPr lang="lt-LT"/>
        </a:p>
      </dgm:t>
    </dgm:pt>
    <dgm:pt modelId="{C6038C86-2AB8-42F5-B543-4A3948E4EAD4}" type="sibTrans" cxnId="{158C24DD-4EF4-43FB-BEED-E14CEA12B537}">
      <dgm:prSet/>
      <dgm:spPr/>
      <dgm:t>
        <a:bodyPr/>
        <a:lstStyle/>
        <a:p>
          <a:endParaRPr lang="lt-LT"/>
        </a:p>
      </dgm:t>
    </dgm:pt>
    <dgm:pt modelId="{B91F36C4-0A21-441A-BD74-1FAE1460D7D6}">
      <dgm:prSet phldrT="[Text]" custT="1"/>
      <dgm:spPr/>
      <dgm:t>
        <a:bodyPr/>
        <a:lstStyle/>
        <a:p>
          <a:r>
            <a:rPr lang="en-US" sz="1200" dirty="0"/>
            <a:t>Results disseminated across BSR logistics stakeholder community and other partners</a:t>
          </a:r>
          <a:endParaRPr lang="lt-LT" sz="1200" dirty="0"/>
        </a:p>
      </dgm:t>
    </dgm:pt>
    <dgm:pt modelId="{D3754D35-5607-46D9-8305-3666069F6CF0}" type="parTrans" cxnId="{F8FD8259-E589-43FE-81EC-7383B1500A04}">
      <dgm:prSet/>
      <dgm:spPr/>
      <dgm:t>
        <a:bodyPr/>
        <a:lstStyle/>
        <a:p>
          <a:endParaRPr lang="lt-LT"/>
        </a:p>
      </dgm:t>
    </dgm:pt>
    <dgm:pt modelId="{A8994D5C-189C-4921-8E2B-19D2379C7886}" type="sibTrans" cxnId="{F8FD8259-E589-43FE-81EC-7383B1500A04}">
      <dgm:prSet/>
      <dgm:spPr/>
      <dgm:t>
        <a:bodyPr/>
        <a:lstStyle/>
        <a:p>
          <a:endParaRPr lang="lt-LT"/>
        </a:p>
      </dgm:t>
    </dgm:pt>
    <dgm:pt modelId="{7F3F6465-E6D1-4200-B87D-463641502836}">
      <dgm:prSet phldrT="[Text]" custT="1"/>
      <dgm:spPr/>
      <dgm:t>
        <a:bodyPr/>
        <a:lstStyle/>
        <a:p>
          <a:r>
            <a:rPr lang="en-US" sz="1200" dirty="0"/>
            <a:t>Extension of the roadmap (drafting new roadmap activities)</a:t>
          </a:r>
          <a:endParaRPr lang="lt-LT" sz="1200" dirty="0"/>
        </a:p>
      </dgm:t>
    </dgm:pt>
    <dgm:pt modelId="{131E5DE3-9413-4CD3-BE81-10C5F038E583}" type="parTrans" cxnId="{FFD571E4-457E-4404-BECB-3EFB4B0B80F4}">
      <dgm:prSet/>
      <dgm:spPr/>
      <dgm:t>
        <a:bodyPr/>
        <a:lstStyle/>
        <a:p>
          <a:endParaRPr lang="lt-LT"/>
        </a:p>
      </dgm:t>
    </dgm:pt>
    <dgm:pt modelId="{4EEFEB20-1966-431D-A858-A3045D46BC8E}" type="sibTrans" cxnId="{FFD571E4-457E-4404-BECB-3EFB4B0B80F4}">
      <dgm:prSet/>
      <dgm:spPr/>
      <dgm:t>
        <a:bodyPr/>
        <a:lstStyle/>
        <a:p>
          <a:endParaRPr lang="lt-LT"/>
        </a:p>
      </dgm:t>
    </dgm:pt>
    <dgm:pt modelId="{7D21443A-C951-4A65-913A-87A476C6C0B8}" type="pres">
      <dgm:prSet presAssocID="{E2FE6628-F7EF-4E9C-84E1-A0032C5B9ABF}" presName="Name0" presStyleCnt="0">
        <dgm:presLayoutVars>
          <dgm:dir/>
          <dgm:animLvl val="lvl"/>
          <dgm:resizeHandles val="exact"/>
        </dgm:presLayoutVars>
      </dgm:prSet>
      <dgm:spPr/>
    </dgm:pt>
    <dgm:pt modelId="{ECB7F1A8-D42C-47D9-9365-F61ACE6FD3E9}" type="pres">
      <dgm:prSet presAssocID="{D6222002-0C1F-466C-B15C-FBDFEA349FE7}" presName="linNode" presStyleCnt="0"/>
      <dgm:spPr/>
    </dgm:pt>
    <dgm:pt modelId="{B8836F94-7EEF-444C-8037-F9D64CDD65E3}" type="pres">
      <dgm:prSet presAssocID="{D6222002-0C1F-466C-B15C-FBDFEA349FE7}" presName="parentText" presStyleLbl="node1" presStyleIdx="0" presStyleCnt="3" custScaleX="63188">
        <dgm:presLayoutVars>
          <dgm:chMax val="1"/>
          <dgm:bulletEnabled val="1"/>
        </dgm:presLayoutVars>
      </dgm:prSet>
      <dgm:spPr/>
    </dgm:pt>
    <dgm:pt modelId="{7F948D1B-6A17-40CF-A081-AF495310B253}" type="pres">
      <dgm:prSet presAssocID="{D6222002-0C1F-466C-B15C-FBDFEA349FE7}" presName="descendantText" presStyleLbl="alignAccFollowNode1" presStyleIdx="0" presStyleCnt="3" custScaleY="113590" custLinFactNeighborY="0">
        <dgm:presLayoutVars>
          <dgm:bulletEnabled val="1"/>
        </dgm:presLayoutVars>
      </dgm:prSet>
      <dgm:spPr/>
    </dgm:pt>
    <dgm:pt modelId="{D5D075EE-071F-4973-89F4-2C932BB40744}" type="pres">
      <dgm:prSet presAssocID="{EEF433DD-7ECE-4A48-882E-A776F380DEA2}" presName="sp" presStyleCnt="0"/>
      <dgm:spPr/>
    </dgm:pt>
    <dgm:pt modelId="{254BF31E-E0C3-48E0-B96B-9FBD605ACBD9}" type="pres">
      <dgm:prSet presAssocID="{30C7EADB-294B-4486-8008-6807A4C00993}" presName="linNode" presStyleCnt="0"/>
      <dgm:spPr/>
    </dgm:pt>
    <dgm:pt modelId="{D8C7B45B-3CC0-491C-9DC3-9977EC165D95}" type="pres">
      <dgm:prSet presAssocID="{30C7EADB-294B-4486-8008-6807A4C00993}" presName="parentText" presStyleLbl="node1" presStyleIdx="1" presStyleCnt="3" custScaleX="63188">
        <dgm:presLayoutVars>
          <dgm:chMax val="1"/>
          <dgm:bulletEnabled val="1"/>
        </dgm:presLayoutVars>
      </dgm:prSet>
      <dgm:spPr/>
    </dgm:pt>
    <dgm:pt modelId="{35564DA2-0866-40B3-830E-FC8C0BB73DC9}" type="pres">
      <dgm:prSet presAssocID="{30C7EADB-294B-4486-8008-6807A4C00993}" presName="descendantText" presStyleLbl="alignAccFollowNode1" presStyleIdx="1" presStyleCnt="3" custScaleY="113590" custLinFactNeighborY="0">
        <dgm:presLayoutVars>
          <dgm:bulletEnabled val="1"/>
        </dgm:presLayoutVars>
      </dgm:prSet>
      <dgm:spPr/>
    </dgm:pt>
    <dgm:pt modelId="{B428EA9A-3A70-4174-85FC-A5D3161B8DFE}" type="pres">
      <dgm:prSet presAssocID="{843546C4-FF5B-402A-AC49-E0BA420B0C3C}" presName="sp" presStyleCnt="0"/>
      <dgm:spPr/>
    </dgm:pt>
    <dgm:pt modelId="{A7AD6365-6A97-4ED2-BA74-EAA47EAB64DB}" type="pres">
      <dgm:prSet presAssocID="{67C198A8-4BDF-4C64-939F-E16CB15643A9}" presName="linNode" presStyleCnt="0"/>
      <dgm:spPr/>
    </dgm:pt>
    <dgm:pt modelId="{6D7BA2BA-5BF4-4E19-A291-4BF1438DE183}" type="pres">
      <dgm:prSet presAssocID="{67C198A8-4BDF-4C64-939F-E16CB15643A9}" presName="parentText" presStyleLbl="node1" presStyleIdx="2" presStyleCnt="3" custScaleX="63188">
        <dgm:presLayoutVars>
          <dgm:chMax val="1"/>
          <dgm:bulletEnabled val="1"/>
        </dgm:presLayoutVars>
      </dgm:prSet>
      <dgm:spPr/>
    </dgm:pt>
    <dgm:pt modelId="{B7B98C3A-4BB4-4794-BC92-A582B0454567}" type="pres">
      <dgm:prSet presAssocID="{67C198A8-4BDF-4C64-939F-E16CB15643A9}" presName="descendantText" presStyleLbl="alignAccFollowNode1" presStyleIdx="2" presStyleCnt="3" custScaleY="113590" custLinFactNeighborY="0">
        <dgm:presLayoutVars>
          <dgm:bulletEnabled val="1"/>
        </dgm:presLayoutVars>
      </dgm:prSet>
      <dgm:spPr/>
    </dgm:pt>
  </dgm:ptLst>
  <dgm:cxnLst>
    <dgm:cxn modelId="{51FF6513-065F-4B76-A5B3-B0323E308808}" type="presOf" srcId="{AC554C0C-FC37-4EAB-AA5E-FF518FAB175D}" destId="{7F948D1B-6A17-40CF-A081-AF495310B253}" srcOrd="0" destOrd="0" presId="urn:microsoft.com/office/officeart/2005/8/layout/vList5"/>
    <dgm:cxn modelId="{45ACEA1A-58F8-4E25-ACE0-8D74FBF6F6E0}" type="presOf" srcId="{E2FE6628-F7EF-4E9C-84E1-A0032C5B9ABF}" destId="{7D21443A-C951-4A65-913A-87A476C6C0B8}" srcOrd="0" destOrd="0" presId="urn:microsoft.com/office/officeart/2005/8/layout/vList5"/>
    <dgm:cxn modelId="{8262DA2A-AC0C-458F-B35F-4A63FC56933E}" srcId="{E2FE6628-F7EF-4E9C-84E1-A0032C5B9ABF}" destId="{D6222002-0C1F-466C-B15C-FBDFEA349FE7}" srcOrd="0" destOrd="0" parTransId="{7F04EA1F-71A9-4381-AB9E-3A92028216B7}" sibTransId="{EEF433DD-7ECE-4A48-882E-A776F380DEA2}"/>
    <dgm:cxn modelId="{DC58283E-46CE-4759-BA4F-C8C56528BF94}" srcId="{30C7EADB-294B-4486-8008-6807A4C00993}" destId="{99FF3B9B-B8E0-4317-9C50-E365D6CF6B1A}" srcOrd="0" destOrd="0" parTransId="{77905885-26F5-4204-99E3-AFA8F76ADE1A}" sibTransId="{91EFA217-A125-4F5F-B76B-BA6E82D7655D}"/>
    <dgm:cxn modelId="{91CF2C3E-2E37-4361-927A-216DBA6A45FC}" type="presOf" srcId="{7F3F6465-E6D1-4200-B87D-463641502836}" destId="{B7B98C3A-4BB4-4794-BC92-A582B0454567}" srcOrd="0" destOrd="1" presId="urn:microsoft.com/office/officeart/2005/8/layout/vList5"/>
    <dgm:cxn modelId="{1E364867-CCCE-4D2B-8A22-94457855C7C7}" srcId="{D6222002-0C1F-466C-B15C-FBDFEA349FE7}" destId="{4EB0BBED-68C5-4D9B-9D41-13C8547AA626}" srcOrd="1" destOrd="0" parTransId="{315E0EC4-0F06-40BC-AF05-9ED8392AE330}" sibTransId="{F2D34E92-2CE5-49F6-9B7C-FDFAF3B25CDC}"/>
    <dgm:cxn modelId="{3B539B6D-6A55-4B6F-A03B-8F5571EF742A}" type="presOf" srcId="{67C198A8-4BDF-4C64-939F-E16CB15643A9}" destId="{6D7BA2BA-5BF4-4E19-A291-4BF1438DE183}" srcOrd="0" destOrd="0" presId="urn:microsoft.com/office/officeart/2005/8/layout/vList5"/>
    <dgm:cxn modelId="{12F32A6E-4F94-494B-ACAA-D90C721EF711}" srcId="{67C198A8-4BDF-4C64-939F-E16CB15643A9}" destId="{3DECBCDA-EE17-4173-BBC7-D448DDDFD0B4}" srcOrd="0" destOrd="0" parTransId="{3F997144-1C15-4F9C-A14D-EBDC26B416C3}" sibTransId="{E7C683ED-7435-41A0-88D9-131EE88D15BC}"/>
    <dgm:cxn modelId="{5D3CE66E-80A5-4814-89C7-41EF74C41F87}" type="presOf" srcId="{DD9A60A1-1962-4039-90B1-DCF53B13134F}" destId="{35564DA2-0866-40B3-830E-FC8C0BB73DC9}" srcOrd="0" destOrd="1" presId="urn:microsoft.com/office/officeart/2005/8/layout/vList5"/>
    <dgm:cxn modelId="{35E80851-7356-46EA-9FA3-40D6BF358F37}" type="presOf" srcId="{B91F36C4-0A21-441A-BD74-1FAE1460D7D6}" destId="{35564DA2-0866-40B3-830E-FC8C0BB73DC9}" srcOrd="0" destOrd="2" presId="urn:microsoft.com/office/officeart/2005/8/layout/vList5"/>
    <dgm:cxn modelId="{F8FD8259-E589-43FE-81EC-7383B1500A04}" srcId="{30C7EADB-294B-4486-8008-6807A4C00993}" destId="{B91F36C4-0A21-441A-BD74-1FAE1460D7D6}" srcOrd="2" destOrd="0" parTransId="{D3754D35-5607-46D9-8305-3666069F6CF0}" sibTransId="{A8994D5C-189C-4921-8E2B-19D2379C7886}"/>
    <dgm:cxn modelId="{BA30027E-181D-4C63-8D34-9B5C23C32A4F}" srcId="{E2FE6628-F7EF-4E9C-84E1-A0032C5B9ABF}" destId="{30C7EADB-294B-4486-8008-6807A4C00993}" srcOrd="1" destOrd="0" parTransId="{7CF41E20-99C7-43EA-B36D-C83B042648BC}" sibTransId="{843546C4-FF5B-402A-AC49-E0BA420B0C3C}"/>
    <dgm:cxn modelId="{09FF699D-915C-4BAA-A8A0-8B0E3703D988}" type="presOf" srcId="{0CAB4D72-21BC-4455-AD28-EF318F4B1376}" destId="{7F948D1B-6A17-40CF-A081-AF495310B253}" srcOrd="0" destOrd="3" presId="urn:microsoft.com/office/officeart/2005/8/layout/vList5"/>
    <dgm:cxn modelId="{E774C6A9-2F15-4DC3-B869-F71EED38801D}" type="presOf" srcId="{30C7EADB-294B-4486-8008-6807A4C00993}" destId="{D8C7B45B-3CC0-491C-9DC3-9977EC165D95}" srcOrd="0" destOrd="0" presId="urn:microsoft.com/office/officeart/2005/8/layout/vList5"/>
    <dgm:cxn modelId="{4DE7AEB0-A88C-420C-886D-B55540D22992}" type="presOf" srcId="{3DECBCDA-EE17-4173-BBC7-D448DDDFD0B4}" destId="{B7B98C3A-4BB4-4794-BC92-A582B0454567}" srcOrd="0" destOrd="0" presId="urn:microsoft.com/office/officeart/2005/8/layout/vList5"/>
    <dgm:cxn modelId="{4B578DC1-C87C-418F-945C-2659BB099FDB}" type="presOf" srcId="{F3F043E5-3002-44A0-A5C0-37C74EB8019F}" destId="{7F948D1B-6A17-40CF-A081-AF495310B253}" srcOrd="0" destOrd="2" presId="urn:microsoft.com/office/officeart/2005/8/layout/vList5"/>
    <dgm:cxn modelId="{8FD504C8-B0BD-4E46-A65D-D93A50B7DC50}" srcId="{D6222002-0C1F-466C-B15C-FBDFEA349FE7}" destId="{F3F043E5-3002-44A0-A5C0-37C74EB8019F}" srcOrd="2" destOrd="0" parTransId="{F47BCB5D-16BA-4992-92C2-D9BAE966A760}" sibTransId="{154AC9C9-A298-414C-B120-45A309EC1987}"/>
    <dgm:cxn modelId="{EEAC58C9-349C-4025-A1A2-E21E72706A0B}" type="presOf" srcId="{99FF3B9B-B8E0-4317-9C50-E365D6CF6B1A}" destId="{35564DA2-0866-40B3-830E-FC8C0BB73DC9}" srcOrd="0" destOrd="0" presId="urn:microsoft.com/office/officeart/2005/8/layout/vList5"/>
    <dgm:cxn modelId="{094A9CC9-08D1-4468-9DCC-72A2278A3E7B}" type="presOf" srcId="{93BE67E1-BCA7-4153-A0E2-9D67B830C8FF}" destId="{7F948D1B-6A17-40CF-A081-AF495310B253}" srcOrd="0" destOrd="4" presId="urn:microsoft.com/office/officeart/2005/8/layout/vList5"/>
    <dgm:cxn modelId="{C938FDCC-48C8-4D15-BA01-20BFB8AB0F83}" type="presOf" srcId="{4EB0BBED-68C5-4D9B-9D41-13C8547AA626}" destId="{7F948D1B-6A17-40CF-A081-AF495310B253}" srcOrd="0" destOrd="1" presId="urn:microsoft.com/office/officeart/2005/8/layout/vList5"/>
    <dgm:cxn modelId="{B8A278D4-7C51-43E6-BB3A-DB9901514669}" type="presOf" srcId="{D6222002-0C1F-466C-B15C-FBDFEA349FE7}" destId="{B8836F94-7EEF-444C-8037-F9D64CDD65E3}" srcOrd="0" destOrd="0" presId="urn:microsoft.com/office/officeart/2005/8/layout/vList5"/>
    <dgm:cxn modelId="{9E5062D5-FA2E-41E5-B4D8-5A575D36EB94}" srcId="{D6222002-0C1F-466C-B15C-FBDFEA349FE7}" destId="{93BE67E1-BCA7-4153-A0E2-9D67B830C8FF}" srcOrd="4" destOrd="0" parTransId="{9B865D8B-44E9-49EC-9B31-986BBB1DB742}" sibTransId="{2F9F34F0-65C4-411F-9164-974AFB85161B}"/>
    <dgm:cxn modelId="{158C24DD-4EF4-43FB-BEED-E14CEA12B537}" srcId="{30C7EADB-294B-4486-8008-6807A4C00993}" destId="{DD9A60A1-1962-4039-90B1-DCF53B13134F}" srcOrd="1" destOrd="0" parTransId="{19B28F6C-1B0E-4C2F-8F10-E61599388A40}" sibTransId="{C6038C86-2AB8-42F5-B543-4A3948E4EAD4}"/>
    <dgm:cxn modelId="{FFD571E4-457E-4404-BECB-3EFB4B0B80F4}" srcId="{67C198A8-4BDF-4C64-939F-E16CB15643A9}" destId="{7F3F6465-E6D1-4200-B87D-463641502836}" srcOrd="1" destOrd="0" parTransId="{131E5DE3-9413-4CD3-BE81-10C5F038E583}" sibTransId="{4EEFEB20-1966-431D-A858-A3045D46BC8E}"/>
    <dgm:cxn modelId="{349884ED-39A0-4C58-9F80-2BC52428508C}" srcId="{E2FE6628-F7EF-4E9C-84E1-A0032C5B9ABF}" destId="{67C198A8-4BDF-4C64-939F-E16CB15643A9}" srcOrd="2" destOrd="0" parTransId="{3D893C8E-C0A7-4CFD-AE8F-5F95B5E6E78F}" sibTransId="{10C73498-91D2-442E-9137-7BB20B614499}"/>
    <dgm:cxn modelId="{3A3057F1-235A-4F44-B004-B6CD96D778C9}" srcId="{D6222002-0C1F-466C-B15C-FBDFEA349FE7}" destId="{0CAB4D72-21BC-4455-AD28-EF318F4B1376}" srcOrd="3" destOrd="0" parTransId="{B31009FA-547E-45F2-A162-32C7EF055934}" sibTransId="{5820308A-1D30-46DF-8F6A-09C399490F3B}"/>
    <dgm:cxn modelId="{B28409F2-1072-46C1-8962-71B79538411F}" srcId="{D6222002-0C1F-466C-B15C-FBDFEA349FE7}" destId="{AC554C0C-FC37-4EAB-AA5E-FF518FAB175D}" srcOrd="0" destOrd="0" parTransId="{0B1AFE32-253A-4629-815A-66522436C51A}" sibTransId="{B88FD83C-7CEC-4419-97F8-218E552850DD}"/>
    <dgm:cxn modelId="{D384CA3C-0919-4620-9B51-4F04E1201E2C}" type="presParOf" srcId="{7D21443A-C951-4A65-913A-87A476C6C0B8}" destId="{ECB7F1A8-D42C-47D9-9365-F61ACE6FD3E9}" srcOrd="0" destOrd="0" presId="urn:microsoft.com/office/officeart/2005/8/layout/vList5"/>
    <dgm:cxn modelId="{4F790695-DB95-498B-B8D5-6CF8DC2D6730}" type="presParOf" srcId="{ECB7F1A8-D42C-47D9-9365-F61ACE6FD3E9}" destId="{B8836F94-7EEF-444C-8037-F9D64CDD65E3}" srcOrd="0" destOrd="0" presId="urn:microsoft.com/office/officeart/2005/8/layout/vList5"/>
    <dgm:cxn modelId="{CBB600CE-F476-4769-88AF-A04239D70EDC}" type="presParOf" srcId="{ECB7F1A8-D42C-47D9-9365-F61ACE6FD3E9}" destId="{7F948D1B-6A17-40CF-A081-AF495310B253}" srcOrd="1" destOrd="0" presId="urn:microsoft.com/office/officeart/2005/8/layout/vList5"/>
    <dgm:cxn modelId="{03FF5728-C919-4520-8744-9B6342A7A11F}" type="presParOf" srcId="{7D21443A-C951-4A65-913A-87A476C6C0B8}" destId="{D5D075EE-071F-4973-89F4-2C932BB40744}" srcOrd="1" destOrd="0" presId="urn:microsoft.com/office/officeart/2005/8/layout/vList5"/>
    <dgm:cxn modelId="{FC3B0BC9-D545-4585-A5AB-3F3C922F732B}" type="presParOf" srcId="{7D21443A-C951-4A65-913A-87A476C6C0B8}" destId="{254BF31E-E0C3-48E0-B96B-9FBD605ACBD9}" srcOrd="2" destOrd="0" presId="urn:microsoft.com/office/officeart/2005/8/layout/vList5"/>
    <dgm:cxn modelId="{15817D47-E0CA-44B4-90AB-515FE9E99E6C}" type="presParOf" srcId="{254BF31E-E0C3-48E0-B96B-9FBD605ACBD9}" destId="{D8C7B45B-3CC0-491C-9DC3-9977EC165D95}" srcOrd="0" destOrd="0" presId="urn:microsoft.com/office/officeart/2005/8/layout/vList5"/>
    <dgm:cxn modelId="{5CA37AC0-3E04-4BB6-AB52-CBDBB85D7AAD}" type="presParOf" srcId="{254BF31E-E0C3-48E0-B96B-9FBD605ACBD9}" destId="{35564DA2-0866-40B3-830E-FC8C0BB73DC9}" srcOrd="1" destOrd="0" presId="urn:microsoft.com/office/officeart/2005/8/layout/vList5"/>
    <dgm:cxn modelId="{47152B18-4E01-492A-9CA5-EB032CD11D40}" type="presParOf" srcId="{7D21443A-C951-4A65-913A-87A476C6C0B8}" destId="{B428EA9A-3A70-4174-85FC-A5D3161B8DFE}" srcOrd="3" destOrd="0" presId="urn:microsoft.com/office/officeart/2005/8/layout/vList5"/>
    <dgm:cxn modelId="{3D3B2507-4870-4556-A332-F480881468D8}" type="presParOf" srcId="{7D21443A-C951-4A65-913A-87A476C6C0B8}" destId="{A7AD6365-6A97-4ED2-BA74-EAA47EAB64DB}" srcOrd="4" destOrd="0" presId="urn:microsoft.com/office/officeart/2005/8/layout/vList5"/>
    <dgm:cxn modelId="{B7643636-E676-4E37-9D10-1A33E82684D9}" type="presParOf" srcId="{A7AD6365-6A97-4ED2-BA74-EAA47EAB64DB}" destId="{6D7BA2BA-5BF4-4E19-A291-4BF1438DE183}" srcOrd="0" destOrd="0" presId="urn:microsoft.com/office/officeart/2005/8/layout/vList5"/>
    <dgm:cxn modelId="{A893E6A3-E234-46A5-9955-DDD1948C1404}" type="presParOf" srcId="{A7AD6365-6A97-4ED2-BA74-EAA47EAB64DB}" destId="{B7B98C3A-4BB4-4794-BC92-A582B04545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8D1B-6A17-40CF-A081-AF495310B253}">
      <dsp:nvSpPr>
        <dsp:cNvPr id="0" name=""/>
        <dsp:cNvSpPr/>
      </dsp:nvSpPr>
      <dsp:spPr>
        <a:xfrm rot="5400000">
          <a:off x="3875943" y="-1738993"/>
          <a:ext cx="968091" cy="45465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Logistics BSR stakeholder community is consolidated</a:t>
          </a:r>
          <a:endParaRPr lang="lt-L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Proposed roadmap is revised and endorsed</a:t>
          </a:r>
          <a:endParaRPr lang="lt-L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Roadmap governance structure is agreed</a:t>
          </a:r>
          <a:endParaRPr lang="lt-L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Roadmap resource plan is developed</a:t>
          </a:r>
          <a:endParaRPr lang="lt-L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Roadmap timeline is prepared and accepted</a:t>
          </a:r>
          <a:endParaRPr lang="lt-LT" sz="1200" kern="1200" dirty="0"/>
        </a:p>
      </dsp:txBody>
      <dsp:txXfrm rot="-5400000">
        <a:off x="2086713" y="97495"/>
        <a:ext cx="4499293" cy="873575"/>
      </dsp:txXfrm>
    </dsp:sp>
    <dsp:sp modelId="{B8836F94-7EEF-444C-8037-F9D64CDD65E3}">
      <dsp:nvSpPr>
        <dsp:cNvPr id="0" name=""/>
        <dsp:cNvSpPr/>
      </dsp:nvSpPr>
      <dsp:spPr>
        <a:xfrm>
          <a:off x="470721" y="1614"/>
          <a:ext cx="1615992" cy="1065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Start-up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(0-3 months)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2021</a:t>
          </a:r>
          <a:endParaRPr lang="lt-LT" sz="1400" kern="1200" dirty="0"/>
        </a:p>
      </dsp:txBody>
      <dsp:txXfrm>
        <a:off x="522726" y="53619"/>
        <a:ext cx="1511982" cy="961325"/>
      </dsp:txXfrm>
    </dsp:sp>
    <dsp:sp modelId="{35564DA2-0866-40B3-830E-FC8C0BB73DC9}">
      <dsp:nvSpPr>
        <dsp:cNvPr id="0" name=""/>
        <dsp:cNvSpPr/>
      </dsp:nvSpPr>
      <dsp:spPr>
        <a:xfrm rot="5400000">
          <a:off x="3875943" y="-620391"/>
          <a:ext cx="968091" cy="45465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200" kern="1200" dirty="0"/>
            <a:t>Activities implemented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Completion of activities is evaluated, reports and recommendations prepared</a:t>
          </a:r>
          <a:endParaRPr lang="lt-L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Results disseminated across BSR logistics stakeholder community and other partners</a:t>
          </a:r>
          <a:endParaRPr lang="lt-LT" sz="1200" kern="1200" dirty="0"/>
        </a:p>
      </dsp:txBody>
      <dsp:txXfrm rot="-5400000">
        <a:off x="2086713" y="1216097"/>
        <a:ext cx="4499293" cy="873575"/>
      </dsp:txXfrm>
    </dsp:sp>
    <dsp:sp modelId="{D8C7B45B-3CC0-491C-9DC3-9977EC165D95}">
      <dsp:nvSpPr>
        <dsp:cNvPr id="0" name=""/>
        <dsp:cNvSpPr/>
      </dsp:nvSpPr>
      <dsp:spPr>
        <a:xfrm>
          <a:off x="470721" y="1120216"/>
          <a:ext cx="1615992" cy="1065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Delivery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(0-3 years)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2021-2023</a:t>
          </a:r>
          <a:endParaRPr lang="lt-LT" sz="1400" kern="1200" dirty="0"/>
        </a:p>
      </dsp:txBody>
      <dsp:txXfrm>
        <a:off x="522726" y="1172221"/>
        <a:ext cx="1511982" cy="961325"/>
      </dsp:txXfrm>
    </dsp:sp>
    <dsp:sp modelId="{B7B98C3A-4BB4-4794-BC92-A582B0454567}">
      <dsp:nvSpPr>
        <dsp:cNvPr id="0" name=""/>
        <dsp:cNvSpPr/>
      </dsp:nvSpPr>
      <dsp:spPr>
        <a:xfrm rot="5400000">
          <a:off x="3875943" y="498211"/>
          <a:ext cx="968091" cy="45465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Achievement of the goals evaluated</a:t>
          </a:r>
          <a:endParaRPr lang="lt-L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Extension of the roadmap (drafting new roadmap activities)</a:t>
          </a:r>
          <a:endParaRPr lang="lt-LT" sz="1200" kern="1200" dirty="0"/>
        </a:p>
      </dsp:txBody>
      <dsp:txXfrm rot="-5400000">
        <a:off x="2086713" y="2334699"/>
        <a:ext cx="4499293" cy="873575"/>
      </dsp:txXfrm>
    </dsp:sp>
    <dsp:sp modelId="{6D7BA2BA-5BF4-4E19-A291-4BF1438DE183}">
      <dsp:nvSpPr>
        <dsp:cNvPr id="0" name=""/>
        <dsp:cNvSpPr/>
      </dsp:nvSpPr>
      <dsp:spPr>
        <a:xfrm>
          <a:off x="470721" y="2238819"/>
          <a:ext cx="1615992" cy="1065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Closing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(0-6 months)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End of 2023</a:t>
          </a:r>
          <a:endParaRPr lang="lt-LT" sz="1400" kern="1200" dirty="0"/>
        </a:p>
      </dsp:txBody>
      <dsp:txXfrm>
        <a:off x="522726" y="2290824"/>
        <a:ext cx="1511982" cy="96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2378C-6D56-4934-9EC3-010829679BC5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EA7B-08E7-47C1-B654-445BC7E2EC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11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99DA-8EC3-4032-AFFB-073FA4813C4D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547B-FC1E-4BC6-80DF-746DCA8246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0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92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57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22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37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18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00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23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728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94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29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21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31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71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113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312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836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298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037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070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37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98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9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30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78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94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9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riori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835150"/>
            <a:ext cx="9144000" cy="5022850"/>
          </a:xfrm>
          <a:prstGeom prst="rect">
            <a:avLst/>
          </a:prstGeom>
          <a:solidFill>
            <a:srgbClr val="EE6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6"/>
            <a:ext cx="9144000" cy="2197608"/>
          </a:xfrm>
          <a:prstGeom prst="rect">
            <a:avLst/>
          </a:prstGeom>
        </p:spPr>
      </p:pic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7045" y="2883760"/>
            <a:ext cx="7667621" cy="722313"/>
          </a:xfrm>
        </p:spPr>
        <p:txBody>
          <a:bodyPr>
            <a:normAutofit/>
          </a:bodyPr>
          <a:lstStyle>
            <a:lvl1pPr marL="0" indent="0">
              <a:buNone/>
              <a:defRPr sz="4200" b="1" spc="13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PRESENTATION HEADING</a:t>
            </a:r>
          </a:p>
        </p:txBody>
      </p:sp>
      <p:sp>
        <p:nvSpPr>
          <p:cNvPr id="2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09167" y="3686175"/>
            <a:ext cx="7667493" cy="636588"/>
          </a:xfrm>
        </p:spPr>
        <p:txBody>
          <a:bodyPr>
            <a:normAutofit/>
          </a:bodyPr>
          <a:lstStyle>
            <a:lvl1pPr marL="0" indent="0">
              <a:buNone/>
              <a:defRPr sz="3200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24175" y="6049491"/>
            <a:ext cx="4244800" cy="376710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ROSTOCK, 1 JANUARY 2016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" y="551422"/>
            <a:ext cx="3240000" cy="1523752"/>
          </a:xfrm>
          <a:prstGeom prst="rect">
            <a:avLst/>
          </a:prstGeom>
        </p:spPr>
      </p:pic>
      <p:sp>
        <p:nvSpPr>
          <p:cNvPr id="33" name="Bildplatzhalt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958244" y="728342"/>
            <a:ext cx="1306800" cy="360683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34" name="Bildplatzhalt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992645" y="728342"/>
            <a:ext cx="1306555" cy="360683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35" name="Textplatzhalt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21289" y="4811240"/>
            <a:ext cx="4244800" cy="758825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Name, Organisation</a:t>
            </a:r>
            <a:br>
              <a:rPr lang="de-DE" dirty="0"/>
            </a:br>
            <a:r>
              <a:rPr lang="de-DE" dirty="0"/>
              <a:t>Conference, Location</a:t>
            </a:r>
          </a:p>
        </p:txBody>
      </p:sp>
    </p:spTree>
    <p:extLst>
      <p:ext uri="{BB962C8B-B14F-4D97-AF65-F5344CB8AC3E}">
        <p14:creationId xmlns:p14="http://schemas.microsoft.com/office/powerpoint/2010/main" val="12488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873"/>
            <a:ext cx="9144000" cy="2197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613521"/>
            <a:ext cx="7670800" cy="19738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535353"/>
                </a:solidFill>
              </a:defRPr>
            </a:lvl1pPr>
            <a:lvl2pPr marL="395903" indent="0">
              <a:lnSpc>
                <a:spcPts val="1560"/>
              </a:lnSpc>
              <a:buNone/>
              <a:defRPr>
                <a:solidFill>
                  <a:srgbClr val="164194"/>
                </a:solidFill>
              </a:defRPr>
            </a:lvl2pPr>
            <a:lvl3pPr>
              <a:lnSpc>
                <a:spcPts val="1560"/>
              </a:lnSpc>
              <a:buClr>
                <a:srgbClr val="164194"/>
              </a:buClr>
              <a:defRPr>
                <a:solidFill>
                  <a:srgbClr val="164194"/>
                </a:solidFill>
              </a:defRPr>
            </a:lvl3pPr>
            <a:lvl4pPr>
              <a:lnSpc>
                <a:spcPts val="1560"/>
              </a:lnSpc>
              <a:defRPr>
                <a:solidFill>
                  <a:srgbClr val="164194"/>
                </a:solidFill>
              </a:defRPr>
            </a:lvl4pPr>
            <a:lvl5pPr>
              <a:lnSpc>
                <a:spcPts val="1560"/>
              </a:lnSpc>
              <a:defRPr>
                <a:solidFill>
                  <a:srgbClr val="164194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119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5409"/>
            <a:ext cx="9144000" cy="2197607"/>
          </a:xfrm>
          <a:prstGeom prst="rect">
            <a:avLst/>
          </a:prstGeom>
        </p:spPr>
      </p:pic>
      <p:sp>
        <p:nvSpPr>
          <p:cNvPr id="8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562573"/>
            <a:ext cx="3619757" cy="3847627"/>
          </a:xfrm>
        </p:spPr>
        <p:txBody>
          <a:bodyPr/>
          <a:lstStyle>
            <a:lvl1pPr marL="0" indent="0" algn="ctr">
              <a:buNone/>
              <a:defRPr lang="de-DE" sz="2800" kern="1200" dirty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97400" y="4947166"/>
            <a:ext cx="3810000" cy="463034"/>
          </a:xfrm>
        </p:spPr>
        <p:txBody>
          <a:bodyPr>
            <a:noAutofit/>
          </a:bodyPr>
          <a:lstStyle>
            <a:lvl1pPr marL="0" indent="0">
              <a:buNone/>
              <a:defRPr sz="1800" b="0" spc="3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Source:  Um </a:t>
            </a:r>
            <a:r>
              <a:rPr lang="de-DE" dirty="0" err="1"/>
              <a:t>rerum</a:t>
            </a:r>
            <a:r>
              <a:rPr lang="de-DE" dirty="0"/>
              <a:t> et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culla</a:t>
            </a:r>
            <a:r>
              <a:rPr lang="de-DE" dirty="0"/>
              <a:t> </a:t>
            </a:r>
            <a:r>
              <a:rPr lang="de-DE" dirty="0" err="1"/>
              <a:t>volorrunt</a:t>
            </a:r>
            <a:r>
              <a:rPr lang="de-DE" dirty="0"/>
              <a:t>. </a:t>
            </a:r>
          </a:p>
        </p:txBody>
      </p:sp>
      <p:sp>
        <p:nvSpPr>
          <p:cNvPr id="16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571018" y="1450110"/>
            <a:ext cx="3912582" cy="3515528"/>
          </a:xfrm>
        </p:spPr>
        <p:txBody>
          <a:bodyPr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9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5409"/>
            <a:ext cx="9144000" cy="2197607"/>
          </a:xfrm>
          <a:prstGeom prst="rect">
            <a:avLst/>
          </a:prstGeom>
        </p:spPr>
      </p:pic>
      <p:sp>
        <p:nvSpPr>
          <p:cNvPr id="14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636713"/>
            <a:ext cx="7578725" cy="3856037"/>
          </a:xfrm>
        </p:spPr>
        <p:txBody>
          <a:bodyPr/>
          <a:lstStyle>
            <a:lvl1pPr marL="0" indent="0" algn="ctr">
              <a:buNone/>
              <a:defRPr>
                <a:solidFill>
                  <a:srgbClr val="535353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2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3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5490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full si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6646" cy="5875876"/>
          </a:xfrm>
          <a:custGeom>
            <a:avLst/>
            <a:gdLst>
              <a:gd name="connsiteX0" fmla="*/ 0 w 4121150"/>
              <a:gd name="connsiteY0" fmla="*/ 0 h 1841500"/>
              <a:gd name="connsiteX1" fmla="*/ 2060575 w 4121150"/>
              <a:gd name="connsiteY1" fmla="*/ 0 h 1841500"/>
              <a:gd name="connsiteX2" fmla="*/ 4121150 w 4121150"/>
              <a:gd name="connsiteY2" fmla="*/ 920750 h 1841500"/>
              <a:gd name="connsiteX3" fmla="*/ 2060575 w 4121150"/>
              <a:gd name="connsiteY3" fmla="*/ 1841500 h 1841500"/>
              <a:gd name="connsiteX4" fmla="*/ 0 w 4121150"/>
              <a:gd name="connsiteY4" fmla="*/ 1841500 h 1841500"/>
              <a:gd name="connsiteX5" fmla="*/ 0 w 4121150"/>
              <a:gd name="connsiteY5" fmla="*/ 0 h 1841500"/>
              <a:gd name="connsiteX0" fmla="*/ 8553600 w 8596146"/>
              <a:gd name="connsiteY0" fmla="*/ 0 h 3533500"/>
              <a:gd name="connsiteX1" fmla="*/ 2060575 w 8596146"/>
              <a:gd name="connsiteY1" fmla="*/ 1692000 h 3533500"/>
              <a:gd name="connsiteX2" fmla="*/ 4121150 w 8596146"/>
              <a:gd name="connsiteY2" fmla="*/ 2612750 h 3533500"/>
              <a:gd name="connsiteX3" fmla="*/ 2060575 w 8596146"/>
              <a:gd name="connsiteY3" fmla="*/ 3533500 h 3533500"/>
              <a:gd name="connsiteX4" fmla="*/ 0 w 8596146"/>
              <a:gd name="connsiteY4" fmla="*/ 3533500 h 3533500"/>
              <a:gd name="connsiteX5" fmla="*/ 8553600 w 8596146"/>
              <a:gd name="connsiteY5" fmla="*/ 0 h 3533500"/>
              <a:gd name="connsiteX0" fmla="*/ 9129600 w 9172146"/>
              <a:gd name="connsiteY0" fmla="*/ 0 h 3533500"/>
              <a:gd name="connsiteX1" fmla="*/ 2636575 w 9172146"/>
              <a:gd name="connsiteY1" fmla="*/ 1692000 h 3533500"/>
              <a:gd name="connsiteX2" fmla="*/ 4697150 w 9172146"/>
              <a:gd name="connsiteY2" fmla="*/ 2612750 h 3533500"/>
              <a:gd name="connsiteX3" fmla="*/ 2636575 w 9172146"/>
              <a:gd name="connsiteY3" fmla="*/ 3533500 h 3533500"/>
              <a:gd name="connsiteX4" fmla="*/ 0 w 9172146"/>
              <a:gd name="connsiteY4" fmla="*/ 12700 h 3533500"/>
              <a:gd name="connsiteX5" fmla="*/ 9129600 w 9172146"/>
              <a:gd name="connsiteY5" fmla="*/ 0 h 3533500"/>
              <a:gd name="connsiteX0" fmla="*/ 9142625 w 9185171"/>
              <a:gd name="connsiteY0" fmla="*/ 0 h 5902300"/>
              <a:gd name="connsiteX1" fmla="*/ 2649600 w 9185171"/>
              <a:gd name="connsiteY1" fmla="*/ 1692000 h 5902300"/>
              <a:gd name="connsiteX2" fmla="*/ 4710175 w 9185171"/>
              <a:gd name="connsiteY2" fmla="*/ 2612750 h 5902300"/>
              <a:gd name="connsiteX3" fmla="*/ 0 w 9185171"/>
              <a:gd name="connsiteY3" fmla="*/ 5902300 h 5902300"/>
              <a:gd name="connsiteX4" fmla="*/ 13025 w 9185171"/>
              <a:gd name="connsiteY4" fmla="*/ 12700 h 5902300"/>
              <a:gd name="connsiteX5" fmla="*/ 9142625 w 9185171"/>
              <a:gd name="connsiteY5" fmla="*/ 0 h 5902300"/>
              <a:gd name="connsiteX0" fmla="*/ 9142625 w 9342984"/>
              <a:gd name="connsiteY0" fmla="*/ 0 h 5902300"/>
              <a:gd name="connsiteX1" fmla="*/ 9144000 w 9342984"/>
              <a:gd name="connsiteY1" fmla="*/ 5860800 h 5902300"/>
              <a:gd name="connsiteX2" fmla="*/ 4710175 w 9342984"/>
              <a:gd name="connsiteY2" fmla="*/ 2612750 h 5902300"/>
              <a:gd name="connsiteX3" fmla="*/ 0 w 9342984"/>
              <a:gd name="connsiteY3" fmla="*/ 5902300 h 5902300"/>
              <a:gd name="connsiteX4" fmla="*/ 13025 w 9342984"/>
              <a:gd name="connsiteY4" fmla="*/ 12700 h 5902300"/>
              <a:gd name="connsiteX5" fmla="*/ 9142625 w 9342984"/>
              <a:gd name="connsiteY5" fmla="*/ 0 h 5902300"/>
              <a:gd name="connsiteX0" fmla="*/ 9142625 w 9341062"/>
              <a:gd name="connsiteY0" fmla="*/ 0 h 5902300"/>
              <a:gd name="connsiteX1" fmla="*/ 9144000 w 9341062"/>
              <a:gd name="connsiteY1" fmla="*/ 5860800 h 5902300"/>
              <a:gd name="connsiteX2" fmla="*/ 4616575 w 9341062"/>
              <a:gd name="connsiteY2" fmla="*/ 5629550 h 5902300"/>
              <a:gd name="connsiteX3" fmla="*/ 0 w 9341062"/>
              <a:gd name="connsiteY3" fmla="*/ 5902300 h 5902300"/>
              <a:gd name="connsiteX4" fmla="*/ 13025 w 9341062"/>
              <a:gd name="connsiteY4" fmla="*/ 12700 h 5902300"/>
              <a:gd name="connsiteX5" fmla="*/ 9142625 w 9341062"/>
              <a:gd name="connsiteY5" fmla="*/ 0 h 5902300"/>
              <a:gd name="connsiteX0" fmla="*/ 9142625 w 9341062"/>
              <a:gd name="connsiteY0" fmla="*/ 0 h 5902300"/>
              <a:gd name="connsiteX1" fmla="*/ 9144000 w 9341062"/>
              <a:gd name="connsiteY1" fmla="*/ 5860800 h 5902300"/>
              <a:gd name="connsiteX2" fmla="*/ 4616575 w 9341062"/>
              <a:gd name="connsiteY2" fmla="*/ 5629550 h 5902300"/>
              <a:gd name="connsiteX3" fmla="*/ 0 w 9341062"/>
              <a:gd name="connsiteY3" fmla="*/ 5902300 h 5902300"/>
              <a:gd name="connsiteX4" fmla="*/ 13025 w 9341062"/>
              <a:gd name="connsiteY4" fmla="*/ 12700 h 5902300"/>
              <a:gd name="connsiteX5" fmla="*/ 9142625 w 9341062"/>
              <a:gd name="connsiteY5" fmla="*/ 0 h 5902300"/>
              <a:gd name="connsiteX0" fmla="*/ 9142625 w 9450838"/>
              <a:gd name="connsiteY0" fmla="*/ 0 h 5902300"/>
              <a:gd name="connsiteX1" fmla="*/ 9144000 w 9450838"/>
              <a:gd name="connsiteY1" fmla="*/ 5860800 h 5902300"/>
              <a:gd name="connsiteX2" fmla="*/ 4616575 w 9450838"/>
              <a:gd name="connsiteY2" fmla="*/ 5629550 h 5902300"/>
              <a:gd name="connsiteX3" fmla="*/ 0 w 9450838"/>
              <a:gd name="connsiteY3" fmla="*/ 5902300 h 5902300"/>
              <a:gd name="connsiteX4" fmla="*/ 13025 w 9450838"/>
              <a:gd name="connsiteY4" fmla="*/ 12700 h 5902300"/>
              <a:gd name="connsiteX5" fmla="*/ 9142625 w 9450838"/>
              <a:gd name="connsiteY5" fmla="*/ 0 h 5902300"/>
              <a:gd name="connsiteX0" fmla="*/ 9142625 w 9151489"/>
              <a:gd name="connsiteY0" fmla="*/ 0 h 5902300"/>
              <a:gd name="connsiteX1" fmla="*/ 9144000 w 9151489"/>
              <a:gd name="connsiteY1" fmla="*/ 5860800 h 5902300"/>
              <a:gd name="connsiteX2" fmla="*/ 4616575 w 9151489"/>
              <a:gd name="connsiteY2" fmla="*/ 5629550 h 5902300"/>
              <a:gd name="connsiteX3" fmla="*/ 0 w 9151489"/>
              <a:gd name="connsiteY3" fmla="*/ 5902300 h 5902300"/>
              <a:gd name="connsiteX4" fmla="*/ 13025 w 9151489"/>
              <a:gd name="connsiteY4" fmla="*/ 12700 h 5902300"/>
              <a:gd name="connsiteX5" fmla="*/ 9142625 w 9151489"/>
              <a:gd name="connsiteY5" fmla="*/ 0 h 59023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57025 w 9160873"/>
              <a:gd name="connsiteY0" fmla="*/ 8900 h 5891300"/>
              <a:gd name="connsiteX1" fmla="*/ 9144000 w 9160873"/>
              <a:gd name="connsiteY1" fmla="*/ 5891300 h 5891300"/>
              <a:gd name="connsiteX2" fmla="*/ 4616575 w 9160873"/>
              <a:gd name="connsiteY2" fmla="*/ 5616850 h 5891300"/>
              <a:gd name="connsiteX3" fmla="*/ 0 w 9160873"/>
              <a:gd name="connsiteY3" fmla="*/ 5889600 h 5891300"/>
              <a:gd name="connsiteX4" fmla="*/ 13025 w 9160873"/>
              <a:gd name="connsiteY4" fmla="*/ 0 h 5891300"/>
              <a:gd name="connsiteX5" fmla="*/ 9157025 w 9160873"/>
              <a:gd name="connsiteY5" fmla="*/ 8900 h 5891300"/>
              <a:gd name="connsiteX0" fmla="*/ 9157025 w 9157875"/>
              <a:gd name="connsiteY0" fmla="*/ 8900 h 5891300"/>
              <a:gd name="connsiteX1" fmla="*/ 9144000 w 9157875"/>
              <a:gd name="connsiteY1" fmla="*/ 5891300 h 5891300"/>
              <a:gd name="connsiteX2" fmla="*/ 4616575 w 9157875"/>
              <a:gd name="connsiteY2" fmla="*/ 5616850 h 5891300"/>
              <a:gd name="connsiteX3" fmla="*/ 0 w 9157875"/>
              <a:gd name="connsiteY3" fmla="*/ 5889600 h 5891300"/>
              <a:gd name="connsiteX4" fmla="*/ 13025 w 9157875"/>
              <a:gd name="connsiteY4" fmla="*/ 0 h 5891300"/>
              <a:gd name="connsiteX5" fmla="*/ 9157025 w 9157875"/>
              <a:gd name="connsiteY5" fmla="*/ 8900 h 5891300"/>
              <a:gd name="connsiteX0" fmla="*/ 9157025 w 9159571"/>
              <a:gd name="connsiteY0" fmla="*/ 8900 h 5891300"/>
              <a:gd name="connsiteX1" fmla="*/ 9151200 w 9159571"/>
              <a:gd name="connsiteY1" fmla="*/ 5891300 h 5891300"/>
              <a:gd name="connsiteX2" fmla="*/ 4616575 w 9159571"/>
              <a:gd name="connsiteY2" fmla="*/ 5616850 h 5891300"/>
              <a:gd name="connsiteX3" fmla="*/ 0 w 9159571"/>
              <a:gd name="connsiteY3" fmla="*/ 5889600 h 5891300"/>
              <a:gd name="connsiteX4" fmla="*/ 13025 w 9159571"/>
              <a:gd name="connsiteY4" fmla="*/ 0 h 5891300"/>
              <a:gd name="connsiteX5" fmla="*/ 9157025 w 9159571"/>
              <a:gd name="connsiteY5" fmla="*/ 8900 h 5891300"/>
              <a:gd name="connsiteX0" fmla="*/ 9157025 w 9157942"/>
              <a:gd name="connsiteY0" fmla="*/ 8900 h 5891300"/>
              <a:gd name="connsiteX1" fmla="*/ 9151200 w 9157942"/>
              <a:gd name="connsiteY1" fmla="*/ 5891300 h 5891300"/>
              <a:gd name="connsiteX2" fmla="*/ 4616575 w 9157942"/>
              <a:gd name="connsiteY2" fmla="*/ 5616850 h 5891300"/>
              <a:gd name="connsiteX3" fmla="*/ 0 w 9157942"/>
              <a:gd name="connsiteY3" fmla="*/ 5889600 h 5891300"/>
              <a:gd name="connsiteX4" fmla="*/ 13025 w 9157942"/>
              <a:gd name="connsiteY4" fmla="*/ 0 h 5891300"/>
              <a:gd name="connsiteX5" fmla="*/ 9157025 w 9157942"/>
              <a:gd name="connsiteY5" fmla="*/ 8900 h 5891300"/>
              <a:gd name="connsiteX0" fmla="*/ 9145114 w 9146031"/>
              <a:gd name="connsiteY0" fmla="*/ 8900 h 5891300"/>
              <a:gd name="connsiteX1" fmla="*/ 9139289 w 9146031"/>
              <a:gd name="connsiteY1" fmla="*/ 5891300 h 5891300"/>
              <a:gd name="connsiteX2" fmla="*/ 4604664 w 9146031"/>
              <a:gd name="connsiteY2" fmla="*/ 5616850 h 5891300"/>
              <a:gd name="connsiteX3" fmla="*/ 2489 w 9146031"/>
              <a:gd name="connsiteY3" fmla="*/ 5889600 h 5891300"/>
              <a:gd name="connsiteX4" fmla="*/ 1114 w 9146031"/>
              <a:gd name="connsiteY4" fmla="*/ 0 h 5891300"/>
              <a:gd name="connsiteX5" fmla="*/ 9145114 w 9146031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6 w 9147143"/>
              <a:gd name="connsiteY2" fmla="*/ 5616850 h 5891300"/>
              <a:gd name="connsiteX3" fmla="*/ 3601 w 9147143"/>
              <a:gd name="connsiteY3" fmla="*/ 5889600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89600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562220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9480 w 9147143"/>
              <a:gd name="connsiteY2" fmla="*/ 5573401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69480 w 9147143"/>
              <a:gd name="connsiteY2" fmla="*/ 5573401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69480 w 9147143"/>
              <a:gd name="connsiteY2" fmla="*/ 5573401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74245 w 9147143"/>
              <a:gd name="connsiteY2" fmla="*/ 5590034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790" h="5863237">
                <a:moveTo>
                  <a:pt x="9146226" y="8900"/>
                </a:moveTo>
                <a:cubicBezTo>
                  <a:pt x="9149084" y="865700"/>
                  <a:pt x="9151889" y="-20066"/>
                  <a:pt x="9147547" y="5862334"/>
                </a:cubicBezTo>
                <a:cubicBezTo>
                  <a:pt x="7425219" y="5617535"/>
                  <a:pt x="6098236" y="5589884"/>
                  <a:pt x="4574245" y="5590034"/>
                </a:cubicBezTo>
                <a:cubicBezTo>
                  <a:pt x="3050254" y="5590185"/>
                  <a:pt x="1863434" y="5684860"/>
                  <a:pt x="3601" y="5863237"/>
                </a:cubicBezTo>
                <a:cubicBezTo>
                  <a:pt x="743" y="-38363"/>
                  <a:pt x="-2116" y="1963200"/>
                  <a:pt x="2226" y="0"/>
                </a:cubicBezTo>
                <a:lnTo>
                  <a:pt x="9146226" y="890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baseline="0">
                <a:solidFill>
                  <a:srgbClr val="535353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2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spc="8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Slide </a:t>
            </a:r>
            <a:r>
              <a:rPr lang="de-DE" dirty="0" err="1"/>
              <a:t>Heading</a:t>
            </a:r>
            <a:br>
              <a:rPr lang="de-DE" dirty="0"/>
            </a:br>
            <a:endParaRPr lang="de-DE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78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842344"/>
            <a:ext cx="9144000" cy="2015656"/>
          </a:xfrm>
          <a:prstGeom prst="rect">
            <a:avLst/>
          </a:prstGeom>
          <a:solidFill>
            <a:srgbClr val="EE6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0"/>
            <a:ext cx="9144000" cy="2260600"/>
          </a:xfrm>
          <a:prstGeom prst="rect">
            <a:avLst/>
          </a:prstGeom>
        </p:spPr>
      </p:pic>
      <p:sp>
        <p:nvSpPr>
          <p:cNvPr id="16" name="Bildplatzhalter 18"/>
          <p:cNvSpPr>
            <a:spLocks noGrp="1"/>
          </p:cNvSpPr>
          <p:nvPr>
            <p:ph type="pic" sz="quarter" idx="34" hasCustomPrompt="1"/>
          </p:nvPr>
        </p:nvSpPr>
        <p:spPr>
          <a:xfrm>
            <a:off x="2175699" y="734237"/>
            <a:ext cx="1018800" cy="577692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07" y="728663"/>
            <a:ext cx="1725206" cy="60362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428035"/>
            <a:ext cx="1017482" cy="1385810"/>
          </a:xfrm>
          <a:prstGeom prst="rect">
            <a:avLst/>
          </a:prstGeom>
        </p:spPr>
      </p:pic>
      <p:sp>
        <p:nvSpPr>
          <p:cNvPr id="24" name="Bildplatzhalter 18"/>
          <p:cNvSpPr>
            <a:spLocks noGrp="1"/>
          </p:cNvSpPr>
          <p:nvPr>
            <p:ph type="pic" sz="quarter" idx="35" hasCustomPrompt="1"/>
          </p:nvPr>
        </p:nvSpPr>
        <p:spPr>
          <a:xfrm>
            <a:off x="827088" y="734365"/>
            <a:ext cx="1018800" cy="57056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27074" y="1676880"/>
            <a:ext cx="4472999" cy="5256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5999" y="2429212"/>
            <a:ext cx="4464074" cy="28632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dirty="0"/>
              <a:t>Full name</a:t>
            </a:r>
            <a:br>
              <a:rPr lang="en-US" sz="2400" dirty="0"/>
            </a:br>
            <a:r>
              <a:rPr lang="en-US" sz="2400" dirty="0"/>
              <a:t>Position</a:t>
            </a:r>
            <a:br>
              <a:rPr lang="en-US" sz="2400" dirty="0"/>
            </a:br>
            <a:r>
              <a:rPr lang="en-US" sz="2400" dirty="0"/>
              <a:t>Institution/Company</a:t>
            </a:r>
            <a:br>
              <a:rPr lang="en-US" sz="2400" dirty="0"/>
            </a:br>
            <a:r>
              <a:rPr lang="en-US" sz="2400" dirty="0"/>
              <a:t>Institution/Company line 2</a:t>
            </a:r>
            <a:br>
              <a:rPr lang="en-US" sz="2400" dirty="0"/>
            </a:br>
            <a:r>
              <a:rPr lang="en-US" sz="2400" dirty="0"/>
              <a:t>Phone:  xxx</a:t>
            </a:r>
            <a:br>
              <a:rPr lang="en-US" sz="2400" dirty="0"/>
            </a:br>
            <a:r>
              <a:rPr lang="en-US" sz="2400" dirty="0"/>
              <a:t>e-mail: </a:t>
            </a:r>
            <a:r>
              <a:rPr lang="en-US" sz="2400" dirty="0" err="1"/>
              <a:t>full.name@xx.cc.yy</a:t>
            </a:r>
            <a:br>
              <a:rPr lang="en-US" sz="2400" dirty="0"/>
            </a:br>
            <a:r>
              <a:rPr lang="en-US" sz="2400" dirty="0"/>
              <a:t>www.projectwebsite.eu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6883400" y="2909590"/>
            <a:ext cx="1433513" cy="6972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 dirty="0"/>
              <a:t>Project </a:t>
            </a:r>
            <a:r>
              <a:rPr lang="de-DE" dirty="0" err="1"/>
              <a:t>Acronym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10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BBCB-7115-4285-8105-BC97DB0CD3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3" r:id="rId3"/>
    <p:sldLayoutId id="2147483686" r:id="rId4"/>
    <p:sldLayoutId id="2147483666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9.jp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csa.org/" TargetMode="External"/><Relationship Id="rId13" Type="http://schemas.openxmlformats.org/officeDocument/2006/relationships/hyperlink" Target="https://ec.europa.eu/isa2/eif_en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etradeforall.org/program/trade-logistics/" TargetMode="External"/><Relationship Id="rId12" Type="http://schemas.openxmlformats.org/officeDocument/2006/relationships/hyperlink" Target="https://www.balticsea-region-strategy.eu/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tfig.unece.org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cefdigital/wiki/display/CEFDIGITAL/CEF+Digital+Home" TargetMode="External"/><Relationship Id="rId11" Type="http://schemas.openxmlformats.org/officeDocument/2006/relationships/hyperlink" Target="https://www.dtlf.eu/" TargetMode="External"/><Relationship Id="rId5" Type="http://schemas.openxmlformats.org/officeDocument/2006/relationships/hyperlink" Target="https://eur-lex.europa.eu/eli/reg/2020/1056/oj" TargetMode="External"/><Relationship Id="rId15" Type="http://schemas.openxmlformats.org/officeDocument/2006/relationships/hyperlink" Target="https://mkm.ee/sites/default/files/reaalajamajanduse_visioon_2020-2027.pdf" TargetMode="External"/><Relationship Id="rId10" Type="http://schemas.openxmlformats.org/officeDocument/2006/relationships/hyperlink" Target="https://www.diginnobsr.eu/ecmr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www.diginnobsr.eu/" TargetMode="External"/><Relationship Id="rId14" Type="http://schemas.openxmlformats.org/officeDocument/2006/relationships/hyperlink" Target="http://realtimeeconomy.e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uta@infobalt.lt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mailto:andrius.diu@gmail.com" TargetMode="External"/><Relationship Id="rId4" Type="http://schemas.openxmlformats.org/officeDocument/2006/relationships/hyperlink" Target="mailto:risardas.bedulskis@sis.l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eCMR roadmap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Roadmap proposal for eCMR implementation in the BSR region and its extension to EU region and other non-EU partner countries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VILNIUS, 14 DECEMBER 2020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Interreg Baltic Sea Region DIGINNO</a:t>
            </a:r>
          </a:p>
        </p:txBody>
      </p:sp>
      <p:pic>
        <p:nvPicPr>
          <p:cNvPr id="16" name="Pil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26" y="616664"/>
            <a:ext cx="1311325" cy="650541"/>
          </a:xfrm>
          <a:prstGeom prst="rect">
            <a:avLst/>
          </a:prstGeom>
        </p:spPr>
      </p:pic>
      <p:pic>
        <p:nvPicPr>
          <p:cNvPr id="17" name="Pil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86" y="616664"/>
            <a:ext cx="1788080" cy="5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goals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151078-CD4C-441B-8EAB-C27E5341BB41}"/>
              </a:ext>
            </a:extLst>
          </p:cNvPr>
          <p:cNvSpPr/>
          <p:nvPr/>
        </p:nvSpPr>
        <p:spPr>
          <a:xfrm>
            <a:off x="735999" y="1843386"/>
            <a:ext cx="76714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Align </a:t>
            </a:r>
            <a:r>
              <a:rPr lang="en-US" sz="1400" dirty="0" err="1"/>
              <a:t>eCMR</a:t>
            </a:r>
            <a:r>
              <a:rPr lang="en-US" sz="1400" dirty="0"/>
              <a:t> data set with </a:t>
            </a:r>
            <a:r>
              <a:rPr lang="en-US" sz="1400" dirty="0" err="1"/>
              <a:t>eFTI</a:t>
            </a:r>
            <a:r>
              <a:rPr lang="en-US" sz="1400" dirty="0"/>
              <a:t> regulation and BSR countries regulation (based on index data from DIGINNO-Proto project)</a:t>
            </a:r>
            <a:endParaRPr lang="lt-LT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1828EA-8CB3-4EE6-A76F-FD8876221E2C}"/>
              </a:ext>
            </a:extLst>
          </p:cNvPr>
          <p:cNvSpPr/>
          <p:nvPr/>
        </p:nvSpPr>
        <p:spPr>
          <a:xfrm>
            <a:off x="735999" y="2389485"/>
            <a:ext cx="7671400" cy="444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Define security and access rules to </a:t>
            </a:r>
            <a:r>
              <a:rPr lang="en-US" sz="1400" dirty="0" err="1"/>
              <a:t>eCMR</a:t>
            </a:r>
            <a:r>
              <a:rPr lang="en-US" sz="1400" dirty="0"/>
              <a:t> data set and prototype it based on </a:t>
            </a:r>
            <a:r>
              <a:rPr lang="en-US" sz="1400" dirty="0" err="1"/>
              <a:t>eCMR</a:t>
            </a:r>
            <a:r>
              <a:rPr lang="en-US" sz="1400" dirty="0"/>
              <a:t> DIGINNO-Proto architecture</a:t>
            </a:r>
            <a:endParaRPr lang="lt-LT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3DF751-A0BC-45DB-A9C5-FEC5866ACA25}"/>
              </a:ext>
            </a:extLst>
          </p:cNvPr>
          <p:cNvSpPr/>
          <p:nvPr/>
        </p:nvSpPr>
        <p:spPr>
          <a:xfrm>
            <a:off x="735999" y="2935584"/>
            <a:ext cx="76714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Extend </a:t>
            </a:r>
            <a:r>
              <a:rPr lang="en-US" sz="1400" dirty="0" err="1"/>
              <a:t>eCMR</a:t>
            </a:r>
            <a:r>
              <a:rPr lang="en-US" sz="1400" dirty="0"/>
              <a:t> dataset with additional data subsets to support other documents needed for road transport</a:t>
            </a:r>
            <a:endParaRPr lang="lt-LT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2DD629-AACB-4055-94AD-390CACA5E1F1}"/>
              </a:ext>
            </a:extLst>
          </p:cNvPr>
          <p:cNvSpPr/>
          <p:nvPr/>
        </p:nvSpPr>
        <p:spPr>
          <a:xfrm>
            <a:off x="735999" y="3478771"/>
            <a:ext cx="7671400" cy="444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Extend </a:t>
            </a:r>
            <a:r>
              <a:rPr lang="en-US" sz="1400" dirty="0" err="1"/>
              <a:t>eCMR</a:t>
            </a:r>
            <a:r>
              <a:rPr lang="en-US" sz="1400" dirty="0"/>
              <a:t> solution to support other transport modes (e.g., </a:t>
            </a:r>
            <a:r>
              <a:rPr lang="en-US" sz="1400" dirty="0" err="1"/>
              <a:t>WayBill</a:t>
            </a:r>
            <a:r>
              <a:rPr lang="en-US" sz="1400" dirty="0"/>
              <a:t>)</a:t>
            </a:r>
            <a:endParaRPr lang="lt-LT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B4636-C2BA-4CDB-B62E-6E5169EC0954}"/>
              </a:ext>
            </a:extLst>
          </p:cNvPr>
          <p:cNvSpPr/>
          <p:nvPr/>
        </p:nvSpPr>
        <p:spPr>
          <a:xfrm>
            <a:off x="735999" y="4024061"/>
            <a:ext cx="76714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Legally recognize </a:t>
            </a:r>
            <a:r>
              <a:rPr lang="en-US" sz="1400" dirty="0" err="1"/>
              <a:t>eCMR</a:t>
            </a:r>
            <a:r>
              <a:rPr lang="en-US" sz="1400" dirty="0"/>
              <a:t> standard in BSR countries and other partnering countries</a:t>
            </a:r>
            <a:endParaRPr lang="lt-LT" sz="1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2A33FB-265A-4F31-912C-682A0CABFAD1}"/>
              </a:ext>
            </a:extLst>
          </p:cNvPr>
          <p:cNvSpPr/>
          <p:nvPr/>
        </p:nvSpPr>
        <p:spPr>
          <a:xfrm>
            <a:off x="728048" y="4567408"/>
            <a:ext cx="7671400" cy="444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Implement </a:t>
            </a:r>
            <a:r>
              <a:rPr lang="en-US" sz="1400" dirty="0" err="1"/>
              <a:t>eCMR</a:t>
            </a:r>
            <a:r>
              <a:rPr lang="en-US" sz="1400" dirty="0"/>
              <a:t> solution between BSR region countries based on DIGINNO-Proto project results</a:t>
            </a:r>
            <a:endParaRPr lang="lt-LT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12BFAD-025F-47FA-9DCB-D0EBE1D3A74B}"/>
              </a:ext>
            </a:extLst>
          </p:cNvPr>
          <p:cNvSpPr/>
          <p:nvPr/>
        </p:nvSpPr>
        <p:spPr>
          <a:xfrm>
            <a:off x="728048" y="5110595"/>
            <a:ext cx="76714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1400" dirty="0"/>
              <a:t>Establish BSR as a leading region in EU and non-EU countries in development of innovative digital services and digitization of public services in logistics sector</a:t>
            </a:r>
            <a:endParaRPr lang="lt-LT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A13BA7-719F-4D44-ACE7-A292E920E01E}"/>
              </a:ext>
            </a:extLst>
          </p:cNvPr>
          <p:cNvSpPr/>
          <p:nvPr/>
        </p:nvSpPr>
        <p:spPr>
          <a:xfrm>
            <a:off x="562901" y="1843386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t-L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70A6D7-D668-4DC6-804D-86DC1F51B64B}"/>
              </a:ext>
            </a:extLst>
          </p:cNvPr>
          <p:cNvSpPr/>
          <p:nvPr/>
        </p:nvSpPr>
        <p:spPr>
          <a:xfrm>
            <a:off x="562901" y="2390586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t-LT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BE2431-FB88-4B3F-984D-ABD636135C12}"/>
              </a:ext>
            </a:extLst>
          </p:cNvPr>
          <p:cNvSpPr/>
          <p:nvPr/>
        </p:nvSpPr>
        <p:spPr>
          <a:xfrm>
            <a:off x="562901" y="2934634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t-L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DD7D8E-63A4-4F38-859F-E251C8AF2107}"/>
              </a:ext>
            </a:extLst>
          </p:cNvPr>
          <p:cNvSpPr/>
          <p:nvPr/>
        </p:nvSpPr>
        <p:spPr>
          <a:xfrm>
            <a:off x="562901" y="3477786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t-L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A735B9-66A5-469A-827C-12920C967693}"/>
              </a:ext>
            </a:extLst>
          </p:cNvPr>
          <p:cNvSpPr/>
          <p:nvPr/>
        </p:nvSpPr>
        <p:spPr>
          <a:xfrm>
            <a:off x="562901" y="4024986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t-L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05C00B-6EEA-419F-8518-11480EFB01AF}"/>
              </a:ext>
            </a:extLst>
          </p:cNvPr>
          <p:cNvSpPr/>
          <p:nvPr/>
        </p:nvSpPr>
        <p:spPr>
          <a:xfrm>
            <a:off x="562901" y="4568586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t-LT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65F11C-D048-40FA-8674-FE66F1566E16}"/>
              </a:ext>
            </a:extLst>
          </p:cNvPr>
          <p:cNvSpPr/>
          <p:nvPr/>
        </p:nvSpPr>
        <p:spPr>
          <a:xfrm>
            <a:off x="562901" y="5110595"/>
            <a:ext cx="446400" cy="44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t-LT" dirty="0"/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6C4C051D-51B3-42C3-8BC8-46C2465CE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1021911"/>
            <a:ext cx="7671401" cy="526958"/>
          </a:xfrm>
        </p:spPr>
        <p:txBody>
          <a:bodyPr/>
          <a:lstStyle/>
          <a:p>
            <a:r>
              <a:rPr lang="de-DE" dirty="0"/>
              <a:t>roadmap focuses on 7 main goals</a:t>
            </a:r>
          </a:p>
        </p:txBody>
      </p:sp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07FA8B06-C2CE-4487-AC0B-1BBD97F0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4369" y="1022469"/>
            <a:ext cx="653030" cy="6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focus points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6C4C051D-51B3-42C3-8BC8-46C2465CE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1021911"/>
            <a:ext cx="7671401" cy="526958"/>
          </a:xfrm>
        </p:spPr>
        <p:txBody>
          <a:bodyPr/>
          <a:lstStyle/>
          <a:p>
            <a:r>
              <a:rPr lang="de-DE" dirty="0"/>
              <a:t>roadmap activities focus on 4 main aspects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B9C3B-3C8A-43FA-B5B9-E6923146D3CC}"/>
              </a:ext>
            </a:extLst>
          </p:cNvPr>
          <p:cNvSpPr/>
          <p:nvPr/>
        </p:nvSpPr>
        <p:spPr>
          <a:xfrm>
            <a:off x="599228" y="2121685"/>
            <a:ext cx="1948070" cy="3412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08000" rIns="36000" rtlCol="0" anchor="t" anchorCtr="0"/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Common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eCMR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standard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rules definition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Common data subsets for road and other transport modes documents def.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data subsets regional (BSR)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alignment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recognition/endorsement</a:t>
            </a:r>
            <a:endParaRPr lang="lt-LT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562ED8D2-D691-4434-A594-30B5CCC9F681}"/>
              </a:ext>
            </a:extLst>
          </p:cNvPr>
          <p:cNvSpPr/>
          <p:nvPr/>
        </p:nvSpPr>
        <p:spPr>
          <a:xfrm>
            <a:off x="599228" y="2121685"/>
            <a:ext cx="1948070" cy="1009720"/>
          </a:xfrm>
          <a:prstGeom prst="flowChartOffpage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Standardization</a:t>
            </a:r>
            <a:endParaRPr lang="lt-L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194EF3-A8C5-4F11-93F8-E65EC2D1876E}"/>
              </a:ext>
            </a:extLst>
          </p:cNvPr>
          <p:cNvSpPr/>
          <p:nvPr/>
        </p:nvSpPr>
        <p:spPr>
          <a:xfrm>
            <a:off x="2623967" y="2121684"/>
            <a:ext cx="1948070" cy="3412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08000" rIns="36000" rtlCol="0" anchor="t" anchorCtr="0"/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prototypes and: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security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rules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based on DIGINNO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eCMR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proto architecture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other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 transport e-documents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Pilot multimodal transport e-documents and interoperability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Publicize developed prototypes (API and software)</a:t>
            </a:r>
            <a:endParaRPr lang="lt-LT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02FFD593-EB76-4083-AF25-9B10CFC9F177}"/>
              </a:ext>
            </a:extLst>
          </p:cNvPr>
          <p:cNvSpPr/>
          <p:nvPr/>
        </p:nvSpPr>
        <p:spPr>
          <a:xfrm>
            <a:off x="2623967" y="2121685"/>
            <a:ext cx="1948070" cy="1009720"/>
          </a:xfrm>
          <a:prstGeom prst="flowChartOffpage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Pilot project implementation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382FC1-6682-4558-8647-5E62DB3F31DF}"/>
              </a:ext>
            </a:extLst>
          </p:cNvPr>
          <p:cNvSpPr/>
          <p:nvPr/>
        </p:nvSpPr>
        <p:spPr>
          <a:xfrm>
            <a:off x="4644994" y="2120841"/>
            <a:ext cx="1948070" cy="341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08000" rIns="36000" rtlCol="0" anchor="t" anchorCtr="0"/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Clarification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requirements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eCMR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standard recognition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National legislation alignment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regarding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transnational data exchange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Launching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eCMR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implementation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lt-LT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C0A79529-3D7E-44CE-9AF2-3DED1CD198FE}"/>
              </a:ext>
            </a:extLst>
          </p:cNvPr>
          <p:cNvSpPr/>
          <p:nvPr/>
        </p:nvSpPr>
        <p:spPr>
          <a:xfrm>
            <a:off x="4644994" y="2120842"/>
            <a:ext cx="1948070" cy="1009720"/>
          </a:xfrm>
          <a:prstGeom prst="flowChartOffpage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Legal recognition and full-scale implementation</a:t>
            </a:r>
            <a:endParaRPr lang="lt-LT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ADC836-8689-4F01-AC37-320C796CD19F}"/>
              </a:ext>
            </a:extLst>
          </p:cNvPr>
          <p:cNvSpPr/>
          <p:nvPr/>
        </p:nvSpPr>
        <p:spPr>
          <a:xfrm>
            <a:off x="6666021" y="2120841"/>
            <a:ext cx="1948070" cy="3413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08000" rIns="36000" rtlCol="0" anchor="t" anchorCtr="0"/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National/regional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 to EC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eFTI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regulation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Methodology for cross-border e-services implementation and ICT uptake among SME’s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Digitization policy discussions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Piloting activities promotion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extension to other EU and non-EU c.</a:t>
            </a:r>
          </a:p>
          <a:p>
            <a:endParaRPr lang="lt-L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lowchart: Off-page Connector 39">
            <a:extLst>
              <a:ext uri="{FF2B5EF4-FFF2-40B4-BE49-F238E27FC236}">
                <a16:creationId xmlns:a16="http://schemas.microsoft.com/office/drawing/2014/main" id="{E84A0455-AAA5-44F6-BB77-A6DD299F218A}"/>
              </a:ext>
            </a:extLst>
          </p:cNvPr>
          <p:cNvSpPr/>
          <p:nvPr/>
        </p:nvSpPr>
        <p:spPr>
          <a:xfrm>
            <a:off x="6666021" y="2120842"/>
            <a:ext cx="1948070" cy="1009720"/>
          </a:xfrm>
          <a:prstGeom prst="flowChartOffpage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 and results dissemination</a:t>
            </a:r>
            <a:endParaRPr lang="lt-LT" dirty="0"/>
          </a:p>
        </p:txBody>
      </p:sp>
      <p:pic>
        <p:nvPicPr>
          <p:cNvPr id="8" name="Graphic 7" descr="Court outline">
            <a:extLst>
              <a:ext uri="{FF2B5EF4-FFF2-40B4-BE49-F238E27FC236}">
                <a16:creationId xmlns:a16="http://schemas.microsoft.com/office/drawing/2014/main" id="{9B228000-7F1E-4498-AD8F-10FF25A06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729" y="1612800"/>
            <a:ext cx="504000" cy="504000"/>
          </a:xfrm>
          <a:prstGeom prst="rect">
            <a:avLst/>
          </a:prstGeom>
        </p:spPr>
      </p:pic>
      <p:pic>
        <p:nvPicPr>
          <p:cNvPr id="12" name="Graphic 11" descr="Remote work with solid fill">
            <a:extLst>
              <a:ext uri="{FF2B5EF4-FFF2-40B4-BE49-F238E27FC236}">
                <a16:creationId xmlns:a16="http://schemas.microsoft.com/office/drawing/2014/main" id="{212F1425-CA16-4C44-BF62-2BE583031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6946" y="1612800"/>
            <a:ext cx="504000" cy="504000"/>
          </a:xfrm>
          <a:prstGeom prst="rect">
            <a:avLst/>
          </a:prstGeom>
        </p:spPr>
      </p:pic>
      <p:pic>
        <p:nvPicPr>
          <p:cNvPr id="41" name="Graphic 40" descr="Good Inventory with solid fill">
            <a:extLst>
              <a:ext uri="{FF2B5EF4-FFF2-40B4-BE49-F238E27FC236}">
                <a16:creationId xmlns:a16="http://schemas.microsoft.com/office/drawing/2014/main" id="{2159656A-4F52-4A49-BC4B-9BD178468B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6085" y="1612800"/>
            <a:ext cx="504000" cy="504000"/>
          </a:xfrm>
          <a:prstGeom prst="rect">
            <a:avLst/>
          </a:prstGeom>
        </p:spPr>
      </p:pic>
      <p:pic>
        <p:nvPicPr>
          <p:cNvPr id="43" name="Graphic 42" descr="Decision chart outline">
            <a:extLst>
              <a:ext uri="{FF2B5EF4-FFF2-40B4-BE49-F238E27FC236}">
                <a16:creationId xmlns:a16="http://schemas.microsoft.com/office/drawing/2014/main" id="{33FD7AD5-8AAD-4E0B-84FA-D45B22CA4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40899" y="16128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</a:t>
            </a:r>
            <a:r>
              <a:rPr lang="lt-LT" dirty="0"/>
              <a:t> focus points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6C4C051D-51B3-42C3-8BC8-46C2465CE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1021911"/>
            <a:ext cx="7671401" cy="526958"/>
          </a:xfrm>
        </p:spPr>
        <p:txBody>
          <a:bodyPr/>
          <a:lstStyle/>
          <a:p>
            <a:r>
              <a:rPr lang="lt-LT" dirty="0"/>
              <a:t>specific-potential deliverables (examples)</a:t>
            </a:r>
            <a:endParaRPr lang="de-DE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88A11B35-81A4-4C06-8A9C-1312BEDD47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2457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Examples of specific </a:t>
            </a:r>
            <a:r>
              <a:rPr lang="en-US" sz="1700" dirty="0" err="1"/>
              <a:t>eCMR</a:t>
            </a:r>
            <a:r>
              <a:rPr lang="en-US" sz="1700" dirty="0"/>
              <a:t> roadmap deliverables. </a:t>
            </a:r>
            <a:r>
              <a:rPr lang="lt-LT" sz="1700" dirty="0"/>
              <a:t>DINNOCAP prototyping and testing activities implementation based on DIGINNO Proto:</a:t>
            </a:r>
          </a:p>
          <a:p>
            <a:r>
              <a:rPr lang="lt-LT" sz="1700" dirty="0"/>
              <a:t>eCMR standard recognition (data subset)</a:t>
            </a:r>
          </a:p>
          <a:p>
            <a:r>
              <a:rPr lang="lt-LT" sz="1700" b="1" dirty="0"/>
              <a:t>Specification</a:t>
            </a:r>
            <a:r>
              <a:rPr lang="lt-LT" sz="1700" dirty="0"/>
              <a:t> of </a:t>
            </a:r>
            <a:r>
              <a:rPr lang="lt-LT" sz="1700" b="1" dirty="0"/>
              <a:t>regulatory information </a:t>
            </a:r>
            <a:r>
              <a:rPr lang="lt-LT" sz="1700" dirty="0"/>
              <a:t>(eCMR data elements) that must be submitted to controling institutions</a:t>
            </a:r>
          </a:p>
          <a:p>
            <a:r>
              <a:rPr lang="lt-LT" sz="1700" b="1" dirty="0"/>
              <a:t>Identification</a:t>
            </a:r>
            <a:r>
              <a:rPr lang="lt-LT" sz="1700" dirty="0"/>
              <a:t> and </a:t>
            </a:r>
            <a:r>
              <a:rPr lang="lt-LT" sz="1700" b="1" dirty="0"/>
              <a:t>authentification mechanism</a:t>
            </a:r>
            <a:r>
              <a:rPr lang="lt-LT" sz="1700" dirty="0"/>
              <a:t> piloting (certification scheme; integration with working solutions – </a:t>
            </a:r>
            <a:r>
              <a:rPr lang="en-US" sz="1700" dirty="0"/>
              <a:t>e-signature</a:t>
            </a:r>
            <a:r>
              <a:rPr lang="lt-LT" sz="1700" dirty="0"/>
              <a:t>)</a:t>
            </a:r>
          </a:p>
          <a:p>
            <a:r>
              <a:rPr lang="lt-LT" sz="1700" dirty="0"/>
              <a:t>Document defining </a:t>
            </a:r>
            <a:r>
              <a:rPr lang="lt-LT" sz="1700" b="1" dirty="0"/>
              <a:t>transnational data exchange rules  </a:t>
            </a:r>
            <a:r>
              <a:rPr lang="lt-LT" sz="1700" dirty="0"/>
              <a:t>(bilateral or multilateral)</a:t>
            </a:r>
          </a:p>
          <a:p>
            <a:endParaRPr lang="lt-LT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49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General criteria to follow during roadmap implementation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6FF679-2FA5-4B9D-B865-C6F5E8FD7854}"/>
              </a:ext>
            </a:extLst>
          </p:cNvPr>
          <p:cNvSpPr/>
          <p:nvPr/>
        </p:nvSpPr>
        <p:spPr>
          <a:xfrm>
            <a:off x="735999" y="1612800"/>
            <a:ext cx="2046958" cy="4445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Bottom-up approach</a:t>
            </a:r>
            <a:endParaRPr lang="lt-LT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E942D-8E24-41B6-9E8E-F2970EA6EEB9}"/>
              </a:ext>
            </a:extLst>
          </p:cNvPr>
          <p:cNvSpPr txBox="1"/>
          <p:nvPr/>
        </p:nvSpPr>
        <p:spPr>
          <a:xfrm>
            <a:off x="2910177" y="1612800"/>
            <a:ext cx="557342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Development of </a:t>
            </a:r>
            <a:r>
              <a:rPr lang="en-US" sz="1200" dirty="0" err="1"/>
              <a:t>eCMR</a:t>
            </a:r>
            <a:r>
              <a:rPr lang="en-US" sz="1200" dirty="0"/>
              <a:t> standard and regional/national </a:t>
            </a:r>
            <a:r>
              <a:rPr lang="en-US" sz="1200" dirty="0" err="1"/>
              <a:t>eFTI</a:t>
            </a:r>
            <a:r>
              <a:rPr lang="en-US" sz="1200" dirty="0"/>
              <a:t> requirements should be based on active collaboration between private and public sector.</a:t>
            </a:r>
            <a:endParaRPr lang="lt-LT" sz="12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CD40D26-C99E-49D5-A340-AFB10E21D37E}"/>
              </a:ext>
            </a:extLst>
          </p:cNvPr>
          <p:cNvSpPr/>
          <p:nvPr/>
        </p:nvSpPr>
        <p:spPr>
          <a:xfrm>
            <a:off x="743951" y="2110494"/>
            <a:ext cx="2046958" cy="4445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Retain transnational dimension</a:t>
            </a:r>
            <a:endParaRPr lang="lt-LT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DA847E-3FEE-4D3B-A4CB-78CC469891FA}"/>
              </a:ext>
            </a:extLst>
          </p:cNvPr>
          <p:cNvSpPr txBox="1"/>
          <p:nvPr/>
        </p:nvSpPr>
        <p:spPr>
          <a:xfrm>
            <a:off x="2918129" y="2110494"/>
            <a:ext cx="557342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Bilateral or multilateral approach involving public and private sector partners from Estonia, Latvia, Lithuania, and Poland. Potential involvement of Benelux and non-EU c.</a:t>
            </a:r>
            <a:endParaRPr lang="lt-LT" sz="12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28B2AC5-B896-40DA-80EB-4AADDFCE4166}"/>
              </a:ext>
            </a:extLst>
          </p:cNvPr>
          <p:cNvSpPr/>
          <p:nvPr/>
        </p:nvSpPr>
        <p:spPr>
          <a:xfrm>
            <a:off x="743951" y="2608112"/>
            <a:ext cx="2046958" cy="4445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Agile project management</a:t>
            </a:r>
            <a:endParaRPr lang="lt-LT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F8A70D-0A13-4202-A0EC-D8EB8C876981}"/>
              </a:ext>
            </a:extLst>
          </p:cNvPr>
          <p:cNvSpPr txBox="1"/>
          <p:nvPr/>
        </p:nvSpPr>
        <p:spPr>
          <a:xfrm>
            <a:off x="2918129" y="2608112"/>
            <a:ext cx="557342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Lean implementation of roadmap activities and pilot projects (specific deliverables supporting industry needs).</a:t>
            </a:r>
            <a:endParaRPr lang="lt-LT" sz="12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9C58073-907A-4F37-BFCC-1F8A99C4E09A}"/>
              </a:ext>
            </a:extLst>
          </p:cNvPr>
          <p:cNvSpPr/>
          <p:nvPr/>
        </p:nvSpPr>
        <p:spPr>
          <a:xfrm>
            <a:off x="743951" y="3112447"/>
            <a:ext cx="2046958" cy="4445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Piloting activities based on flagship projects</a:t>
            </a:r>
            <a:endParaRPr lang="lt-LT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04108D-3DAA-4535-A1CD-8955C498174F}"/>
              </a:ext>
            </a:extLst>
          </p:cNvPr>
          <p:cNvSpPr txBox="1"/>
          <p:nvPr/>
        </p:nvSpPr>
        <p:spPr>
          <a:xfrm>
            <a:off x="2918129" y="3099624"/>
            <a:ext cx="557342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Piloting activities should be based on extension of DIGINNO-Proto </a:t>
            </a:r>
            <a:r>
              <a:rPr lang="en-US" sz="1200" dirty="0" err="1"/>
              <a:t>eCMR</a:t>
            </a:r>
            <a:r>
              <a:rPr lang="en-US" sz="1200" dirty="0"/>
              <a:t> index registry solution.</a:t>
            </a:r>
            <a:endParaRPr lang="lt-LT" sz="1200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38073B-9AD0-4555-85DE-4BFB112828BE}"/>
              </a:ext>
            </a:extLst>
          </p:cNvPr>
          <p:cNvSpPr/>
          <p:nvPr/>
        </p:nvSpPr>
        <p:spPr>
          <a:xfrm>
            <a:off x="743951" y="3621710"/>
            <a:ext cx="2046958" cy="444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Supporting open innovation</a:t>
            </a:r>
            <a:endParaRPr lang="lt-LT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A50B9A-D58C-4150-AC06-CE0B33787A23}"/>
              </a:ext>
            </a:extLst>
          </p:cNvPr>
          <p:cNvSpPr txBox="1"/>
          <p:nvPr/>
        </p:nvSpPr>
        <p:spPr>
          <a:xfrm>
            <a:off x="2918129" y="3621600"/>
            <a:ext cx="557342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Dev. standards, API and software should be published for public use targeting SMEs. Developed methodologies should be disseminated via BSR logistics network, partners.</a:t>
            </a:r>
            <a:endParaRPr lang="lt-LT" sz="12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0B8BD62-007E-4823-BB3C-D99C6883BBC3}"/>
              </a:ext>
            </a:extLst>
          </p:cNvPr>
          <p:cNvSpPr/>
          <p:nvPr/>
        </p:nvSpPr>
        <p:spPr>
          <a:xfrm>
            <a:off x="743951" y="4123472"/>
            <a:ext cx="2046958" cy="444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Allocation of funds</a:t>
            </a:r>
            <a:endParaRPr lang="lt-LT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BDB6E1-4952-409B-965F-43CB1848A465}"/>
              </a:ext>
            </a:extLst>
          </p:cNvPr>
          <p:cNvSpPr txBox="1"/>
          <p:nvPr/>
        </p:nvSpPr>
        <p:spPr>
          <a:xfrm>
            <a:off x="2918129" y="4215695"/>
            <a:ext cx="557342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Sponsors and funding should be secured during roadmap implementation process.</a:t>
            </a:r>
            <a:endParaRPr lang="lt-LT" sz="12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07C221E-2253-49F0-BF5A-F56BDD8AF8F8}"/>
              </a:ext>
            </a:extLst>
          </p:cNvPr>
          <p:cNvSpPr/>
          <p:nvPr/>
        </p:nvSpPr>
        <p:spPr>
          <a:xfrm>
            <a:off x="751902" y="4625124"/>
            <a:ext cx="2046958" cy="444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Synergize initiatives</a:t>
            </a:r>
            <a:endParaRPr lang="lt-LT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AB4AAB-36AC-4417-BE8C-970E686EB067}"/>
              </a:ext>
            </a:extLst>
          </p:cNvPr>
          <p:cNvSpPr txBox="1"/>
          <p:nvPr/>
        </p:nvSpPr>
        <p:spPr>
          <a:xfrm>
            <a:off x="2926080" y="4717347"/>
            <a:ext cx="557342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Seek for similar projects and initiatives and coordinate or combine activities.</a:t>
            </a:r>
            <a:endParaRPr lang="lt-LT" sz="12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B4217BA-ED38-4C78-8F27-F45BF730415E}"/>
              </a:ext>
            </a:extLst>
          </p:cNvPr>
          <p:cNvSpPr/>
          <p:nvPr/>
        </p:nvSpPr>
        <p:spPr>
          <a:xfrm>
            <a:off x="751903" y="5136400"/>
            <a:ext cx="2046958" cy="444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400" dirty="0"/>
              <a:t>Apply best EU solution practices</a:t>
            </a:r>
            <a:endParaRPr lang="lt-LT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C7AFC0-9DB7-442E-A3EB-F6EB8AE2688F}"/>
              </a:ext>
            </a:extLst>
          </p:cNvPr>
          <p:cNvSpPr txBox="1"/>
          <p:nvPr/>
        </p:nvSpPr>
        <p:spPr>
          <a:xfrm>
            <a:off x="2926081" y="5136290"/>
            <a:ext cx="557342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Follow EU best practices (e.g., CEF e-delivery infrastructure, PEPPOL e-delivery support, </a:t>
            </a:r>
            <a:r>
              <a:rPr lang="en-US" sz="1200" dirty="0" err="1"/>
              <a:t>eIDAS</a:t>
            </a:r>
            <a:r>
              <a:rPr lang="en-US" sz="1200" dirty="0"/>
              <a:t> standards for e-identification and authentication, UN/CEFACT etc.).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347585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execution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three phases of implementation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0AAEB9-E025-4DDB-AFD6-54C2731D41FD}"/>
              </a:ext>
            </a:extLst>
          </p:cNvPr>
          <p:cNvSpPr/>
          <p:nvPr/>
        </p:nvSpPr>
        <p:spPr>
          <a:xfrm>
            <a:off x="738000" y="1612801"/>
            <a:ext cx="7671600" cy="55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/>
              <a:t>Proposed timeline for roadmap implementation is 3 years - </a:t>
            </a:r>
            <a:r>
              <a:rPr lang="en-US" sz="1400" b="1" dirty="0"/>
              <a:t>starting from 2021 to 2023</a:t>
            </a:r>
            <a:r>
              <a:rPr lang="en-US" sz="1400" dirty="0"/>
              <a:t>. Roadmap should be executed in three phases.</a:t>
            </a:r>
            <a:endParaRPr lang="lt-LT" sz="1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DBECC6-F000-475C-8BDA-0C2C4E8AD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731478"/>
              </p:ext>
            </p:extLst>
          </p:nvPr>
        </p:nvGraphicFramePr>
        <p:xfrm>
          <a:off x="433848" y="2315801"/>
          <a:ext cx="7103987" cy="330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C0DEBCDC-91D1-46FB-A2E2-326B74D9FE91}"/>
              </a:ext>
            </a:extLst>
          </p:cNvPr>
          <p:cNvSpPr/>
          <p:nvPr/>
        </p:nvSpPr>
        <p:spPr>
          <a:xfrm>
            <a:off x="7347557" y="2623930"/>
            <a:ext cx="214685" cy="262126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347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3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eCMR roadmap timeline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high level plan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4" name="Pilt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5" name="Pilt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DE76B7-8842-4334-A9E1-2F8DB71CF5AD}"/>
              </a:ext>
            </a:extLst>
          </p:cNvPr>
          <p:cNvSpPr/>
          <p:nvPr/>
        </p:nvSpPr>
        <p:spPr>
          <a:xfrm>
            <a:off x="738000" y="1612801"/>
            <a:ext cx="7671600" cy="55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/>
              <a:t>Proposed </a:t>
            </a:r>
            <a:r>
              <a:rPr lang="en-US" sz="1400" dirty="0" err="1"/>
              <a:t>eCMR</a:t>
            </a:r>
            <a:r>
              <a:rPr lang="en-US" sz="1400" dirty="0"/>
              <a:t> roadmap timeline is a draft that should be discussed among BSR stakeholder network before finalizing and committing to its implementation.</a:t>
            </a:r>
            <a:endParaRPr lang="lt-LT" sz="14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BEE2BDB-58A8-4F19-B064-A82336ED96DB}"/>
              </a:ext>
            </a:extLst>
          </p:cNvPr>
          <p:cNvGraphicFramePr>
            <a:graphicFrameLocks noGrp="1"/>
          </p:cNvGraphicFramePr>
          <p:nvPr/>
        </p:nvGraphicFramePr>
        <p:xfrm>
          <a:off x="628646" y="2497154"/>
          <a:ext cx="7886709" cy="3008279"/>
        </p:xfrm>
        <a:graphic>
          <a:graphicData uri="http://schemas.openxmlformats.org/drawingml/2006/table">
            <a:tbl>
              <a:tblPr/>
              <a:tblGrid>
                <a:gridCol w="281896">
                  <a:extLst>
                    <a:ext uri="{9D8B030D-6E8A-4147-A177-3AD203B41FA5}">
                      <a16:colId xmlns:a16="http://schemas.microsoft.com/office/drawing/2014/main" val="3970835256"/>
                    </a:ext>
                  </a:extLst>
                </a:gridCol>
                <a:gridCol w="3639026">
                  <a:extLst>
                    <a:ext uri="{9D8B030D-6E8A-4147-A177-3AD203B41FA5}">
                      <a16:colId xmlns:a16="http://schemas.microsoft.com/office/drawing/2014/main" val="3021117073"/>
                    </a:ext>
                  </a:extLst>
                </a:gridCol>
                <a:gridCol w="44847">
                  <a:extLst>
                    <a:ext uri="{9D8B030D-6E8A-4147-A177-3AD203B41FA5}">
                      <a16:colId xmlns:a16="http://schemas.microsoft.com/office/drawing/2014/main" val="757906961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933481817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2520891702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864819998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2302199816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533000368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935734538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5331011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938172196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913900721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490356649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4151631875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894290603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48679298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466830607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579768303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702908298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401096254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943426896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89256451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2586648495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277824393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807990872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229439475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546353297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411805176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402633202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21800000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815658704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559243082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4256117409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2399839441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595415955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075049311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3901952770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909944059"/>
                    </a:ext>
                  </a:extLst>
                </a:gridCol>
                <a:gridCol w="108915">
                  <a:extLst>
                    <a:ext uri="{9D8B030D-6E8A-4147-A177-3AD203B41FA5}">
                      <a16:colId xmlns:a16="http://schemas.microsoft.com/office/drawing/2014/main" val="1358308788"/>
                    </a:ext>
                  </a:extLst>
                </a:gridCol>
              </a:tblGrid>
              <a:tr h="126932"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091005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and activity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347" marR="6347" marT="63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347" marR="6347" marT="63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347" marR="6347" marT="63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347" marR="6347" marT="6347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70249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A-0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Start-up phase 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598832"/>
                  </a:ext>
                </a:extLst>
              </a:tr>
              <a:tr h="133278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and closing phase: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55754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G-1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 eCMR data subset with eFTI regulation and BSR countries regulation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269545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G-2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security and access rules to eCMR data subset and prototype it based on eCMR DIGINNO-Proto architecture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668934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G-3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 eCMR dataset with additional data subsets to support other documents needed for road transport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73763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G-4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 eCMR solution to support other transport modes (e.g. WayBill)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431811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G-5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Legally recognize eCMR standard in BSR countries and other partnering countries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219796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G-6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eCMR solution between BSR region countries based on DIGINNO-Proto project results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156879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G-7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BSR as a leading region in EU and non-EU countries in development of innovative digital services and digitization of public services in logistics sector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46590"/>
                  </a:ext>
                </a:extLst>
              </a:tr>
              <a:tr h="126932"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54528"/>
                  </a:ext>
                </a:extLst>
              </a:tr>
              <a:tr h="126932"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Notation:</a:t>
                      </a: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35813"/>
                  </a:ext>
                </a:extLst>
              </a:tr>
              <a:tr h="126932"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timeline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9986"/>
                  </a:ext>
                </a:extLst>
              </a:tr>
              <a:tr h="126932"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milestone</a:t>
                      </a:r>
                    </a:p>
                  </a:txBody>
                  <a:tcPr marL="6347" marR="6347" marT="6347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t-L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7" marR="6347" marT="6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62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2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startup phase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A-0.1. Consolidate cross-border e-service stakeholder community (BSR network and other partners)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A-0.2. Evaluate proposed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 across stakeholder community (consolidated BSR network and other partners)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A-0.3. Presentation of the revised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 to potential sponsors and its approval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A-0.4. Prepare agreement which will express stakeholder community commitment to influence and promote implementation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other supporting documents and e-services (roadmap)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A-0.5. Develop detailed resource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R-0.1.a. Workshops to commit on practical steps to extend international usage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other supporting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R-0.1.b. List of stakeholders (stakeholder map)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R-0.2.a. Inputs gathered from BSR network about proposed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R-0.2.b. Revised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 (according to the inputs gathered)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R-0.3.a. Finalized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 approved by sponsors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R-0.3.b. List of stakeholders (list complemented with sponsors ensuring legislative and political approval of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R-0.3.c. Prepared presentation of the final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roadmap to a broader stakeholder community (BSR network and other interested parties)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R-0.4. Letter of intent, supporting implementation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other supporting documents and e-services (roadmap), signed by stakeholder community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R-0.5. Detailed roadmap resource plan</a:t>
            </a:r>
            <a:endParaRPr lang="lt-L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</p:spTree>
    <p:extLst>
      <p:ext uri="{BB962C8B-B14F-4D97-AF65-F5344CB8AC3E}">
        <p14:creationId xmlns:p14="http://schemas.microsoft.com/office/powerpoint/2010/main" val="56470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A-1.1. Prepare draft of common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(a single comprehensive data set):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common definitions for data elements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common technical characteristics of data elements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A-1.2. Evaluate proposed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among BSR countries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A-1.3. Endorse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eCRM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across BSR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R-1.1.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specification draft (standard should be communicated with DTLF working group)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R-1.2. Finalized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specification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R-1.3. Transnational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endorsement – agreement signed by BSR network formally recognizing and endorsing proposed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(bilateral and/or multilateral)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2" name="Graphic 11" descr="Good Inventory with solid fill">
            <a:extLst>
              <a:ext uri="{FF2B5EF4-FFF2-40B4-BE49-F238E27FC236}">
                <a16:creationId xmlns:a16="http://schemas.microsoft.com/office/drawing/2014/main" id="{0AF22D7A-D5F1-4179-BF39-73EE51A72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107" y="5305101"/>
            <a:ext cx="275870" cy="2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2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A-2.1. Prepare draft of  security and access rules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subset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A-2.2. Evaluate proposed security and access rules among BSR countries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A-2.3. Select ICT provider for development of common API and software for piloting of security and access rules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subset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A-2.4. Develop prototype and pilot defined authorization, security and access rules based on DIGINNO-Proto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index registry architecture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A-2.5. Publish developed prototype (common API and software)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R-2.1. Draft of security and access rules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subset (specification)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R-2.2. Finalized specification of security and access rules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subset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R-2.3. Agreement with ICT provider to develop common API and software for piloting activities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R-2.4.a. Developed prototype supporting defined authorization, security and access rules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subset (technical solution fully supporting critical-main use cases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exchange)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R-2.4.b. Solution piloting and pilot report and recommendations regarding full scale solution implementation (at least 2 logistic service providers from at least 2 partner countries)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R-2.5. Published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architectural solution – common API and software (proof of concept of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exchange system with harmonized security (identification, authentication) and single,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authorised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access to structured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sets via APIs)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2" name="Graphic 11" descr="Decision chart outline">
            <a:extLst>
              <a:ext uri="{FF2B5EF4-FFF2-40B4-BE49-F238E27FC236}">
                <a16:creationId xmlns:a16="http://schemas.microsoft.com/office/drawing/2014/main" id="{A3BD10BB-D8F9-455E-BBDA-1FBB6A872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6777" y="5306400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3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A-3.1. Identify other road transport (logistics) documents that could become part of digital documents container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A-3.2. Prepare data subset drafts for identified logistics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A-3.3. Evaluate proposed data subsets among BSR countries and other parties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A-3.4. Select ICT provider for other road transport e-documents development and testing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A-3.5. Develop prototype and pilot other road transport e-documents based on DIGINNO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architecture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A-3.6. Publish developed prototype (other road transport e-documents standard, common API and software)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A-3.7. Endorse data subsets across BSR countries and other parties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R-3.1. List of road transport documents for digitization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R-3.2. Data subsets specification drafts for other road transport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R-3.3. Finalized data subset specification for other road transport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R-3.4. Agreement with ICT provider to develop other road transport e-documents for piloting activities (based on DIGINNO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R-3.5.a. Developed prototype supporting other road transport e-documents (technical solution fully supporting critical-main use cases for e-documents transnational data exchange)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R-3.5.b. Solution piloting and pilot report and recommendations regarding full scale solution implementation (at least 2 logistic service providers from at least 2 partner countries)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R-3.6. Published extended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architectural solution – common API and software (proof of concept of other road transport e-documents data exchange)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R-3.7. Transnational endorsement of data subsets of other road transport documents – agreement signed by BSR network formally recognizing and endorsing proposed data subsets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2" name="Graphic 11" descr="Good Inventory with solid fill">
            <a:extLst>
              <a:ext uri="{FF2B5EF4-FFF2-40B4-BE49-F238E27FC236}">
                <a16:creationId xmlns:a16="http://schemas.microsoft.com/office/drawing/2014/main" id="{9D16ED25-3EFC-4F2B-9C1B-77CC796D5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107" y="5305101"/>
            <a:ext cx="275870" cy="275870"/>
          </a:xfrm>
          <a:prstGeom prst="rect">
            <a:avLst/>
          </a:prstGeom>
        </p:spPr>
      </p:pic>
      <p:pic>
        <p:nvPicPr>
          <p:cNvPr id="17" name="Graphic 16" descr="Decision chart outline">
            <a:extLst>
              <a:ext uri="{FF2B5EF4-FFF2-40B4-BE49-F238E27FC236}">
                <a16:creationId xmlns:a16="http://schemas.microsoft.com/office/drawing/2014/main" id="{D7E12E46-835D-4AA3-9E47-C326AC357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0530" y="5306400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9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DIGINNO</a:t>
            </a:r>
            <a:r>
              <a:rPr lang="lt-LT" dirty="0"/>
              <a:t> project</a:t>
            </a:r>
            <a:r>
              <a:rPr lang="de-DE" dirty="0"/>
              <a:t> activities</a:t>
            </a: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WP3: digitalization of G2B public services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2"/>
            <a:ext cx="7670800" cy="836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The main output for WP3</a:t>
            </a:r>
            <a:r>
              <a:rPr lang="en-US" sz="1400" b="1" baseline="30000" dirty="0"/>
              <a:t>1</a:t>
            </a:r>
            <a:r>
              <a:rPr lang="en-US" sz="1400" b="1" dirty="0"/>
              <a:t>:</a:t>
            </a:r>
          </a:p>
          <a:p>
            <a:r>
              <a:rPr lang="en-US" sz="1400" dirty="0"/>
              <a:t>4 show-case models of G2B cross-border e-services (incl. feasibility analyses and proofs of concept)</a:t>
            </a:r>
            <a:endParaRPr lang="de-DE" sz="14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805CC3-ED1C-4182-8E33-04B1BCBE60F4}"/>
              </a:ext>
            </a:extLst>
          </p:cNvPr>
          <p:cNvSpPr txBox="1"/>
          <p:nvPr/>
        </p:nvSpPr>
        <p:spPr>
          <a:xfrm>
            <a:off x="612559" y="6036816"/>
            <a:ext cx="278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https://www.diginnobsr.eu/wp-3-g2b-cross-border-services </a:t>
            </a:r>
            <a:endParaRPr lang="lt-LT" sz="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82570-2A64-4393-80D4-DBDD3044EFD5}"/>
              </a:ext>
            </a:extLst>
          </p:cNvPr>
          <p:cNvSpPr/>
          <p:nvPr/>
        </p:nvSpPr>
        <p:spPr>
          <a:xfrm>
            <a:off x="735999" y="2361458"/>
            <a:ext cx="3382777" cy="2430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cross-border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Paperless consignment notes in road transport, recognized by responsible institutions and used by businesses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cross-border online business registration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Integrated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eIDAS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Cross border remote Know-Your-Customer processes with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eIDAS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Real-time-economy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Cross-border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eReceipt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3B8BA-96A2-4DC9-903E-3018FEFC88AF}"/>
              </a:ext>
            </a:extLst>
          </p:cNvPr>
          <p:cNvSpPr txBox="1"/>
          <p:nvPr/>
        </p:nvSpPr>
        <p:spPr>
          <a:xfrm>
            <a:off x="735998" y="2099848"/>
            <a:ext cx="1945057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Show case models:</a:t>
            </a:r>
            <a:endParaRPr lang="lt-LT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54CF9-3FCB-4F79-8480-79B04909B0EF}"/>
              </a:ext>
            </a:extLst>
          </p:cNvPr>
          <p:cNvSpPr/>
          <p:nvPr/>
        </p:nvSpPr>
        <p:spPr>
          <a:xfrm>
            <a:off x="5024622" y="2362437"/>
            <a:ext cx="3382777" cy="2430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Report: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research report of G2B cross-border services and e-services at the national level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Report: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needs assessment of G2B cross-border services usage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paper: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Institutional Legitimacy and Digital Public Cross-Border Service Delivery Between Denmark/Sweden and Denmark/Germany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70712-8051-40C3-8C7C-29CE8C9AD19D}"/>
              </a:ext>
            </a:extLst>
          </p:cNvPr>
          <p:cNvSpPr txBox="1"/>
          <p:nvPr/>
        </p:nvSpPr>
        <p:spPr>
          <a:xfrm>
            <a:off x="5024621" y="2099637"/>
            <a:ext cx="1945057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Outcomes:</a:t>
            </a:r>
            <a:endParaRPr lang="lt-LT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BD9BE-9C19-4432-8819-4CB9E16255FE}"/>
              </a:ext>
            </a:extLst>
          </p:cNvPr>
          <p:cNvSpPr/>
          <p:nvPr/>
        </p:nvSpPr>
        <p:spPr>
          <a:xfrm>
            <a:off x="734400" y="4986331"/>
            <a:ext cx="7671600" cy="55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/>
              <a:t>Final outcome of the DIGINNO project: roadmap proposal for </a:t>
            </a:r>
            <a:r>
              <a:rPr lang="en-US" sz="1600" b="1" dirty="0" err="1"/>
              <a:t>eCMR</a:t>
            </a:r>
            <a:r>
              <a:rPr lang="en-US" sz="1600" b="1" dirty="0"/>
              <a:t> implementation in BSR region  </a:t>
            </a:r>
            <a:endParaRPr lang="lt-LT" sz="16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C0024C3-173B-4CB6-AA65-393F667C8E6A}"/>
              </a:ext>
            </a:extLst>
          </p:cNvPr>
          <p:cNvSpPr/>
          <p:nvPr/>
        </p:nvSpPr>
        <p:spPr>
          <a:xfrm>
            <a:off x="5575175" y="4598633"/>
            <a:ext cx="594804" cy="359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058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4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A-4.1. Identify rail, air, maritime and inland waterway transport mode supporting documents that could become part of digital documents container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A-4.2. Prepare data subset drafts for selected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A-4.3. Prepare draft of security and access rules for prepared data subsets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A-4.4. Evaluate proposed data subset drafts, security and access rules among BSR countries and other parties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A-4.5. Select ICT provider for multimodal transport e-documents development and testing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A-4.6. Extend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solution-prototype and pilot multimodal transport interoperability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A-4.7. Publish developed prototype (common API and software)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A-4.8. Endorse data subsets across BSR countries and other parties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R-4.1. List of documents (selected candidates) for digital documents container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R-4.2. Data subset specification drafts for selected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R-4.3. Specification draft of security and access rules to data subsets prepared for selected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R-4.4.a. Finalized data subset specification for selected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R-4.4.b. Finalized specification of security and access rules for data subsets prepared for selected documents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R-4.5. Agreement with ICT provider to develop prototype for multimodal transport e-documents piloting activities (based on DIGINNO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architecture)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R-4.6.a. Developed prototype supporting multimodal transport interoperability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R-4.6.b. Solution piloting and pilot report and recommendations regarding full scale solution implementation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R-4.7. Published extended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architectural solution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R-4.8. Transnational data subset endorsement for other transport mode documents – agreement signed by BSR network formally recognizing and endorsing proposed data subsets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2" name="Graphic 11" descr="Good Inventory with solid fill">
            <a:extLst>
              <a:ext uri="{FF2B5EF4-FFF2-40B4-BE49-F238E27FC236}">
                <a16:creationId xmlns:a16="http://schemas.microsoft.com/office/drawing/2014/main" id="{08644431-A43D-430B-8CA4-357247D9E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107" y="5305101"/>
            <a:ext cx="275870" cy="275870"/>
          </a:xfrm>
          <a:prstGeom prst="rect">
            <a:avLst/>
          </a:prstGeom>
        </p:spPr>
      </p:pic>
      <p:pic>
        <p:nvPicPr>
          <p:cNvPr id="17" name="Graphic 16" descr="Decision chart outline">
            <a:extLst>
              <a:ext uri="{FF2B5EF4-FFF2-40B4-BE49-F238E27FC236}">
                <a16:creationId xmlns:a16="http://schemas.microsoft.com/office/drawing/2014/main" id="{49627CE5-8ED5-45D4-98A6-576A9B732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0530" y="5306400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6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A-5.1. Clarify legal requirements for recognition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A-5.2. Execute legal gap analysis (national and transnational level)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A-5.3. Adjust national legislation to legally recognize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(based on legal gap analysis and transnational governance framework requirements)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R-5.1. List of legal requirements critical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recognition (national and transnational requirements)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R-5.2. Legal gap report (national and transnational level)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R-5.3. Formulated and adopted national/transnational legal amendments (bilateral and/or multilateral implementation)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8" name="Graphic 17" descr="Court outline">
            <a:extLst>
              <a:ext uri="{FF2B5EF4-FFF2-40B4-BE49-F238E27FC236}">
                <a16:creationId xmlns:a16="http://schemas.microsoft.com/office/drawing/2014/main" id="{1063DC38-4900-4203-B7F0-FA15C240D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6777" y="5306400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6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A-6.1. Draft transnational governance framework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and relevant e-services implementation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A-6.2. Agreement(s) regarding transnational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exchange (bilateral and/or multilateral)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A-6.3. Develop implementation plan for full scale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 adoption in BSR region based on piloting results (bilateral or multilateral approach)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A-6.4. Launch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 implementation projects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R-6.1. Transnational governance framework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and relevant e-services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R-6.2. Agreement on transnational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exchange (bilateral and/or multilateral)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R-6.3. Implementation plan for full scale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 adoption in BSR region (bilateral or multilateral approach)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R-6.4. Implementation projects launched and delivered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2" name="Graphic 11" descr="Court outline">
            <a:extLst>
              <a:ext uri="{FF2B5EF4-FFF2-40B4-BE49-F238E27FC236}">
                <a16:creationId xmlns:a16="http://schemas.microsoft.com/office/drawing/2014/main" id="{4E8A7DC1-8E24-43C8-9E9C-9A77BB2DE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6777" y="5306400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activities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delivery phase, goal 7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0F137-C5DB-4A3C-98DC-62DE9728200A}"/>
              </a:ext>
            </a:extLst>
          </p:cNvPr>
          <p:cNvSpPr/>
          <p:nvPr/>
        </p:nvSpPr>
        <p:spPr>
          <a:xfrm>
            <a:off x="601200" y="1856635"/>
            <a:ext cx="3382777" cy="37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A-7.1. Prepare and submit national/regional requirements by member states to EC EFTI regulation (to DTLF)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A-7.2. Define a methodology for generic cross-border public e-services implementation in logistics sector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A-7.3. Provide recommendations for improvement of ICT uptake among SME’s in logistics sector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A-7.4. Facilitate digitization related policy discussions on BSR level and with other EU and non-EU partnering countries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A-7.5. Implement promotion campaigns in BSR region and other EU and non-EU partnering countries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A-7.6. Extend piloting activities to other EU countries (e.g., Benelux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and/or other)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A-7.7. Extend piloting activities to non-EU countries (e.g., Belarus, Ukraine, and/or other)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794-FBAD-4CB6-95A5-90D5BD63AC58}"/>
              </a:ext>
            </a:extLst>
          </p:cNvPr>
          <p:cNvSpPr txBox="1"/>
          <p:nvPr/>
        </p:nvSpPr>
        <p:spPr>
          <a:xfrm>
            <a:off x="735999" y="1612800"/>
            <a:ext cx="1486894" cy="261610"/>
          </a:xfrm>
          <a:prstGeom prst="rect">
            <a:avLst/>
          </a:prstGeom>
          <a:noFill/>
        </p:spPr>
        <p:txBody>
          <a:bodyPr wrap="square" lIns="90000" tIns="0" rtlCol="0">
            <a:spAutoFit/>
          </a:bodyPr>
          <a:lstStyle/>
          <a:p>
            <a:r>
              <a:rPr lang="en-US" sz="1400" b="1" dirty="0"/>
              <a:t>Activities:</a:t>
            </a:r>
            <a:endParaRPr lang="lt-L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2377B-C887-4483-AA1C-914DF1F98191}"/>
              </a:ext>
            </a:extLst>
          </p:cNvPr>
          <p:cNvSpPr/>
          <p:nvPr/>
        </p:nvSpPr>
        <p:spPr>
          <a:xfrm>
            <a:off x="4047214" y="1856635"/>
            <a:ext cx="4495586" cy="37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 anchorCtr="0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R-7.1. Submitted national requirements and proposals regarding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regulation adjustment to DTLF (content: common data set requirements,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platform requirements, platform certification rules, and other requirements)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R-7.2. Published methodology for generic cross-border for generic e-services implementation in logistics sector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R-7.3. Recommendations for improvement of ICT uptake among SME’s in logistics sector;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R-7.4. Transnational meetings organized with sector stakeholders relevant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other documents digitization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R-7.5. Meetings and workshops with industry stakeholders (EU and non-EU) where successful cases and solutions are presented, and new initiatives developed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R-7.6. Extension of e-logistics sub-projects to other EU member states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R-7.7. Extension of e-logistics sub-project to non-EU countries (transnational piloting sub-projects between BSR region and Belarus/Ukraine and/or other non-EU countries (possibly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countries))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32E19-41B0-4453-A18F-727207D591F5}"/>
              </a:ext>
            </a:extLst>
          </p:cNvPr>
          <p:cNvSpPr txBox="1"/>
          <p:nvPr/>
        </p:nvSpPr>
        <p:spPr>
          <a:xfrm>
            <a:off x="4152690" y="1628500"/>
            <a:ext cx="1486894" cy="26161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400" b="1" dirty="0"/>
              <a:t>Results:</a:t>
            </a:r>
            <a:endParaRPr lang="lt-LT" sz="1400" b="1" dirty="0"/>
          </a:p>
        </p:txBody>
      </p:sp>
      <p:pic>
        <p:nvPicPr>
          <p:cNvPr id="12" name="Graphic 11" descr="Remote work with solid fill">
            <a:extLst>
              <a:ext uri="{FF2B5EF4-FFF2-40B4-BE49-F238E27FC236}">
                <a16:creationId xmlns:a16="http://schemas.microsoft.com/office/drawing/2014/main" id="{6803A5A6-7E6B-4930-96B0-6D88DE05D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6777" y="5306400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4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Challenges to address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A640A59-8983-48C9-8D07-EF813D4B6602}"/>
              </a:ext>
            </a:extLst>
          </p:cNvPr>
          <p:cNvSpPr/>
          <p:nvPr/>
        </p:nvSpPr>
        <p:spPr>
          <a:xfrm>
            <a:off x="735999" y="1612800"/>
            <a:ext cx="3378499" cy="86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Challenges</a:t>
            </a:r>
            <a:endParaRPr lang="lt-LT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06CA043-C7C4-4B09-93ED-A1E2E98085AB}"/>
              </a:ext>
            </a:extLst>
          </p:cNvPr>
          <p:cNvSpPr/>
          <p:nvPr/>
        </p:nvSpPr>
        <p:spPr>
          <a:xfrm>
            <a:off x="5028900" y="1612800"/>
            <a:ext cx="3378500" cy="864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Solutions</a:t>
            </a:r>
            <a:endParaRPr lang="lt-LT" dirty="0"/>
          </a:p>
        </p:txBody>
      </p:sp>
      <p:pic>
        <p:nvPicPr>
          <p:cNvPr id="8" name="Graphic 7" descr="Left Brain outline">
            <a:extLst>
              <a:ext uri="{FF2B5EF4-FFF2-40B4-BE49-F238E27FC236}">
                <a16:creationId xmlns:a16="http://schemas.microsoft.com/office/drawing/2014/main" id="{059ABF3E-1155-4520-99DC-BCCC9E86E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3377" y="1612800"/>
            <a:ext cx="914400" cy="914400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398850D-07D2-4AA3-AF14-5C013BB2BFA5}"/>
              </a:ext>
            </a:extLst>
          </p:cNvPr>
          <p:cNvSpPr/>
          <p:nvPr/>
        </p:nvSpPr>
        <p:spPr>
          <a:xfrm>
            <a:off x="4659466" y="2642762"/>
            <a:ext cx="3747600" cy="630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synergies with other ongoing initiatives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political bodies and secure new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Launch new national and transnational initiatives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58158-E62A-4695-910A-1419F3FB32F7}"/>
              </a:ext>
            </a:extLst>
          </p:cNvPr>
          <p:cNvSpPr/>
          <p:nvPr/>
        </p:nvSpPr>
        <p:spPr>
          <a:xfrm>
            <a:off x="735999" y="2642761"/>
            <a:ext cx="3748537" cy="63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of funding are not covering all roadmap activities (DINNOCAP covers some activities)</a:t>
            </a:r>
            <a:endParaRPr lang="lt-L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A72C166-6881-4E82-A1C9-2EF864085CEC}"/>
              </a:ext>
            </a:extLst>
          </p:cNvPr>
          <p:cNvSpPr/>
          <p:nvPr/>
        </p:nvSpPr>
        <p:spPr>
          <a:xfrm>
            <a:off x="4661291" y="3367833"/>
            <a:ext cx="3747600" cy="630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government entities early in the roadmap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Cross-border BSR taskforce establishment (for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239B3C-466A-4E1A-876E-B1615C65639F}"/>
              </a:ext>
            </a:extLst>
          </p:cNvPr>
          <p:cNvSpPr/>
          <p:nvPr/>
        </p:nvSpPr>
        <p:spPr>
          <a:xfrm>
            <a:off x="737824" y="3367833"/>
            <a:ext cx="3748537" cy="63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political commitment</a:t>
            </a:r>
            <a:endParaRPr lang="lt-L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E3158DE9-577C-492B-AB30-C9AC77D4B9FA}"/>
              </a:ext>
            </a:extLst>
          </p:cNvPr>
          <p:cNvSpPr/>
          <p:nvPr/>
        </p:nvSpPr>
        <p:spPr>
          <a:xfrm>
            <a:off x="4659466" y="4084029"/>
            <a:ext cx="3747600" cy="630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suitable cooperation format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and involve representatives and promote benefits of the roadmap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t-LT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245DB0-F68E-4378-BDDD-8145959645CB}"/>
              </a:ext>
            </a:extLst>
          </p:cNvPr>
          <p:cNvSpPr/>
          <p:nvPr/>
        </p:nvSpPr>
        <p:spPr>
          <a:xfrm>
            <a:off x="735999" y="4084029"/>
            <a:ext cx="3748537" cy="63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of political bodies and response is limited</a:t>
            </a:r>
            <a:endParaRPr lang="lt-L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05EF51D1-6BE6-4952-99C2-AC7BA6AD9EB9}"/>
              </a:ext>
            </a:extLst>
          </p:cNvPr>
          <p:cNvSpPr/>
          <p:nvPr/>
        </p:nvSpPr>
        <p:spPr>
          <a:xfrm>
            <a:off x="4659466" y="4809103"/>
            <a:ext cx="3747600" cy="630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for national 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Seek to receive countries’ national commitment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working groups with a mandate</a:t>
            </a:r>
            <a:endParaRPr lang="lt-L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490848-7EC7-41C2-A19B-AC321C173BDF}"/>
              </a:ext>
            </a:extLst>
          </p:cNvPr>
          <p:cNvSpPr/>
          <p:nvPr/>
        </p:nvSpPr>
        <p:spPr>
          <a:xfrm>
            <a:off x="735999" y="4809103"/>
            <a:ext cx="3748537" cy="63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every BSR country is active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topic</a:t>
            </a:r>
            <a:endParaRPr lang="lt-L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C8A09DE9-20C0-4593-B1CA-18FFE47CCAA8}"/>
              </a:ext>
            </a:extLst>
          </p:cNvPr>
          <p:cNvSpPr txBox="1">
            <a:spLocks/>
          </p:cNvSpPr>
          <p:nvPr/>
        </p:nvSpPr>
        <p:spPr>
          <a:xfrm>
            <a:off x="734400" y="1022400"/>
            <a:ext cx="7671401" cy="526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spc="70" baseline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roadmap implementation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413312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Call to action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enabling successfull roadmap delivery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2679589"/>
            <a:ext cx="7670800" cy="2767053"/>
          </a:xfrm>
        </p:spPr>
        <p:txBody>
          <a:bodyPr>
            <a:normAutofit/>
          </a:bodyPr>
          <a:lstStyle/>
          <a:p>
            <a:r>
              <a:rPr lang="de-DE" sz="1600" dirty="0"/>
              <a:t>Call for </a:t>
            </a:r>
            <a:r>
              <a:rPr lang="de-DE" sz="1600" b="1" dirty="0"/>
              <a:t>roadmap review </a:t>
            </a:r>
            <a:r>
              <a:rPr lang="de-DE" sz="1600" dirty="0"/>
              <a:t>on a national level</a:t>
            </a:r>
          </a:p>
          <a:p>
            <a:r>
              <a:rPr lang="de-DE" sz="1600" dirty="0"/>
              <a:t>Roadmap presentation and stakeholder engagement</a:t>
            </a:r>
          </a:p>
          <a:p>
            <a:r>
              <a:rPr lang="de-DE" sz="1600" b="1" dirty="0"/>
              <a:t>Engagement</a:t>
            </a:r>
            <a:r>
              <a:rPr lang="de-DE" sz="1600" dirty="0"/>
              <a:t> of </a:t>
            </a:r>
            <a:r>
              <a:rPr lang="de-DE" sz="1600" b="1" dirty="0"/>
              <a:t>political bodies </a:t>
            </a:r>
            <a:r>
              <a:rPr lang="de-DE" sz="1600" dirty="0"/>
              <a:t>on a national level</a:t>
            </a:r>
          </a:p>
          <a:p>
            <a:r>
              <a:rPr lang="de-DE" sz="1600" b="1" dirty="0"/>
              <a:t>Commiting</a:t>
            </a:r>
            <a:r>
              <a:rPr lang="de-DE" sz="1600" dirty="0"/>
              <a:t> national </a:t>
            </a:r>
            <a:r>
              <a:rPr lang="de-DE" sz="1600" b="1" dirty="0"/>
              <a:t>resources</a:t>
            </a:r>
            <a:r>
              <a:rPr lang="de-DE" sz="1600" dirty="0"/>
              <a:t> </a:t>
            </a:r>
            <a:r>
              <a:rPr lang="lt-LT" sz="1600" dirty="0"/>
              <a:t>to</a:t>
            </a:r>
            <a:r>
              <a:rPr lang="de-DE" sz="1600" dirty="0"/>
              <a:t> roadmap activities implementation (securing funding and providing human resources)</a:t>
            </a:r>
          </a:p>
          <a:p>
            <a:r>
              <a:rPr lang="de-DE" sz="1600" b="1" dirty="0"/>
              <a:t>Agree</a:t>
            </a:r>
            <a:r>
              <a:rPr lang="de-DE" sz="1600" dirty="0"/>
              <a:t> on a roadmap </a:t>
            </a:r>
            <a:r>
              <a:rPr lang="de-DE" sz="1600" b="1" dirty="0"/>
              <a:t>governance structure – </a:t>
            </a:r>
            <a:r>
              <a:rPr lang="de-DE" sz="1600" dirty="0"/>
              <a:t>establishing</a:t>
            </a:r>
            <a:r>
              <a:rPr lang="de-DE" sz="1600" b="1" dirty="0"/>
              <a:t> suitable cooperation format, </a:t>
            </a:r>
            <a:r>
              <a:rPr lang="de-DE" sz="1600" dirty="0"/>
              <a:t>taskforce formation</a:t>
            </a:r>
          </a:p>
          <a:p>
            <a:r>
              <a:rPr lang="de-DE" sz="1600" b="1" dirty="0"/>
              <a:t>Launch activities</a:t>
            </a:r>
            <a:r>
              <a:rPr lang="de-DE" sz="1600" dirty="0"/>
              <a:t> on a national level</a:t>
            </a:r>
          </a:p>
          <a:p>
            <a:r>
              <a:rPr lang="de-DE" sz="1600" b="1" dirty="0"/>
              <a:t>Bilateral</a:t>
            </a:r>
            <a:r>
              <a:rPr lang="de-DE" sz="1600" dirty="0"/>
              <a:t> or </a:t>
            </a:r>
            <a:r>
              <a:rPr lang="de-DE" sz="1600" b="1" dirty="0"/>
              <a:t>multilateral agreement</a:t>
            </a:r>
            <a:r>
              <a:rPr lang="de-DE" sz="1600" dirty="0"/>
              <a:t> to launch </a:t>
            </a:r>
            <a:r>
              <a:rPr lang="de-DE" sz="1600" b="1" dirty="0"/>
              <a:t>living lab</a:t>
            </a:r>
            <a:r>
              <a:rPr lang="de-DE" sz="1600" dirty="0"/>
              <a:t> for solution experimentation (including piloting activities)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E89732-4B7E-4A3B-8C08-2DF8309EFC18}"/>
              </a:ext>
            </a:extLst>
          </p:cNvPr>
          <p:cNvSpPr/>
          <p:nvPr/>
        </p:nvSpPr>
        <p:spPr>
          <a:xfrm>
            <a:off x="738000" y="1612800"/>
            <a:ext cx="7671600" cy="82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/>
              <a:t>Success of the </a:t>
            </a:r>
            <a:r>
              <a:rPr lang="en-US" sz="1600" dirty="0" err="1"/>
              <a:t>eCMR</a:t>
            </a:r>
            <a:r>
              <a:rPr lang="en-US" sz="1600" dirty="0"/>
              <a:t> roadmap depends on active BSR countries participation. Roadmap results can be achieved only if each participating country will commit and proactively participate in proposed activities on a national and transnational level.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287313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Discussion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Reading resources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CC081A2-7F06-4F27-B7E8-52513F008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14981"/>
              </p:ext>
            </p:extLst>
          </p:nvPr>
        </p:nvGraphicFramePr>
        <p:xfrm>
          <a:off x="734400" y="1612801"/>
          <a:ext cx="7670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115">
                  <a:extLst>
                    <a:ext uri="{9D8B030D-6E8A-4147-A177-3AD203B41FA5}">
                      <a16:colId xmlns:a16="http://schemas.microsoft.com/office/drawing/2014/main" val="161460204"/>
                    </a:ext>
                  </a:extLst>
                </a:gridCol>
                <a:gridCol w="5031685">
                  <a:extLst>
                    <a:ext uri="{9D8B030D-6E8A-4147-A177-3AD203B41FA5}">
                      <a16:colId xmlns:a16="http://schemas.microsoft.com/office/drawing/2014/main" val="339027401"/>
                    </a:ext>
                  </a:extLst>
                </a:gridCol>
              </a:tblGrid>
              <a:tr h="182099">
                <a:tc>
                  <a:txBody>
                    <a:bodyPr/>
                    <a:lstStyle/>
                    <a:p>
                      <a:r>
                        <a:rPr lang="en-US" sz="1200" dirty="0"/>
                        <a:t>Topic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Source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57705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eFTI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5"/>
                        </a:rPr>
                        <a:t>https://eur-lex.europa.eu/eli/reg/2020/1056/oj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72714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CEF building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6"/>
                        </a:rPr>
                        <a:t>https://ec.europa.eu/cefdigital/wiki/display/CEFDIGITAL/CEF+Digital+Home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5533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CEF digital trade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7"/>
                        </a:rPr>
                        <a:t>https://etradeforall.org/program/trade-logistics/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65953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DCSA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8"/>
                        </a:rPr>
                        <a:t>https://dcsa.org/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92845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DIGINNO digital innovation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9"/>
                        </a:rPr>
                        <a:t>https://www.diginnobsr.eu/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96242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DIGINNO</a:t>
                      </a:r>
                      <a:r>
                        <a:rPr lang="en-US" sz="1200" dirty="0"/>
                        <a:t>-Proto</a:t>
                      </a:r>
                      <a:r>
                        <a:rPr lang="lt-LT" sz="1200" dirty="0"/>
                        <a:t> eCMR 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10"/>
                        </a:rPr>
                        <a:t>https://www.diginnobsr.eu/ecmr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70325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en-US" sz="1200" dirty="0"/>
                        <a:t>DTLF initiative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11"/>
                        </a:rPr>
                        <a:t>https://www.dtlf.eu/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8146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EU strategy for the Baltic Sea Region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12"/>
                        </a:rPr>
                        <a:t>https://www.balticsea-region-strategy.eu/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51024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European interoperability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13"/>
                        </a:rPr>
                        <a:t>https://ec.europa.eu/isa2/eif_en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80550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RTE in Estonia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hlinkClick r:id="rId14"/>
                        </a:rPr>
                        <a:t>http://realtimeeconomy.ee/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16462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r>
                        <a:rPr lang="lt-LT" sz="1200" dirty="0"/>
                        <a:t>RTE vision and roadmap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15"/>
                        </a:rPr>
                        <a:t>https://mkm.ee/sites/default/files/reaalajamajanduse_visioon_2020-2027.pdf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68778"/>
                  </a:ext>
                </a:extLst>
              </a:tr>
              <a:tr h="182099">
                <a:tc>
                  <a:txBody>
                    <a:bodyPr/>
                    <a:lstStyle/>
                    <a:p>
                      <a:r>
                        <a:rPr lang="lt-LT" sz="1200" dirty="0"/>
                        <a:t>Trade facilitation implementation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hlinkClick r:id="rId16"/>
                        </a:rPr>
                        <a:t>http://tfig.unece.org/index.html</a:t>
                      </a: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9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772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 err="1"/>
              <a:t>Infobalt</a:t>
            </a:r>
            <a:r>
              <a:rPr lang="en-US" sz="2000" dirty="0"/>
              <a:t> Association</a:t>
            </a:r>
          </a:p>
          <a:p>
            <a:endParaRPr lang="en-US" sz="2000" dirty="0"/>
          </a:p>
          <a:p>
            <a:r>
              <a:rPr lang="en-US" sz="2000" dirty="0"/>
              <a:t>Contact details:</a:t>
            </a:r>
          </a:p>
          <a:p>
            <a:r>
              <a:rPr lang="lt-LT" sz="2000" dirty="0"/>
              <a:t>Ruta Satrovaite-Bulboviene</a:t>
            </a:r>
            <a:r>
              <a:rPr lang="en-US" sz="2000" dirty="0"/>
              <a:t>, </a:t>
            </a:r>
            <a:r>
              <a:rPr lang="en-US" sz="2000" dirty="0" err="1"/>
              <a:t>Infobalt</a:t>
            </a:r>
            <a:r>
              <a:rPr lang="lt-LT" sz="2000" dirty="0"/>
              <a:t>: </a:t>
            </a:r>
            <a:r>
              <a:rPr lang="lt-LT" sz="2000" b="0" i="0" dirty="0">
                <a:solidFill>
                  <a:srgbClr val="1155CC"/>
                </a:solidFill>
                <a:effectLst/>
                <a:hlinkClick r:id="rId3"/>
              </a:rPr>
              <a:t>ruta@infobalt.lt</a:t>
            </a:r>
            <a:endParaRPr lang="lt-LT" sz="2000" dirty="0"/>
          </a:p>
          <a:p>
            <a:r>
              <a:rPr lang="en-US" sz="2000" dirty="0"/>
              <a:t>Ri</a:t>
            </a:r>
            <a:r>
              <a:rPr lang="lt-LT" sz="2000" dirty="0"/>
              <a:t>sardas Bedulskis</a:t>
            </a:r>
            <a:r>
              <a:rPr lang="en-US" sz="2000" dirty="0"/>
              <a:t>, SIS</a:t>
            </a:r>
            <a:r>
              <a:rPr lang="lt-LT" sz="2000" dirty="0"/>
              <a:t>: </a:t>
            </a:r>
            <a:r>
              <a:rPr lang="lt-LT" sz="2000" dirty="0">
                <a:hlinkClick r:id="rId4"/>
              </a:rPr>
              <a:t>risardas.bedulskis@sis.lt</a:t>
            </a:r>
            <a:endParaRPr lang="lt-LT" sz="2000" dirty="0"/>
          </a:p>
          <a:p>
            <a:r>
              <a:rPr lang="lt-LT" sz="2000" dirty="0"/>
              <a:t>Andrejus Diudenko</a:t>
            </a:r>
            <a:r>
              <a:rPr lang="en-US" sz="2000" dirty="0"/>
              <a:t>, independent consultant</a:t>
            </a:r>
            <a:r>
              <a:rPr lang="lt-LT" sz="2000" dirty="0"/>
              <a:t>: </a:t>
            </a:r>
            <a:r>
              <a:rPr lang="lt-LT" sz="2000" dirty="0">
                <a:hlinkClick r:id="rId5"/>
              </a:rPr>
              <a:t>andrius.di</a:t>
            </a:r>
            <a:r>
              <a:rPr lang="en-US" sz="2000" dirty="0">
                <a:hlinkClick r:id="rId5"/>
              </a:rPr>
              <a:t>u@gmail.com</a:t>
            </a:r>
            <a:r>
              <a:rPr lang="en-US" sz="2000" dirty="0"/>
              <a:t> </a:t>
            </a:r>
          </a:p>
        </p:txBody>
      </p:sp>
      <p:pic>
        <p:nvPicPr>
          <p:cNvPr id="10" name="Pil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9" y="606859"/>
            <a:ext cx="1367895" cy="678604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3" y="674613"/>
            <a:ext cx="1934359" cy="6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1DE54C-D6BF-40F3-B396-AAE37D9CE9A7}"/>
              </a:ext>
            </a:extLst>
          </p:cNvPr>
          <p:cNvSpPr/>
          <p:nvPr/>
        </p:nvSpPr>
        <p:spPr>
          <a:xfrm>
            <a:off x="715841" y="4181862"/>
            <a:ext cx="3637218" cy="1393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Reduction of administration costs up to 60%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Faster invoicing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Reduction of delivery and reception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discrepancies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Faster administration with reduced date entry, no paper handling, no fax/scan/letter exchanges, no paper archiving, etc.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B5DA76-E4A8-4EFF-BBCD-164A5C073707}"/>
              </a:ext>
            </a:extLst>
          </p:cNvPr>
          <p:cNvSpPr/>
          <p:nvPr/>
        </p:nvSpPr>
        <p:spPr>
          <a:xfrm>
            <a:off x="4790941" y="4181698"/>
            <a:ext cx="3637218" cy="1393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0" rtlCol="0" anchor="t" anchorCtr="0"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customs can make preliminary automatic control of documents in the border (Norway, Russia, etc.)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Rescue service in case of accident is aware of the type of dangerous goods inside the truck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Extra tool to preliminary risk analysis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9A67F0-938F-40B7-8728-72576B243155}"/>
              </a:ext>
            </a:extLst>
          </p:cNvPr>
          <p:cNvSpPr/>
          <p:nvPr/>
        </p:nvSpPr>
        <p:spPr>
          <a:xfrm>
            <a:off x="4770785" y="2431094"/>
            <a:ext cx="3637218" cy="1393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Police has possibility to control road taxes and overweight from distance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Automated info to Statistics department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Real time information to Tax inspection: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risk analysis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online calculation of taxes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Tax refunds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A68956-B996-42B6-BAB5-4C839D63D6AD}"/>
              </a:ext>
            </a:extLst>
          </p:cNvPr>
          <p:cNvSpPr/>
          <p:nvPr/>
        </p:nvSpPr>
        <p:spPr>
          <a:xfrm>
            <a:off x="735999" y="2431095"/>
            <a:ext cx="3637218" cy="1393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Reduction of administration costs up to 60%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Faster administration with reduced date entry, no paper handling, no fax/scan/letter exchanges, no paper archiving,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Faster invoicing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Reduction of delivery and reception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discrepancies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Benefits of digitization in the logistics sector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E89732-4B7E-4A3B-8C08-2DF8309EFC18}"/>
              </a:ext>
            </a:extLst>
          </p:cNvPr>
          <p:cNvSpPr/>
          <p:nvPr/>
        </p:nvSpPr>
        <p:spPr>
          <a:xfrm>
            <a:off x="738000" y="1612801"/>
            <a:ext cx="7671600" cy="686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/>
              <a:t>Total freight transport in the EU is projected to increase by 51% during 2015-2050 year under current trends and adopted EU policies</a:t>
            </a:r>
            <a:r>
              <a:rPr lang="en-US" sz="1400" baseline="30000" dirty="0"/>
              <a:t>2</a:t>
            </a:r>
            <a:r>
              <a:rPr lang="en-US" sz="1400" dirty="0"/>
              <a:t>. Digitization of transport operations will significantly improve efficiency of logistics industry.</a:t>
            </a:r>
            <a:endParaRPr lang="lt-LT" sz="1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84762E-B7C6-4B68-AEB4-EA18BBAE9754}"/>
              </a:ext>
            </a:extLst>
          </p:cNvPr>
          <p:cNvGrpSpPr/>
          <p:nvPr/>
        </p:nvGrpSpPr>
        <p:grpSpPr>
          <a:xfrm>
            <a:off x="3456995" y="2899656"/>
            <a:ext cx="1075248" cy="1075248"/>
            <a:chOff x="514033" y="215087"/>
            <a:chExt cx="1075248" cy="1075248"/>
          </a:xfrm>
        </p:grpSpPr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E8F35B84-905A-47B4-839C-7A64DC62C7B0}"/>
                </a:ext>
              </a:extLst>
            </p:cNvPr>
            <p:cNvSpPr/>
            <p:nvPr/>
          </p:nvSpPr>
          <p:spPr>
            <a:xfrm>
              <a:off x="514033" y="215087"/>
              <a:ext cx="1075248" cy="1075248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artial Circle 4">
              <a:extLst>
                <a:ext uri="{FF2B5EF4-FFF2-40B4-BE49-F238E27FC236}">
                  <a16:creationId xmlns:a16="http://schemas.microsoft.com/office/drawing/2014/main" id="{BA335091-2F94-4CE8-B41D-A04A7B809819}"/>
                </a:ext>
              </a:extLst>
            </p:cNvPr>
            <p:cNvSpPr txBox="1"/>
            <p:nvPr/>
          </p:nvSpPr>
          <p:spPr>
            <a:xfrm>
              <a:off x="698734" y="515418"/>
              <a:ext cx="890547" cy="774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Lower costs</a:t>
              </a:r>
              <a:endParaRPr lang="lt-LT" sz="14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56D9BC-F31E-4BA6-80D8-53FE23AB6492}"/>
              </a:ext>
            </a:extLst>
          </p:cNvPr>
          <p:cNvGrpSpPr/>
          <p:nvPr/>
        </p:nvGrpSpPr>
        <p:grpSpPr>
          <a:xfrm>
            <a:off x="4611759" y="2899656"/>
            <a:ext cx="1075248" cy="1075248"/>
            <a:chOff x="1638946" y="215087"/>
            <a:chExt cx="1075248" cy="1075248"/>
          </a:xfrm>
        </p:grpSpPr>
        <p:sp>
          <p:nvSpPr>
            <p:cNvPr id="21" name="Partial Circle 20">
              <a:extLst>
                <a:ext uri="{FF2B5EF4-FFF2-40B4-BE49-F238E27FC236}">
                  <a16:creationId xmlns:a16="http://schemas.microsoft.com/office/drawing/2014/main" id="{81BECEFB-ADE6-4674-8580-4B8ABB681E79}"/>
                </a:ext>
              </a:extLst>
            </p:cNvPr>
            <p:cNvSpPr/>
            <p:nvPr/>
          </p:nvSpPr>
          <p:spPr>
            <a:xfrm rot="5400000">
              <a:off x="1638946" y="215087"/>
              <a:ext cx="1075248" cy="1075248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artial Circle 4">
              <a:extLst>
                <a:ext uri="{FF2B5EF4-FFF2-40B4-BE49-F238E27FC236}">
                  <a16:creationId xmlns:a16="http://schemas.microsoft.com/office/drawing/2014/main" id="{1C89DC43-6063-456F-95EC-6F998789C21C}"/>
                </a:ext>
              </a:extLst>
            </p:cNvPr>
            <p:cNvSpPr txBox="1"/>
            <p:nvPr/>
          </p:nvSpPr>
          <p:spPr>
            <a:xfrm>
              <a:off x="1638946" y="515418"/>
              <a:ext cx="1017713" cy="774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More transparency</a:t>
              </a:r>
              <a:endParaRPr lang="lt-LT" sz="1400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6DE27F-1607-4DC6-AD47-8D1DEB8F3613}"/>
              </a:ext>
            </a:extLst>
          </p:cNvPr>
          <p:cNvGrpSpPr/>
          <p:nvPr/>
        </p:nvGrpSpPr>
        <p:grpSpPr>
          <a:xfrm>
            <a:off x="4611759" y="4044461"/>
            <a:ext cx="1075248" cy="1075248"/>
            <a:chOff x="1638946" y="1340000"/>
            <a:chExt cx="1075248" cy="1075248"/>
          </a:xfrm>
        </p:grpSpPr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6F09A80D-D5B8-4CC5-97CF-8DF314109DC4}"/>
                </a:ext>
              </a:extLst>
            </p:cNvPr>
            <p:cNvSpPr/>
            <p:nvPr/>
          </p:nvSpPr>
          <p:spPr>
            <a:xfrm rot="10800000">
              <a:off x="1638946" y="1340000"/>
              <a:ext cx="1075248" cy="1075248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artial Circle 4">
              <a:extLst>
                <a:ext uri="{FF2B5EF4-FFF2-40B4-BE49-F238E27FC236}">
                  <a16:creationId xmlns:a16="http://schemas.microsoft.com/office/drawing/2014/main" id="{9017B1C8-700C-4C3A-A9C3-E4BCFCADE770}"/>
                </a:ext>
              </a:extLst>
            </p:cNvPr>
            <p:cNvSpPr txBox="1"/>
            <p:nvPr/>
          </p:nvSpPr>
          <p:spPr>
            <a:xfrm>
              <a:off x="1638946" y="1340000"/>
              <a:ext cx="1017713" cy="841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Improved risk control</a:t>
              </a:r>
              <a:endParaRPr lang="lt-LT" sz="1400" kern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0F83B9-B7C3-46D8-938D-468FE46ED6C8}"/>
              </a:ext>
            </a:extLst>
          </p:cNvPr>
          <p:cNvGrpSpPr/>
          <p:nvPr/>
        </p:nvGrpSpPr>
        <p:grpSpPr>
          <a:xfrm>
            <a:off x="3456995" y="4044461"/>
            <a:ext cx="1075248" cy="1075248"/>
            <a:chOff x="514033" y="1340000"/>
            <a:chExt cx="1075248" cy="1075248"/>
          </a:xfrm>
        </p:grpSpPr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id="{D5AC2963-2804-4578-BCAA-D700B16273D9}"/>
                </a:ext>
              </a:extLst>
            </p:cNvPr>
            <p:cNvSpPr/>
            <p:nvPr/>
          </p:nvSpPr>
          <p:spPr>
            <a:xfrm rot="16200000">
              <a:off x="514033" y="1340000"/>
              <a:ext cx="1075248" cy="1075248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artial Circle 4">
              <a:extLst>
                <a:ext uri="{FF2B5EF4-FFF2-40B4-BE49-F238E27FC236}">
                  <a16:creationId xmlns:a16="http://schemas.microsoft.com/office/drawing/2014/main" id="{D4B4597A-93A2-445E-B76F-5ED403B62091}"/>
                </a:ext>
              </a:extLst>
            </p:cNvPr>
            <p:cNvSpPr txBox="1"/>
            <p:nvPr/>
          </p:nvSpPr>
          <p:spPr>
            <a:xfrm>
              <a:off x="545838" y="1340000"/>
              <a:ext cx="1043443" cy="841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Greater transparency</a:t>
              </a:r>
              <a:endParaRPr lang="lt-LT" sz="1400" kern="1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A580CE-29F6-4025-9AA4-54F58EAAA085}"/>
              </a:ext>
            </a:extLst>
          </p:cNvPr>
          <p:cNvSpPr txBox="1"/>
          <p:nvPr/>
        </p:nvSpPr>
        <p:spPr>
          <a:xfrm>
            <a:off x="266624" y="3111935"/>
            <a:ext cx="461665" cy="15022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Private sector</a:t>
            </a:r>
            <a:endParaRPr lang="lt-LT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241B92-DEE0-494B-907F-2967CD8393BE}"/>
              </a:ext>
            </a:extLst>
          </p:cNvPr>
          <p:cNvSpPr txBox="1"/>
          <p:nvPr/>
        </p:nvSpPr>
        <p:spPr>
          <a:xfrm>
            <a:off x="8356352" y="3110400"/>
            <a:ext cx="461665" cy="15022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Public sector</a:t>
            </a:r>
            <a:endParaRPr lang="lt-LT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C77A2D-8737-419E-BF94-CC9F40C1F8F7}"/>
              </a:ext>
            </a:extLst>
          </p:cNvPr>
          <p:cNvCxnSpPr>
            <a:cxnSpLocks/>
          </p:cNvCxnSpPr>
          <p:nvPr/>
        </p:nvCxnSpPr>
        <p:spPr>
          <a:xfrm>
            <a:off x="4571699" y="2335682"/>
            <a:ext cx="0" cy="325540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3B00B81-A889-4FD0-938C-A8779054ACB5}"/>
              </a:ext>
            </a:extLst>
          </p:cNvPr>
          <p:cNvSpPr txBox="1"/>
          <p:nvPr/>
        </p:nvSpPr>
        <p:spPr>
          <a:xfrm>
            <a:off x="612559" y="6036816"/>
            <a:ext cx="27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2</a:t>
            </a:r>
            <a:r>
              <a:rPr lang="en-US" sz="900" dirty="0"/>
              <a:t>eFTI Impact assessment report – SWD(2018)184, link: https://ec.europa.eu/info/law/better-regulation/have-your-say/initiatives/1393-Electronic-documents-for-freight-transport </a:t>
            </a:r>
            <a:endParaRPr lang="lt-LT" sz="900" dirty="0"/>
          </a:p>
        </p:txBody>
      </p:sp>
    </p:spTree>
    <p:extLst>
      <p:ext uri="{BB962C8B-B14F-4D97-AF65-F5344CB8AC3E}">
        <p14:creationId xmlns:p14="http://schemas.microsoft.com/office/powerpoint/2010/main" val="63966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Init</a:t>
            </a:r>
            <a:r>
              <a:rPr lang="en-US" dirty="0" err="1"/>
              <a:t>i</a:t>
            </a:r>
            <a:r>
              <a:rPr lang="lt-LT" dirty="0"/>
              <a:t>atives overview</a:t>
            </a:r>
            <a:r>
              <a:rPr lang="en-US" dirty="0"/>
              <a:t> (1/3)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international and regional (BSR) initiatives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0439F7-1AC4-450C-BB13-B1A0B73F3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945"/>
              </p:ext>
            </p:extLst>
          </p:nvPr>
        </p:nvGraphicFramePr>
        <p:xfrm>
          <a:off x="735998" y="1612800"/>
          <a:ext cx="76714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410">
                  <a:extLst>
                    <a:ext uri="{9D8B030D-6E8A-4147-A177-3AD203B41FA5}">
                      <a16:colId xmlns:a16="http://schemas.microsoft.com/office/drawing/2014/main" val="2541749113"/>
                    </a:ext>
                  </a:extLst>
                </a:gridCol>
                <a:gridCol w="5388990">
                  <a:extLst>
                    <a:ext uri="{9D8B030D-6E8A-4147-A177-3AD203B41FA5}">
                      <a16:colId xmlns:a16="http://schemas.microsoft.com/office/drawing/2014/main" val="1709529295"/>
                    </a:ext>
                  </a:extLst>
                </a:gridCol>
              </a:tblGrid>
              <a:tr h="398109">
                <a:tc>
                  <a:txBody>
                    <a:bodyPr/>
                    <a:lstStyle/>
                    <a:p>
                      <a:r>
                        <a:rPr lang="en-US" sz="1400" dirty="0"/>
                        <a:t>Environment/initiatives/organizations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038"/>
                  </a:ext>
                </a:extLst>
              </a:tr>
              <a:tr h="562036">
                <a:tc>
                  <a:txBody>
                    <a:bodyPr/>
                    <a:lstStyle/>
                    <a:p>
                      <a:r>
                        <a:rPr lang="en-US" sz="1400" dirty="0"/>
                        <a:t>Digital transport &amp; logistics forum (DTLF)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Group of experts officially mandated to advice and assist EU Commission on the creation and implementation of the Regulation on electronic freight transport information (</a:t>
                      </a:r>
                      <a:r>
                        <a:rPr lang="en-US" sz="1400" dirty="0" err="1"/>
                        <a:t>eFTI</a:t>
                      </a:r>
                      <a:r>
                        <a:rPr lang="en-US" sz="1400" dirty="0"/>
                        <a:t>).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65011"/>
                  </a:ext>
                </a:extLst>
              </a:tr>
              <a:tr h="725963">
                <a:tc>
                  <a:txBody>
                    <a:bodyPr/>
                    <a:lstStyle/>
                    <a:p>
                      <a:r>
                        <a:rPr lang="en-US" sz="1400" b="1" dirty="0"/>
                        <a:t>Regulation on electronic freight transport information (</a:t>
                      </a:r>
                      <a:r>
                        <a:rPr lang="en-US" sz="1400" b="1" dirty="0" err="1"/>
                        <a:t>eFTI</a:t>
                      </a:r>
                      <a:r>
                        <a:rPr lang="en-US" sz="1400" b="1" dirty="0"/>
                        <a:t>)</a:t>
                      </a:r>
                      <a:endParaRPr lang="lt-L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eFTI</a:t>
                      </a:r>
                      <a:r>
                        <a:rPr lang="en-US" sz="1400" dirty="0"/>
                        <a:t> focuses on business-to-government (B2G) data exchange. This regulation should be considered as a main EU initiative that will unify requirements and standards in the e-logistics area. This regulation shall apply from 21 August 2024.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25344"/>
                  </a:ext>
                </a:extLst>
              </a:tr>
              <a:tr h="562036">
                <a:tc>
                  <a:txBody>
                    <a:bodyPr/>
                    <a:lstStyle/>
                    <a:p>
                      <a:r>
                        <a:rPr lang="en-US" sz="1400" dirty="0"/>
                        <a:t>Digital container shipping association (DCSA)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Private sector organization focused on standard development. Standards include Track &amp; Trace, e-Bill of Lading, IoT Container Connectivity and Cyber Security.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45873"/>
                  </a:ext>
                </a:extLst>
              </a:tr>
              <a:tr h="808710">
                <a:tc>
                  <a:txBody>
                    <a:bodyPr/>
                    <a:lstStyle/>
                    <a:p>
                      <a:r>
                        <a:rPr lang="lt-LT" sz="1400" b="1" dirty="0"/>
                        <a:t>DIGINNO-Proto eCMR 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Sub-project of a wider DIGINNO project initiative (2017-2020) financed by Nordic Council of Ministers and implemented in 2019-2020. Under this sub-project, project partners successfully developed and piloted </a:t>
                      </a:r>
                      <a:r>
                        <a:rPr lang="en-US" sz="1400" dirty="0" err="1"/>
                        <a:t>eCMR</a:t>
                      </a:r>
                      <a:r>
                        <a:rPr lang="en-US" sz="1400" dirty="0"/>
                        <a:t> index registry architecture - a cross-border e-service.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4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19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Init</a:t>
            </a:r>
            <a:r>
              <a:rPr lang="en-US" dirty="0" err="1"/>
              <a:t>i</a:t>
            </a:r>
            <a:r>
              <a:rPr lang="lt-LT" dirty="0"/>
              <a:t>atives overview</a:t>
            </a:r>
            <a:r>
              <a:rPr lang="en-US" dirty="0"/>
              <a:t> (2/3)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international and regional (BSR) initiatives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0439F7-1AC4-450C-BB13-B1A0B73F3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02181"/>
              </p:ext>
            </p:extLst>
          </p:nvPr>
        </p:nvGraphicFramePr>
        <p:xfrm>
          <a:off x="735998" y="1612801"/>
          <a:ext cx="76714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410">
                  <a:extLst>
                    <a:ext uri="{9D8B030D-6E8A-4147-A177-3AD203B41FA5}">
                      <a16:colId xmlns:a16="http://schemas.microsoft.com/office/drawing/2014/main" val="2541749113"/>
                    </a:ext>
                  </a:extLst>
                </a:gridCol>
                <a:gridCol w="5388990">
                  <a:extLst>
                    <a:ext uri="{9D8B030D-6E8A-4147-A177-3AD203B41FA5}">
                      <a16:colId xmlns:a16="http://schemas.microsoft.com/office/drawing/2014/main" val="1709529295"/>
                    </a:ext>
                  </a:extLst>
                </a:gridCol>
              </a:tblGrid>
              <a:tr h="386607">
                <a:tc>
                  <a:txBody>
                    <a:bodyPr/>
                    <a:lstStyle/>
                    <a:p>
                      <a:r>
                        <a:rPr lang="en-US" sz="1400" dirty="0"/>
                        <a:t>Environment/initiatives/organizations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038"/>
                  </a:ext>
                </a:extLst>
              </a:tr>
              <a:tr h="545797">
                <a:tc>
                  <a:txBody>
                    <a:bodyPr/>
                    <a:lstStyle/>
                    <a:p>
                      <a:r>
                        <a:rPr lang="en-US" sz="1400" b="1" dirty="0"/>
                        <a:t>DINNOCAP initiative</a:t>
                      </a:r>
                      <a:endParaRPr lang="lt-L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DINNOCAP is an initiative based on selected outcomes of DIGINNO project which was implemented during 2017-2020 period. Initiative targets SMEs in the BSR region to improve ICT uptake (e.g., </a:t>
                      </a:r>
                      <a:r>
                        <a:rPr lang="en-US" sz="1400" b="1" dirty="0"/>
                        <a:t>WP3</a:t>
                      </a:r>
                      <a:r>
                        <a:rPr lang="en-US" sz="1400" dirty="0"/>
                        <a:t>).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65011"/>
                  </a:ext>
                </a:extLst>
              </a:tr>
              <a:tr h="704988">
                <a:tc>
                  <a:txBody>
                    <a:bodyPr/>
                    <a:lstStyle/>
                    <a:p>
                      <a:r>
                        <a:rPr lang="en-US" sz="1400" dirty="0"/>
                        <a:t>International transport and innovation forum &amp; signed declaration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During the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international transport and innovation forum held on 5 of Nov 2020 joint declaration was signed on digital freight transport data exchange among the eastern Baltic Sea Region and Eastern European partners.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25344"/>
                  </a:ext>
                </a:extLst>
              </a:tr>
              <a:tr h="704988">
                <a:tc>
                  <a:txBody>
                    <a:bodyPr/>
                    <a:lstStyle/>
                    <a:p>
                      <a:r>
                        <a:rPr lang="en-US" sz="1400" dirty="0"/>
                        <a:t>EU Strategy for the Baltic Sea Region (EUSBSR) – Real Time Economy (RTE) flagship projects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Program to launch flagship projects including </a:t>
                      </a:r>
                      <a:r>
                        <a:rPr lang="en-US" sz="1400" b="1" dirty="0"/>
                        <a:t>e-logistics </a:t>
                      </a:r>
                      <a:r>
                        <a:rPr lang="en-US" sz="1400" b="1" dirty="0" err="1"/>
                        <a:t>eCMR</a:t>
                      </a:r>
                      <a:r>
                        <a:rPr lang="en-US" sz="1400" dirty="0"/>
                        <a:t>. Initiative planned for 2021-2027.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45873"/>
                  </a:ext>
                </a:extLst>
              </a:tr>
              <a:tr h="545797">
                <a:tc>
                  <a:txBody>
                    <a:bodyPr/>
                    <a:lstStyle/>
                    <a:p>
                      <a:r>
                        <a:rPr lang="en-US" sz="1400" dirty="0"/>
                        <a:t>SW Initiative Digital Transport Cluster - extension to Nordic-Baltic dimension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Single Window Initiative representatives and the core group has been behind the </a:t>
                      </a:r>
                      <a:r>
                        <a:rPr lang="en-US" sz="1400" dirty="0" err="1"/>
                        <a:t>eCMR</a:t>
                      </a:r>
                      <a:r>
                        <a:rPr lang="en-US" sz="1400" dirty="0"/>
                        <a:t> indexing concept that led to successful prototype development during the DIGINNO-Proto project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4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86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Init</a:t>
            </a:r>
            <a:r>
              <a:rPr lang="en-US" dirty="0" err="1"/>
              <a:t>i</a:t>
            </a:r>
            <a:r>
              <a:rPr lang="lt-LT" dirty="0"/>
              <a:t>atives overview</a:t>
            </a:r>
            <a:r>
              <a:rPr lang="en-US" dirty="0"/>
              <a:t> (3/3)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other international initiatives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0439F7-1AC4-450C-BB13-B1A0B73F3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30282"/>
              </p:ext>
            </p:extLst>
          </p:nvPr>
        </p:nvGraphicFramePr>
        <p:xfrm>
          <a:off x="735998" y="1612801"/>
          <a:ext cx="7671400" cy="307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410">
                  <a:extLst>
                    <a:ext uri="{9D8B030D-6E8A-4147-A177-3AD203B41FA5}">
                      <a16:colId xmlns:a16="http://schemas.microsoft.com/office/drawing/2014/main" val="2541749113"/>
                    </a:ext>
                  </a:extLst>
                </a:gridCol>
                <a:gridCol w="5388990">
                  <a:extLst>
                    <a:ext uri="{9D8B030D-6E8A-4147-A177-3AD203B41FA5}">
                      <a16:colId xmlns:a16="http://schemas.microsoft.com/office/drawing/2014/main" val="1709529295"/>
                    </a:ext>
                  </a:extLst>
                </a:gridCol>
              </a:tblGrid>
              <a:tr h="386607">
                <a:tc>
                  <a:txBody>
                    <a:bodyPr/>
                    <a:lstStyle/>
                    <a:p>
                      <a:r>
                        <a:rPr lang="en-US" sz="1400" dirty="0"/>
                        <a:t>Environment/initiatives/organizations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038"/>
                  </a:ext>
                </a:extLst>
              </a:tr>
              <a:tr h="545797">
                <a:tc>
                  <a:txBody>
                    <a:bodyPr/>
                    <a:lstStyle/>
                    <a:p>
                      <a:r>
                        <a:rPr lang="en-US" sz="1400" dirty="0"/>
                        <a:t>Redesigning Trust: Blockchain for Supply Chains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Source: https://www.weforum.org/projects/redesigning-trust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65011"/>
                  </a:ext>
                </a:extLst>
              </a:tr>
              <a:tr h="704988">
                <a:tc>
                  <a:txBody>
                    <a:bodyPr/>
                    <a:lstStyle/>
                    <a:p>
                      <a:r>
                        <a:rPr lang="en-US" sz="1400" dirty="0"/>
                        <a:t>Redesigning Trust: Blockchain, COVID-19 &amp; Supply Chains of the Future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Source: https://www.weforum.org/projects/redesigning-trust-blockchain-supply-chains-of-the-future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25344"/>
                  </a:ext>
                </a:extLst>
              </a:tr>
              <a:tr h="704988">
                <a:tc>
                  <a:txBody>
                    <a:bodyPr/>
                    <a:lstStyle/>
                    <a:p>
                      <a:r>
                        <a:rPr lang="en-US" sz="1400" dirty="0"/>
                        <a:t>Harmonizing Systems: Smart Contracts and Interoperability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Source: https://www.weforum.org/projects/harmonizing-systems-smart-contracts-and-interoperability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45873"/>
                  </a:ext>
                </a:extLst>
              </a:tr>
              <a:tr h="545797">
                <a:tc>
                  <a:txBody>
                    <a:bodyPr/>
                    <a:lstStyle/>
                    <a:p>
                      <a:r>
                        <a:rPr lang="lt-LT" sz="1400" dirty="0"/>
                        <a:t>Unlocking Government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Source: https://www.weforum.org/projects/unlocking-government-transparency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4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07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3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eFTI regulation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implementation timeline</a:t>
            </a:r>
            <a:r>
              <a:rPr lang="de-DE" baseline="30000" dirty="0"/>
              <a:t>3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4" name="Pilt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5" name="Pilt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B148E5-D31A-443F-8050-C9C1309BD88B}"/>
              </a:ext>
            </a:extLst>
          </p:cNvPr>
          <p:cNvSpPr txBox="1"/>
          <p:nvPr/>
        </p:nvSpPr>
        <p:spPr>
          <a:xfrm>
            <a:off x="612559" y="6036816"/>
            <a:ext cx="27875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3</a:t>
            </a:r>
            <a:r>
              <a:rPr lang="en-US" sz="900" dirty="0"/>
              <a:t>eFTI implementation &amp; application (Policy Officer Lia </a:t>
            </a:r>
            <a:r>
              <a:rPr lang="en-US" sz="900" dirty="0" err="1"/>
              <a:t>Potec</a:t>
            </a:r>
            <a:r>
              <a:rPr lang="en-US" sz="900" dirty="0"/>
              <a:t>, EU Regulation on electronic freight transport information)</a:t>
            </a:r>
            <a:endParaRPr lang="lt-LT" sz="900" dirty="0"/>
          </a:p>
        </p:txBody>
      </p:sp>
      <p:pic>
        <p:nvPicPr>
          <p:cNvPr id="16" name="image1.jpg">
            <a:extLst>
              <a:ext uri="{FF2B5EF4-FFF2-40B4-BE49-F238E27FC236}">
                <a16:creationId xmlns:a16="http://schemas.microsoft.com/office/drawing/2014/main" id="{68EA81DC-286F-4500-941A-A96B9578DEC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98490" y="2232807"/>
            <a:ext cx="6779809" cy="3329356"/>
          </a:xfrm>
          <a:prstGeom prst="rect">
            <a:avLst/>
          </a:prstGeom>
          <a:ln/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7E5F194-F22D-4019-9AEC-DF7DCD97C854}"/>
              </a:ext>
            </a:extLst>
          </p:cNvPr>
          <p:cNvSpPr/>
          <p:nvPr/>
        </p:nvSpPr>
        <p:spPr>
          <a:xfrm>
            <a:off x="319595" y="3273137"/>
            <a:ext cx="1491453" cy="507831"/>
          </a:xfrm>
          <a:prstGeom prst="wedgeRectCallout">
            <a:avLst>
              <a:gd name="adj1" fmla="val 55000"/>
              <a:gd name="adj2" fmla="val 72256"/>
            </a:avLst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Submission of national req. by MS</a:t>
            </a:r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35B997-07B6-4AF3-ABBB-463B6DED07C5}"/>
              </a:ext>
            </a:extLst>
          </p:cNvPr>
          <p:cNvSpPr/>
          <p:nvPr/>
        </p:nvSpPr>
        <p:spPr>
          <a:xfrm>
            <a:off x="738000" y="1612801"/>
            <a:ext cx="7671600" cy="55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err="1"/>
              <a:t>eCMR</a:t>
            </a:r>
            <a:r>
              <a:rPr lang="en-US" sz="1400" dirty="0"/>
              <a:t> is a B2B document, however, it is also a source of data for controlling </a:t>
            </a:r>
            <a:r>
              <a:rPr lang="en-US" sz="1400" dirty="0" err="1"/>
              <a:t>intstitutions</a:t>
            </a:r>
            <a:r>
              <a:rPr lang="en-US" sz="1400" dirty="0"/>
              <a:t> and therefore it falls under </a:t>
            </a:r>
            <a:r>
              <a:rPr lang="en-US" sz="1400" dirty="0" err="1"/>
              <a:t>eFTI</a:t>
            </a:r>
            <a:r>
              <a:rPr lang="en-US" sz="1400" dirty="0"/>
              <a:t> scope (</a:t>
            </a:r>
            <a:r>
              <a:rPr lang="en-US" sz="1400" dirty="0" err="1"/>
              <a:t>eCMR</a:t>
            </a:r>
            <a:r>
              <a:rPr lang="en-US" sz="1400" dirty="0"/>
              <a:t> contains data covered by </a:t>
            </a:r>
            <a:r>
              <a:rPr lang="en-US" sz="1400" dirty="0" err="1"/>
              <a:t>eFTI</a:t>
            </a:r>
            <a:r>
              <a:rPr lang="en-US" sz="1400" dirty="0"/>
              <a:t> regulatory requirements).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254329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BSR region environment overview</a:t>
            </a:r>
            <a:r>
              <a:rPr lang="de-DE" baseline="30000" dirty="0"/>
              <a:t>4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eCMR and eFTI regulation implementation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72917"/>
          </a:xfrm>
        </p:spPr>
        <p:txBody>
          <a:bodyPr>
            <a:normAutofit/>
          </a:bodyPr>
          <a:lstStyle/>
          <a:p>
            <a:r>
              <a:rPr lang="de-DE" sz="1600" dirty="0"/>
              <a:t>Digitization initiatives in BSR region remain sporadic, especially on a transnational level</a:t>
            </a:r>
          </a:p>
          <a:p>
            <a:r>
              <a:rPr lang="de-DE" sz="1600" dirty="0"/>
              <a:t>Universal standards and legislative environment for eCMR is not yet fully developed</a:t>
            </a:r>
          </a:p>
          <a:p>
            <a:r>
              <a:rPr lang="de-DE" sz="1600" dirty="0"/>
              <a:t>There are multiple national e-service providers who help B2B parties exchanging data (including eCMR)</a:t>
            </a:r>
          </a:p>
          <a:p>
            <a:r>
              <a:rPr lang="de-DE" sz="1600" dirty="0"/>
              <a:t>Public authorities do not yet have technical means to accept eCMR. Acceptance is done ona limited basis through the pilot projects (e.g. Estonia)</a:t>
            </a:r>
          </a:p>
          <a:p>
            <a:r>
              <a:rPr lang="de-DE" sz="1600" dirty="0"/>
              <a:t>Most of the </a:t>
            </a:r>
            <a:r>
              <a:rPr lang="de-DE" sz="1600" b="1" dirty="0"/>
              <a:t>BSR countries </a:t>
            </a:r>
            <a:r>
              <a:rPr lang="de-DE" sz="1600" dirty="0"/>
              <a:t>are carrying some </a:t>
            </a:r>
            <a:r>
              <a:rPr lang="de-DE" sz="1600" b="1" dirty="0"/>
              <a:t>national activities </a:t>
            </a:r>
            <a:r>
              <a:rPr lang="de-DE" sz="1600" dirty="0"/>
              <a:t>related to </a:t>
            </a:r>
            <a:r>
              <a:rPr lang="de-DE" sz="1600" b="1" dirty="0"/>
              <a:t>eCMR standard development </a:t>
            </a:r>
            <a:r>
              <a:rPr lang="de-DE" sz="1600" dirty="0"/>
              <a:t>and </a:t>
            </a:r>
            <a:r>
              <a:rPr lang="de-DE" sz="1600" b="1" dirty="0"/>
              <a:t>eFTI implementation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3F7BDA-778B-4105-A728-7ABEA976D249}"/>
              </a:ext>
            </a:extLst>
          </p:cNvPr>
          <p:cNvSpPr txBox="1"/>
          <p:nvPr/>
        </p:nvSpPr>
        <p:spPr>
          <a:xfrm>
            <a:off x="612559" y="6036816"/>
            <a:ext cx="27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4</a:t>
            </a:r>
            <a:r>
              <a:rPr lang="en-US" sz="900" dirty="0"/>
              <a:t>Overview is based on information collected via DIGINNO WP3 </a:t>
            </a:r>
            <a:r>
              <a:rPr lang="en-US" sz="900" dirty="0" err="1"/>
              <a:t>eCMR</a:t>
            </a:r>
            <a:r>
              <a:rPr lang="en-US" sz="900" dirty="0"/>
              <a:t> questionnaire which was electronically distributed to BSR countries (</a:t>
            </a:r>
            <a:r>
              <a:rPr lang="en-US" sz="900" dirty="0" err="1"/>
              <a:t>eCMR</a:t>
            </a:r>
            <a:r>
              <a:rPr lang="en-US" sz="900" dirty="0"/>
              <a:t> show case participants)</a:t>
            </a:r>
            <a:endParaRPr lang="lt-LT" sz="900" dirty="0"/>
          </a:p>
        </p:txBody>
      </p:sp>
    </p:spTree>
    <p:extLst>
      <p:ext uri="{BB962C8B-B14F-4D97-AF65-F5344CB8AC3E}">
        <p14:creationId xmlns:p14="http://schemas.microsoft.com/office/powerpoint/2010/main" val="162689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eCMR roadmap vision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5860302"/>
            <a:ext cx="1764592" cy="557240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0" y="5922212"/>
            <a:ext cx="2675610" cy="84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55205-CDD0-4F25-B5B1-A31C02A241FF}"/>
              </a:ext>
            </a:extLst>
          </p:cNvPr>
          <p:cNvSpPr/>
          <p:nvPr/>
        </p:nvSpPr>
        <p:spPr>
          <a:xfrm>
            <a:off x="734400" y="1843200"/>
            <a:ext cx="7671400" cy="1347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Extend international usage of </a:t>
            </a:r>
            <a:r>
              <a:rPr lang="en-US" dirty="0" err="1">
                <a:solidFill>
                  <a:schemeClr val="tx1"/>
                </a:solidFill>
              </a:rPr>
              <a:t>eCMR</a:t>
            </a:r>
            <a:r>
              <a:rPr lang="en-US" dirty="0">
                <a:solidFill>
                  <a:schemeClr val="tx1"/>
                </a:solidFill>
              </a:rPr>
              <a:t> and other supporting documents, across various transport modes, in business and public institutions in BSR region, EU level and across non-EU countries. Establish BSR as a leading region in EU and non-EU countries in development of digital public services in logistics sector.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55543-531E-467E-A251-31F4CC65EB77}"/>
              </a:ext>
            </a:extLst>
          </p:cNvPr>
          <p:cNvSpPr/>
          <p:nvPr/>
        </p:nvSpPr>
        <p:spPr>
          <a:xfrm>
            <a:off x="734400" y="1833895"/>
            <a:ext cx="54000" cy="13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95305B-B212-4F76-836D-8301CF5BA428}"/>
              </a:ext>
            </a:extLst>
          </p:cNvPr>
          <p:cNvSpPr/>
          <p:nvPr/>
        </p:nvSpPr>
        <p:spPr>
          <a:xfrm rot="5400000">
            <a:off x="628950" y="2458236"/>
            <a:ext cx="360000" cy="90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3" name="Graphic 12" descr="Eye outline">
            <a:extLst>
              <a:ext uri="{FF2B5EF4-FFF2-40B4-BE49-F238E27FC236}">
                <a16:creationId xmlns:a16="http://schemas.microsoft.com/office/drawing/2014/main" id="{31C02898-1459-4249-BE85-E16FC8652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9200" y="1022400"/>
            <a:ext cx="914400" cy="914400"/>
          </a:xfrm>
          <a:prstGeom prst="rect">
            <a:avLst/>
          </a:prstGeom>
        </p:spPr>
      </p:pic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E007BB4-EEAC-488D-A2CC-3A6350841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1021911"/>
            <a:ext cx="7671401" cy="526958"/>
          </a:xfrm>
        </p:spPr>
        <p:txBody>
          <a:bodyPr/>
          <a:lstStyle/>
          <a:p>
            <a:r>
              <a:rPr lang="de-DE" dirty="0"/>
              <a:t>extension of eCMR proto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0E31DB23-BFF7-4C46-9D00-F1FAE6CC61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600" y="3243536"/>
            <a:ext cx="7670800" cy="230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 of the BSR logistics community is to launch new extension sub-projects (following successfull implementation of eCMR prototype solution that was developed during the DIGINNO-Proto project). Specifically: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scale implementation of the created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proto architectural concepts and services in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B2B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B2G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sector.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Extension of the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proto to other road transport documents.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Extension of the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proto to other transport modes.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Transnational recognition of the proposed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eCMR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other e-documents standards (data subsets).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Dissemination of the knowledge and experience to other EU countries and extension of the standard and solutions to non-EU countries (e.g., Belarus, Ukraine and other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EaP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countries).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7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4612</Words>
  <Application>Microsoft Office PowerPoint</Application>
  <PresentationFormat>On-screen Show (4:3)</PresentationFormat>
  <Paragraphs>845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2020-12-14T08:06:23Z</dcterms:created>
  <dcterms:modified xsi:type="dcterms:W3CDTF">2021-12-15T03:32:58Z</dcterms:modified>
</cp:coreProperties>
</file>