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Proxima Nova"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i3ZeKjM1hhUy+Pwfrq2VFNvWo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Chart, bar chart&#10;&#10;Description automatically generated"/>
          <p:cNvPicPr preferRelativeResize="0"/>
          <p:nvPr/>
        </p:nvPicPr>
        <p:blipFill rotWithShape="1">
          <a:blip r:embed="rId3">
            <a:alphaModFix/>
          </a:blip>
          <a:srcRect/>
          <a:stretch/>
        </p:blipFill>
        <p:spPr>
          <a:xfrm>
            <a:off x="1418383" y="376524"/>
            <a:ext cx="9554649" cy="5744312"/>
          </a:xfrm>
          <a:prstGeom prst="rect">
            <a:avLst/>
          </a:prstGeom>
          <a:noFill/>
          <a:ln>
            <a:noFill/>
          </a:ln>
        </p:spPr>
      </p:pic>
      <p:sp>
        <p:nvSpPr>
          <p:cNvPr id="85" name="Google Shape;85;p1"/>
          <p:cNvSpPr/>
          <p:nvPr/>
        </p:nvSpPr>
        <p:spPr>
          <a:xfrm>
            <a:off x="3238513" y="6377966"/>
            <a:ext cx="5714973" cy="261772"/>
          </a:xfrm>
          <a:prstGeom prst="rect">
            <a:avLst/>
          </a:prstGeom>
          <a:no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rgbClr val="595959"/>
                </a:solidFill>
                <a:latin typeface="Proxima Nova"/>
                <a:ea typeface="Proxima Nova"/>
                <a:cs typeface="Proxima Nova"/>
                <a:sym typeface="Proxima Nova"/>
              </a:rPr>
              <a:t>DIGINNO conference 15 Dec 2020, Torben Aaberg, AAU</a:t>
            </a:r>
            <a:endParaRPr/>
          </a:p>
        </p:txBody>
      </p:sp>
      <p:sp>
        <p:nvSpPr>
          <p:cNvPr id="86" name="Google Shape;86;p1"/>
          <p:cNvSpPr/>
          <p:nvPr/>
        </p:nvSpPr>
        <p:spPr>
          <a:xfrm>
            <a:off x="1752600" y="1229932"/>
            <a:ext cx="1485913" cy="33337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4">
            <a:alphaModFix/>
          </a:blip>
          <a:srcRect/>
          <a:stretch/>
        </p:blipFill>
        <p:spPr>
          <a:xfrm>
            <a:off x="3538654" y="218262"/>
            <a:ext cx="2831329" cy="929653"/>
          </a:xfrm>
          <a:prstGeom prst="rect">
            <a:avLst/>
          </a:prstGeom>
          <a:noFill/>
          <a:ln>
            <a:noFill/>
          </a:ln>
        </p:spPr>
      </p:pic>
      <p:pic>
        <p:nvPicPr>
          <p:cNvPr id="88" name="Google Shape;88;p1" descr="Logo&#10;&#10;Description automatically generated"/>
          <p:cNvPicPr preferRelativeResize="0"/>
          <p:nvPr/>
        </p:nvPicPr>
        <p:blipFill rotWithShape="1">
          <a:blip r:embed="rId5">
            <a:alphaModFix/>
          </a:blip>
          <a:srcRect/>
          <a:stretch/>
        </p:blipFill>
        <p:spPr>
          <a:xfrm>
            <a:off x="577975" y="376524"/>
            <a:ext cx="2960679" cy="9296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2249725" y="1469529"/>
            <a:ext cx="10611000" cy="47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979"/>
              <a:buFont typeface="Calibri"/>
              <a:buNone/>
            </a:pPr>
            <a:r>
              <a:rPr lang="en-GB" sz="1979" b="1"/>
              <a:t>			     </a:t>
            </a:r>
            <a:r>
              <a:rPr lang="en-GB" sz="2430" b="1">
                <a:solidFill>
                  <a:srgbClr val="595959"/>
                </a:solidFill>
                <a:latin typeface="Proxima Nova"/>
                <a:ea typeface="Proxima Nova"/>
                <a:cs typeface="Proxima Nova"/>
                <a:sym typeface="Proxima Nova"/>
              </a:rPr>
              <a:t>EXAMPLES OF CHALLENGES </a:t>
            </a:r>
            <a:br>
              <a:rPr lang="en-GB" sz="1800" b="1"/>
            </a:br>
            <a:br>
              <a:rPr lang="en-GB" sz="1800" b="1"/>
            </a:br>
            <a:br>
              <a:rPr lang="en-GB" sz="1800" b="1">
                <a:solidFill>
                  <a:schemeClr val="accent2"/>
                </a:solidFill>
                <a:latin typeface="Proxima Nova"/>
                <a:ea typeface="Proxima Nova"/>
                <a:cs typeface="Proxima Nova"/>
                <a:sym typeface="Proxima Nova"/>
              </a:rPr>
            </a:br>
            <a:r>
              <a:rPr lang="en-GB" sz="1800" b="1">
                <a:solidFill>
                  <a:schemeClr val="accent2"/>
                </a:solidFill>
                <a:latin typeface="Proxima Nova"/>
                <a:ea typeface="Proxima Nova"/>
                <a:cs typeface="Proxima Nova"/>
                <a:sym typeface="Proxima Nova"/>
              </a:rPr>
              <a:t>Obstacles for increased ICT uptake in SME’s</a:t>
            </a:r>
            <a:br>
              <a:rPr lang="en-GB" sz="1800">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Less attention to advanced technologies</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Inadequate ICT infrastructure</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Barriers created by regulation </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Lack of financial instruments </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Lack of qualified labour force</a:t>
            </a:r>
            <a:br>
              <a:rPr lang="en-GB" sz="1800">
                <a:latin typeface="Proxima Nova"/>
                <a:ea typeface="Proxima Nova"/>
                <a:cs typeface="Proxima Nova"/>
                <a:sym typeface="Proxima Nova"/>
              </a:rPr>
            </a:br>
            <a:r>
              <a:rPr lang="en-GB" sz="1800">
                <a:latin typeface="Proxima Nova"/>
                <a:ea typeface="Proxima Nova"/>
                <a:cs typeface="Proxima Nova"/>
                <a:sym typeface="Proxima Nova"/>
              </a:rPr>
              <a:t> </a:t>
            </a:r>
            <a:br>
              <a:rPr lang="en-GB" sz="1800">
                <a:latin typeface="Proxima Nova"/>
                <a:ea typeface="Proxima Nova"/>
                <a:cs typeface="Proxima Nova"/>
                <a:sym typeface="Proxima Nova"/>
              </a:rPr>
            </a:br>
            <a:r>
              <a:rPr lang="en-GB" sz="1800">
                <a:latin typeface="Proxima Nova"/>
                <a:ea typeface="Proxima Nova"/>
                <a:cs typeface="Proxima Nova"/>
                <a:sym typeface="Proxima Nova"/>
              </a:rPr>
              <a:t>					</a:t>
            </a:r>
            <a:r>
              <a:rPr lang="en-GB" sz="1800" b="1">
                <a:solidFill>
                  <a:schemeClr val="accent2"/>
                </a:solidFill>
                <a:latin typeface="Proxima Nova"/>
                <a:ea typeface="Proxima Nova"/>
                <a:cs typeface="Proxima Nova"/>
                <a:sym typeface="Proxima Nova"/>
              </a:rPr>
              <a:t>Obstacles for SME cross-border operations</a:t>
            </a:r>
            <a:br>
              <a:rPr lang="en-GB" sz="1800">
                <a:latin typeface="Proxima Nova"/>
                <a:ea typeface="Proxima Nova"/>
                <a:cs typeface="Proxima Nova"/>
                <a:sym typeface="Proxima Nova"/>
              </a:rPr>
            </a:br>
            <a:r>
              <a:rPr lang="en-GB" sz="1800">
                <a:latin typeface="Proxima Nova"/>
                <a:ea typeface="Proxima Nova"/>
                <a:cs typeface="Proxima Nova"/>
                <a:sym typeface="Proxima Nova"/>
              </a:rPr>
              <a:t>					</a:t>
            </a:r>
            <a:r>
              <a:rPr lang="en-GB" sz="1800">
                <a:solidFill>
                  <a:srgbClr val="595959"/>
                </a:solidFill>
                <a:latin typeface="Proxima Nova"/>
                <a:ea typeface="Proxima Nova"/>
                <a:cs typeface="Proxima Nova"/>
                <a:sym typeface="Proxima Nova"/>
              </a:rPr>
              <a:t>Insufficient cross-border interoperability between</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					national e-government infrastructures</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					</a:t>
            </a:r>
            <a:r>
              <a:rPr lang="en-GB" sz="1800" i="1">
                <a:solidFill>
                  <a:srgbClr val="595959"/>
                </a:solidFill>
                <a:latin typeface="Proxima Nova"/>
                <a:ea typeface="Proxima Nova"/>
                <a:cs typeface="Proxima Nova"/>
                <a:sym typeface="Proxima Nova"/>
              </a:rPr>
              <a:t>For industry</a:t>
            </a:r>
            <a:r>
              <a:rPr lang="en-GB" sz="1800">
                <a:solidFill>
                  <a:srgbClr val="595959"/>
                </a:solidFill>
                <a:latin typeface="Proxima Nova"/>
                <a:ea typeface="Proxima Nova"/>
                <a:cs typeface="Proxima Nova"/>
                <a:sym typeface="Proxima Nova"/>
              </a:rPr>
              <a:t>:</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						Difficult to access new markets</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						High costs of cross-border operations</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					</a:t>
            </a:r>
            <a:r>
              <a:rPr lang="en-GB" sz="1800" i="1">
                <a:solidFill>
                  <a:srgbClr val="595959"/>
                </a:solidFill>
                <a:latin typeface="Proxima Nova"/>
                <a:ea typeface="Proxima Nova"/>
                <a:cs typeface="Proxima Nova"/>
                <a:sym typeface="Proxima Nova"/>
              </a:rPr>
              <a:t>For governments</a:t>
            </a:r>
            <a:r>
              <a:rPr lang="en-GB" sz="1800">
                <a:solidFill>
                  <a:srgbClr val="595959"/>
                </a:solidFill>
                <a:latin typeface="Proxima Nova"/>
                <a:ea typeface="Proxima Nova"/>
                <a:cs typeface="Proxima Nova"/>
                <a:sym typeface="Proxima Nova"/>
              </a:rPr>
              <a:t>:</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						Difficult to share data across borders</a:t>
            </a:r>
            <a:br>
              <a:rPr lang="en-GB" sz="1800">
                <a:solidFill>
                  <a:srgbClr val="595959"/>
                </a:solidFill>
                <a:latin typeface="Proxima Nova"/>
                <a:ea typeface="Proxima Nova"/>
                <a:cs typeface="Proxima Nova"/>
                <a:sym typeface="Proxima Nova"/>
              </a:rPr>
            </a:br>
            <a:r>
              <a:rPr lang="en-GB" sz="1800">
                <a:solidFill>
                  <a:srgbClr val="595959"/>
                </a:solidFill>
                <a:latin typeface="Proxima Nova"/>
                <a:ea typeface="Proxima Nova"/>
                <a:cs typeface="Proxima Nova"/>
                <a:sym typeface="Proxima Nova"/>
              </a:rPr>
              <a:t>						High transaction costs across borders</a:t>
            </a:r>
            <a:endParaRPr sz="1800">
              <a:solidFill>
                <a:srgbClr val="595959"/>
              </a:solidFill>
              <a:latin typeface="Proxima Nova"/>
              <a:ea typeface="Proxima Nova"/>
              <a:cs typeface="Proxima Nova"/>
              <a:sym typeface="Proxima Nova"/>
            </a:endParaRPr>
          </a:p>
        </p:txBody>
      </p:sp>
      <p:sp>
        <p:nvSpPr>
          <p:cNvPr id="94" name="Google Shape;94;p2"/>
          <p:cNvSpPr/>
          <p:nvPr/>
        </p:nvSpPr>
        <p:spPr>
          <a:xfrm>
            <a:off x="3238492" y="6449116"/>
            <a:ext cx="5715000" cy="261900"/>
          </a:xfrm>
          <a:prstGeom prst="rect">
            <a:avLst/>
          </a:prstGeom>
          <a:no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rgbClr val="595959"/>
                </a:solidFill>
                <a:latin typeface="Proxima Nova"/>
                <a:ea typeface="Proxima Nova"/>
                <a:cs typeface="Proxima Nova"/>
                <a:sym typeface="Proxima Nova"/>
              </a:rPr>
              <a:t>DIGINNO conference 15 Dec 2020, Torben Aaberg, AAU</a:t>
            </a:r>
            <a:endParaRPr/>
          </a:p>
        </p:txBody>
      </p:sp>
      <p:sp>
        <p:nvSpPr>
          <p:cNvPr id="95" name="Google Shape;95;p2"/>
          <p:cNvSpPr/>
          <p:nvPr/>
        </p:nvSpPr>
        <p:spPr>
          <a:xfrm>
            <a:off x="1764275" y="2050325"/>
            <a:ext cx="5362800" cy="1816200"/>
          </a:xfrm>
          <a:prstGeom prst="rect">
            <a:avLst/>
          </a:prstGeom>
          <a:no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96" name="Google Shape;96;p2"/>
          <p:cNvSpPr/>
          <p:nvPr/>
        </p:nvSpPr>
        <p:spPr>
          <a:xfrm>
            <a:off x="4017665" y="3781147"/>
            <a:ext cx="6591300" cy="2552700"/>
          </a:xfrm>
          <a:prstGeom prst="rect">
            <a:avLst/>
          </a:prstGeom>
          <a:no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rgbClr val="595959"/>
                </a:solidFill>
                <a:latin typeface="Calibri"/>
                <a:ea typeface="Calibri"/>
                <a:cs typeface="Calibri"/>
                <a:sym typeface="Calibri"/>
              </a:rPr>
              <a:t> </a:t>
            </a:r>
            <a:endParaRPr/>
          </a:p>
        </p:txBody>
      </p:sp>
      <p:pic>
        <p:nvPicPr>
          <p:cNvPr id="97" name="Google Shape;97;p2" descr="Logo&#10;&#10;Description automatically generated"/>
          <p:cNvPicPr preferRelativeResize="0"/>
          <p:nvPr/>
        </p:nvPicPr>
        <p:blipFill rotWithShape="1">
          <a:blip r:embed="rId3">
            <a:alphaModFix/>
          </a:blip>
          <a:srcRect/>
          <a:stretch/>
        </p:blipFill>
        <p:spPr>
          <a:xfrm>
            <a:off x="577975" y="376524"/>
            <a:ext cx="2960679" cy="929653"/>
          </a:xfrm>
          <a:prstGeom prst="rect">
            <a:avLst/>
          </a:prstGeom>
          <a:noFill/>
          <a:ln>
            <a:noFill/>
          </a:ln>
        </p:spPr>
      </p:pic>
      <p:pic>
        <p:nvPicPr>
          <p:cNvPr id="98" name="Google Shape;98;p2"/>
          <p:cNvPicPr preferRelativeResize="0"/>
          <p:nvPr/>
        </p:nvPicPr>
        <p:blipFill rotWithShape="1">
          <a:blip r:embed="rId4">
            <a:alphaModFix/>
          </a:blip>
          <a:srcRect/>
          <a:stretch/>
        </p:blipFill>
        <p:spPr>
          <a:xfrm>
            <a:off x="3538654" y="218262"/>
            <a:ext cx="2831329" cy="9296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428625" y="1122362"/>
            <a:ext cx="11496675" cy="51069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Font typeface="Calibri"/>
              <a:buNone/>
            </a:pPr>
            <a:r>
              <a:rPr lang="en-GB" sz="2200" b="1"/>
              <a:t>	</a:t>
            </a:r>
            <a:br>
              <a:rPr lang="en-GB" sz="2200" b="1"/>
            </a:br>
            <a:r>
              <a:rPr lang="en-GB" sz="2200" b="1"/>
              <a:t>	</a:t>
            </a:r>
            <a:br>
              <a:rPr lang="en-GB" sz="2200" b="1"/>
            </a:br>
            <a:r>
              <a:rPr lang="en-GB" sz="2200" b="1"/>
              <a:t>	</a:t>
            </a:r>
            <a:endParaRPr sz="2000"/>
          </a:p>
        </p:txBody>
      </p:sp>
      <p:sp>
        <p:nvSpPr>
          <p:cNvPr id="104" name="Google Shape;104;p3"/>
          <p:cNvSpPr/>
          <p:nvPr/>
        </p:nvSpPr>
        <p:spPr>
          <a:xfrm>
            <a:off x="3286166" y="6377966"/>
            <a:ext cx="5714973" cy="261772"/>
          </a:xfrm>
          <a:prstGeom prst="rect">
            <a:avLst/>
          </a:prstGeom>
          <a:no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rgbClr val="595959"/>
                </a:solidFill>
                <a:latin typeface="Proxima Nova"/>
                <a:ea typeface="Proxima Nova"/>
                <a:cs typeface="Proxima Nova"/>
                <a:sym typeface="Proxima Nova"/>
              </a:rPr>
              <a:t>DIGINNO conference 15 Dec 2020, Torben Aaberg, AAU</a:t>
            </a:r>
            <a:endParaRPr/>
          </a:p>
        </p:txBody>
      </p:sp>
      <p:sp>
        <p:nvSpPr>
          <p:cNvPr id="105" name="Google Shape;105;p3"/>
          <p:cNvSpPr/>
          <p:nvPr/>
        </p:nvSpPr>
        <p:spPr>
          <a:xfrm>
            <a:off x="200107" y="1594228"/>
            <a:ext cx="5895894" cy="4524315"/>
          </a:xfrm>
          <a:prstGeom prst="rect">
            <a:avLst/>
          </a:prstGeom>
          <a:no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a:solidFill>
                  <a:schemeClr val="accent2"/>
                </a:solidFill>
                <a:latin typeface="Proxima Nova"/>
                <a:ea typeface="Proxima Nova"/>
                <a:cs typeface="Proxima Nova"/>
                <a:sym typeface="Proxima Nova"/>
              </a:rPr>
              <a:t>EU policies</a:t>
            </a:r>
            <a:endParaRPr/>
          </a:p>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0" marR="0" lvl="0" indent="0" algn="l" rtl="0">
              <a:spcBef>
                <a:spcPts val="0"/>
              </a:spcBef>
              <a:spcAft>
                <a:spcPts val="0"/>
              </a:spcAft>
              <a:buNone/>
            </a:pPr>
            <a:r>
              <a:rPr lang="en-GB" sz="2000" b="1">
                <a:solidFill>
                  <a:srgbClr val="595959"/>
                </a:solidFill>
                <a:latin typeface="Proxima Nova"/>
                <a:ea typeface="Proxima Nova"/>
                <a:cs typeface="Proxima Nova"/>
                <a:sym typeface="Proxima Nova"/>
              </a:rPr>
              <a:t>Industry digitalisation</a:t>
            </a:r>
            <a:endParaRPr/>
          </a:p>
          <a:p>
            <a:pPr marL="0" marR="0" lvl="0" indent="0" algn="l" rtl="0">
              <a:spcBef>
                <a:spcPts val="0"/>
              </a:spcBef>
              <a:spcAft>
                <a:spcPts val="0"/>
              </a:spcAft>
              <a:buNone/>
            </a:pPr>
            <a:endParaRPr sz="20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2000">
                <a:solidFill>
                  <a:srgbClr val="595959"/>
                </a:solidFill>
                <a:latin typeface="Proxima Nova"/>
                <a:ea typeface="Proxima Nova"/>
                <a:cs typeface="Proxima Nova"/>
                <a:sym typeface="Proxima Nova"/>
              </a:rPr>
              <a:t>Digitising Europe Initiative</a:t>
            </a:r>
            <a:endParaRPr/>
          </a:p>
          <a:p>
            <a:pPr marL="0" marR="0" lvl="0" indent="0" algn="l" rtl="0">
              <a:spcBef>
                <a:spcPts val="0"/>
              </a:spcBef>
              <a:spcAft>
                <a:spcPts val="0"/>
              </a:spcAft>
              <a:buNone/>
            </a:pPr>
            <a:endParaRPr sz="20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2000">
                <a:solidFill>
                  <a:srgbClr val="595959"/>
                </a:solidFill>
                <a:latin typeface="Proxima Nova"/>
                <a:ea typeface="Proxima Nova"/>
                <a:cs typeface="Proxima Nova"/>
                <a:sym typeface="Proxima Nova"/>
              </a:rPr>
              <a:t>Digital Innovation Hubs, PPP platforms etc.</a:t>
            </a:r>
            <a:endParaRPr sz="2000">
              <a:solidFill>
                <a:srgbClr val="595959"/>
              </a:solidFill>
              <a:latin typeface="Proxima Nova"/>
              <a:ea typeface="Proxima Nova"/>
              <a:cs typeface="Proxima Nova"/>
              <a:sym typeface="Proxima Nova"/>
            </a:endParaRPr>
          </a:p>
          <a:p>
            <a:pPr marL="0" marR="0" lvl="0" indent="0" algn="l" rtl="0">
              <a:spcBef>
                <a:spcPts val="0"/>
              </a:spcBef>
              <a:spcAft>
                <a:spcPts val="0"/>
              </a:spcAft>
              <a:buNone/>
            </a:pPr>
            <a:endParaRPr sz="2000">
              <a:solidFill>
                <a:srgbClr val="595959"/>
              </a:solidFill>
              <a:latin typeface="Proxima Nova"/>
              <a:ea typeface="Proxima Nova"/>
              <a:cs typeface="Proxima Nova"/>
              <a:sym typeface="Proxima Nova"/>
            </a:endParaRPr>
          </a:p>
          <a:p>
            <a:pPr marL="0" marR="0" lvl="0" indent="0" algn="l" rtl="0">
              <a:spcBef>
                <a:spcPts val="0"/>
              </a:spcBef>
              <a:spcAft>
                <a:spcPts val="0"/>
              </a:spcAft>
              <a:buNone/>
            </a:pPr>
            <a:endParaRPr sz="2000" b="1" u="sng">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2000" b="1">
                <a:solidFill>
                  <a:srgbClr val="595959"/>
                </a:solidFill>
                <a:latin typeface="Proxima Nova"/>
                <a:ea typeface="Proxima Nova"/>
                <a:cs typeface="Proxima Nova"/>
                <a:sym typeface="Proxima Nova"/>
              </a:rPr>
              <a:t>Cross border connectivity</a:t>
            </a:r>
            <a:endParaRPr/>
          </a:p>
          <a:p>
            <a:pPr marL="0" marR="0" lvl="0" indent="0" algn="l" rtl="0">
              <a:spcBef>
                <a:spcPts val="0"/>
              </a:spcBef>
              <a:spcAft>
                <a:spcPts val="0"/>
              </a:spcAft>
              <a:buNone/>
            </a:pPr>
            <a:endParaRPr sz="20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2000">
                <a:solidFill>
                  <a:srgbClr val="595959"/>
                </a:solidFill>
                <a:latin typeface="Proxima Nova"/>
                <a:ea typeface="Proxima Nova"/>
                <a:cs typeface="Proxima Nova"/>
                <a:sym typeface="Proxima Nova"/>
              </a:rPr>
              <a:t>European Interoperability Framework</a:t>
            </a:r>
            <a:endParaRPr/>
          </a:p>
          <a:p>
            <a:pPr marL="0" marR="0" lvl="0" indent="0" algn="l" rtl="0">
              <a:spcBef>
                <a:spcPts val="0"/>
              </a:spcBef>
              <a:spcAft>
                <a:spcPts val="0"/>
              </a:spcAft>
              <a:buNone/>
            </a:pPr>
            <a:endParaRPr sz="20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2000">
                <a:solidFill>
                  <a:srgbClr val="595959"/>
                </a:solidFill>
                <a:latin typeface="Proxima Nova"/>
                <a:ea typeface="Proxima Nova"/>
                <a:cs typeface="Proxima Nova"/>
                <a:sym typeface="Proxima Nova"/>
              </a:rPr>
              <a:t>Digital Single Gateway, Once Only Principle etc.</a:t>
            </a:r>
            <a:endParaRPr/>
          </a:p>
        </p:txBody>
      </p:sp>
      <p:sp>
        <p:nvSpPr>
          <p:cNvPr id="106" name="Google Shape;106;p3"/>
          <p:cNvSpPr/>
          <p:nvPr/>
        </p:nvSpPr>
        <p:spPr>
          <a:xfrm>
            <a:off x="6257900" y="1594200"/>
            <a:ext cx="5733900" cy="4524300"/>
          </a:xfrm>
          <a:prstGeom prst="rect">
            <a:avLst/>
          </a:prstGeom>
          <a:no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a:solidFill>
                  <a:schemeClr val="accent2"/>
                </a:solidFill>
                <a:latin typeface="Proxima Nova"/>
                <a:ea typeface="Proxima Nova"/>
                <a:cs typeface="Proxima Nova"/>
                <a:sym typeface="Proxima Nova"/>
              </a:rPr>
              <a:t>National policies</a:t>
            </a:r>
            <a:endParaRPr/>
          </a:p>
          <a:p>
            <a:pPr marL="0" marR="0" lvl="0" indent="0" algn="l" rtl="0">
              <a:lnSpc>
                <a:spcPct val="107000"/>
              </a:lnSpc>
              <a:spcBef>
                <a:spcPts val="800"/>
              </a:spcBef>
              <a:spcAft>
                <a:spcPts val="0"/>
              </a:spcAft>
              <a:buNone/>
            </a:pPr>
            <a:endParaRPr sz="1200" u="sng">
              <a:solidFill>
                <a:schemeClr val="dk1"/>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2000" b="1">
                <a:solidFill>
                  <a:srgbClr val="595959"/>
                </a:solidFill>
                <a:latin typeface="Proxima Nova"/>
                <a:ea typeface="Proxima Nova"/>
                <a:cs typeface="Proxima Nova"/>
                <a:sym typeface="Proxima Nova"/>
              </a:rPr>
              <a:t>Industry digitalisation</a:t>
            </a:r>
            <a:endParaRPr/>
          </a:p>
          <a:p>
            <a:pPr marL="0" marR="0" lvl="0" indent="0" algn="l" rtl="0">
              <a:lnSpc>
                <a:spcPct val="107000"/>
              </a:lnSpc>
              <a:spcBef>
                <a:spcPts val="800"/>
              </a:spcBef>
              <a:spcAft>
                <a:spcPts val="0"/>
              </a:spcAft>
              <a:buNone/>
            </a:pPr>
            <a:endParaRPr sz="14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2000">
                <a:solidFill>
                  <a:srgbClr val="595959"/>
                </a:solidFill>
                <a:latin typeface="Proxima Nova"/>
                <a:ea typeface="Proxima Nova"/>
                <a:cs typeface="Proxima Nova"/>
                <a:sym typeface="Proxima Nova"/>
              </a:rPr>
              <a:t>Digitalisation strategies</a:t>
            </a:r>
            <a:endParaRPr/>
          </a:p>
          <a:p>
            <a:pPr marL="0" marR="0" lvl="0" indent="0" algn="l" rtl="0">
              <a:lnSpc>
                <a:spcPct val="107000"/>
              </a:lnSpc>
              <a:spcBef>
                <a:spcPts val="800"/>
              </a:spcBef>
              <a:spcAft>
                <a:spcPts val="0"/>
              </a:spcAft>
              <a:buNone/>
            </a:pPr>
            <a:r>
              <a:rPr lang="en-GB" sz="2000">
                <a:solidFill>
                  <a:srgbClr val="595959"/>
                </a:solidFill>
                <a:latin typeface="Proxima Nova"/>
                <a:ea typeface="Proxima Nova"/>
                <a:cs typeface="Proxima Nova"/>
                <a:sym typeface="Proxima Nova"/>
              </a:rPr>
              <a:t>Industry 4.0 platforms, SME funding schemes, IT education upgrade etc.</a:t>
            </a:r>
            <a:endParaRPr/>
          </a:p>
          <a:p>
            <a:pPr marL="0" marR="0" lvl="0" indent="0" algn="l" rtl="0">
              <a:lnSpc>
                <a:spcPct val="107000"/>
              </a:lnSpc>
              <a:spcBef>
                <a:spcPts val="800"/>
              </a:spcBef>
              <a:spcAft>
                <a:spcPts val="0"/>
              </a:spcAft>
              <a:buNone/>
            </a:pPr>
            <a:endParaRPr sz="2000" b="1" u="sng">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2000" b="1">
                <a:solidFill>
                  <a:srgbClr val="595959"/>
                </a:solidFill>
                <a:latin typeface="Proxima Nova"/>
                <a:ea typeface="Proxima Nova"/>
                <a:cs typeface="Proxima Nova"/>
                <a:sym typeface="Proxima Nova"/>
              </a:rPr>
              <a:t>Cross border connectivity</a:t>
            </a:r>
            <a:endParaRPr sz="2000" b="1">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endParaRPr sz="20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2000">
                <a:solidFill>
                  <a:srgbClr val="595959"/>
                </a:solidFill>
                <a:latin typeface="Proxima Nova"/>
                <a:ea typeface="Proxima Nova"/>
                <a:cs typeface="Proxima Nova"/>
                <a:sym typeface="Proxima Nova"/>
              </a:rPr>
              <a:t>National G2B services</a:t>
            </a:r>
            <a:endParaRPr sz="2400">
              <a:solidFill>
                <a:srgbClr val="595959"/>
              </a:solidFill>
              <a:latin typeface="Proxima Nova"/>
              <a:ea typeface="Proxima Nova"/>
              <a:cs typeface="Proxima Nova"/>
              <a:sym typeface="Proxima Nova"/>
            </a:endParaRPr>
          </a:p>
        </p:txBody>
      </p:sp>
      <p:pic>
        <p:nvPicPr>
          <p:cNvPr id="107" name="Google Shape;107;p3" descr="Logo&#10;&#10;Description automatically generated"/>
          <p:cNvPicPr preferRelativeResize="0"/>
          <p:nvPr/>
        </p:nvPicPr>
        <p:blipFill rotWithShape="1">
          <a:blip r:embed="rId3">
            <a:alphaModFix/>
          </a:blip>
          <a:srcRect/>
          <a:stretch/>
        </p:blipFill>
        <p:spPr>
          <a:xfrm>
            <a:off x="577975" y="376524"/>
            <a:ext cx="2960679" cy="929653"/>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3538654" y="205797"/>
            <a:ext cx="2831329" cy="9296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ctrTitle"/>
          </p:nvPr>
        </p:nvSpPr>
        <p:spPr>
          <a:xfrm>
            <a:off x="428625" y="1122362"/>
            <a:ext cx="11496675" cy="51069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Font typeface="Calibri"/>
              <a:buNone/>
            </a:pPr>
            <a:r>
              <a:rPr lang="en-GB" sz="2200" b="1"/>
              <a:t>	</a:t>
            </a:r>
            <a:br>
              <a:rPr lang="en-GB" sz="2200" b="1"/>
            </a:br>
            <a:r>
              <a:rPr lang="en-GB" sz="2200" b="1"/>
              <a:t>	</a:t>
            </a:r>
            <a:br>
              <a:rPr lang="en-GB" sz="2200" b="1"/>
            </a:br>
            <a:r>
              <a:rPr lang="en-GB" sz="2200" b="1"/>
              <a:t>	</a:t>
            </a:r>
            <a:endParaRPr sz="2000"/>
          </a:p>
        </p:txBody>
      </p:sp>
      <p:sp>
        <p:nvSpPr>
          <p:cNvPr id="114" name="Google Shape;114;p4"/>
          <p:cNvSpPr/>
          <p:nvPr/>
        </p:nvSpPr>
        <p:spPr>
          <a:xfrm>
            <a:off x="3238513" y="6350590"/>
            <a:ext cx="5714973" cy="261772"/>
          </a:xfrm>
          <a:prstGeom prst="rect">
            <a:avLst/>
          </a:prstGeom>
          <a:no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595959"/>
                </a:solidFill>
                <a:latin typeface="Proxima Nova"/>
                <a:ea typeface="Proxima Nova"/>
                <a:cs typeface="Proxima Nova"/>
                <a:sym typeface="Proxima Nova"/>
              </a:rPr>
              <a:t>DIGINNO conference 15 Dec 2020, Torben Aaberg, AAU</a:t>
            </a:r>
            <a:endParaRPr/>
          </a:p>
        </p:txBody>
      </p:sp>
      <p:sp>
        <p:nvSpPr>
          <p:cNvPr id="115" name="Google Shape;115;p4"/>
          <p:cNvSpPr/>
          <p:nvPr/>
        </p:nvSpPr>
        <p:spPr>
          <a:xfrm>
            <a:off x="362005" y="1866900"/>
            <a:ext cx="5733995" cy="4278094"/>
          </a:xfrm>
          <a:prstGeom prst="rect">
            <a:avLst/>
          </a:prstGeom>
          <a:no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595959"/>
                </a:solidFill>
                <a:latin typeface="Proxima Nova"/>
                <a:ea typeface="Proxima Nova"/>
                <a:cs typeface="Proxima Nova"/>
                <a:sym typeface="Proxima Nova"/>
              </a:rPr>
              <a:t>Industry digitalisation</a:t>
            </a:r>
            <a:endParaRPr/>
          </a:p>
          <a:p>
            <a:pPr marL="0" marR="0" lvl="0" indent="0" algn="l" rtl="0">
              <a:spcBef>
                <a:spcPts val="0"/>
              </a:spcBef>
              <a:spcAft>
                <a:spcPts val="0"/>
              </a:spcAft>
              <a:buNone/>
            </a:pP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a:solidFill>
                  <a:srgbClr val="595959"/>
                </a:solidFill>
                <a:latin typeface="Proxima Nova"/>
                <a:ea typeface="Proxima Nova"/>
                <a:cs typeface="Proxima Nova"/>
                <a:sym typeface="Proxima Nova"/>
              </a:rPr>
              <a:t>Instruments offered may not address the needs of SME’s</a:t>
            </a:r>
            <a:endParaRPr/>
          </a:p>
          <a:p>
            <a:pPr marL="0" marR="0" lvl="0" indent="0" algn="l" rtl="0">
              <a:spcBef>
                <a:spcPts val="0"/>
              </a:spcBef>
              <a:spcAft>
                <a:spcPts val="0"/>
              </a:spcAft>
              <a:buNone/>
            </a:pP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a:solidFill>
                  <a:srgbClr val="595959"/>
                </a:solidFill>
                <a:latin typeface="Proxima Nova"/>
                <a:ea typeface="Proxima Nova"/>
                <a:cs typeface="Proxima Nova"/>
                <a:sym typeface="Proxima Nova"/>
              </a:rPr>
              <a:t>Not sufficient cooperation between national Industry 4.0 platforms</a:t>
            </a:r>
            <a:endParaRPr/>
          </a:p>
          <a:p>
            <a:pPr marL="0" marR="0" lvl="0" indent="0" algn="l" rtl="0">
              <a:spcBef>
                <a:spcPts val="0"/>
              </a:spcBef>
              <a:spcAft>
                <a:spcPts val="0"/>
              </a:spcAft>
              <a:buNone/>
            </a:pP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a:solidFill>
                  <a:srgbClr val="595959"/>
                </a:solidFill>
                <a:latin typeface="Proxima Nova"/>
                <a:ea typeface="Proxima Nova"/>
                <a:cs typeface="Proxima Nova"/>
                <a:sym typeface="Proxima Nova"/>
              </a:rPr>
              <a:t>Policies inadequate to solve cross-border challenges </a:t>
            </a:r>
            <a:endParaRPr/>
          </a:p>
          <a:p>
            <a:pPr marL="0" marR="0" lvl="0" indent="0" algn="l" rtl="0">
              <a:spcBef>
                <a:spcPts val="0"/>
              </a:spcBef>
              <a:spcAft>
                <a:spcPts val="0"/>
              </a:spcAft>
              <a:buNone/>
            </a:pP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i="1">
                <a:solidFill>
                  <a:srgbClr val="595959"/>
                </a:solidFill>
                <a:latin typeface="Proxima Nova"/>
                <a:ea typeface="Proxima Nova"/>
                <a:cs typeface="Proxima Nova"/>
                <a:sym typeface="Proxima Nova"/>
              </a:rPr>
              <a:t>“Today activities exist mostly still in silos: cross-border collaboration is scarce and the understanding of industrial strategy diverges across EU countries...” (DIGITAL EUROPE)</a:t>
            </a: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116" name="Google Shape;116;p4"/>
          <p:cNvSpPr/>
          <p:nvPr/>
        </p:nvSpPr>
        <p:spPr>
          <a:xfrm>
            <a:off x="6296025" y="1866900"/>
            <a:ext cx="5733995" cy="4247317"/>
          </a:xfrm>
          <a:prstGeom prst="rect">
            <a:avLst/>
          </a:prstGeom>
          <a:no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595959"/>
                </a:solidFill>
                <a:latin typeface="Proxima Nova"/>
                <a:ea typeface="Proxima Nova"/>
                <a:cs typeface="Proxima Nova"/>
                <a:sym typeface="Proxima Nova"/>
              </a:rPr>
              <a:t>Cross-border e-services for business </a:t>
            </a:r>
            <a:endParaRPr/>
          </a:p>
          <a:p>
            <a:pPr marL="0" marR="0" lvl="0" indent="0" algn="l" rtl="0">
              <a:spcBef>
                <a:spcPts val="0"/>
              </a:spcBef>
              <a:spcAft>
                <a:spcPts val="0"/>
              </a:spcAft>
              <a:buNone/>
            </a:pP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a:solidFill>
                  <a:srgbClr val="595959"/>
                </a:solidFill>
                <a:latin typeface="Proxima Nova"/>
                <a:ea typeface="Proxima Nova"/>
                <a:cs typeface="Proxima Nova"/>
                <a:sym typeface="Proxima Nova"/>
              </a:rPr>
              <a:t>EU regulations interpreted and implemented differently. </a:t>
            </a:r>
            <a:endParaRPr/>
          </a:p>
          <a:p>
            <a:pPr marL="0" marR="0" lvl="0" indent="0" algn="l" rtl="0">
              <a:spcBef>
                <a:spcPts val="0"/>
              </a:spcBef>
              <a:spcAft>
                <a:spcPts val="0"/>
              </a:spcAft>
              <a:buNone/>
            </a:pP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a:solidFill>
                  <a:srgbClr val="595959"/>
                </a:solidFill>
                <a:latin typeface="Proxima Nova"/>
                <a:ea typeface="Proxima Nova"/>
                <a:cs typeface="Proxima Nova"/>
                <a:sym typeface="Proxima Nova"/>
              </a:rPr>
              <a:t>Each country “pick and choose” e-services based on national approach and thematic priorities</a:t>
            </a:r>
            <a:endParaRPr/>
          </a:p>
          <a:p>
            <a:pPr marL="0" marR="0" lvl="0" indent="0" algn="l" rtl="0">
              <a:spcBef>
                <a:spcPts val="0"/>
              </a:spcBef>
              <a:spcAft>
                <a:spcPts val="0"/>
              </a:spcAft>
              <a:buNone/>
            </a:pPr>
            <a:r>
              <a:rPr lang="en-GB" sz="1800" i="1">
                <a:solidFill>
                  <a:srgbClr val="595959"/>
                </a:solidFill>
                <a:latin typeface="Proxima Nova"/>
                <a:ea typeface="Proxima Nova"/>
                <a:cs typeface="Proxima Nova"/>
                <a:sym typeface="Proxima Nova"/>
              </a:rPr>
              <a:t>“Technology is there but difficult to agree on which services to prioritise …” </a:t>
            </a:r>
            <a:endParaRPr/>
          </a:p>
          <a:p>
            <a:pPr marL="0" marR="0" lvl="0" indent="0" algn="l" rtl="0">
              <a:spcBef>
                <a:spcPts val="0"/>
              </a:spcBef>
              <a:spcAft>
                <a:spcPts val="0"/>
              </a:spcAft>
              <a:buNone/>
            </a:pPr>
            <a:endParaRPr sz="1800">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a:solidFill>
                  <a:srgbClr val="595959"/>
                </a:solidFill>
                <a:latin typeface="Proxima Nova"/>
                <a:ea typeface="Proxima Nova"/>
                <a:cs typeface="Proxima Nova"/>
                <a:sym typeface="Proxima Nova"/>
              </a:rPr>
              <a:t>Tendency of prioritising national-centric services that do not address cross-border connectivity</a:t>
            </a:r>
            <a:endParaRPr/>
          </a:p>
          <a:p>
            <a:pPr marL="0" marR="0" lvl="0" indent="0" algn="l" rtl="0">
              <a:spcBef>
                <a:spcPts val="0"/>
              </a:spcBef>
              <a:spcAft>
                <a:spcPts val="0"/>
              </a:spcAft>
              <a:buNone/>
            </a:pPr>
            <a:r>
              <a:rPr lang="en-GB" sz="1800" i="1">
                <a:solidFill>
                  <a:srgbClr val="595959"/>
                </a:solidFill>
                <a:latin typeface="Proxima Nova"/>
                <a:ea typeface="Proxima Nova"/>
                <a:cs typeface="Proxima Nova"/>
                <a:sym typeface="Proxima Nova"/>
              </a:rPr>
              <a:t>“Why waste taxpayer’s money to change our national system unless there are obvious advantages?”</a:t>
            </a:r>
            <a:endParaRPr sz="1800" i="1">
              <a:solidFill>
                <a:srgbClr val="595959"/>
              </a:solidFill>
              <a:latin typeface="Proxima Nova"/>
              <a:ea typeface="Proxima Nova"/>
              <a:cs typeface="Proxima Nova"/>
              <a:sym typeface="Proxima Nova"/>
            </a:endParaRPr>
          </a:p>
          <a:p>
            <a:pPr marL="0" marR="0" lvl="0" indent="0" algn="l" rtl="0">
              <a:spcBef>
                <a:spcPts val="0"/>
              </a:spcBef>
              <a:spcAft>
                <a:spcPts val="0"/>
              </a:spcAft>
              <a:buNone/>
            </a:pPr>
            <a:r>
              <a:rPr lang="en-GB" sz="1800">
                <a:solidFill>
                  <a:schemeClr val="dk1"/>
                </a:solidFill>
                <a:latin typeface="Proxima Nova"/>
                <a:ea typeface="Proxima Nova"/>
                <a:cs typeface="Proxima Nova"/>
                <a:sym typeface="Proxima Nova"/>
              </a:rPr>
              <a:t>  </a:t>
            </a:r>
            <a:endParaRPr sz="2400">
              <a:solidFill>
                <a:schemeClr val="dk1"/>
              </a:solidFill>
              <a:latin typeface="Proxima Nova"/>
              <a:ea typeface="Proxima Nova"/>
              <a:cs typeface="Proxima Nova"/>
              <a:sym typeface="Proxima Nova"/>
            </a:endParaRPr>
          </a:p>
        </p:txBody>
      </p:sp>
      <p:sp>
        <p:nvSpPr>
          <p:cNvPr id="117" name="Google Shape;117;p4"/>
          <p:cNvSpPr/>
          <p:nvPr/>
        </p:nvSpPr>
        <p:spPr>
          <a:xfrm>
            <a:off x="3429027" y="1279144"/>
            <a:ext cx="5733995" cy="54181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3000" b="1">
                <a:solidFill>
                  <a:schemeClr val="accent2"/>
                </a:solidFill>
                <a:latin typeface="Proxima Nova"/>
                <a:ea typeface="Proxima Nova"/>
                <a:cs typeface="Proxima Nova"/>
                <a:sym typeface="Proxima Nova"/>
              </a:rPr>
              <a:t>ARE POLICIES EFFICIENT?</a:t>
            </a:r>
            <a:endParaRPr sz="3000" b="1">
              <a:solidFill>
                <a:schemeClr val="accent2"/>
              </a:solidFill>
              <a:latin typeface="Proxima Nova"/>
              <a:ea typeface="Proxima Nova"/>
              <a:cs typeface="Proxima Nova"/>
              <a:sym typeface="Proxima Nova"/>
            </a:endParaRPr>
          </a:p>
        </p:txBody>
      </p:sp>
      <p:pic>
        <p:nvPicPr>
          <p:cNvPr id="118" name="Google Shape;118;p4" descr="Logo&#10;&#10;Description automatically generated"/>
          <p:cNvPicPr preferRelativeResize="0"/>
          <p:nvPr/>
        </p:nvPicPr>
        <p:blipFill rotWithShape="1">
          <a:blip r:embed="rId3">
            <a:alphaModFix/>
          </a:blip>
          <a:srcRect/>
          <a:stretch/>
        </p:blipFill>
        <p:spPr>
          <a:xfrm>
            <a:off x="577975" y="376524"/>
            <a:ext cx="2960679" cy="929653"/>
          </a:xfrm>
          <a:prstGeom prst="rect">
            <a:avLst/>
          </a:prstGeom>
          <a:noFill/>
          <a:ln>
            <a:noFill/>
          </a:ln>
        </p:spPr>
      </p:pic>
      <p:pic>
        <p:nvPicPr>
          <p:cNvPr id="119" name="Google Shape;119;p4"/>
          <p:cNvPicPr preferRelativeResize="0"/>
          <p:nvPr/>
        </p:nvPicPr>
        <p:blipFill rotWithShape="1">
          <a:blip r:embed="rId4">
            <a:alphaModFix/>
          </a:blip>
          <a:srcRect/>
          <a:stretch/>
        </p:blipFill>
        <p:spPr>
          <a:xfrm>
            <a:off x="3538654" y="205797"/>
            <a:ext cx="2831329" cy="9296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p:nvPr/>
        </p:nvSpPr>
        <p:spPr>
          <a:xfrm>
            <a:off x="2933715" y="6312965"/>
            <a:ext cx="5714973" cy="261772"/>
          </a:xfrm>
          <a:prstGeom prst="rect">
            <a:avLst/>
          </a:prstGeom>
          <a:no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595959"/>
                </a:solidFill>
                <a:latin typeface="Proxima Nova"/>
                <a:ea typeface="Proxima Nova"/>
                <a:cs typeface="Proxima Nova"/>
                <a:sym typeface="Proxima Nova"/>
              </a:rPr>
              <a:t>DIGINNO conference 15 Dec 2020, Torben Aaberg, AAU</a:t>
            </a:r>
            <a:endParaRPr/>
          </a:p>
        </p:txBody>
      </p:sp>
      <p:sp>
        <p:nvSpPr>
          <p:cNvPr id="125" name="Google Shape;125;p5"/>
          <p:cNvSpPr/>
          <p:nvPr/>
        </p:nvSpPr>
        <p:spPr>
          <a:xfrm>
            <a:off x="2527314" y="1602598"/>
            <a:ext cx="8394685" cy="42203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chemeClr val="accent2"/>
                </a:solidFill>
                <a:latin typeface="Proxima Nova"/>
                <a:ea typeface="Proxima Nova"/>
                <a:cs typeface="Proxima Nova"/>
                <a:sym typeface="Proxima Nova"/>
              </a:rPr>
              <a:t>IDEAS FOR TRANSNATIONAL SOLUTIONS (EXAMPLES)</a:t>
            </a:r>
            <a:endParaRPr sz="2200" b="1">
              <a:solidFill>
                <a:schemeClr val="accent2"/>
              </a:solidFill>
              <a:latin typeface="Proxima Nova"/>
              <a:ea typeface="Proxima Nova"/>
              <a:cs typeface="Proxima Nova"/>
              <a:sym typeface="Proxima Nova"/>
            </a:endParaRPr>
          </a:p>
        </p:txBody>
      </p:sp>
      <p:sp>
        <p:nvSpPr>
          <p:cNvPr id="126" name="Google Shape;126;p5"/>
          <p:cNvSpPr/>
          <p:nvPr/>
        </p:nvSpPr>
        <p:spPr>
          <a:xfrm>
            <a:off x="266700" y="2260482"/>
            <a:ext cx="5524501" cy="3644909"/>
          </a:xfrm>
          <a:prstGeom prst="rect">
            <a:avLst/>
          </a:prstGeom>
          <a:no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a:solidFill>
                  <a:srgbClr val="595959"/>
                </a:solidFill>
                <a:latin typeface="Proxima Nova"/>
                <a:ea typeface="Proxima Nova"/>
                <a:cs typeface="Proxima Nova"/>
                <a:sym typeface="Proxima Nova"/>
              </a:rPr>
              <a:t>Industry digitalisation</a:t>
            </a:r>
            <a:endParaRPr/>
          </a:p>
          <a:p>
            <a:pPr marL="0" marR="0" lvl="0" indent="0" algn="l" rtl="0">
              <a:lnSpc>
                <a:spcPct val="107000"/>
              </a:lnSpc>
              <a:spcBef>
                <a:spcPts val="800"/>
              </a:spcBef>
              <a:spcAft>
                <a:spcPts val="0"/>
              </a:spcAft>
              <a:buNone/>
            </a:pP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Harmonise legislation or administrative practices</a:t>
            </a: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Connect existing meeting places (networks, platforms)</a:t>
            </a: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Upgrade collaboration SME’s and knowledge institutions</a:t>
            </a: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Joint actions to promote labour mobility in BSR</a:t>
            </a: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Approaches that work in one country may also work in another country: Explore!</a:t>
            </a:r>
            <a:endParaRPr sz="1800">
              <a:solidFill>
                <a:srgbClr val="595959"/>
              </a:solidFill>
              <a:latin typeface="Proxima Nova"/>
              <a:ea typeface="Proxima Nova"/>
              <a:cs typeface="Proxima Nova"/>
              <a:sym typeface="Proxima Nova"/>
            </a:endParaRPr>
          </a:p>
        </p:txBody>
      </p:sp>
      <p:sp>
        <p:nvSpPr>
          <p:cNvPr id="127" name="Google Shape;127;p5"/>
          <p:cNvSpPr/>
          <p:nvPr/>
        </p:nvSpPr>
        <p:spPr>
          <a:xfrm>
            <a:off x="5953125" y="2260625"/>
            <a:ext cx="5972100" cy="3645000"/>
          </a:xfrm>
          <a:prstGeom prst="rect">
            <a:avLst/>
          </a:prstGeom>
          <a:solidFill>
            <a:schemeClr val="lt1"/>
          </a:solid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a:solidFill>
                  <a:srgbClr val="595959"/>
                </a:solidFill>
                <a:latin typeface="Proxima Nova"/>
                <a:ea typeface="Proxima Nova"/>
                <a:cs typeface="Proxima Nova"/>
                <a:sym typeface="Proxima Nova"/>
              </a:rPr>
              <a:t>Cross-border G2B services</a:t>
            </a:r>
            <a:endParaRPr/>
          </a:p>
          <a:p>
            <a:pPr marL="0" marR="0" lvl="0" indent="0" algn="l" rtl="0">
              <a:lnSpc>
                <a:spcPct val="107000"/>
              </a:lnSpc>
              <a:spcBef>
                <a:spcPts val="800"/>
              </a:spcBef>
              <a:spcAft>
                <a:spcPts val="0"/>
              </a:spcAft>
              <a:buNone/>
            </a:pP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Concrete business cases as examples of how solutions can be collectively developed </a:t>
            </a: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Ministries and industry from different countries together develop pragmatic solutions </a:t>
            </a: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Process for increasing interoperability; legal, organisational and technical aspects</a:t>
            </a:r>
            <a:endParaRPr sz="1800">
              <a:solidFill>
                <a:srgbClr val="595959"/>
              </a:solidFill>
              <a:latin typeface="Proxima Nova"/>
              <a:ea typeface="Proxima Nova"/>
              <a:cs typeface="Proxima Nova"/>
              <a:sym typeface="Proxima Nova"/>
            </a:endParaRPr>
          </a:p>
          <a:p>
            <a:pPr marL="0" marR="0" lvl="0" indent="0" algn="l" rtl="0">
              <a:lnSpc>
                <a:spcPct val="107000"/>
              </a:lnSpc>
              <a:spcBef>
                <a:spcPts val="800"/>
              </a:spcBef>
              <a:spcAft>
                <a:spcPts val="0"/>
              </a:spcAft>
              <a:buNone/>
            </a:pPr>
            <a:r>
              <a:rPr lang="en-GB" sz="1800">
                <a:solidFill>
                  <a:srgbClr val="595959"/>
                </a:solidFill>
                <a:latin typeface="Proxima Nova"/>
                <a:ea typeface="Proxima Nova"/>
                <a:cs typeface="Proxima Nova"/>
                <a:sym typeface="Proxima Nova"/>
              </a:rPr>
              <a:t>How to balance national priorities with transnational priorities..? </a:t>
            </a:r>
            <a:endParaRPr sz="1800">
              <a:solidFill>
                <a:srgbClr val="595959"/>
              </a:solidFill>
              <a:latin typeface="Proxima Nova"/>
              <a:ea typeface="Proxima Nova"/>
              <a:cs typeface="Proxima Nova"/>
              <a:sym typeface="Proxima Nova"/>
            </a:endParaRPr>
          </a:p>
        </p:txBody>
      </p:sp>
      <p:pic>
        <p:nvPicPr>
          <p:cNvPr id="128" name="Google Shape;128;p5" descr="Logo&#10;&#10;Description automatically generated"/>
          <p:cNvPicPr preferRelativeResize="0"/>
          <p:nvPr/>
        </p:nvPicPr>
        <p:blipFill rotWithShape="1">
          <a:blip r:embed="rId3">
            <a:alphaModFix/>
          </a:blip>
          <a:srcRect/>
          <a:stretch/>
        </p:blipFill>
        <p:spPr>
          <a:xfrm>
            <a:off x="577975" y="376524"/>
            <a:ext cx="2960679" cy="929653"/>
          </a:xfrm>
          <a:prstGeom prst="rect">
            <a:avLst/>
          </a:prstGeom>
          <a:noFill/>
          <a:ln>
            <a:noFill/>
          </a:ln>
        </p:spPr>
      </p:pic>
      <p:pic>
        <p:nvPicPr>
          <p:cNvPr id="129" name="Google Shape;129;p5"/>
          <p:cNvPicPr preferRelativeResize="0"/>
          <p:nvPr/>
        </p:nvPicPr>
        <p:blipFill rotWithShape="1">
          <a:blip r:embed="rId4">
            <a:alphaModFix/>
          </a:blip>
          <a:srcRect/>
          <a:stretch/>
        </p:blipFill>
        <p:spPr>
          <a:xfrm>
            <a:off x="3538654" y="205797"/>
            <a:ext cx="2831329" cy="92965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Widescreen</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Proxima Nova</vt:lpstr>
      <vt:lpstr>Office Theme</vt:lpstr>
      <vt:lpstr>PowerPoint Presentation</vt:lpstr>
      <vt:lpstr>        EXAMPLES OF CHALLENGES    Obstacles for increased ICT uptake in SME’s Less attention to advanced technologies Inadequate ICT infrastructure Barriers created by regulation  Lack of financial instruments  Lack of qualified labour force        Obstacles for SME cross-border operations      Insufficient cross-border interoperability between      national e-government infrastructures      For industry:       Difficult to access new markets       High costs of cross-border operations      For governments:       Difficult to share data across borders       High transaction costs across borders</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Torben</dc:creator>
  <cp:lastModifiedBy>Debbie Neves</cp:lastModifiedBy>
  <cp:revision>1</cp:revision>
  <dcterms:created xsi:type="dcterms:W3CDTF">2020-12-11T07:25:03Z</dcterms:created>
  <dcterms:modified xsi:type="dcterms:W3CDTF">2021-12-15T04:02:08Z</dcterms:modified>
</cp:coreProperties>
</file>