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23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Proxima Nova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2" roundtripDataSignature="AMtx7mgCK3q/QS2EsdZtMW6nOHpXEw5Ki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customschemas.google.com/relationships/presentationmetadata" Target="meta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8" name="Google Shape;20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1" name="Google Shape;22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Airi – staus quo of the progress reports.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Idongesit –on eIDAS, September – a deadline for countries to notify  EU about eiDAS nodes?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 Cooperation with NCM. Proposal for extra funding. No final decision. The proposal for our side was send;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High level e-Government conference in Vienna. Who is going? Maybe they can ask if other PP could receive the invitation?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US"/>
              <a:t>WP4 –Torben de facto joint Aalbourg unviversity. Will it cause any changes for WP4 activities?</a:t>
            </a: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22" name="Google Shape;22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7" name="Google Shape;26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6" name="Google Shape;27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Overall targets: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make life simpler for SMEs</a:t>
            </a:r>
            <a:endParaRPr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-"/>
            </a:pPr>
            <a:r>
              <a:rPr lang="en-US"/>
              <a:t>Integrated Nordic region</a:t>
            </a:r>
            <a:endParaRPr/>
          </a:p>
        </p:txBody>
      </p:sp>
      <p:sp>
        <p:nvSpPr>
          <p:cNvPr id="277" name="Google Shape;277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8" name="Google Shape;288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9" name="Google Shape;289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/>
              <a:t>Transport and logistics creates a significant value of BSR GDP (e.g. Lithuania 13 percent)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/>
              <a:t>Not paper is a problem, but the process shaped by the paper documents. The same document is printed and handed to different authorities at least 6 times during on logistics operation. 99 percent of cross-border logistics operation involve paper documents.</a:t>
            </a:r>
            <a:endParaRPr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AutoNum type="arabicPeriod"/>
            </a:pPr>
            <a:r>
              <a:rPr lang="en-US"/>
              <a:t>To avoid personal contact relevant during COVID-19, consentrate on their main work, avoiding additional work.</a:t>
            </a:r>
            <a:endParaRPr/>
          </a:p>
          <a:p>
            <a:pPr marL="228600" lvl="0" indent="-152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8" name="Google Shape;78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ext Slide">
  <p:cSld name="1_Text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667873"/>
            <a:ext cx="12192000" cy="2197608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6"/>
          <p:cNvSpPr txBox="1">
            <a:spLocks noGrp="1"/>
          </p:cNvSpPr>
          <p:nvPr>
            <p:ph type="sldNum" idx="12"/>
          </p:nvPr>
        </p:nvSpPr>
        <p:spPr>
          <a:xfrm>
            <a:off x="8568267" y="179048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1"/>
          </p:nvPr>
        </p:nvSpPr>
        <p:spPr>
          <a:xfrm>
            <a:off x="981333" y="560495"/>
            <a:ext cx="10228535" cy="4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907"/>
              </a:buClr>
              <a:buSzPts val="3200"/>
              <a:buNone/>
              <a:defRPr sz="3200" b="1">
                <a:solidFill>
                  <a:srgbClr val="EE6907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body" idx="2"/>
          </p:nvPr>
        </p:nvSpPr>
        <p:spPr>
          <a:xfrm>
            <a:off x="981333" y="1021911"/>
            <a:ext cx="10228535" cy="526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3200"/>
              <a:buNone/>
              <a:defRPr sz="3200">
                <a:solidFill>
                  <a:srgbClr val="535353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6A9E1"/>
              </a:buClr>
              <a:buSzPts val="2400"/>
              <a:buChar char="•"/>
              <a:defRPr>
                <a:solidFill>
                  <a:srgbClr val="36A9E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6A9E1"/>
              </a:buClr>
              <a:buSzPts val="2000"/>
              <a:buChar char="•"/>
              <a:defRPr>
                <a:solidFill>
                  <a:srgbClr val="36A9E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6A9E1"/>
              </a:buClr>
              <a:buSzPts val="1800"/>
              <a:buChar char="•"/>
              <a:defRPr>
                <a:solidFill>
                  <a:srgbClr val="36A9E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6A9E1"/>
              </a:buClr>
              <a:buSzPts val="1800"/>
              <a:buChar char="•"/>
              <a:defRPr>
                <a:solidFill>
                  <a:srgbClr val="36A9E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body" idx="3"/>
          </p:nvPr>
        </p:nvSpPr>
        <p:spPr>
          <a:xfrm>
            <a:off x="982134" y="1613522"/>
            <a:ext cx="10227733" cy="1973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2400"/>
              <a:buFont typeface="Arial"/>
              <a:buChar char="•"/>
              <a:defRPr sz="2400">
                <a:solidFill>
                  <a:srgbClr val="535353"/>
                </a:solidFill>
              </a:defRPr>
            </a:lvl1pPr>
            <a:lvl2pPr marL="914400" lvl="1" indent="-228600" algn="l">
              <a:lnSpc>
                <a:spcPct val="65000"/>
              </a:lnSpc>
              <a:spcBef>
                <a:spcPts val="500"/>
              </a:spcBef>
              <a:spcAft>
                <a:spcPts val="0"/>
              </a:spcAft>
              <a:buClr>
                <a:srgbClr val="164194"/>
              </a:buClr>
              <a:buSzPts val="2400"/>
              <a:buNone/>
              <a:defRPr>
                <a:solidFill>
                  <a:srgbClr val="164194"/>
                </a:solidFill>
              </a:defRPr>
            </a:lvl2pPr>
            <a:lvl3pPr marL="1371600" lvl="2" indent="-355600" algn="l">
              <a:lnSpc>
                <a:spcPct val="78000"/>
              </a:lnSpc>
              <a:spcBef>
                <a:spcPts val="500"/>
              </a:spcBef>
              <a:spcAft>
                <a:spcPts val="0"/>
              </a:spcAft>
              <a:buClr>
                <a:srgbClr val="164194"/>
              </a:buClr>
              <a:buSzPts val="2000"/>
              <a:buChar char="•"/>
              <a:defRPr>
                <a:solidFill>
                  <a:srgbClr val="164194"/>
                </a:solidFill>
              </a:defRPr>
            </a:lvl3pPr>
            <a:lvl4pPr marL="1828800" lvl="3" indent="-342900" algn="l">
              <a:lnSpc>
                <a:spcPct val="86666"/>
              </a:lnSpc>
              <a:spcBef>
                <a:spcPts val="500"/>
              </a:spcBef>
              <a:spcAft>
                <a:spcPts val="0"/>
              </a:spcAft>
              <a:buClr>
                <a:srgbClr val="164194"/>
              </a:buClr>
              <a:buSzPts val="1800"/>
              <a:buChar char="•"/>
              <a:defRPr>
                <a:solidFill>
                  <a:srgbClr val="164194"/>
                </a:solidFill>
              </a:defRPr>
            </a:lvl4pPr>
            <a:lvl5pPr marL="2286000" lvl="4" indent="-342900" algn="l">
              <a:lnSpc>
                <a:spcPct val="86666"/>
              </a:lnSpc>
              <a:spcBef>
                <a:spcPts val="500"/>
              </a:spcBef>
              <a:spcAft>
                <a:spcPts val="0"/>
              </a:spcAft>
              <a:buClr>
                <a:srgbClr val="164194"/>
              </a:buClr>
              <a:buSzPts val="1800"/>
              <a:buChar char="•"/>
              <a:defRPr>
                <a:solidFill>
                  <a:srgbClr val="164194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body" idx="4"/>
          </p:nvPr>
        </p:nvSpPr>
        <p:spPr>
          <a:xfrm>
            <a:off x="981332" y="240918"/>
            <a:ext cx="10228533" cy="275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35353"/>
              </a:buClr>
              <a:buSzPts val="1800"/>
              <a:buNone/>
              <a:defRPr sz="1800">
                <a:solidFill>
                  <a:srgbClr val="535353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6"/>
          <p:cNvSpPr>
            <a:spLocks noGrp="1"/>
          </p:cNvSpPr>
          <p:nvPr>
            <p:ph type="pic" idx="5"/>
          </p:nvPr>
        </p:nvSpPr>
        <p:spPr>
          <a:xfrm>
            <a:off x="9355667" y="5994401"/>
            <a:ext cx="1727197" cy="60911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26"/>
          <p:cNvSpPr>
            <a:spLocks noGrp="1"/>
          </p:cNvSpPr>
          <p:nvPr>
            <p:ph type="pic" idx="6"/>
          </p:nvPr>
        </p:nvSpPr>
        <p:spPr>
          <a:xfrm>
            <a:off x="7179734" y="5994401"/>
            <a:ext cx="1678516" cy="609110"/>
          </a:xfrm>
          <a:prstGeom prst="rect">
            <a:avLst/>
          </a:prstGeom>
          <a:solidFill>
            <a:srgbClr val="FF33CC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ruta@infobalt.lt" TargetMode="Externa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hyperlink" Target="mailto:Inna.Nosach@mkm.e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A volcano erupting at night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2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>
            <a:spLocks noGrp="1"/>
          </p:cNvSpPr>
          <p:nvPr>
            <p:ph type="subTitle" idx="1"/>
          </p:nvPr>
        </p:nvSpPr>
        <p:spPr>
          <a:xfrm>
            <a:off x="1352550" y="2898431"/>
            <a:ext cx="9805800" cy="24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60"/>
              <a:buNone/>
            </a:pPr>
            <a:r>
              <a:rPr lang="en-US" sz="296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Digitalization of cross-border G2B public services (WP3)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960"/>
              <a:buNone/>
            </a:pPr>
            <a:r>
              <a:rPr lang="en-US" sz="296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Outcomes of 4 show-cases</a:t>
            </a:r>
            <a:endParaRPr/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960"/>
              <a:buNone/>
            </a:pPr>
            <a:endParaRPr sz="296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97"/>
              <a:buNone/>
            </a:pPr>
            <a:r>
              <a:rPr lang="en-US" sz="2497" i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DIGINNO Final conference 2020 December 15th</a:t>
            </a:r>
            <a:endParaRPr/>
          </a:p>
        </p:txBody>
      </p:sp>
      <p:pic>
        <p:nvPicPr>
          <p:cNvPr id="112" name="Google Shape;112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2491" y="310574"/>
            <a:ext cx="2228880" cy="1088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13472" y="310574"/>
            <a:ext cx="3211252" cy="105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" descr="Logo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5796" y="468257"/>
            <a:ext cx="3979178" cy="1249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" name="Google Shape;191;p10" descr="KYC Animation 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6924" y="166083"/>
            <a:ext cx="11878151" cy="669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1" descr="A screenshot of a cell phon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01633" y="668774"/>
            <a:ext cx="10588733" cy="5956162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1"/>
          <p:cNvSpPr txBox="1">
            <a:spLocks noGrp="1"/>
          </p:cNvSpPr>
          <p:nvPr>
            <p:ph type="title"/>
          </p:nvPr>
        </p:nvSpPr>
        <p:spPr>
          <a:xfrm>
            <a:off x="679174" y="23306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roxima Nova"/>
              <a:buNone/>
            </a:pPr>
            <a:r>
              <a:rPr lang="en-US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A way ahead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2" descr="A volcano erupting at night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609773"/>
            <a:ext cx="12284766" cy="69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2"/>
          <p:cNvSpPr txBox="1">
            <a:spLocks noGrp="1"/>
          </p:cNvSpPr>
          <p:nvPr>
            <p:ph type="title"/>
          </p:nvPr>
        </p:nvSpPr>
        <p:spPr>
          <a:xfrm>
            <a:off x="797719" y="2611506"/>
            <a:ext cx="10596562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roxima Nova"/>
              <a:buNone/>
            </a:pPr>
            <a:r>
              <a:rPr lang="en-US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Business Registration with Integrated eIDAS Framework</a:t>
            </a:r>
            <a:br>
              <a:rPr lang="en-US"/>
            </a:br>
            <a:r>
              <a:rPr lang="en-US" sz="2500" i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by Idongesit Williams</a:t>
            </a:r>
            <a:endParaRPr sz="25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>
            <a:spLocks noGrp="1"/>
          </p:cNvSpPr>
          <p:nvPr>
            <p:ph type="body" idx="1"/>
          </p:nvPr>
        </p:nvSpPr>
        <p:spPr>
          <a:xfrm>
            <a:off x="611755" y="231914"/>
            <a:ext cx="10968489" cy="8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</a:pPr>
            <a:r>
              <a:rPr lang="en-US" sz="28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Business Registration with Integrated eIDAS Framework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907"/>
              </a:buClr>
              <a:buSzPts val="2800"/>
              <a:buNone/>
            </a:pPr>
            <a:endParaRPr sz="2800">
              <a:solidFill>
                <a:srgbClr val="75707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907"/>
              </a:buClr>
              <a:buSzPts val="2800"/>
              <a:buNone/>
            </a:pPr>
            <a:endParaRPr sz="2800">
              <a:solidFill>
                <a:srgbClr val="757070"/>
              </a:solidFill>
            </a:endParaRPr>
          </a:p>
        </p:txBody>
      </p:sp>
      <p:pic>
        <p:nvPicPr>
          <p:cNvPr id="211" name="Google Shape;21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6369" y="5810178"/>
            <a:ext cx="2228929" cy="703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07971" y="5935466"/>
            <a:ext cx="2468398" cy="775076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13"/>
          <p:cNvSpPr/>
          <p:nvPr/>
        </p:nvSpPr>
        <p:spPr>
          <a:xfrm>
            <a:off x="2721842" y="1220171"/>
            <a:ext cx="6026291" cy="1046480"/>
          </a:xfrm>
          <a:prstGeom prst="flowChartProcess">
            <a:avLst/>
          </a:prstGeom>
          <a:solidFill>
            <a:srgbClr val="A5A5A5"/>
          </a:solidFill>
          <a:ln w="12700" cap="flat" cmpd="sng">
            <a:solidFill>
              <a:srgbClr val="31538F">
                <a:alpha val="0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Targets of the solution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Business registrars in the BSR and EU.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BSR/EU SMEs. </a:t>
            </a:r>
            <a:endParaRPr/>
          </a:p>
        </p:txBody>
      </p:sp>
      <p:pic>
        <p:nvPicPr>
          <p:cNvPr id="214" name="Google Shape;214;p13" descr="Target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025" y="1317590"/>
            <a:ext cx="2174488" cy="16010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 descr="Problem - Handwriting imag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4677" y="3048684"/>
            <a:ext cx="2342836" cy="244848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/>
          <p:nvPr/>
        </p:nvSpPr>
        <p:spPr>
          <a:xfrm>
            <a:off x="2738568" y="3773451"/>
            <a:ext cx="5992840" cy="1723718"/>
          </a:xfrm>
          <a:prstGeom prst="flowChartProcess">
            <a:avLst/>
          </a:prstGeom>
          <a:noFill/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Problems encountered by SMEs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Most SMEs reps face market entry barriers related to: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Differences in national Residence requirements and technical systems.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Differences in national Identity requirements and technical systems.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Differences in national taxation requirements and technical systems.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Minor differences in national business registration process.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0" i="0" u="none" strike="noStrike" cap="none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Language barrier.</a:t>
            </a:r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2727418" y="2326867"/>
            <a:ext cx="6026290" cy="1413682"/>
          </a:xfrm>
          <a:prstGeom prst="flowChartProcess">
            <a:avLst/>
          </a:prstGeom>
          <a:solidFill>
            <a:schemeClr val="lt1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Problems encountered by the Business registrars </a:t>
            </a: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technical inability to ascertain Cross-border identity of foreign SMEs.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technical inability to provide access for foreign SMEs to perform transactions.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Language barrier.</a:t>
            </a: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8842918" y="1220171"/>
            <a:ext cx="3224405" cy="4312185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Tasks: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 a cross-border network that will enable: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The technical link between the national systems.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</a:pPr>
            <a:r>
              <a:rPr lang="en-US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identification, access/transactions and language translation possibilities.</a:t>
            </a:r>
            <a:endParaRPr/>
          </a:p>
          <a:p>
            <a:pPr marL="285750" marR="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Recommend harmonization policies that will enable the system to operate.</a:t>
            </a:r>
            <a:endParaRPr sz="1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"/>
          <p:cNvSpPr txBox="1">
            <a:spLocks noGrp="1"/>
          </p:cNvSpPr>
          <p:nvPr>
            <p:ph type="body" idx="3"/>
          </p:nvPr>
        </p:nvSpPr>
        <p:spPr>
          <a:xfrm>
            <a:off x="261124" y="2083278"/>
            <a:ext cx="11449186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Solution developed: An Intelligent multi-lingual cross-border business registration Infrastructure.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Nature of the solution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The solution is equipped with a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context broker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Message Broker 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and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eIDAS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  to facilitate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aggregated search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cross-border transaction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1600" b="1">
                <a:latin typeface="Proxima Nova"/>
                <a:ea typeface="Proxima Nova"/>
                <a:cs typeface="Proxima Nova"/>
                <a:sym typeface="Proxima Nova"/>
              </a:rPr>
              <a:t>identity and access management </a:t>
            </a: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functions respectively.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endParaRPr sz="1600">
              <a:latin typeface="Proxima Nova"/>
              <a:ea typeface="Proxima Nova"/>
              <a:cs typeface="Proxima Nova"/>
              <a:sym typeface="Proxima Nova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Functionality and value of the solution :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Reduce some of the barriers to Cross-border mobility of SMEs.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Enable SMEs within the EU register their business in other jurisdiction without having to travel there.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Font typeface="Arial"/>
              <a:buChar char="•"/>
            </a:pPr>
            <a:r>
              <a:rPr lang="en-US" sz="1600">
                <a:latin typeface="Proxima Nova"/>
                <a:ea typeface="Proxima Nova"/>
                <a:cs typeface="Proxima Nova"/>
                <a:sym typeface="Proxima Nova"/>
              </a:rPr>
              <a:t>Facilitate some form of legal, technical, operational and semantic interoperability  between the business registration infrastructures in the BSR and EU.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353"/>
              </a:buClr>
              <a:buSzPts val="1600"/>
              <a:buNone/>
            </a:pPr>
            <a:endParaRPr sz="1600"/>
          </a:p>
        </p:txBody>
      </p:sp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99740" y="5827300"/>
            <a:ext cx="2211599" cy="69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24130" y="5922213"/>
            <a:ext cx="2675610" cy="840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4" descr="Solution - Handwriting imag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1124" y="1076968"/>
            <a:ext cx="3276681" cy="925376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 txBox="1"/>
          <p:nvPr/>
        </p:nvSpPr>
        <p:spPr>
          <a:xfrm>
            <a:off x="611755" y="332300"/>
            <a:ext cx="10968489" cy="845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rial"/>
              <a:buNone/>
            </a:pPr>
            <a:r>
              <a:rPr lang="en-US" sz="2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Business Registration with Integrated eIDAS Framework</a:t>
            </a:r>
            <a:endParaRPr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907"/>
              </a:buClr>
              <a:buSzPts val="2800"/>
              <a:buFont typeface="Arial"/>
              <a:buNone/>
            </a:pPr>
            <a:endParaRPr sz="2800" b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E6907"/>
              </a:buClr>
              <a:buSzPts val="2800"/>
              <a:buFont typeface="Arial"/>
              <a:buNone/>
            </a:pPr>
            <a:endParaRPr sz="2800" b="1">
              <a:solidFill>
                <a:srgbClr val="7570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5"/>
          <p:cNvSpPr txBox="1"/>
          <p:nvPr/>
        </p:nvSpPr>
        <p:spPr>
          <a:xfrm>
            <a:off x="954208" y="477632"/>
            <a:ext cx="1028358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Proposed Business Registration Showcase Roadmap</a:t>
            </a:r>
            <a:endParaRPr sz="30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4" name="Google Shape;234;p15"/>
          <p:cNvSpPr/>
          <p:nvPr/>
        </p:nvSpPr>
        <p:spPr>
          <a:xfrm>
            <a:off x="441962" y="3590836"/>
            <a:ext cx="11379200" cy="508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/>
          <p:nvPr/>
        </p:nvSpPr>
        <p:spPr>
          <a:xfrm>
            <a:off x="1189713" y="2447836"/>
            <a:ext cx="50800" cy="15240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15"/>
          <p:cNvSpPr txBox="1"/>
          <p:nvPr/>
        </p:nvSpPr>
        <p:spPr>
          <a:xfrm>
            <a:off x="1979214" y="4803421"/>
            <a:ext cx="2824480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Establishment of agreement by EU member states  to implement the infrastructure.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7" name="Google Shape;237;p15"/>
          <p:cNvSpPr/>
          <p:nvPr/>
        </p:nvSpPr>
        <p:spPr>
          <a:xfrm>
            <a:off x="3393440" y="3251200"/>
            <a:ext cx="50800" cy="15240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p15"/>
          <p:cNvSpPr txBox="1"/>
          <p:nvPr/>
        </p:nvSpPr>
        <p:spPr>
          <a:xfrm>
            <a:off x="0" y="1434267"/>
            <a:ext cx="28956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of DIGINNO policy recommendations for the showcase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9" name="Google Shape;239;p15"/>
          <p:cNvSpPr/>
          <p:nvPr/>
        </p:nvSpPr>
        <p:spPr>
          <a:xfrm>
            <a:off x="6009640" y="2447836"/>
            <a:ext cx="50800" cy="15240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5"/>
          <p:cNvSpPr/>
          <p:nvPr/>
        </p:nvSpPr>
        <p:spPr>
          <a:xfrm>
            <a:off x="8396247" y="3266500"/>
            <a:ext cx="50800" cy="15240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5"/>
          <p:cNvSpPr txBox="1"/>
          <p:nvPr/>
        </p:nvSpPr>
        <p:spPr>
          <a:xfrm>
            <a:off x="824946" y="4044273"/>
            <a:ext cx="100385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2019</a:t>
            </a:r>
            <a:endParaRPr sz="24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2981324" y="2796145"/>
            <a:ext cx="101947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2020</a:t>
            </a:r>
            <a:endParaRPr sz="24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3" name="Google Shape;243;p15"/>
          <p:cNvSpPr txBox="1"/>
          <p:nvPr/>
        </p:nvSpPr>
        <p:spPr>
          <a:xfrm>
            <a:off x="4597400" y="1450412"/>
            <a:ext cx="282448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of governance framework for the infrastructure.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4" name="Google Shape;244;p15"/>
          <p:cNvSpPr txBox="1"/>
          <p:nvPr/>
        </p:nvSpPr>
        <p:spPr>
          <a:xfrm>
            <a:off x="5669280" y="4021261"/>
            <a:ext cx="9611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2021</a:t>
            </a:r>
            <a:endParaRPr sz="24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5" name="Google Shape;245;p15"/>
          <p:cNvSpPr txBox="1"/>
          <p:nvPr/>
        </p:nvSpPr>
        <p:spPr>
          <a:xfrm>
            <a:off x="7935058" y="2855182"/>
            <a:ext cx="97317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2022</a:t>
            </a:r>
            <a:endParaRPr sz="24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6" name="Google Shape;246;p15"/>
          <p:cNvSpPr txBox="1"/>
          <p:nvPr/>
        </p:nvSpPr>
        <p:spPr>
          <a:xfrm>
            <a:off x="7175060" y="4835525"/>
            <a:ext cx="33385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Development of infrastructure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 of infrastructure with business registrars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7" name="Google Shape;247;p15"/>
          <p:cNvSpPr/>
          <p:nvPr/>
        </p:nvSpPr>
        <p:spPr>
          <a:xfrm>
            <a:off x="10889533" y="2487028"/>
            <a:ext cx="50800" cy="1524000"/>
          </a:xfrm>
          <a:prstGeom prst="rect">
            <a:avLst/>
          </a:prstGeom>
          <a:solidFill>
            <a:srgbClr val="7F7F7F"/>
          </a:solidFill>
          <a:ln w="127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9762766" y="1246927"/>
            <a:ext cx="220571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Integration of infrastructure with that of the Single Digital Gateway</a:t>
            </a:r>
            <a:endParaRPr sz="1800"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10513613" y="3997296"/>
            <a:ext cx="106878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2023</a:t>
            </a:r>
            <a:endParaRPr sz="24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16" descr="A volcano erupting at night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482878"/>
            <a:ext cx="12284766" cy="69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16"/>
          <p:cNvSpPr txBox="1">
            <a:spLocks noGrp="1"/>
          </p:cNvSpPr>
          <p:nvPr>
            <p:ph type="title"/>
          </p:nvPr>
        </p:nvSpPr>
        <p:spPr>
          <a:xfrm>
            <a:off x="532674" y="2598255"/>
            <a:ext cx="10903951" cy="233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roxima Nova"/>
              <a:buNone/>
            </a:pPr>
            <a:r>
              <a:rPr lang="en-US" sz="4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Borderless Real-Time Economy (RTE)</a:t>
            </a:r>
            <a:br>
              <a:rPr lang="en-US" sz="4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4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eReceipt show case</a:t>
            </a:r>
            <a:br>
              <a:rPr lang="en-US"/>
            </a:br>
            <a:r>
              <a:rPr lang="en-US" sz="2500" i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by Risto Lehtinen </a:t>
            </a:r>
            <a:endParaRPr sz="250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46365" y="6196252"/>
            <a:ext cx="2160103" cy="58363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17"/>
          <p:cNvSpPr txBox="1"/>
          <p:nvPr/>
        </p:nvSpPr>
        <p:spPr>
          <a:xfrm>
            <a:off x="2299748" y="222060"/>
            <a:ext cx="7050328" cy="53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7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Borderless Real-Time Economy (RTE)</a:t>
            </a:r>
            <a:endParaRPr sz="2857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4" name="Google Shape;264;p17"/>
          <p:cNvSpPr txBox="1"/>
          <p:nvPr/>
        </p:nvSpPr>
        <p:spPr>
          <a:xfrm>
            <a:off x="729194" y="886587"/>
            <a:ext cx="10719402" cy="5493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Motivation</a:t>
            </a:r>
            <a:endParaRPr sz="18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28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The states, companies, and citizens spend too much time and money on activities that would work better in real time and if performed in a secure and automatic manner.</a:t>
            </a:r>
            <a:endParaRPr/>
          </a:p>
          <a:p>
            <a:pPr marL="326578" marR="0" lvl="0" indent="-326578" algn="l" rtl="0">
              <a:spcBef>
                <a:spcPts val="1143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 an RTE ecosystem </a:t>
            </a: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data moves in real time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in a </a:t>
            </a: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digital, structured and standardized format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.</a:t>
            </a:r>
            <a:endParaRPr/>
          </a:p>
          <a:p>
            <a:pPr marL="326578" marR="0" lvl="0" indent="-326578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 RTE, </a:t>
            </a: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data exchange processes are fully automated</a:t>
            </a:r>
            <a:r>
              <a:rPr lang="en-US" sz="18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(i.e. machine-to-machine communication).</a:t>
            </a:r>
            <a:endParaRPr/>
          </a:p>
          <a:p>
            <a:pPr marL="0" marR="0" lvl="0" indent="0" algn="l" rtl="0">
              <a:spcBef>
                <a:spcPts val="1143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Benefits of RTE: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Simplifies business processes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Saves resources on maintenance and support activities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Helps companies focus on their main business activities</a:t>
            </a:r>
            <a:endParaRPr/>
          </a:p>
          <a:p>
            <a:pPr marL="0" marR="0" lvl="0" indent="0" algn="l" rtl="0">
              <a:spcBef>
                <a:spcPts val="286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Challenges to wide adoption: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No nationally or internationally agreed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standard</a:t>
            </a: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for eReceipts.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No standardized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addressing logic</a:t>
            </a: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or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identification tools</a:t>
            </a: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nationally or internationally.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No commonly used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infrastructure</a:t>
            </a: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for exchanging eReceipts nationally or across borders.</a:t>
            </a:r>
            <a:endParaRPr/>
          </a:p>
          <a:p>
            <a:pPr marL="653156" marR="0" lvl="1" indent="-326577" algn="l" rtl="0">
              <a:spcBef>
                <a:spcPts val="286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</a:t>
            </a:r>
            <a:r>
              <a:rPr lang="en-US" sz="1800" b="1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service providers</a:t>
            </a:r>
            <a:r>
              <a:rPr lang="en-US" sz="1800" b="0" i="0" u="none" strike="noStrike" cap="none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, so e-receipts are typically exchanged using the 3-corner model or through point-to-point roaming channels.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8"/>
          <p:cNvSpPr txBox="1"/>
          <p:nvPr/>
        </p:nvSpPr>
        <p:spPr>
          <a:xfrm>
            <a:off x="1300660" y="124530"/>
            <a:ext cx="9514143" cy="53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7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Showcase D: Borderless Real-Time Economy (RTE)</a:t>
            </a:r>
            <a:endParaRPr sz="2857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1" name="Google Shape;271;p18"/>
          <p:cNvSpPr txBox="1"/>
          <p:nvPr/>
        </p:nvSpPr>
        <p:spPr>
          <a:xfrm>
            <a:off x="492277" y="844678"/>
            <a:ext cx="8764798" cy="5888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What was done?</a:t>
            </a:r>
            <a:endParaRPr/>
          </a:p>
          <a:p>
            <a:pPr marL="0" marR="0" lvl="0" indent="0" algn="l" rtl="0">
              <a:spcBef>
                <a:spcPts val="429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Selected focus: </a:t>
            </a: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eReceipt</a:t>
            </a:r>
            <a:r>
              <a:rPr lang="en-US" sz="2000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(a structured, digital proof of a paid purchase that allows businesses to automatically exchange financial transactions and data in public and private sectors both within and across borders)</a:t>
            </a:r>
            <a:endParaRPr/>
          </a:p>
          <a:p>
            <a:pPr marL="0" marR="0" lvl="0" indent="0" algn="l" rtl="0">
              <a:spcBef>
                <a:spcPts val="1071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Activities: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Document the current situation and on-going RTE activities in the BSR (“</a:t>
            </a: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As-is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”).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Identify how to improve and harmonize the overall situation (“</a:t>
            </a: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To-be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”).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Use </a:t>
            </a: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technological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, </a:t>
            </a: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legal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, and </a:t>
            </a: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financial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 viewpoints.</a:t>
            </a:r>
            <a:endParaRPr/>
          </a:p>
          <a:p>
            <a:pPr marL="0" marR="0" lvl="0" indent="0" algn="l" rtl="0">
              <a:spcBef>
                <a:spcPts val="1071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Identified implementation challenges: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of/low political will and unsupportive regulations/legislation.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critical mass of users (countries, companies, people).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cooperation between service partners (both public and private).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Low number of integrations and system updates from the service providers.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Complex and resource-intensive integration to retailer’s databases.</a:t>
            </a:r>
            <a:endParaRPr/>
          </a:p>
          <a:p>
            <a:pPr marL="326578" marR="0" lvl="0" indent="-326578" algn="l" rtl="0">
              <a:spcBef>
                <a:spcPts val="214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Lack of cost-effective business models for service providers.</a:t>
            </a:r>
            <a:endParaRPr/>
          </a:p>
        </p:txBody>
      </p:sp>
      <p:sp>
        <p:nvSpPr>
          <p:cNvPr id="272" name="Google Shape;272;p18"/>
          <p:cNvSpPr txBox="1"/>
          <p:nvPr/>
        </p:nvSpPr>
        <p:spPr>
          <a:xfrm>
            <a:off x="9839039" y="683330"/>
            <a:ext cx="2142846" cy="535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eInvoice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eReceipt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Real-time payment eProcurement eSalary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eAddress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eID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eSignature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eAccounting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eReporting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eForecasting</a:t>
            </a:r>
            <a:endParaRPr sz="1800" b="1">
              <a:solidFill>
                <a:schemeClr val="accent2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8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3" name="Google Shape;273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39039" y="6149840"/>
            <a:ext cx="2160103" cy="58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9"/>
          <p:cNvSpPr txBox="1"/>
          <p:nvPr/>
        </p:nvSpPr>
        <p:spPr>
          <a:xfrm>
            <a:off x="1477173" y="182589"/>
            <a:ext cx="9965634" cy="53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57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Showcase D: Borderless Real-Time Economy (RTE)</a:t>
            </a:r>
            <a:endParaRPr sz="2857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0" name="Google Shape;280;p19"/>
          <p:cNvSpPr txBox="1"/>
          <p:nvPr/>
        </p:nvSpPr>
        <p:spPr>
          <a:xfrm>
            <a:off x="749193" y="1397300"/>
            <a:ext cx="10693614" cy="6200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29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How to continue?</a:t>
            </a:r>
            <a:endParaRPr/>
          </a:p>
        </p:txBody>
      </p:sp>
      <p:grpSp>
        <p:nvGrpSpPr>
          <p:cNvPr id="281" name="Google Shape;281;p19"/>
          <p:cNvGrpSpPr/>
          <p:nvPr/>
        </p:nvGrpSpPr>
        <p:grpSpPr>
          <a:xfrm>
            <a:off x="5173630" y="821576"/>
            <a:ext cx="6855831" cy="4430408"/>
            <a:chOff x="7192977" y="1256677"/>
            <a:chExt cx="9598164" cy="6202571"/>
          </a:xfrm>
        </p:grpSpPr>
        <p:pic>
          <p:nvPicPr>
            <p:cNvPr id="282" name="Google Shape;282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192977" y="1882312"/>
              <a:ext cx="9598164" cy="5576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3" name="Google Shape;28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192977" y="1256677"/>
              <a:ext cx="9598164" cy="81413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4" name="Google Shape;28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2277" y="2789660"/>
            <a:ext cx="7565647" cy="3830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869358" y="6169311"/>
            <a:ext cx="2160103" cy="5836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 txBox="1">
            <a:spLocks noGrp="1"/>
          </p:cNvSpPr>
          <p:nvPr>
            <p:ph type="subTitle" idx="1"/>
          </p:nvPr>
        </p:nvSpPr>
        <p:spPr>
          <a:xfrm>
            <a:off x="641960" y="3951293"/>
            <a:ext cx="10544664" cy="217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US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QUESTIONS ADDRESSED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1. Motivation to develop the selected e-services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2. Results achieved during the project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None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3. Road ahead (next activities planned)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</p:txBody>
      </p:sp>
      <p:sp>
        <p:nvSpPr>
          <p:cNvPr id="121" name="Google Shape;121;p2"/>
          <p:cNvSpPr txBox="1"/>
          <p:nvPr/>
        </p:nvSpPr>
        <p:spPr>
          <a:xfrm>
            <a:off x="641960" y="627306"/>
            <a:ext cx="11316189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PRESENTATIONS: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 1: </a:t>
            </a:r>
            <a:r>
              <a:rPr lang="en-US" sz="24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E-CMR outcome  &amp; DIGINNO-Proto spin-off 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- Rūta Šatrovaitė-Bulbovienė, WP3 Lead, INFOBALT (Lithuania) &amp; Inna Nosach, Project Manager, Ministry of Economic Affairs and Communications (Estonia)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 2: </a:t>
            </a:r>
            <a:r>
              <a:rPr lang="en-US" sz="24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KYC 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-  Rainer Osanik, R.O.S Law Office OÜ (Estonia)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 3: </a:t>
            </a:r>
            <a:r>
              <a:rPr lang="en-US" sz="24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business registration 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- Idongesit Williams, AAU (Denmark)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Outcome 4: </a:t>
            </a:r>
            <a:r>
              <a:rPr lang="en-US" sz="2400" b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eReceipt </a:t>
            </a:r>
            <a:r>
              <a:rPr lang="en-US" sz="24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- Risto Lehtinen DIMECC Oy (Finland)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0"/>
          <p:cNvSpPr txBox="1">
            <a:spLocks noGrp="1"/>
          </p:cNvSpPr>
          <p:nvPr>
            <p:ph type="subTitle" idx="1"/>
          </p:nvPr>
        </p:nvSpPr>
        <p:spPr>
          <a:xfrm>
            <a:off x="1024126" y="1119870"/>
            <a:ext cx="9144000" cy="3656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None/>
            </a:pP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If you have any questions or need further information, please feel free to contact:</a:t>
            </a:r>
            <a:endParaRPr/>
          </a:p>
          <a:p>
            <a:pPr marL="342900" lvl="0" indent="-215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None/>
            </a:pPr>
            <a:endParaRPr sz="2000" b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Rūta Šatrovaitė-Bulbovienė 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-US" sz="2000" u="sng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ruta@infobalt.lt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) </a:t>
            </a: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&amp; Inna Nosach 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</a:t>
            </a:r>
            <a:r>
              <a:rPr lang="en-US" sz="2000" u="sng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Inna.Nosach@mkm.ee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Rainer Osanik 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(rainer.osanik@roslaw.ee)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Idongesit Williams 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(idong@es.aau.dk )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⮚"/>
            </a:pPr>
            <a:r>
              <a:rPr lang="en-US" sz="2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Risto Lehtinen </a:t>
            </a:r>
            <a:r>
              <a:rPr lang="en-US" sz="2000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(risto.lehtinen@dimecc.com)</a:t>
            </a:r>
            <a:endParaRPr/>
          </a:p>
          <a:p>
            <a:pPr marL="285750" lvl="0" indent="-1841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1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b="1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92" name="Google Shape;292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18188" y="5069386"/>
            <a:ext cx="1874573" cy="9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01907" y="5076691"/>
            <a:ext cx="2788185" cy="91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20" descr="Logo&#10;&#10;Description automatically generated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24126" y="5194415"/>
            <a:ext cx="3449685" cy="1083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Google Shape;127;p3" descr="A volcano erupting at night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482878"/>
            <a:ext cx="12284766" cy="69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>
            <a:spLocks noGrp="1"/>
          </p:cNvSpPr>
          <p:nvPr>
            <p:ph type="title"/>
          </p:nvPr>
        </p:nvSpPr>
        <p:spPr>
          <a:xfrm>
            <a:off x="770282" y="2320787"/>
            <a:ext cx="10651435" cy="2216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959"/>
              <a:buFont typeface="Proxima Nova"/>
              <a:buNone/>
            </a:pPr>
            <a:r>
              <a:rPr lang="en-US" sz="3959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eCMR - towards paperless logistics with BSR and across its borders</a:t>
            </a:r>
            <a:br>
              <a:rPr lang="en-US" sz="3959" b="1"/>
            </a:br>
            <a:r>
              <a:rPr lang="en-US" sz="2520" i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by Rūta Šatrovaitė-Bulbovienė</a:t>
            </a:r>
            <a:endParaRPr sz="2520" i="1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14141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Google Shape;135;p4" descr="A picture containing person, person, holding, table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 t="6296" b="9117"/>
          <a:stretch/>
        </p:blipFill>
        <p:spPr>
          <a:xfrm>
            <a:off x="20" y="-1"/>
            <a:ext cx="12191980" cy="6858001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136" name="Google Shape;136;p4"/>
          <p:cNvSpPr/>
          <p:nvPr/>
        </p:nvSpPr>
        <p:spPr>
          <a:xfrm>
            <a:off x="423861" y="1580143"/>
            <a:ext cx="9064695" cy="407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2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2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Because we wanted to help:</a:t>
            </a:r>
            <a:b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b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1. our region and countries to gain competitive advantage in logistics sector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2. our businesses to become more efficient</a:t>
            </a:r>
            <a:endParaRPr/>
          </a:p>
          <a:p>
            <a:pPr marL="0" marR="0" lvl="0" indent="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30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3. our employees (drivers) to get their job quick</a:t>
            </a:r>
            <a:endParaRPr/>
          </a:p>
          <a:p>
            <a:pPr marL="0" marR="0" lvl="0" indent="101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1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1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16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endParaRPr sz="16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423862" y="825893"/>
            <a:ext cx="101713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Why we decided to develop the eCMR?</a:t>
            </a:r>
            <a:endParaRPr sz="40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3" name="Google Shape;143;p5" descr="A close up of a truck&#10;&#10;Description automatically generated"/>
          <p:cNvPicPr preferRelativeResize="0"/>
          <p:nvPr/>
        </p:nvPicPr>
        <p:blipFill rotWithShape="1">
          <a:blip r:embed="rId3">
            <a:alphaModFix amt="35000"/>
          </a:blip>
          <a:srcRect t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4400"/>
              <a:buFont typeface="Proxima Nova"/>
              <a:buNone/>
            </a:pPr>
            <a:r>
              <a:rPr lang="en-US" b="1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Results of our 3 years work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Feasibility study on eCMR progress in BSR region and recommendations for the implementation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Architecture model of eCMR data exchange platform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eCMR prototype development and testing between Estonia, Latvia, Lithuania and Poland (spin-off project DIGINNO-Proto)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Political engagement 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Transnational community of stakeholders</a:t>
            </a: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Proxima Nova"/>
              <a:buChar char="-"/>
            </a:pPr>
            <a:r>
              <a:rPr lang="en-US" sz="2600">
                <a:solidFill>
                  <a:srgbClr val="FFFFFF"/>
                </a:solidFill>
                <a:latin typeface="Proxima Nova"/>
                <a:ea typeface="Proxima Nova"/>
                <a:cs typeface="Proxima Nova"/>
                <a:sym typeface="Proxima Nova"/>
              </a:rPr>
              <a:t>Follow up projects, e.g. DINNOCAP next steps of eCMR testing, national initiatives (Recovery and Resilience Fund allocation to eCMR national access point development in Lithuania)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6" descr="A picture containing outdoor, grass, field, mountain&#10;&#10;Description automatically generated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 amt="20000"/>
          </a:blip>
          <a:srcRect t="14449"/>
          <a:stretch/>
        </p:blipFill>
        <p:spPr>
          <a:xfrm>
            <a:off x="-12322" y="-10871"/>
            <a:ext cx="12191980" cy="6857999"/>
          </a:xfrm>
          <a:prstGeom prst="rect">
            <a:avLst/>
          </a:prstGeom>
          <a:solidFill>
            <a:srgbClr val="7F7F7F"/>
          </a:solidFill>
          <a:ln>
            <a:noFill/>
          </a:ln>
        </p:spPr>
      </p:pic>
      <p:sp>
        <p:nvSpPr>
          <p:cNvPr id="153" name="Google Shape;153;p6"/>
          <p:cNvSpPr txBox="1">
            <a:spLocks noGrp="1"/>
          </p:cNvSpPr>
          <p:nvPr>
            <p:ph type="title"/>
          </p:nvPr>
        </p:nvSpPr>
        <p:spPr>
          <a:xfrm>
            <a:off x="481784" y="4579103"/>
            <a:ext cx="1787525" cy="53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roxima Nova"/>
              <a:buNone/>
            </a:pPr>
            <a:r>
              <a:rPr lang="en-US" sz="2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2021</a:t>
            </a:r>
            <a:endParaRPr/>
          </a:p>
        </p:txBody>
      </p:sp>
      <p:sp>
        <p:nvSpPr>
          <p:cNvPr id="154" name="Google Shape;154;p6"/>
          <p:cNvSpPr/>
          <p:nvPr/>
        </p:nvSpPr>
        <p:spPr>
          <a:xfrm>
            <a:off x="563563" y="4162336"/>
            <a:ext cx="10965828" cy="5080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C0C0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3377935" y="4005278"/>
            <a:ext cx="50800" cy="152400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6391924" y="2990761"/>
            <a:ext cx="50800" cy="152400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1350147" y="2990761"/>
            <a:ext cx="50800" cy="152400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6"/>
          <p:cNvSpPr txBox="1"/>
          <p:nvPr/>
        </p:nvSpPr>
        <p:spPr>
          <a:xfrm>
            <a:off x="-12322" y="1308342"/>
            <a:ext cx="3377955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20"/>
              <a:buFont typeface="Proxima Nova"/>
              <a:buNone/>
            </a:pPr>
            <a:r>
              <a:rPr lang="en-US" sz="222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2nd phase eCMR testing in BSR and expansion of the prototype to other regions  </a:t>
            </a:r>
            <a:endParaRPr/>
          </a:p>
        </p:txBody>
      </p:sp>
      <p:sp>
        <p:nvSpPr>
          <p:cNvPr id="159" name="Google Shape;159;p6"/>
          <p:cNvSpPr/>
          <p:nvPr/>
        </p:nvSpPr>
        <p:spPr>
          <a:xfrm>
            <a:off x="2333276" y="3364508"/>
            <a:ext cx="24419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2021- 2022</a:t>
            </a:r>
            <a:endParaRPr sz="2800" b="1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2496116" y="5449053"/>
            <a:ext cx="247622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Align eCMR prototype with eFTI regulation</a:t>
            </a:r>
            <a:r>
              <a:rPr lang="en-US" sz="24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endParaRPr sz="24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9104100" y="3782931"/>
            <a:ext cx="50800" cy="1524000"/>
          </a:xfrm>
          <a:prstGeom prst="rect">
            <a:avLst/>
          </a:prstGeom>
          <a:solidFill>
            <a:srgbClr val="595959"/>
          </a:solidFill>
          <a:ln w="12700" cap="flat" cmpd="sng">
            <a:solidFill>
              <a:srgbClr val="59595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6"/>
          <p:cNvSpPr txBox="1"/>
          <p:nvPr/>
        </p:nvSpPr>
        <p:spPr>
          <a:xfrm>
            <a:off x="5548961" y="4544931"/>
            <a:ext cx="1787525" cy="53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roxima Nova"/>
              <a:buNone/>
            </a:pPr>
            <a:r>
              <a:rPr lang="en-US" sz="2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2023</a:t>
            </a:r>
            <a:endParaRPr/>
          </a:p>
        </p:txBody>
      </p:sp>
      <p:sp>
        <p:nvSpPr>
          <p:cNvPr id="163" name="Google Shape;163;p6"/>
          <p:cNvSpPr/>
          <p:nvPr/>
        </p:nvSpPr>
        <p:spPr>
          <a:xfrm>
            <a:off x="5299505" y="1316316"/>
            <a:ext cx="247622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Implementation of eCMR solution between at least 2 BSR countries</a:t>
            </a:r>
            <a:endParaRPr/>
          </a:p>
        </p:txBody>
      </p:sp>
      <p:sp>
        <p:nvSpPr>
          <p:cNvPr id="164" name="Google Shape;164;p6"/>
          <p:cNvSpPr txBox="1"/>
          <p:nvPr/>
        </p:nvSpPr>
        <p:spPr>
          <a:xfrm>
            <a:off x="8210337" y="3239383"/>
            <a:ext cx="1787525" cy="538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roxima Nova"/>
              <a:buNone/>
            </a:pPr>
            <a:r>
              <a:rPr lang="en-US" sz="28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2024</a:t>
            </a:r>
            <a:endParaRPr/>
          </a:p>
        </p:txBody>
      </p:sp>
      <p:sp>
        <p:nvSpPr>
          <p:cNvPr id="165" name="Google Shape;165;p6"/>
          <p:cNvSpPr/>
          <p:nvPr/>
        </p:nvSpPr>
        <p:spPr>
          <a:xfrm>
            <a:off x="8058798" y="5264387"/>
            <a:ext cx="291621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Expansion of solution to EaP and other EaP countries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7" descr="A volcano erupting at night&#10;&#10;Description automatically generated"/>
          <p:cNvPicPr preferRelativeResize="0"/>
          <p:nvPr/>
        </p:nvPicPr>
        <p:blipFill rotWithShape="1">
          <a:blip r:embed="rId3">
            <a:alphaModFix amt="20000"/>
          </a:blip>
          <a:srcRect/>
          <a:stretch/>
        </p:blipFill>
        <p:spPr>
          <a:xfrm>
            <a:off x="0" y="-482878"/>
            <a:ext cx="12284766" cy="6910181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7"/>
          <p:cNvSpPr txBox="1"/>
          <p:nvPr/>
        </p:nvSpPr>
        <p:spPr>
          <a:xfrm>
            <a:off x="1205947" y="284531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Font typeface="Proxima Nova"/>
              <a:buNone/>
            </a:pPr>
            <a:r>
              <a:rPr lang="en-US" sz="4000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Cross-border KYC service</a:t>
            </a:r>
            <a:br>
              <a:rPr lang="en-US" sz="4400" b="1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</a:br>
            <a:r>
              <a:rPr lang="en-US" sz="2500" i="1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By Rainer Osanik</a:t>
            </a:r>
            <a:br>
              <a:rPr lang="en-US" sz="4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4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roxima Nova"/>
              <a:buNone/>
            </a:pPr>
            <a:r>
              <a:rPr lang="en-US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Why KYC is a problem?</a:t>
            </a:r>
            <a:endParaRPr/>
          </a:p>
        </p:txBody>
      </p:sp>
      <p:sp>
        <p:nvSpPr>
          <p:cNvPr id="178" name="Google Shape;178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KYC process is currently suffocating the economy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obliged entities are spending billions of euros to collect KYC data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same data is asked again and again and again...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It is not exchanged in between the obliged entities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It does not flow cross border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There is no unified/standardized KYC process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The States have most of the data needed for KYC, but it is not accessible</a:t>
            </a:r>
            <a:endParaRPr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400"/>
              <a:buFont typeface="Proxima Nova"/>
              <a:buNone/>
            </a:pPr>
            <a:r>
              <a:rPr lang="en-US" b="1">
                <a:solidFill>
                  <a:schemeClr val="accent2"/>
                </a:solidFill>
                <a:latin typeface="Proxima Nova"/>
                <a:ea typeface="Proxima Nova"/>
                <a:cs typeface="Proxima Nova"/>
                <a:sym typeface="Proxima Nova"/>
              </a:rPr>
              <a:t>From vision to solution</a:t>
            </a:r>
            <a:endParaRPr/>
          </a:p>
        </p:txBody>
      </p:sp>
      <p:sp>
        <p:nvSpPr>
          <p:cNvPr id="185" name="Google Shape;185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With International workgroup we agreed principles for future ideal cross-border KYC service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We made feasibility study and policy recommendation 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Latvia and Estonia have started to adopt policy recommendations and to develop KYC utilities which follow main principles from DIGINNO ideal cross-border KYC service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Local prototypes have been already made and tested</a:t>
            </a:r>
            <a:endParaRPr/>
          </a:p>
          <a:p>
            <a:pPr marL="228600" lvl="0" indent="-2286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Char char="•"/>
            </a:pPr>
            <a:r>
              <a:rPr lang="en-US">
                <a:solidFill>
                  <a:srgbClr val="595959"/>
                </a:solidFill>
                <a:latin typeface="Proxima Nova"/>
                <a:ea typeface="Proxima Nova"/>
                <a:cs typeface="Proxima Nova"/>
                <a:sym typeface="Proxima Nova"/>
              </a:rPr>
              <a:t>Nation wide KYC utility production has been started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>
              <a:solidFill>
                <a:srgbClr val="002060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2060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2060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2060"/>
              </a:solidFill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>
              <a:solidFill>
                <a:srgbClr val="002060"/>
              </a:solidFill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186" name="Google Shape;186;p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5743" y="556558"/>
            <a:ext cx="1424117" cy="801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1417</Words>
  <Application>Microsoft Office PowerPoint</Application>
  <PresentationFormat>Widescreen</PresentationFormat>
  <Paragraphs>177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Times New Roman</vt:lpstr>
      <vt:lpstr>Arial</vt:lpstr>
      <vt:lpstr>Calibri</vt:lpstr>
      <vt:lpstr>Proxima Nova</vt:lpstr>
      <vt:lpstr>Noto Sans Symbols</vt:lpstr>
      <vt:lpstr>Office Theme</vt:lpstr>
      <vt:lpstr>Office Theme</vt:lpstr>
      <vt:lpstr>PowerPoint Presentation</vt:lpstr>
      <vt:lpstr>PowerPoint Presentation</vt:lpstr>
      <vt:lpstr>Cross-border eCMR - towards paperless logistics with BSR and across its borders by Rūta Šatrovaitė-Bulbovienė</vt:lpstr>
      <vt:lpstr>PowerPoint Presentation</vt:lpstr>
      <vt:lpstr>Results of our 3 years work</vt:lpstr>
      <vt:lpstr>2021</vt:lpstr>
      <vt:lpstr>PowerPoint Presentation</vt:lpstr>
      <vt:lpstr>Why KYC is a problem?</vt:lpstr>
      <vt:lpstr>From vision to solution</vt:lpstr>
      <vt:lpstr>PowerPoint Presentation</vt:lpstr>
      <vt:lpstr>A way ahead </vt:lpstr>
      <vt:lpstr>Cross-Border Business Registration with Integrated eIDAS Framework by Idongesit Williams</vt:lpstr>
      <vt:lpstr>PowerPoint Presentation</vt:lpstr>
      <vt:lpstr>PowerPoint Presentation</vt:lpstr>
      <vt:lpstr>PowerPoint Presentation</vt:lpstr>
      <vt:lpstr>Borderless Real-Time Economy (RTE) eReceipt show case by Risto Lehtinen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Rūta Šatrovaitė</dc:creator>
  <cp:lastModifiedBy>Debbie Neves</cp:lastModifiedBy>
  <cp:revision>1</cp:revision>
  <dcterms:created xsi:type="dcterms:W3CDTF">2020-12-01T10:02:55Z</dcterms:created>
  <dcterms:modified xsi:type="dcterms:W3CDTF">2021-12-15T04:03:00Z</dcterms:modified>
</cp:coreProperties>
</file>