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3" r:id="rId2"/>
    <p:sldId id="257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5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6A9E13-B120-4EF5-9D06-D79F82ABF722}" type="datetimeFigureOut">
              <a:rPr lang="et-EE" smtClean="0"/>
              <a:t>15.12.2021</a:t>
            </a:fld>
            <a:endParaRPr lang="et-E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32BCD8-BEDE-409F-856A-9D60DA51643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25877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AD7582-CFD8-724B-805B-44768640D69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856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3DFB9832-B8E5-4331-B806-044A5C1698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Alapealkiri 2">
            <a:extLst>
              <a:ext uri="{FF2B5EF4-FFF2-40B4-BE49-F238E27FC236}">
                <a16:creationId xmlns:a16="http://schemas.microsoft.com/office/drawing/2014/main" id="{86BC7F38-2B83-4BEC-A502-67639250FE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/>
              <a:t>Klõpsake juhteksemplari alapealkirja laadi redigeerimiseks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583593BA-67AF-4CEF-8495-BCD4A3EE4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C686B-F47E-4E2A-BFF9-3BBF7E6AF914}" type="datetimeFigureOut">
              <a:rPr lang="et-EE" smtClean="0"/>
              <a:t>15.12.2021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28F1715B-7FFD-42BB-B758-78418AF2C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02D557EF-4084-4BF1-805D-6A153223D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07A9D-266D-4AF3-92ED-24996EA0888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748482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23DCD87F-7A86-4ADD-B433-A77A332CD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Vertikaalteksti kohatäide 2">
            <a:extLst>
              <a:ext uri="{FF2B5EF4-FFF2-40B4-BE49-F238E27FC236}">
                <a16:creationId xmlns:a16="http://schemas.microsoft.com/office/drawing/2014/main" id="{91DD22D8-74CB-452C-A63F-6B72861B4E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08D5C2DC-7278-48C7-A19E-F6E30D5F1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C686B-F47E-4E2A-BFF9-3BBF7E6AF914}" type="datetimeFigureOut">
              <a:rPr lang="et-EE" smtClean="0"/>
              <a:t>15.12.2021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08230C88-B164-43F1-8730-28F85ED11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50CD7142-B6DE-4662-A499-AD7749AF6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07A9D-266D-4AF3-92ED-24996EA0888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929490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>
            <a:extLst>
              <a:ext uri="{FF2B5EF4-FFF2-40B4-BE49-F238E27FC236}">
                <a16:creationId xmlns:a16="http://schemas.microsoft.com/office/drawing/2014/main" id="{54D49E31-3471-4C88-8995-927BCCD06E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Vertikaalteksti kohatäide 2">
            <a:extLst>
              <a:ext uri="{FF2B5EF4-FFF2-40B4-BE49-F238E27FC236}">
                <a16:creationId xmlns:a16="http://schemas.microsoft.com/office/drawing/2014/main" id="{D09321FE-042C-4D15-8F1D-962FC663D7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FAD77479-A309-4867-A829-49BFDA3B6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C686B-F47E-4E2A-BFF9-3BBF7E6AF914}" type="datetimeFigureOut">
              <a:rPr lang="et-EE" smtClean="0"/>
              <a:t>15.12.2021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34BA6B2B-2ADD-4395-A968-79923D609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1C11F414-D936-473B-BEB6-11D7A15F4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07A9D-266D-4AF3-92ED-24996EA0888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590648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66A54E27-C94F-437F-9571-BB06DF616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085081F7-726C-4DFF-84E7-76E11F8C6A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223C3CD5-712A-4B85-BB3E-8FBA2D02C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C686B-F47E-4E2A-BFF9-3BBF7E6AF914}" type="datetimeFigureOut">
              <a:rPr lang="et-EE" smtClean="0"/>
              <a:t>15.12.2021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8953C7B5-FD52-4D48-98F5-E45F0FA73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F318DE54-BBFA-417C-9041-625C9B89B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07A9D-266D-4AF3-92ED-24996EA0888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873093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031D07AF-399E-4805-89CF-00D007620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54295FEC-33A0-4D19-BEB4-61F4DD7FEC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E42A6AAB-98D7-40D8-A739-1125DF50F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C686B-F47E-4E2A-BFF9-3BBF7E6AF914}" type="datetimeFigureOut">
              <a:rPr lang="et-EE" smtClean="0"/>
              <a:t>15.12.2021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B15C746A-5351-44BC-930C-35D9E163D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AA1FD7A1-8A08-4D25-8DCC-B747F9BA4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07A9D-266D-4AF3-92ED-24996EA0888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568183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4BBDFF56-BB31-47FA-AA77-53FB50A16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D988B66B-4DB8-4055-8EA7-0FB6044300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9482E3B4-DD56-4E18-A59F-E4249A92D6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9581C7BB-5C2B-43EB-9F35-FE07E464B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C686B-F47E-4E2A-BFF9-3BBF7E6AF914}" type="datetimeFigureOut">
              <a:rPr lang="et-EE" smtClean="0"/>
              <a:t>15.12.2021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947BCE1C-A0AE-43C3-9765-7814E8EF0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A876C071-D8BC-4AAE-ACB9-E4A2C0705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07A9D-266D-4AF3-92ED-24996EA0888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91832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CDA687AE-47A3-48E3-8DEA-CEC95F07D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35569836-F977-4DA8-91E5-FCB0E885E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79C87E8F-94B8-4C5B-825E-75063C4A93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Teksti kohatäide 4">
            <a:extLst>
              <a:ext uri="{FF2B5EF4-FFF2-40B4-BE49-F238E27FC236}">
                <a16:creationId xmlns:a16="http://schemas.microsoft.com/office/drawing/2014/main" id="{A492C633-1DEB-4E1D-8CFB-899390403B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6" name="Sisu kohatäide 5">
            <a:extLst>
              <a:ext uri="{FF2B5EF4-FFF2-40B4-BE49-F238E27FC236}">
                <a16:creationId xmlns:a16="http://schemas.microsoft.com/office/drawing/2014/main" id="{6BFE1956-1C97-4F59-AEDD-BC52D069AE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7" name="Kuupäeva kohatäide 6">
            <a:extLst>
              <a:ext uri="{FF2B5EF4-FFF2-40B4-BE49-F238E27FC236}">
                <a16:creationId xmlns:a16="http://schemas.microsoft.com/office/drawing/2014/main" id="{E0B93D5B-7AFB-44E0-B454-8BB7F8182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C686B-F47E-4E2A-BFF9-3BBF7E6AF914}" type="datetimeFigureOut">
              <a:rPr lang="et-EE" smtClean="0"/>
              <a:t>15.12.2021</a:t>
            </a:fld>
            <a:endParaRPr lang="et-EE"/>
          </a:p>
        </p:txBody>
      </p:sp>
      <p:sp>
        <p:nvSpPr>
          <p:cNvPr id="8" name="Jaluse kohatäide 7">
            <a:extLst>
              <a:ext uri="{FF2B5EF4-FFF2-40B4-BE49-F238E27FC236}">
                <a16:creationId xmlns:a16="http://schemas.microsoft.com/office/drawing/2014/main" id="{BAF2B4B4-0DCC-44DF-B07D-6505443DA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aidinumbri kohatäide 8">
            <a:extLst>
              <a:ext uri="{FF2B5EF4-FFF2-40B4-BE49-F238E27FC236}">
                <a16:creationId xmlns:a16="http://schemas.microsoft.com/office/drawing/2014/main" id="{DCB623BD-1BD0-4C4F-B45C-9CF4BB1CC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07A9D-266D-4AF3-92ED-24996EA0888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303016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C3F55C65-61BE-41CE-9725-BCFFD0761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Kuupäeva kohatäide 2">
            <a:extLst>
              <a:ext uri="{FF2B5EF4-FFF2-40B4-BE49-F238E27FC236}">
                <a16:creationId xmlns:a16="http://schemas.microsoft.com/office/drawing/2014/main" id="{87CBA68A-C7ED-46BA-A06E-DF059B921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C686B-F47E-4E2A-BFF9-3BBF7E6AF914}" type="datetimeFigureOut">
              <a:rPr lang="et-EE" smtClean="0"/>
              <a:t>15.12.2021</a:t>
            </a:fld>
            <a:endParaRPr lang="et-EE"/>
          </a:p>
        </p:txBody>
      </p:sp>
      <p:sp>
        <p:nvSpPr>
          <p:cNvPr id="4" name="Jaluse kohatäide 3">
            <a:extLst>
              <a:ext uri="{FF2B5EF4-FFF2-40B4-BE49-F238E27FC236}">
                <a16:creationId xmlns:a16="http://schemas.microsoft.com/office/drawing/2014/main" id="{3A8545F9-F941-43FA-B4F3-CFA04C017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aidinumbri kohatäide 4">
            <a:extLst>
              <a:ext uri="{FF2B5EF4-FFF2-40B4-BE49-F238E27FC236}">
                <a16:creationId xmlns:a16="http://schemas.microsoft.com/office/drawing/2014/main" id="{0E46F0BF-5B58-426F-95BD-C59A48E32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07A9D-266D-4AF3-92ED-24996EA0888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098894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>
            <a:extLst>
              <a:ext uri="{FF2B5EF4-FFF2-40B4-BE49-F238E27FC236}">
                <a16:creationId xmlns:a16="http://schemas.microsoft.com/office/drawing/2014/main" id="{A9352F24-DE91-4253-8F00-EF7DE48C3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C686B-F47E-4E2A-BFF9-3BBF7E6AF914}" type="datetimeFigureOut">
              <a:rPr lang="et-EE" smtClean="0"/>
              <a:t>15.12.2021</a:t>
            </a:fld>
            <a:endParaRPr lang="et-EE"/>
          </a:p>
        </p:txBody>
      </p:sp>
      <p:sp>
        <p:nvSpPr>
          <p:cNvPr id="3" name="Jaluse kohatäide 2">
            <a:extLst>
              <a:ext uri="{FF2B5EF4-FFF2-40B4-BE49-F238E27FC236}">
                <a16:creationId xmlns:a16="http://schemas.microsoft.com/office/drawing/2014/main" id="{44E8DB38-AE71-4000-9951-862F6391F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>
            <a:extLst>
              <a:ext uri="{FF2B5EF4-FFF2-40B4-BE49-F238E27FC236}">
                <a16:creationId xmlns:a16="http://schemas.microsoft.com/office/drawing/2014/main" id="{A0F3BE93-93D7-4CBA-8B4E-D5285DB1E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07A9D-266D-4AF3-92ED-24996EA0888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745117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97D91120-7003-4E5D-AFE4-821DD9F23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BE42CF53-51AA-4985-BF5A-4DACB858CA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Teksti kohatäide 3">
            <a:extLst>
              <a:ext uri="{FF2B5EF4-FFF2-40B4-BE49-F238E27FC236}">
                <a16:creationId xmlns:a16="http://schemas.microsoft.com/office/drawing/2014/main" id="{376A3E72-EADA-4C6B-854E-CAB95A2FB4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B0743BB1-C01D-49FF-8159-6F0487749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C686B-F47E-4E2A-BFF9-3BBF7E6AF914}" type="datetimeFigureOut">
              <a:rPr lang="et-EE" smtClean="0"/>
              <a:t>15.12.2021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A3D7D563-AC8F-49F0-8CDD-3681883C6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A0916FD2-0D6D-418E-9591-DD5FA0EE0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07A9D-266D-4AF3-92ED-24996EA0888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723560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FEB7A06-4F55-4043-87FE-09966CE1A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Pildi kohatäide 2">
            <a:extLst>
              <a:ext uri="{FF2B5EF4-FFF2-40B4-BE49-F238E27FC236}">
                <a16:creationId xmlns:a16="http://schemas.microsoft.com/office/drawing/2014/main" id="{61A1BCC2-4059-451A-8877-7B81CCC173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ksti kohatäide 3">
            <a:extLst>
              <a:ext uri="{FF2B5EF4-FFF2-40B4-BE49-F238E27FC236}">
                <a16:creationId xmlns:a16="http://schemas.microsoft.com/office/drawing/2014/main" id="{A127F1E1-A13C-4BAA-97D3-F7E95AD3EE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3977E68E-CA02-4BFF-98AE-500D59B88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C686B-F47E-4E2A-BFF9-3BBF7E6AF914}" type="datetimeFigureOut">
              <a:rPr lang="et-EE" smtClean="0"/>
              <a:t>15.12.2021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0C08DBFB-F04D-4586-A67D-585AD8B0C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948345E0-5EF5-488D-B98E-AE666CF1C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07A9D-266D-4AF3-92ED-24996EA0888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28127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ja kohatäide 1">
            <a:extLst>
              <a:ext uri="{FF2B5EF4-FFF2-40B4-BE49-F238E27FC236}">
                <a16:creationId xmlns:a16="http://schemas.microsoft.com/office/drawing/2014/main" id="{D0BB0E4C-2DCE-49F2-9077-176676254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664E5B07-338B-4157-9143-7CDF53AE17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ADEE78E0-F38A-47AD-8CE7-9CB5944AAD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8C686B-F47E-4E2A-BFF9-3BBF7E6AF914}" type="datetimeFigureOut">
              <a:rPr lang="et-EE" smtClean="0"/>
              <a:t>15.12.2021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56ECAEA3-2AF5-40B9-A334-F29A4830EA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60D7DBA3-B7C3-45B2-B7B5-2404C273F7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107A9D-266D-4AF3-92ED-24996EA08888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86101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E91AA-78F2-3842-8983-3A87779D6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3450" y="384175"/>
            <a:ext cx="10515600" cy="1325563"/>
          </a:xfrm>
        </p:spPr>
        <p:txBody>
          <a:bodyPr/>
          <a:lstStyle/>
          <a:p>
            <a:r>
              <a:rPr lang="et-EE" b="1" dirty="0">
                <a:solidFill>
                  <a:schemeClr val="accent2"/>
                </a:solidFill>
                <a:latin typeface="Proxima nova"/>
              </a:rPr>
              <a:t>DINNOCAP </a:t>
            </a:r>
            <a:r>
              <a:rPr lang="et-EE" b="1" dirty="0" err="1">
                <a:solidFill>
                  <a:schemeClr val="accent2"/>
                </a:solidFill>
                <a:latin typeface="Proxima nova"/>
              </a:rPr>
              <a:t>partners</a:t>
            </a:r>
            <a:endParaRPr lang="en-EE" b="1" dirty="0">
              <a:solidFill>
                <a:schemeClr val="accent2"/>
              </a:solidFill>
              <a:latin typeface="Proxima nov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2428F0-81F5-B845-A961-546999EF6F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709738"/>
            <a:ext cx="11353801" cy="446722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t-EE" b="1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10 Partners from 8 </a:t>
            </a:r>
            <a:r>
              <a:rPr lang="et-EE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countries</a:t>
            </a:r>
            <a:r>
              <a:rPr lang="et-EE" b="1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of Baltic Sea </a:t>
            </a:r>
            <a:r>
              <a:rPr lang="et-EE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Region</a:t>
            </a:r>
            <a:r>
              <a:rPr lang="et-EE" b="1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:</a:t>
            </a:r>
          </a:p>
          <a:p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Ministry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of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Economic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Affairs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and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Communications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of Estonia (LP)</a:t>
            </a:r>
          </a:p>
          <a:p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Aalborg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University (WP 2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lead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)</a:t>
            </a:r>
          </a:p>
          <a:p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Association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Infobalt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(WP 3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lead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)</a:t>
            </a:r>
          </a:p>
          <a:p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Estonian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Association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of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Information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Technology and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Telecommunications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</a:p>
          <a:p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Latvian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Information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and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Communication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Technology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Association</a:t>
            </a:r>
            <a:endParaRPr lang="et-EE" dirty="0">
              <a:solidFill>
                <a:schemeClr val="tx1">
                  <a:lumMod val="65000"/>
                  <a:lumOff val="35000"/>
                </a:schemeClr>
              </a:solidFill>
              <a:latin typeface="Proxima nova"/>
            </a:endParaRPr>
          </a:p>
          <a:p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Polish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Chamber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of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Commerce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of Electronics and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Telecommunications</a:t>
            </a:r>
            <a:endParaRPr lang="et-EE" dirty="0">
              <a:solidFill>
                <a:schemeClr val="tx1">
                  <a:lumMod val="65000"/>
                  <a:lumOff val="35000"/>
                </a:schemeClr>
              </a:solidFill>
              <a:latin typeface="Proxima nova"/>
            </a:endParaRPr>
          </a:p>
          <a:p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The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Bronnoysund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Register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Centre</a:t>
            </a:r>
            <a:endParaRPr lang="et-EE" dirty="0">
              <a:solidFill>
                <a:schemeClr val="tx1">
                  <a:lumMod val="65000"/>
                  <a:lumOff val="35000"/>
                </a:schemeClr>
              </a:solidFill>
              <a:latin typeface="Proxima nova"/>
            </a:endParaRPr>
          </a:p>
          <a:p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Engineering Industries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Association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of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Lithuania</a:t>
            </a:r>
            <a:endParaRPr lang="et-EE" dirty="0">
              <a:solidFill>
                <a:schemeClr val="tx1">
                  <a:lumMod val="65000"/>
                  <a:lumOff val="35000"/>
                </a:schemeClr>
              </a:solidFill>
              <a:latin typeface="Proxima nova"/>
            </a:endParaRPr>
          </a:p>
          <a:p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RISE Research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Institute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of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Sweden</a:t>
            </a:r>
            <a:endParaRPr lang="et-EE" dirty="0">
              <a:solidFill>
                <a:schemeClr val="tx1">
                  <a:lumMod val="65000"/>
                  <a:lumOff val="35000"/>
                </a:schemeClr>
              </a:solidFill>
              <a:latin typeface="Proxima nova"/>
            </a:endParaRPr>
          </a:p>
          <a:p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Association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of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SMEs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Support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Centres in Kaliningrad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region</a:t>
            </a:r>
            <a:endParaRPr lang="et-EE" dirty="0">
              <a:solidFill>
                <a:schemeClr val="tx1">
                  <a:lumMod val="65000"/>
                  <a:lumOff val="35000"/>
                </a:schemeClr>
              </a:solidFill>
              <a:latin typeface="Proxima nova"/>
            </a:endParaRPr>
          </a:p>
          <a:p>
            <a:pPr marL="0" indent="0">
              <a:buNone/>
            </a:pPr>
            <a:endParaRPr lang="en-US" dirty="0">
              <a:solidFill>
                <a:srgbClr val="002060"/>
              </a:solidFill>
            </a:endParaRPr>
          </a:p>
          <a:p>
            <a:endParaRPr lang="en-US" sz="2400" dirty="0">
              <a:solidFill>
                <a:srgbClr val="002060"/>
              </a:solidFill>
            </a:endParaRPr>
          </a:p>
          <a:p>
            <a:endParaRPr lang="en-US" sz="2400" dirty="0">
              <a:solidFill>
                <a:srgbClr val="002060"/>
              </a:solidFill>
            </a:endParaRPr>
          </a:p>
          <a:p>
            <a:endParaRPr lang="en-US" sz="2400" dirty="0">
              <a:solidFill>
                <a:srgbClr val="002060"/>
              </a:solidFill>
            </a:endParaRPr>
          </a:p>
          <a:p>
            <a:endParaRPr lang="en-US" sz="2400" dirty="0">
              <a:solidFill>
                <a:srgbClr val="002060"/>
              </a:solidFill>
            </a:endParaRPr>
          </a:p>
          <a:p>
            <a:endParaRPr lang="en-EE" dirty="0"/>
          </a:p>
        </p:txBody>
      </p:sp>
      <p:pic>
        <p:nvPicPr>
          <p:cNvPr id="7" name="Picture 6" descr="Icon&#10;&#10;Description automatically generated">
            <a:extLst>
              <a:ext uri="{FF2B5EF4-FFF2-40B4-BE49-F238E27FC236}">
                <a16:creationId xmlns:a16="http://schemas.microsoft.com/office/drawing/2014/main" id="{DF30B66D-48DB-4480-8580-2A70CB2BF2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4545" y="308779"/>
            <a:ext cx="2624630" cy="1476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417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20C1F685-55D3-48E3-8E53-97F62C098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1" y="629268"/>
            <a:ext cx="6424864" cy="1286160"/>
          </a:xfrm>
        </p:spPr>
        <p:txBody>
          <a:bodyPr anchor="b">
            <a:normAutofit/>
          </a:bodyPr>
          <a:lstStyle/>
          <a:p>
            <a:r>
              <a:rPr lang="et-EE" sz="4100" b="1" dirty="0">
                <a:solidFill>
                  <a:schemeClr val="accent2"/>
                </a:solidFill>
                <a:latin typeface="Proxima nova"/>
              </a:rPr>
              <a:t>Main </a:t>
            </a:r>
            <a:r>
              <a:rPr lang="et-EE" sz="4100" b="1" dirty="0" err="1">
                <a:solidFill>
                  <a:schemeClr val="accent2"/>
                </a:solidFill>
                <a:latin typeface="Proxima nova"/>
              </a:rPr>
              <a:t>goals</a:t>
            </a:r>
            <a:r>
              <a:rPr lang="et-EE" sz="4100" b="1" dirty="0">
                <a:solidFill>
                  <a:schemeClr val="accent2"/>
                </a:solidFill>
                <a:latin typeface="Proxima nova"/>
              </a:rPr>
              <a:t> of DINNOCAP </a:t>
            </a:r>
            <a:r>
              <a:rPr lang="et-EE" sz="4100" b="1" dirty="0" err="1">
                <a:solidFill>
                  <a:schemeClr val="accent2"/>
                </a:solidFill>
                <a:latin typeface="Proxima nova"/>
              </a:rPr>
              <a:t>project</a:t>
            </a:r>
            <a:endParaRPr lang="et-EE" sz="4100" b="1" dirty="0">
              <a:solidFill>
                <a:schemeClr val="accent2"/>
              </a:solidFill>
              <a:latin typeface="Proxima nova"/>
            </a:endParaRP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5136150A-7CAC-413B-94EF-08A19CABA0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438400"/>
            <a:ext cx="6586489" cy="3785419"/>
          </a:xfrm>
        </p:spPr>
        <p:txBody>
          <a:bodyPr>
            <a:normAutofit lnSpcReduction="10000"/>
          </a:bodyPr>
          <a:lstStyle/>
          <a:p>
            <a:r>
              <a:rPr lang="et-EE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Build</a:t>
            </a:r>
            <a:r>
              <a:rPr lang="et-EE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on </a:t>
            </a:r>
            <a:r>
              <a:rPr lang="et-EE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the</a:t>
            </a:r>
            <a:r>
              <a:rPr lang="et-EE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outcomes</a:t>
            </a:r>
            <a:r>
              <a:rPr lang="et-EE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of DIGINNO</a:t>
            </a:r>
          </a:p>
          <a:p>
            <a:r>
              <a:rPr lang="et-EE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Non-</a:t>
            </a:r>
            <a:r>
              <a:rPr lang="et-EE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technological</a:t>
            </a:r>
            <a:r>
              <a:rPr lang="et-EE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innovation</a:t>
            </a:r>
            <a:r>
              <a:rPr lang="et-EE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based</a:t>
            </a:r>
            <a:r>
              <a:rPr lang="et-EE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on </a:t>
            </a:r>
            <a:r>
              <a:rPr lang="et-EE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increased</a:t>
            </a:r>
            <a:r>
              <a:rPr lang="et-EE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capacity</a:t>
            </a:r>
            <a:r>
              <a:rPr lang="et-EE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of </a:t>
            </a:r>
            <a:r>
              <a:rPr lang="et-EE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innovation</a:t>
            </a:r>
            <a:r>
              <a:rPr lang="et-EE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actors</a:t>
            </a:r>
            <a:r>
              <a:rPr lang="et-EE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(</a:t>
            </a:r>
            <a:r>
              <a:rPr lang="et-EE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SME’s</a:t>
            </a:r>
            <a:r>
              <a:rPr lang="et-EE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, Industry </a:t>
            </a:r>
            <a:r>
              <a:rPr lang="et-EE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associations</a:t>
            </a:r>
            <a:r>
              <a:rPr lang="et-EE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, </a:t>
            </a:r>
            <a:r>
              <a:rPr lang="et-EE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Public</a:t>
            </a:r>
            <a:r>
              <a:rPr lang="et-EE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Sector</a:t>
            </a:r>
            <a:r>
              <a:rPr lang="et-EE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)</a:t>
            </a:r>
          </a:p>
          <a:p>
            <a:r>
              <a:rPr lang="et-EE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Extending</a:t>
            </a:r>
            <a:r>
              <a:rPr lang="et-EE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the</a:t>
            </a:r>
            <a:r>
              <a:rPr lang="et-EE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outputs</a:t>
            </a:r>
            <a:r>
              <a:rPr lang="et-EE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and </a:t>
            </a:r>
            <a:r>
              <a:rPr lang="et-EE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sharing</a:t>
            </a:r>
            <a:r>
              <a:rPr lang="et-EE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the</a:t>
            </a:r>
            <a:r>
              <a:rPr lang="et-EE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practices</a:t>
            </a:r>
            <a:r>
              <a:rPr lang="et-EE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to</a:t>
            </a:r>
            <a:r>
              <a:rPr lang="et-EE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Russia</a:t>
            </a:r>
            <a:endParaRPr lang="et-EE" sz="2000" dirty="0">
              <a:solidFill>
                <a:schemeClr val="tx1">
                  <a:lumMod val="65000"/>
                  <a:lumOff val="35000"/>
                </a:schemeClr>
              </a:solidFill>
              <a:latin typeface="Proxima nova"/>
            </a:endParaRPr>
          </a:p>
          <a:p>
            <a:r>
              <a:rPr lang="et-EE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Activities</a:t>
            </a:r>
            <a:r>
              <a:rPr lang="et-EE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divided</a:t>
            </a:r>
            <a:r>
              <a:rPr lang="et-EE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to</a:t>
            </a:r>
            <a:r>
              <a:rPr lang="et-EE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3 </a:t>
            </a:r>
            <a:r>
              <a:rPr lang="et-EE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work</a:t>
            </a:r>
            <a:r>
              <a:rPr lang="et-EE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packages</a:t>
            </a:r>
            <a:r>
              <a:rPr lang="et-EE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:</a:t>
            </a:r>
          </a:p>
          <a:p>
            <a:r>
              <a:rPr lang="et-EE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WP1 </a:t>
            </a:r>
            <a:r>
              <a:rPr lang="et-EE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administrative</a:t>
            </a:r>
            <a:r>
              <a:rPr lang="et-EE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management</a:t>
            </a:r>
            <a:r>
              <a:rPr lang="et-EE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</a:p>
          <a:p>
            <a:r>
              <a:rPr lang="et-EE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WP2 Digital </a:t>
            </a:r>
            <a:r>
              <a:rPr lang="et-EE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Transformation</a:t>
            </a:r>
            <a:r>
              <a:rPr lang="et-EE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through</a:t>
            </a:r>
            <a:r>
              <a:rPr lang="et-EE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stronger</a:t>
            </a:r>
            <a:r>
              <a:rPr lang="et-EE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BSR </a:t>
            </a:r>
            <a:r>
              <a:rPr lang="et-EE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community</a:t>
            </a:r>
            <a:endParaRPr lang="et-EE" sz="2000" dirty="0">
              <a:solidFill>
                <a:schemeClr val="tx1">
                  <a:lumMod val="65000"/>
                  <a:lumOff val="35000"/>
                </a:schemeClr>
              </a:solidFill>
              <a:latin typeface="Proxima nova"/>
            </a:endParaRPr>
          </a:p>
          <a:p>
            <a:r>
              <a:rPr lang="et-EE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WP3 Digital </a:t>
            </a:r>
            <a:r>
              <a:rPr lang="et-EE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Transformation</a:t>
            </a:r>
            <a:r>
              <a:rPr lang="et-EE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of </a:t>
            </a:r>
            <a:r>
              <a:rPr lang="et-EE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public</a:t>
            </a:r>
            <a:r>
              <a:rPr lang="et-EE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services</a:t>
            </a:r>
            <a:r>
              <a:rPr lang="et-EE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delivered</a:t>
            </a:r>
            <a:r>
              <a:rPr lang="et-EE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by </a:t>
            </a:r>
            <a:r>
              <a:rPr lang="et-EE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SME’s</a:t>
            </a:r>
            <a:endParaRPr lang="et-EE" sz="2000" dirty="0">
              <a:solidFill>
                <a:schemeClr val="tx1">
                  <a:lumMod val="65000"/>
                  <a:lumOff val="35000"/>
                </a:schemeClr>
              </a:solidFill>
              <a:latin typeface="Proxima nova"/>
            </a:endParaRPr>
          </a:p>
          <a:p>
            <a:endParaRPr lang="et-EE" sz="1900" dirty="0"/>
          </a:p>
          <a:p>
            <a:endParaRPr lang="et-EE" sz="1900" dirty="0"/>
          </a:p>
          <a:p>
            <a:endParaRPr lang="et-EE" sz="1900" dirty="0"/>
          </a:p>
        </p:txBody>
      </p:sp>
      <p:pic>
        <p:nvPicPr>
          <p:cNvPr id="6" name="Picture 5" descr="A volcano erupting at night&#10;&#10;Description automatically generated">
            <a:extLst>
              <a:ext uri="{FF2B5EF4-FFF2-40B4-BE49-F238E27FC236}">
                <a16:creationId xmlns:a16="http://schemas.microsoft.com/office/drawing/2014/main" id="{5DDD137E-6FF6-4C11-99A5-8E5A5507424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6559" r="15420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FF74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5870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9824B8BE-422B-41E0-8D5C-74B7B7064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>
                <a:solidFill>
                  <a:schemeClr val="accent2"/>
                </a:solidFill>
                <a:latin typeface="Proxima nova"/>
              </a:rPr>
              <a:t>WP2 - Digital </a:t>
            </a:r>
            <a:r>
              <a:rPr lang="et-EE" b="1" dirty="0" err="1">
                <a:solidFill>
                  <a:schemeClr val="accent2"/>
                </a:solidFill>
                <a:latin typeface="Proxima nova"/>
              </a:rPr>
              <a:t>Transformation</a:t>
            </a:r>
            <a:r>
              <a:rPr lang="et-EE" b="1" dirty="0">
                <a:solidFill>
                  <a:schemeClr val="accent2"/>
                </a:solidFill>
                <a:latin typeface="Proxima nova"/>
              </a:rPr>
              <a:t> </a:t>
            </a:r>
            <a:r>
              <a:rPr lang="et-EE" b="1" dirty="0" err="1">
                <a:solidFill>
                  <a:schemeClr val="accent2"/>
                </a:solidFill>
                <a:latin typeface="Proxima nova"/>
              </a:rPr>
              <a:t>through</a:t>
            </a:r>
            <a:r>
              <a:rPr lang="et-EE" b="1" dirty="0">
                <a:solidFill>
                  <a:schemeClr val="accent2"/>
                </a:solidFill>
                <a:latin typeface="Proxima nova"/>
              </a:rPr>
              <a:t> </a:t>
            </a:r>
            <a:r>
              <a:rPr lang="et-EE" b="1" dirty="0" err="1">
                <a:solidFill>
                  <a:schemeClr val="accent2"/>
                </a:solidFill>
                <a:latin typeface="Proxima nova"/>
              </a:rPr>
              <a:t>stronger</a:t>
            </a:r>
            <a:r>
              <a:rPr lang="et-EE" b="1" dirty="0">
                <a:solidFill>
                  <a:schemeClr val="accent2"/>
                </a:solidFill>
                <a:latin typeface="Proxima nova"/>
              </a:rPr>
              <a:t> BSR </a:t>
            </a:r>
            <a:r>
              <a:rPr lang="et-EE" b="1" dirty="0" err="1">
                <a:solidFill>
                  <a:schemeClr val="accent2"/>
                </a:solidFill>
                <a:latin typeface="Proxima nova"/>
              </a:rPr>
              <a:t>community</a:t>
            </a:r>
            <a:endParaRPr lang="et-EE" b="1" dirty="0">
              <a:solidFill>
                <a:schemeClr val="accent2"/>
              </a:solidFill>
              <a:latin typeface="Proxima nova"/>
            </a:endParaRP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998D9016-0EF1-4E20-AFDD-7BD474AD50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82774"/>
            <a:ext cx="10515600" cy="478472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DINNOCAP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will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utilise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main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outputs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of DIGINNO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for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supporting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the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implementation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of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concrete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tools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to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facilitate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digitalisation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,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evaluate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the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processes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and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helping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to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reach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across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borders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.</a:t>
            </a:r>
          </a:p>
          <a:p>
            <a:pPr marL="0" indent="0">
              <a:buNone/>
            </a:pPr>
            <a:endParaRPr lang="et-EE" dirty="0">
              <a:solidFill>
                <a:schemeClr val="tx1">
                  <a:lumMod val="65000"/>
                  <a:lumOff val="35000"/>
                </a:schemeClr>
              </a:solidFill>
              <a:latin typeface="Proxima nova"/>
            </a:endParaRPr>
          </a:p>
          <a:p>
            <a:pPr marL="0" indent="0">
              <a:buNone/>
            </a:pPr>
            <a:r>
              <a:rPr lang="et-EE" b="1" dirty="0" err="1">
                <a:solidFill>
                  <a:schemeClr val="accent2"/>
                </a:solidFill>
                <a:latin typeface="Proxima nova"/>
              </a:rPr>
              <a:t>Outputs</a:t>
            </a:r>
            <a:r>
              <a:rPr lang="et-EE" b="1" dirty="0">
                <a:solidFill>
                  <a:schemeClr val="accent2"/>
                </a:solidFill>
                <a:latin typeface="Proxima nova"/>
              </a:rPr>
              <a:t>:</a:t>
            </a:r>
          </a:p>
          <a:p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Action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plan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: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transnational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Industry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dialogue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,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action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and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policy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support</a:t>
            </a:r>
            <a:endParaRPr lang="et-EE" dirty="0">
              <a:solidFill>
                <a:schemeClr val="tx1">
                  <a:lumMod val="65000"/>
                  <a:lumOff val="35000"/>
                </a:schemeClr>
              </a:solidFill>
              <a:latin typeface="Proxima nova"/>
            </a:endParaRPr>
          </a:p>
          <a:p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Practical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learning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points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and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recommendations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helping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to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uptake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digitalisation</a:t>
            </a:r>
            <a:endParaRPr lang="et-EE" dirty="0">
              <a:solidFill>
                <a:schemeClr val="tx1">
                  <a:lumMod val="65000"/>
                  <a:lumOff val="35000"/>
                </a:schemeClr>
              </a:solidFill>
              <a:latin typeface="Proxima nova"/>
            </a:endParaRPr>
          </a:p>
          <a:p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Online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Maturity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Tool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evaluation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report</a:t>
            </a:r>
            <a:endParaRPr lang="et-EE" dirty="0">
              <a:solidFill>
                <a:schemeClr val="tx1">
                  <a:lumMod val="65000"/>
                  <a:lumOff val="35000"/>
                </a:schemeClr>
              </a:solidFill>
              <a:latin typeface="Proxima nova"/>
            </a:endParaRPr>
          </a:p>
          <a:p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Digital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transformation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instruments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546325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99ECD040-1D5E-41AB-8CA7-1D8FDE38F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>
                <a:solidFill>
                  <a:schemeClr val="accent2"/>
                </a:solidFill>
                <a:latin typeface="Proxima nova"/>
              </a:rPr>
              <a:t>WP3 - Digital </a:t>
            </a:r>
            <a:r>
              <a:rPr lang="et-EE" b="1" dirty="0" err="1">
                <a:solidFill>
                  <a:schemeClr val="accent2"/>
                </a:solidFill>
                <a:latin typeface="Proxima nova"/>
              </a:rPr>
              <a:t>Transformation</a:t>
            </a:r>
            <a:r>
              <a:rPr lang="et-EE" b="1" dirty="0">
                <a:solidFill>
                  <a:schemeClr val="accent2"/>
                </a:solidFill>
                <a:latin typeface="Proxima nova"/>
              </a:rPr>
              <a:t> of </a:t>
            </a:r>
            <a:r>
              <a:rPr lang="et-EE" b="1" dirty="0" err="1">
                <a:solidFill>
                  <a:schemeClr val="accent2"/>
                </a:solidFill>
                <a:latin typeface="Proxima nova"/>
              </a:rPr>
              <a:t>public</a:t>
            </a:r>
            <a:r>
              <a:rPr lang="et-EE" b="1" dirty="0">
                <a:solidFill>
                  <a:schemeClr val="accent2"/>
                </a:solidFill>
                <a:latin typeface="Proxima nova"/>
              </a:rPr>
              <a:t> </a:t>
            </a:r>
            <a:r>
              <a:rPr lang="et-EE" b="1" dirty="0" err="1">
                <a:solidFill>
                  <a:schemeClr val="accent2"/>
                </a:solidFill>
                <a:latin typeface="Proxima nova"/>
              </a:rPr>
              <a:t>services</a:t>
            </a:r>
            <a:r>
              <a:rPr lang="et-EE" b="1" dirty="0">
                <a:solidFill>
                  <a:schemeClr val="accent2"/>
                </a:solidFill>
                <a:latin typeface="Proxima nova"/>
              </a:rPr>
              <a:t> </a:t>
            </a:r>
            <a:r>
              <a:rPr lang="et-EE" b="1" dirty="0" err="1">
                <a:solidFill>
                  <a:schemeClr val="accent2"/>
                </a:solidFill>
                <a:latin typeface="Proxima nova"/>
              </a:rPr>
              <a:t>delivered</a:t>
            </a:r>
            <a:r>
              <a:rPr lang="et-EE" b="1" dirty="0">
                <a:solidFill>
                  <a:schemeClr val="accent2"/>
                </a:solidFill>
                <a:latin typeface="Proxima nova"/>
              </a:rPr>
              <a:t> by </a:t>
            </a:r>
            <a:r>
              <a:rPr lang="et-EE" b="1" dirty="0" err="1">
                <a:solidFill>
                  <a:schemeClr val="accent2"/>
                </a:solidFill>
                <a:latin typeface="Proxima nova"/>
              </a:rPr>
              <a:t>SME’s</a:t>
            </a:r>
            <a:endParaRPr lang="et-EE" b="1" dirty="0">
              <a:solidFill>
                <a:schemeClr val="accent2"/>
              </a:solidFill>
              <a:latin typeface="Proxima nova"/>
            </a:endParaRP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83272C37-0F18-4924-BDB6-B143E7B62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37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DINNOCAP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will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build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on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data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exchange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platform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,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eCMR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platform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and test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data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exchange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between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service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providers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and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governmental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institutions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 </a:t>
            </a:r>
          </a:p>
          <a:p>
            <a:pPr marL="0" indent="0">
              <a:buNone/>
            </a:pPr>
            <a:endParaRPr lang="et-EE" dirty="0">
              <a:solidFill>
                <a:schemeClr val="tx1">
                  <a:lumMod val="65000"/>
                  <a:lumOff val="35000"/>
                </a:schemeClr>
              </a:solidFill>
              <a:latin typeface="Proxima nova"/>
            </a:endParaRPr>
          </a:p>
          <a:p>
            <a:pPr marL="0" indent="0">
              <a:buNone/>
            </a:pPr>
            <a:r>
              <a:rPr lang="et-EE" b="1" dirty="0" err="1">
                <a:solidFill>
                  <a:schemeClr val="accent2"/>
                </a:solidFill>
                <a:latin typeface="Proxima nova"/>
              </a:rPr>
              <a:t>Outputs</a:t>
            </a:r>
            <a:r>
              <a:rPr lang="et-EE" b="1" dirty="0">
                <a:solidFill>
                  <a:schemeClr val="accent2"/>
                </a:solidFill>
                <a:latin typeface="Proxima nova"/>
              </a:rPr>
              <a:t>:</a:t>
            </a:r>
          </a:p>
          <a:p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Practical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method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of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data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exchange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G2B</a:t>
            </a:r>
          </a:p>
          <a:p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A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methodology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for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transnational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governance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framework</a:t>
            </a:r>
            <a:endParaRPr lang="et-EE" dirty="0">
              <a:solidFill>
                <a:schemeClr val="tx1">
                  <a:lumMod val="65000"/>
                  <a:lumOff val="35000"/>
                </a:schemeClr>
              </a:solidFill>
              <a:latin typeface="Proxima nova"/>
            </a:endParaRPr>
          </a:p>
          <a:p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Consolidated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stakeholder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community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,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i.e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signed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letters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of </a:t>
            </a:r>
            <a:r>
              <a:rPr lang="et-E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intent</a:t>
            </a:r>
            <a:r>
              <a:rPr lang="et-EE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36674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E52E3CB5-274C-46D6-940C-3367E8408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 err="1">
                <a:solidFill>
                  <a:schemeClr val="accent2"/>
                </a:solidFill>
                <a:latin typeface="Proxima nova"/>
              </a:rPr>
              <a:t>How</a:t>
            </a:r>
            <a:r>
              <a:rPr lang="et-EE" b="1" dirty="0">
                <a:solidFill>
                  <a:schemeClr val="accent2"/>
                </a:solidFill>
                <a:latin typeface="Proxima nova"/>
              </a:rPr>
              <a:t> </a:t>
            </a:r>
            <a:r>
              <a:rPr lang="et-EE" b="1" dirty="0" err="1">
                <a:solidFill>
                  <a:schemeClr val="accent2"/>
                </a:solidFill>
                <a:latin typeface="Proxima nova"/>
              </a:rPr>
              <a:t>you</a:t>
            </a:r>
            <a:r>
              <a:rPr lang="et-EE" b="1" dirty="0">
                <a:solidFill>
                  <a:schemeClr val="accent2"/>
                </a:solidFill>
                <a:latin typeface="Proxima nova"/>
              </a:rPr>
              <a:t> </a:t>
            </a:r>
            <a:r>
              <a:rPr lang="et-EE" b="1" dirty="0" err="1">
                <a:solidFill>
                  <a:schemeClr val="accent2"/>
                </a:solidFill>
                <a:latin typeface="Proxima nova"/>
              </a:rPr>
              <a:t>can</a:t>
            </a:r>
            <a:r>
              <a:rPr lang="et-EE" b="1" dirty="0">
                <a:solidFill>
                  <a:schemeClr val="accent2"/>
                </a:solidFill>
                <a:latin typeface="Proxima nova"/>
              </a:rPr>
              <a:t> </a:t>
            </a:r>
            <a:r>
              <a:rPr lang="et-EE" b="1" dirty="0" err="1">
                <a:solidFill>
                  <a:schemeClr val="accent2"/>
                </a:solidFill>
                <a:latin typeface="Proxima nova"/>
              </a:rPr>
              <a:t>help</a:t>
            </a:r>
            <a:r>
              <a:rPr lang="et-EE" b="1" dirty="0">
                <a:solidFill>
                  <a:schemeClr val="accent2"/>
                </a:solidFill>
                <a:latin typeface="Proxima nova"/>
              </a:rPr>
              <a:t>?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4A9C499C-1D91-48F2-BB95-0777260B4B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/>
          <a:lstStyle/>
          <a:p>
            <a:r>
              <a:rPr lang="et-EE" sz="3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Stakeholders</a:t>
            </a:r>
            <a:r>
              <a:rPr lang="et-EE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and </a:t>
            </a:r>
            <a:r>
              <a:rPr lang="et-EE" sz="3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partners</a:t>
            </a:r>
            <a:r>
              <a:rPr lang="et-EE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sz="3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will</a:t>
            </a:r>
            <a:r>
              <a:rPr lang="et-EE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sz="3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be</a:t>
            </a:r>
            <a:r>
              <a:rPr lang="et-EE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sz="3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engaged</a:t>
            </a:r>
            <a:r>
              <a:rPr lang="et-EE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sz="3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via</a:t>
            </a:r>
            <a:r>
              <a:rPr lang="et-EE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sz="3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workshops</a:t>
            </a:r>
            <a:r>
              <a:rPr lang="et-EE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and </a:t>
            </a:r>
            <a:r>
              <a:rPr lang="et-EE" sz="3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seminars</a:t>
            </a:r>
            <a:endParaRPr lang="et-EE" sz="3000" dirty="0">
              <a:solidFill>
                <a:schemeClr val="tx1">
                  <a:lumMod val="65000"/>
                  <a:lumOff val="35000"/>
                </a:schemeClr>
              </a:solidFill>
              <a:latin typeface="Proxima nova"/>
            </a:endParaRPr>
          </a:p>
          <a:p>
            <a:r>
              <a:rPr lang="et-EE" sz="3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Give</a:t>
            </a:r>
            <a:r>
              <a:rPr lang="et-EE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sz="3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your</a:t>
            </a:r>
            <a:r>
              <a:rPr lang="et-EE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sz="3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input</a:t>
            </a:r>
            <a:r>
              <a:rPr lang="et-EE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and </a:t>
            </a:r>
            <a:r>
              <a:rPr lang="et-EE" sz="3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feedback</a:t>
            </a:r>
            <a:r>
              <a:rPr lang="et-EE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, </a:t>
            </a:r>
            <a:r>
              <a:rPr lang="et-EE" sz="3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initiate</a:t>
            </a:r>
            <a:r>
              <a:rPr lang="et-EE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sz="3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discussions</a:t>
            </a:r>
            <a:r>
              <a:rPr lang="et-EE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, </a:t>
            </a:r>
            <a:r>
              <a:rPr lang="et-EE" sz="3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spread</a:t>
            </a:r>
            <a:r>
              <a:rPr lang="et-EE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sz="3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the</a:t>
            </a:r>
            <a:r>
              <a:rPr lang="et-EE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sz="3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word</a:t>
            </a:r>
            <a:r>
              <a:rPr lang="et-EE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!</a:t>
            </a:r>
          </a:p>
          <a:p>
            <a:r>
              <a:rPr lang="et-EE" sz="3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Together</a:t>
            </a:r>
            <a:r>
              <a:rPr lang="et-EE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sz="3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we</a:t>
            </a:r>
            <a:r>
              <a:rPr lang="et-EE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sz="3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can</a:t>
            </a:r>
            <a:r>
              <a:rPr lang="et-EE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sz="3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build</a:t>
            </a:r>
            <a:r>
              <a:rPr lang="et-EE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sz="3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stronger</a:t>
            </a:r>
            <a:r>
              <a:rPr lang="et-EE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 </a:t>
            </a:r>
            <a:r>
              <a:rPr lang="et-EE" sz="3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community</a:t>
            </a:r>
            <a:r>
              <a:rPr lang="et-EE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Proxima nova"/>
              </a:rPr>
              <a:t>!</a:t>
            </a:r>
          </a:p>
          <a:p>
            <a:pPr marL="0" indent="0">
              <a:buNone/>
            </a:pPr>
            <a:endParaRPr lang="et-EE" dirty="0"/>
          </a:p>
          <a:p>
            <a:endParaRPr lang="et-EE" dirty="0"/>
          </a:p>
          <a:p>
            <a:endParaRPr lang="et-EE" dirty="0"/>
          </a:p>
          <a:p>
            <a:endParaRPr lang="et-EE" dirty="0"/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32672A8A-7782-4ADF-B66A-7CB97B0E01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26568" y="556558"/>
            <a:ext cx="1424117" cy="801066"/>
          </a:xfrm>
          <a:prstGeom prst="rect">
            <a:avLst/>
          </a:prstGeom>
        </p:spPr>
      </p:pic>
      <p:pic>
        <p:nvPicPr>
          <p:cNvPr id="5" name="Picture 4" descr="A volcano erupting at night&#10;&#10;Description automatically generated">
            <a:extLst>
              <a:ext uri="{FF2B5EF4-FFF2-40B4-BE49-F238E27FC236}">
                <a16:creationId xmlns:a16="http://schemas.microsoft.com/office/drawing/2014/main" id="{5DDD137E-6FF6-4C11-99A5-8E5A5507424E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</a:blip>
          <a:stretch>
            <a:fillRect/>
          </a:stretch>
        </p:blipFill>
        <p:spPr>
          <a:xfrm>
            <a:off x="0" y="-121647"/>
            <a:ext cx="12284766" cy="6910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34242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301</Words>
  <Application>Microsoft Office PowerPoint</Application>
  <PresentationFormat>Widescreen</PresentationFormat>
  <Paragraphs>47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Proxima nova</vt:lpstr>
      <vt:lpstr>Office'i kujundus</vt:lpstr>
      <vt:lpstr>DINNOCAP partners</vt:lpstr>
      <vt:lpstr>Main goals of DINNOCAP project</vt:lpstr>
      <vt:lpstr>WP2 - Digital Transformation through stronger BSR community</vt:lpstr>
      <vt:lpstr>WP3 - Digital Transformation of public services delivered by SME’s</vt:lpstr>
      <vt:lpstr>How you can help?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continue the BSR cooperation: DINNOCAP project</dc:title>
  <dc:creator>Heidi Mülla</dc:creator>
  <cp:lastModifiedBy>Debbie Neves</cp:lastModifiedBy>
  <cp:revision>3</cp:revision>
  <dcterms:created xsi:type="dcterms:W3CDTF">2020-12-11T17:15:49Z</dcterms:created>
  <dcterms:modified xsi:type="dcterms:W3CDTF">2021-12-15T04:04:41Z</dcterms:modified>
</cp:coreProperties>
</file>