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7" r:id="rId4"/>
    <p:sldMasterId id="2147483685" r:id="rId5"/>
    <p:sldMasterId id="2147483686" r:id="rId6"/>
  </p:sldMasterIdLst>
  <p:notesMasterIdLst>
    <p:notesMasterId r:id="rId14"/>
  </p:notesMasterIdLst>
  <p:handoutMasterIdLst>
    <p:handoutMasterId r:id="rId15"/>
  </p:handoutMasterIdLst>
  <p:sldIdLst>
    <p:sldId id="256" r:id="rId7"/>
    <p:sldId id="265" r:id="rId8"/>
    <p:sldId id="266" r:id="rId9"/>
    <p:sldId id="267" r:id="rId10"/>
    <p:sldId id="260" r:id="rId11"/>
    <p:sldId id="263" r:id="rId12"/>
    <p:sldId id="264" r:id="rId13"/>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B3DE26-86C6-4027-B67C-A137562F2259}" v="154" dt="2020-12-08T12:16:19.6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92"/>
  </p:normalViewPr>
  <p:slideViewPr>
    <p:cSldViewPr snapToGrid="0" snapToObjects="1">
      <p:cViewPr varScale="1">
        <p:scale>
          <a:sx n="84" d="100"/>
          <a:sy n="84" d="100"/>
        </p:scale>
        <p:origin x="1171" y="48"/>
      </p:cViewPr>
      <p:guideLst/>
    </p:cSldViewPr>
  </p:slideViewPr>
  <p:notesTextViewPr>
    <p:cViewPr>
      <p:scale>
        <a:sx n="1" d="1"/>
        <a:sy n="1" d="1"/>
      </p:scale>
      <p:origin x="0" y="0"/>
    </p:cViewPr>
  </p:notesTextViewPr>
  <p:notesViewPr>
    <p:cSldViewPr snapToGrid="0" snapToObjects="1">
      <p:cViewPr varScale="1">
        <p:scale>
          <a:sx n="110" d="100"/>
          <a:sy n="110" d="100"/>
        </p:scale>
        <p:origin x="3440"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Heikki Kulmala</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C99332-8667-C54A-845A-41D38FE31115}" type="datetime1">
              <a:rPr lang="fi-FI" smtClean="0"/>
              <a:t>15.12.2021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Lorem Ipsum</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B699C8-2085-FA4B-918B-A5F33163E0DA}" type="slidenum">
              <a:rPr lang="en-US" smtClean="0"/>
              <a:t>‹#›</a:t>
            </a:fld>
            <a:endParaRPr lang="en-US"/>
          </a:p>
        </p:txBody>
      </p:sp>
    </p:spTree>
    <p:extLst>
      <p:ext uri="{BB962C8B-B14F-4D97-AF65-F5344CB8AC3E}">
        <p14:creationId xmlns:p14="http://schemas.microsoft.com/office/powerpoint/2010/main" val="19230448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Heikki Kulmala</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C1DAD-87F9-B747-B35A-F789A86DD0DE}" type="datetime1">
              <a:rPr lang="fi-FI" smtClean="0"/>
              <a:t>15.12.2021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Lorem Ipsum</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817466-2323-2645-8161-1A84CECAD3D2}" type="slidenum">
              <a:rPr lang="en-US" smtClean="0"/>
              <a:t>‹#›</a:t>
            </a:fld>
            <a:endParaRPr lang="en-US"/>
          </a:p>
        </p:txBody>
      </p:sp>
    </p:spTree>
    <p:extLst>
      <p:ext uri="{BB962C8B-B14F-4D97-AF65-F5344CB8AC3E}">
        <p14:creationId xmlns:p14="http://schemas.microsoft.com/office/powerpoint/2010/main" val="192527617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9146" y="451412"/>
            <a:ext cx="9990343" cy="6921660"/>
          </a:xfrm>
          <a:prstGeom prst="rect">
            <a:avLst/>
          </a:prstGeom>
        </p:spPr>
      </p:pic>
      <p:sp>
        <p:nvSpPr>
          <p:cNvPr id="7" name="Title 2"/>
          <p:cNvSpPr>
            <a:spLocks noGrp="1"/>
          </p:cNvSpPr>
          <p:nvPr>
            <p:ph type="title"/>
          </p:nvPr>
        </p:nvSpPr>
        <p:spPr>
          <a:xfrm>
            <a:off x="5555848" y="2133599"/>
            <a:ext cx="6321193" cy="1325563"/>
          </a:xfrm>
          <a:prstGeom prst="rect">
            <a:avLst/>
          </a:prstGeom>
        </p:spPr>
        <p:txBody>
          <a:bodyPr/>
          <a:lstStyle>
            <a:lvl1pPr>
              <a:defRPr sz="5000" b="1">
                <a:solidFill>
                  <a:schemeClr val="bg1"/>
                </a:solidFill>
              </a:defRPr>
            </a:lvl1pPr>
          </a:lstStyle>
          <a:p>
            <a:r>
              <a:rPr lang="en-US"/>
              <a:t>Click to edit Master title style</a:t>
            </a:r>
            <a:endParaRPr lang="en-US" dirty="0"/>
          </a:p>
        </p:txBody>
      </p:sp>
      <p:sp>
        <p:nvSpPr>
          <p:cNvPr id="14" name="Footer Placeholder 6"/>
          <p:cNvSpPr>
            <a:spLocks noGrp="1"/>
          </p:cNvSpPr>
          <p:nvPr>
            <p:ph type="ftr" sz="quarter" idx="3"/>
          </p:nvPr>
        </p:nvSpPr>
        <p:spPr>
          <a:xfrm>
            <a:off x="10153583" y="96114"/>
            <a:ext cx="1803400" cy="596057"/>
          </a:xfrm>
          <a:prstGeom prst="rect">
            <a:avLst/>
          </a:prstGeom>
        </p:spPr>
        <p:txBody>
          <a:bodyPr/>
          <a:lstStyle>
            <a:lvl1pPr algn="r">
              <a:lnSpc>
                <a:spcPts val="1500"/>
              </a:lnSpc>
              <a:defRPr sz="1000"/>
            </a:lvl1pPr>
          </a:lstStyle>
          <a:p>
            <a:r>
              <a:rPr lang="en-US" dirty="0"/>
              <a:t>ETUNIMI SUKUNIMI</a:t>
            </a:r>
          </a:p>
          <a:p>
            <a:r>
              <a:rPr lang="fi-FI" dirty="0"/>
              <a:t> DIMECC 30.6.2016</a:t>
            </a:r>
            <a:r>
              <a:rPr lang="en-US" dirty="0"/>
              <a:t> </a:t>
            </a:r>
          </a:p>
          <a:p>
            <a:r>
              <a:rPr lang="en-US" dirty="0"/>
              <a:t>LOREM IPSUM</a:t>
            </a:r>
          </a:p>
        </p:txBody>
      </p:sp>
      <p:sp>
        <p:nvSpPr>
          <p:cNvPr id="15" name="Slide Number Placeholder 7"/>
          <p:cNvSpPr>
            <a:spLocks noGrp="1"/>
          </p:cNvSpPr>
          <p:nvPr>
            <p:ph type="sldNum" sz="quarter" idx="4"/>
          </p:nvPr>
        </p:nvSpPr>
        <p:spPr>
          <a:xfrm>
            <a:off x="10153583" y="692171"/>
            <a:ext cx="1803400" cy="221765"/>
          </a:xfrm>
          <a:prstGeom prst="rect">
            <a:avLst/>
          </a:prstGeom>
        </p:spPr>
        <p:txBody>
          <a:bodyPr/>
          <a:lstStyle>
            <a:lvl1pPr algn="r">
              <a:defRPr sz="1000"/>
            </a:lvl1pPr>
          </a:lstStyle>
          <a:p>
            <a:fld id="{CE3E983F-DAD6-F649-8F58-6CD68E534941}" type="slidenum">
              <a:rPr lang="en-US" smtClean="0"/>
              <a:pPr/>
              <a:t>‹#›</a:t>
            </a:fld>
            <a:endParaRPr lang="en-US" dirty="0"/>
          </a:p>
        </p:txBody>
      </p:sp>
    </p:spTree>
    <p:extLst>
      <p:ext uri="{BB962C8B-B14F-4D97-AF65-F5344CB8AC3E}">
        <p14:creationId xmlns:p14="http://schemas.microsoft.com/office/powerpoint/2010/main" val="1290763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9146" y="451412"/>
            <a:ext cx="9990342" cy="6921660"/>
          </a:xfrm>
          <a:prstGeom prst="rect">
            <a:avLst/>
          </a:prstGeom>
        </p:spPr>
      </p:pic>
      <p:sp>
        <p:nvSpPr>
          <p:cNvPr id="7" name="Title 2"/>
          <p:cNvSpPr>
            <a:spLocks noGrp="1"/>
          </p:cNvSpPr>
          <p:nvPr>
            <p:ph type="title"/>
          </p:nvPr>
        </p:nvSpPr>
        <p:spPr>
          <a:xfrm>
            <a:off x="5555848" y="2133599"/>
            <a:ext cx="6321193" cy="1325563"/>
          </a:xfrm>
          <a:prstGeom prst="rect">
            <a:avLst/>
          </a:prstGeom>
        </p:spPr>
        <p:txBody>
          <a:bodyPr/>
          <a:lstStyle>
            <a:lvl1pPr>
              <a:defRPr sz="5000" b="1">
                <a:solidFill>
                  <a:schemeClr val="bg1"/>
                </a:solidFill>
              </a:defRPr>
            </a:lvl1pPr>
          </a:lstStyle>
          <a:p>
            <a:r>
              <a:rPr lang="en-US" dirty="0"/>
              <a:t>Click to edit Master title style</a:t>
            </a:r>
          </a:p>
        </p:txBody>
      </p:sp>
      <p:sp>
        <p:nvSpPr>
          <p:cNvPr id="9" name="Footer Placeholder 6"/>
          <p:cNvSpPr>
            <a:spLocks noGrp="1"/>
          </p:cNvSpPr>
          <p:nvPr>
            <p:ph type="ftr" sz="quarter" idx="3"/>
          </p:nvPr>
        </p:nvSpPr>
        <p:spPr>
          <a:xfrm>
            <a:off x="10153583" y="96114"/>
            <a:ext cx="1803400" cy="596057"/>
          </a:xfrm>
          <a:prstGeom prst="rect">
            <a:avLst/>
          </a:prstGeom>
        </p:spPr>
        <p:txBody>
          <a:bodyPr/>
          <a:lstStyle>
            <a:lvl1pPr algn="r">
              <a:lnSpc>
                <a:spcPts val="1500"/>
              </a:lnSpc>
              <a:defRPr sz="1000"/>
            </a:lvl1pPr>
          </a:lstStyle>
          <a:p>
            <a:r>
              <a:rPr lang="en-US" dirty="0"/>
              <a:t>ETUNIMI SUKUNIMI</a:t>
            </a:r>
          </a:p>
          <a:p>
            <a:r>
              <a:rPr lang="fi-FI" dirty="0"/>
              <a:t> DIMECC 30.6.2016</a:t>
            </a:r>
            <a:r>
              <a:rPr lang="en-US" dirty="0"/>
              <a:t> </a:t>
            </a:r>
          </a:p>
          <a:p>
            <a:r>
              <a:rPr lang="en-US" dirty="0"/>
              <a:t>LOREM IPSUM</a:t>
            </a:r>
          </a:p>
        </p:txBody>
      </p:sp>
      <p:sp>
        <p:nvSpPr>
          <p:cNvPr id="10" name="Slide Number Placeholder 7"/>
          <p:cNvSpPr>
            <a:spLocks noGrp="1"/>
          </p:cNvSpPr>
          <p:nvPr>
            <p:ph type="sldNum" sz="quarter" idx="4"/>
          </p:nvPr>
        </p:nvSpPr>
        <p:spPr>
          <a:xfrm>
            <a:off x="10153583" y="692171"/>
            <a:ext cx="1803400" cy="221765"/>
          </a:xfrm>
          <a:prstGeom prst="rect">
            <a:avLst/>
          </a:prstGeom>
        </p:spPr>
        <p:txBody>
          <a:bodyPr/>
          <a:lstStyle>
            <a:lvl1pPr algn="r">
              <a:defRPr sz="1000"/>
            </a:lvl1pPr>
          </a:lstStyle>
          <a:p>
            <a:fld id="{CE3E983F-DAD6-F649-8F58-6CD68E534941}" type="slidenum">
              <a:rPr lang="en-US" smtClean="0"/>
              <a:pPr/>
              <a:t>‹#›</a:t>
            </a:fld>
            <a:endParaRPr lang="en-US" dirty="0"/>
          </a:p>
        </p:txBody>
      </p:sp>
    </p:spTree>
    <p:extLst>
      <p:ext uri="{BB962C8B-B14F-4D97-AF65-F5344CB8AC3E}">
        <p14:creationId xmlns:p14="http://schemas.microsoft.com/office/powerpoint/2010/main" val="1427079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6" name="Slide Number Placeholder 7"/>
          <p:cNvSpPr>
            <a:spLocks noGrp="1"/>
          </p:cNvSpPr>
          <p:nvPr>
            <p:ph type="sldNum" sz="quarter" idx="4"/>
          </p:nvPr>
        </p:nvSpPr>
        <p:spPr>
          <a:xfrm>
            <a:off x="10153583" y="692171"/>
            <a:ext cx="1803400" cy="221765"/>
          </a:xfrm>
          <a:prstGeom prst="rect">
            <a:avLst/>
          </a:prstGeom>
        </p:spPr>
        <p:txBody>
          <a:bodyPr/>
          <a:lstStyle>
            <a:lvl1pPr algn="r">
              <a:defRPr sz="1000"/>
            </a:lvl1pPr>
          </a:lstStyle>
          <a:p>
            <a:fld id="{CE3E983F-DAD6-F649-8F58-6CD68E534941}" type="slidenum">
              <a:rPr lang="en-US" smtClean="0"/>
              <a:pPr/>
              <a:t>‹#›</a:t>
            </a:fld>
            <a:endParaRPr lang="en-US" dirty="0"/>
          </a:p>
        </p:txBody>
      </p:sp>
    </p:spTree>
    <p:extLst>
      <p:ext uri="{BB962C8B-B14F-4D97-AF65-F5344CB8AC3E}">
        <p14:creationId xmlns:p14="http://schemas.microsoft.com/office/powerpoint/2010/main" val="553067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i">
    <p:spTree>
      <p:nvGrpSpPr>
        <p:cNvPr id="1" name=""/>
        <p:cNvGrpSpPr/>
        <p:nvPr/>
      </p:nvGrpSpPr>
      <p:grpSpPr>
        <a:xfrm>
          <a:off x="0" y="0"/>
          <a:ext cx="0" cy="0"/>
          <a:chOff x="0" y="0"/>
          <a:chExt cx="0" cy="0"/>
        </a:xfrm>
      </p:grpSpPr>
      <p:sp>
        <p:nvSpPr>
          <p:cNvPr id="9" name="Title 1"/>
          <p:cNvSpPr>
            <a:spLocks noGrp="1"/>
          </p:cNvSpPr>
          <p:nvPr>
            <p:ph type="ctrTitle"/>
          </p:nvPr>
        </p:nvSpPr>
        <p:spPr>
          <a:xfrm>
            <a:off x="609600" y="1656526"/>
            <a:ext cx="9144000" cy="821635"/>
          </a:xfrm>
          <a:prstGeom prst="rect">
            <a:avLst/>
          </a:prstGeom>
        </p:spPr>
        <p:txBody>
          <a:bodyPr anchor="t" anchorCtr="0"/>
          <a:lstStyle>
            <a:lvl1pPr algn="l">
              <a:defRPr sz="3000" b="1"/>
            </a:lvl1pPr>
          </a:lstStyle>
          <a:p>
            <a:r>
              <a:rPr lang="en-US" dirty="0"/>
              <a:t>Click to edit Master title style</a:t>
            </a:r>
          </a:p>
        </p:txBody>
      </p:sp>
      <p:sp>
        <p:nvSpPr>
          <p:cNvPr id="10" name="Content Placeholder 2"/>
          <p:cNvSpPr>
            <a:spLocks noGrp="1"/>
          </p:cNvSpPr>
          <p:nvPr>
            <p:ph idx="1"/>
          </p:nvPr>
        </p:nvSpPr>
        <p:spPr>
          <a:xfrm>
            <a:off x="609603" y="3244328"/>
            <a:ext cx="5157785" cy="3252166"/>
          </a:xfrm>
          <a:prstGeom prst="rect">
            <a:avLst/>
          </a:prstGeom>
        </p:spPr>
        <p:txBody>
          <a:bodyPr/>
          <a:lstStyle>
            <a:lvl1pPr>
              <a:defRPr sz="1800">
                <a:solidFill>
                  <a:srgbClr val="0070C0"/>
                </a:solidFill>
              </a:defRPr>
            </a:lvl1pPr>
            <a:lvl2pPr>
              <a:defRPr sz="1600">
                <a:solidFill>
                  <a:srgbClr val="0070C0"/>
                </a:solidFill>
              </a:defRPr>
            </a:lvl2pPr>
            <a:lvl3pPr>
              <a:defRPr sz="1600">
                <a:solidFill>
                  <a:srgbClr val="0070C0"/>
                </a:solidFill>
              </a:defRPr>
            </a:lvl3pPr>
            <a:lvl4pPr>
              <a:defRPr sz="1400">
                <a:solidFill>
                  <a:srgbClr val="0070C0"/>
                </a:solidFill>
              </a:defRPr>
            </a:lvl4pPr>
            <a:lvl5pPr>
              <a:defRPr sz="1400">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idx="11"/>
          </p:nvPr>
        </p:nvSpPr>
        <p:spPr>
          <a:xfrm>
            <a:off x="609601" y="2478161"/>
            <a:ext cx="5157787" cy="634051"/>
          </a:xfrm>
          <a:prstGeom prst="rect">
            <a:avLst/>
          </a:prstGeom>
        </p:spPr>
        <p:txBody>
          <a:bodyPr anchor="b"/>
          <a:lstStyle>
            <a:lvl1pPr marL="0" indent="0">
              <a:buNone/>
              <a:defRPr sz="2000" b="1">
                <a:solidFill>
                  <a:schemeClr val="tx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edit Master text styles</a:t>
            </a:r>
          </a:p>
        </p:txBody>
      </p:sp>
      <p:sp>
        <p:nvSpPr>
          <p:cNvPr id="16" name="Content Placeholder 2"/>
          <p:cNvSpPr>
            <a:spLocks noGrp="1"/>
          </p:cNvSpPr>
          <p:nvPr>
            <p:ph idx="12"/>
          </p:nvPr>
        </p:nvSpPr>
        <p:spPr>
          <a:xfrm>
            <a:off x="5936515" y="3244328"/>
            <a:ext cx="5157785" cy="3252166"/>
          </a:xfrm>
          <a:prstGeom prst="rect">
            <a:avLst/>
          </a:prstGeom>
        </p:spPr>
        <p:txBody>
          <a:bodyPr/>
          <a:lstStyle>
            <a:lvl1pPr>
              <a:defRPr sz="1800">
                <a:solidFill>
                  <a:schemeClr val="accent2"/>
                </a:solidFill>
              </a:defRPr>
            </a:lvl1pPr>
            <a:lvl2pPr>
              <a:defRPr sz="1600">
                <a:solidFill>
                  <a:schemeClr val="accent2"/>
                </a:solidFill>
              </a:defRPr>
            </a:lvl2pPr>
            <a:lvl3pPr>
              <a:defRPr sz="1600">
                <a:solidFill>
                  <a:schemeClr val="accent2"/>
                </a:solidFill>
              </a:defRPr>
            </a:lvl3pPr>
            <a:lvl4pPr>
              <a:defRPr sz="1400">
                <a:solidFill>
                  <a:schemeClr val="accent2"/>
                </a:solidFill>
              </a:defRPr>
            </a:lvl4pPr>
            <a:lvl5pPr>
              <a:defRPr sz="1400">
                <a:solidFill>
                  <a:schemeClr val="accent2"/>
                </a:solidFill>
              </a:defRPr>
            </a:lvl5pPr>
          </a:lstStyle>
          <a:p>
            <a:pPr lvl="0"/>
            <a:r>
              <a:rPr lang="en-US" dirty="0"/>
              <a:t>Click to edit Master text styles</a:t>
            </a:r>
          </a:p>
          <a:p>
            <a:pPr lvl="1"/>
            <a:r>
              <a:rPr lang="en-US" dirty="0" err="1"/>
              <a:t>Secaond</a:t>
            </a:r>
            <a:r>
              <a:rPr lang="en-US" dirty="0"/>
              <a:t> level</a:t>
            </a:r>
          </a:p>
          <a:p>
            <a:pPr lvl="2"/>
            <a:r>
              <a:rPr lang="en-US" dirty="0"/>
              <a:t>Third level</a:t>
            </a:r>
          </a:p>
          <a:p>
            <a:pPr lvl="3"/>
            <a:r>
              <a:rPr lang="en-US" dirty="0"/>
              <a:t>Fourth level</a:t>
            </a:r>
          </a:p>
          <a:p>
            <a:pPr lvl="4"/>
            <a:r>
              <a:rPr lang="en-US" dirty="0"/>
              <a:t>Fifth level</a:t>
            </a:r>
          </a:p>
        </p:txBody>
      </p:sp>
      <p:sp>
        <p:nvSpPr>
          <p:cNvPr id="17" name="Text Placeholder 2"/>
          <p:cNvSpPr>
            <a:spLocks noGrp="1"/>
          </p:cNvSpPr>
          <p:nvPr>
            <p:ph type="body" idx="13"/>
          </p:nvPr>
        </p:nvSpPr>
        <p:spPr>
          <a:xfrm>
            <a:off x="5936513" y="2478161"/>
            <a:ext cx="5157787" cy="634051"/>
          </a:xfrm>
          <a:prstGeom prst="rect">
            <a:avLst/>
          </a:prstGeom>
        </p:spPr>
        <p:txBody>
          <a:bodyPr anchor="b"/>
          <a:lstStyle>
            <a:lvl1pPr marL="0" indent="0">
              <a:buNone/>
              <a:defRPr sz="2000" b="1">
                <a:solidFill>
                  <a:schemeClr val="tx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edit Master text styles</a:t>
            </a:r>
          </a:p>
        </p:txBody>
      </p:sp>
      <p:sp>
        <p:nvSpPr>
          <p:cNvPr id="13" name="Slide Number Placeholder 7"/>
          <p:cNvSpPr>
            <a:spLocks noGrp="1"/>
          </p:cNvSpPr>
          <p:nvPr>
            <p:ph type="sldNum" sz="quarter" idx="4"/>
          </p:nvPr>
        </p:nvSpPr>
        <p:spPr>
          <a:xfrm>
            <a:off x="10153583" y="692171"/>
            <a:ext cx="1803400" cy="221765"/>
          </a:xfrm>
          <a:prstGeom prst="rect">
            <a:avLst/>
          </a:prstGeom>
        </p:spPr>
        <p:txBody>
          <a:bodyPr/>
          <a:lstStyle>
            <a:lvl1pPr algn="r">
              <a:defRPr sz="1000"/>
            </a:lvl1pPr>
          </a:lstStyle>
          <a:p>
            <a:fld id="{CE3E983F-DAD6-F649-8F58-6CD68E534941}" type="slidenum">
              <a:rPr lang="en-US" smtClean="0"/>
              <a:pPr/>
              <a:t>‹#›</a:t>
            </a:fld>
            <a:endParaRPr lang="en-US" dirty="0"/>
          </a:p>
        </p:txBody>
      </p:sp>
    </p:spTree>
    <p:extLst>
      <p:ext uri="{BB962C8B-B14F-4D97-AF65-F5344CB8AC3E}">
        <p14:creationId xmlns:p14="http://schemas.microsoft.com/office/powerpoint/2010/main" val="1833375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8AAEC1F-2976-4F9D-AC2A-A585A80BCF4D}"/>
              </a:ext>
            </a:extLst>
          </p:cNvPr>
          <p:cNvGraphicFramePr>
            <a:graphicFrameLocks noChangeAspect="1"/>
          </p:cNvGraphicFramePr>
          <p:nvPr userDrawn="1">
            <p:custDataLst>
              <p:tags r:id="rId2"/>
            </p:custDataLst>
            <p:extLst>
              <p:ext uri="{D42A27DB-BD31-4B8C-83A1-F6EECF244321}">
                <p14:modId xmlns:p14="http://schemas.microsoft.com/office/powerpoint/2010/main" val="42813491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5" imgW="353" imgH="353" progId="TCLayout.ActiveDocument.1">
                  <p:embed/>
                </p:oleObj>
              </mc:Choice>
              <mc:Fallback>
                <p:oleObj name="think-cell Slide" r:id="rId5" imgW="353" imgH="353" progId="TCLayout.ActiveDocument.1">
                  <p:embed/>
                  <p:pic>
                    <p:nvPicPr>
                      <p:cNvPr id="4" name="Object 3" hidden="1">
                        <a:extLst>
                          <a:ext uri="{FF2B5EF4-FFF2-40B4-BE49-F238E27FC236}">
                            <a16:creationId xmlns:a16="http://schemas.microsoft.com/office/drawing/2014/main" id="{38AAEC1F-2976-4F9D-AC2A-A585A80BCF4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A27659F-C5EB-4848-AF37-1AFA3989AD6D}"/>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000" b="1"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ctrTitle"/>
          </p:nvPr>
        </p:nvSpPr>
        <p:spPr>
          <a:xfrm>
            <a:off x="609600" y="1060544"/>
            <a:ext cx="9144000" cy="821635"/>
          </a:xfrm>
          <a:prstGeom prst="rect">
            <a:avLst/>
          </a:prstGeom>
        </p:spPr>
        <p:txBody>
          <a:bodyPr anchor="t" anchorCtr="0"/>
          <a:lstStyle>
            <a:lvl1pPr algn="l">
              <a:defRPr sz="4000" b="1"/>
            </a:lvl1pPr>
          </a:lstStyle>
          <a:p>
            <a:r>
              <a:rPr lang="en-US" dirty="0"/>
              <a:t>Click to edit Master title style</a:t>
            </a:r>
          </a:p>
        </p:txBody>
      </p:sp>
      <p:sp>
        <p:nvSpPr>
          <p:cNvPr id="7" name="Content Placeholder 2"/>
          <p:cNvSpPr>
            <a:spLocks noGrp="1"/>
          </p:cNvSpPr>
          <p:nvPr>
            <p:ph idx="1"/>
          </p:nvPr>
        </p:nvSpPr>
        <p:spPr>
          <a:xfrm>
            <a:off x="609600" y="1968578"/>
            <a:ext cx="10515600" cy="4214402"/>
          </a:xfrm>
          <a:prstGeom prst="rect">
            <a:avLst/>
          </a:prstGeom>
        </p:spPr>
        <p:txBody>
          <a:bodyPr/>
          <a:lstStyle>
            <a:lvl1pPr>
              <a:defRPr sz="2500">
                <a:solidFill>
                  <a:schemeClr val="tx1"/>
                </a:solidFill>
              </a:defRPr>
            </a:lvl1pPr>
            <a:lvl2pPr>
              <a:defRPr sz="2200">
                <a:solidFill>
                  <a:schemeClr val="tx1"/>
                </a:solidFill>
              </a:defRPr>
            </a:lvl2pPr>
            <a:lvl3pPr>
              <a:defRPr>
                <a:solidFill>
                  <a:schemeClr val="tx1"/>
                </a:solidFill>
              </a:defRPr>
            </a:lvl3pPr>
            <a:lvl4pPr>
              <a:defRPr>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7"/>
          <p:cNvSpPr>
            <a:spLocks noGrp="1"/>
          </p:cNvSpPr>
          <p:nvPr>
            <p:ph type="sldNum" sz="quarter" idx="4"/>
          </p:nvPr>
        </p:nvSpPr>
        <p:spPr>
          <a:xfrm>
            <a:off x="10153583" y="692171"/>
            <a:ext cx="1803400" cy="221765"/>
          </a:xfrm>
          <a:prstGeom prst="rect">
            <a:avLst/>
          </a:prstGeom>
        </p:spPr>
        <p:txBody>
          <a:bodyPr/>
          <a:lstStyle>
            <a:lvl1pPr algn="r">
              <a:defRPr sz="1000"/>
            </a:lvl1pPr>
          </a:lstStyle>
          <a:p>
            <a:fld id="{CE3E983F-DAD6-F649-8F58-6CD68E534941}" type="slidenum">
              <a:rPr lang="en-US" smtClean="0"/>
              <a:pPr/>
              <a:t>‹#›</a:t>
            </a:fld>
            <a:endParaRPr lang="en-US" dirty="0"/>
          </a:p>
        </p:txBody>
      </p:sp>
    </p:spTree>
    <p:extLst>
      <p:ext uri="{BB962C8B-B14F-4D97-AF65-F5344CB8AC3E}">
        <p14:creationId xmlns:p14="http://schemas.microsoft.com/office/powerpoint/2010/main" val="100665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i ja kuva">
    <p:spTree>
      <p:nvGrpSpPr>
        <p:cNvPr id="1" name=""/>
        <p:cNvGrpSpPr/>
        <p:nvPr/>
      </p:nvGrpSpPr>
      <p:grpSpPr>
        <a:xfrm>
          <a:off x="0" y="0"/>
          <a:ext cx="0" cy="0"/>
          <a:chOff x="0" y="0"/>
          <a:chExt cx="0" cy="0"/>
        </a:xfrm>
      </p:grpSpPr>
      <p:sp>
        <p:nvSpPr>
          <p:cNvPr id="5" name="Picture Placeholder 2"/>
          <p:cNvSpPr>
            <a:spLocks noGrp="1"/>
          </p:cNvSpPr>
          <p:nvPr>
            <p:ph type="pic" idx="1"/>
          </p:nvPr>
        </p:nvSpPr>
        <p:spPr>
          <a:xfrm>
            <a:off x="5890437" y="1338469"/>
            <a:ext cx="6301564" cy="5519535"/>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6" name="Text Placeholder 3"/>
          <p:cNvSpPr>
            <a:spLocks noGrp="1"/>
          </p:cNvSpPr>
          <p:nvPr>
            <p:ph type="body" sz="half" idx="2"/>
          </p:nvPr>
        </p:nvSpPr>
        <p:spPr>
          <a:xfrm>
            <a:off x="608405" y="2279176"/>
            <a:ext cx="4846098" cy="3589812"/>
          </a:xfrm>
          <a:prstGeom prst="rect">
            <a:avLst/>
          </a:prstGeom>
        </p:spPr>
        <p:txBody>
          <a:bodyPr/>
          <a:lstStyle>
            <a:lvl1pPr marL="0" indent="0">
              <a:buNone/>
              <a:defRPr sz="14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dirty="0"/>
              <a:t>Click to edit Master text styles</a:t>
            </a:r>
          </a:p>
        </p:txBody>
      </p:sp>
      <p:sp>
        <p:nvSpPr>
          <p:cNvPr id="7" name="Title 1"/>
          <p:cNvSpPr txBox="1">
            <a:spLocks/>
          </p:cNvSpPr>
          <p:nvPr userDrawn="1"/>
        </p:nvSpPr>
        <p:spPr>
          <a:xfrm>
            <a:off x="609603" y="1656526"/>
            <a:ext cx="5067868" cy="821635"/>
          </a:xfrm>
          <a:prstGeom prst="rect">
            <a:avLst/>
          </a:prstGeom>
        </p:spPr>
        <p:txBody>
          <a:bodyPr anchor="t" anchorCtr="0"/>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en-US" sz="2000" dirty="0"/>
              <a:t>Click to edit Master title style</a:t>
            </a:r>
          </a:p>
        </p:txBody>
      </p:sp>
      <p:sp>
        <p:nvSpPr>
          <p:cNvPr id="10" name="Slide Number Placeholder 7"/>
          <p:cNvSpPr>
            <a:spLocks noGrp="1"/>
          </p:cNvSpPr>
          <p:nvPr>
            <p:ph type="sldNum" sz="quarter" idx="4"/>
          </p:nvPr>
        </p:nvSpPr>
        <p:spPr>
          <a:xfrm>
            <a:off x="10153583" y="692171"/>
            <a:ext cx="1803400" cy="221765"/>
          </a:xfrm>
          <a:prstGeom prst="rect">
            <a:avLst/>
          </a:prstGeom>
        </p:spPr>
        <p:txBody>
          <a:bodyPr/>
          <a:lstStyle>
            <a:lvl1pPr algn="r">
              <a:defRPr sz="1000"/>
            </a:lvl1pPr>
          </a:lstStyle>
          <a:p>
            <a:fld id="{CE3E983F-DAD6-F649-8F58-6CD68E534941}" type="slidenum">
              <a:rPr lang="en-US" smtClean="0"/>
              <a:pPr/>
              <a:t>‹#›</a:t>
            </a:fld>
            <a:endParaRPr lang="en-US" dirty="0"/>
          </a:p>
        </p:txBody>
      </p:sp>
    </p:spTree>
    <p:extLst>
      <p:ext uri="{BB962C8B-B14F-4D97-AF65-F5344CB8AC3E}">
        <p14:creationId xmlns:p14="http://schemas.microsoft.com/office/powerpoint/2010/main" val="297991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6" y="929389"/>
            <a:ext cx="12191999" cy="5928615"/>
          </a:xfrm>
          <a:prstGeom prst="rect">
            <a:avLst/>
          </a:prstGeom>
          <a:solidFill>
            <a:schemeClr val="bg1"/>
          </a:solidFill>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9" name="Slide Number Placeholder 7"/>
          <p:cNvSpPr>
            <a:spLocks noGrp="1"/>
          </p:cNvSpPr>
          <p:nvPr>
            <p:ph type="sldNum" sz="quarter" idx="4"/>
          </p:nvPr>
        </p:nvSpPr>
        <p:spPr>
          <a:xfrm>
            <a:off x="10153583" y="692171"/>
            <a:ext cx="1803400" cy="221765"/>
          </a:xfrm>
          <a:prstGeom prst="rect">
            <a:avLst/>
          </a:prstGeom>
        </p:spPr>
        <p:txBody>
          <a:bodyPr/>
          <a:lstStyle>
            <a:lvl1pPr algn="r">
              <a:defRPr sz="1000"/>
            </a:lvl1pPr>
          </a:lstStyle>
          <a:p>
            <a:fld id="{CE3E983F-DAD6-F649-8F58-6CD68E534941}" type="slidenum">
              <a:rPr lang="en-US" smtClean="0"/>
              <a:pPr/>
              <a:t>‹#›</a:t>
            </a:fld>
            <a:endParaRPr lang="en-US" dirty="0"/>
          </a:p>
        </p:txBody>
      </p:sp>
    </p:spTree>
    <p:extLst>
      <p:ext uri="{BB962C8B-B14F-4D97-AF65-F5344CB8AC3E}">
        <p14:creationId xmlns:p14="http://schemas.microsoft.com/office/powerpoint/2010/main" val="942910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vmlDrawing" Target="../drawings/vmlDrawing1.vml"/><Relationship Id="rId7" Type="http://schemas.openxmlformats.org/officeDocument/2006/relationships/image" Target="../media/image2.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2.xml"/><Relationship Id="rId9" Type="http://schemas.openxmlformats.org/officeDocument/2006/relationships/image" Target="../media/image4.jp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vmlDrawing" Target="../drawings/vmlDrawing2.vml"/><Relationship Id="rId7"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tags" Target="../tags/tag3.xml"/><Relationship Id="rId9" Type="http://schemas.openxmlformats.org/officeDocument/2006/relationships/image" Target="../media/image4.jpg"/></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4.xml"/><Relationship Id="rId13" Type="http://schemas.openxmlformats.org/officeDocument/2006/relationships/image" Target="../media/image3.jpg"/><Relationship Id="rId3" Type="http://schemas.openxmlformats.org/officeDocument/2006/relationships/slideLayout" Target="../slideLayouts/slideLayout5.xml"/><Relationship Id="rId7" Type="http://schemas.openxmlformats.org/officeDocument/2006/relationships/vmlDrawing" Target="../drawings/vmlDrawing3.vml"/><Relationship Id="rId12"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11" Type="http://schemas.openxmlformats.org/officeDocument/2006/relationships/image" Target="../media/image2.png"/><Relationship Id="rId5" Type="http://schemas.openxmlformats.org/officeDocument/2006/relationships/slideLayout" Target="../slideLayouts/slideLayout7.xml"/><Relationship Id="rId10" Type="http://schemas.openxmlformats.org/officeDocument/2006/relationships/image" Target="../media/image1.emf"/><Relationship Id="rId4" Type="http://schemas.openxmlformats.org/officeDocument/2006/relationships/slideLayout" Target="../slideLayouts/slideLayout6.xml"/><Relationship Id="rId9" Type="http://schemas.openxmlformats.org/officeDocument/2006/relationships/oleObject" Target="../embeddings/oleObject3.bin"/><Relationship Id="rId14"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227441D-6A38-40B3-8521-F345DE0C556A}"/>
              </a:ext>
            </a:extLst>
          </p:cNvPr>
          <p:cNvGraphicFramePr>
            <a:graphicFrameLocks noChangeAspect="1"/>
          </p:cNvGraphicFramePr>
          <p:nvPr userDrawn="1">
            <p:custDataLst>
              <p:tags r:id="rId4"/>
            </p:custDataLst>
            <p:extLst>
              <p:ext uri="{D42A27DB-BD31-4B8C-83A1-F6EECF244321}">
                <p14:modId xmlns:p14="http://schemas.microsoft.com/office/powerpoint/2010/main" val="25149619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5" imgW="353" imgH="353" progId="TCLayout.ActiveDocument.1">
                  <p:embed/>
                </p:oleObj>
              </mc:Choice>
              <mc:Fallback>
                <p:oleObj name="think-cell Slide" r:id="rId5" imgW="353" imgH="353" progId="TCLayout.ActiveDocument.1">
                  <p:embed/>
                  <p:pic>
                    <p:nvPicPr>
                      <p:cNvPr id="2" name="Object 1" hidden="1">
                        <a:extLst>
                          <a:ext uri="{FF2B5EF4-FFF2-40B4-BE49-F238E27FC236}">
                            <a16:creationId xmlns:a16="http://schemas.microsoft.com/office/drawing/2014/main" id="{7227441D-6A38-40B3-8521-F345DE0C55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a:xfrm>
            <a:off x="0" y="958410"/>
            <a:ext cx="12193200" cy="5899590"/>
          </a:xfrm>
          <a:prstGeom prst="rect">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20403" y="54499"/>
            <a:ext cx="2464905" cy="892176"/>
          </a:xfrm>
          <a:prstGeom prst="rect">
            <a:avLst/>
          </a:prstGeom>
        </p:spPr>
      </p:pic>
      <p:pic>
        <p:nvPicPr>
          <p:cNvPr id="10" name="Picture 9" descr="Logo, company name&#10;&#10;Description automatically generated">
            <a:extLst>
              <a:ext uri="{FF2B5EF4-FFF2-40B4-BE49-F238E27FC236}">
                <a16:creationId xmlns:a16="http://schemas.microsoft.com/office/drawing/2014/main" id="{BD466422-D3AB-4931-830E-5EDCCA22A332}"/>
              </a:ext>
            </a:extLst>
          </p:cNvPr>
          <p:cNvPicPr>
            <a:picLocks noChangeAspect="1"/>
          </p:cNvPicPr>
          <p:nvPr userDrawn="1"/>
        </p:nvPicPr>
        <p:blipFill>
          <a:blip r:embed="rId8"/>
          <a:stretch>
            <a:fillRect/>
          </a:stretch>
        </p:blipFill>
        <p:spPr>
          <a:xfrm>
            <a:off x="3024553" y="161851"/>
            <a:ext cx="2310806" cy="724597"/>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9C89A41B-ABB4-4E4A-B2E9-26347C77FD21}"/>
              </a:ext>
            </a:extLst>
          </p:cNvPr>
          <p:cNvPicPr>
            <a:picLocks noChangeAspect="1"/>
          </p:cNvPicPr>
          <p:nvPr userDrawn="1"/>
        </p:nvPicPr>
        <p:blipFill>
          <a:blip r:embed="rId9"/>
          <a:stretch>
            <a:fillRect/>
          </a:stretch>
        </p:blipFill>
        <p:spPr>
          <a:xfrm>
            <a:off x="5538651" y="143062"/>
            <a:ext cx="2403178" cy="758899"/>
          </a:xfrm>
          <a:prstGeom prst="rect">
            <a:avLst/>
          </a:prstGeom>
        </p:spPr>
      </p:pic>
    </p:spTree>
    <p:extLst>
      <p:ext uri="{BB962C8B-B14F-4D97-AF65-F5344CB8AC3E}">
        <p14:creationId xmlns:p14="http://schemas.microsoft.com/office/powerpoint/2010/main" val="118446401"/>
      </p:ext>
    </p:extLst>
  </p:cSld>
  <p:clrMap bg1="lt1" tx1="dk1" bg2="lt2" tx2="dk2" accent1="accent1" accent2="accent2" accent3="accent3" accent4="accent4" accent5="accent5" accent6="accent6" hlink="hlink" folHlink="folHlink"/>
  <p:sldLayoutIdLst>
    <p:sldLayoutId id="2147483728"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F9F23C3-4897-4971-9641-CB729EE877C9}"/>
              </a:ext>
            </a:extLst>
          </p:cNvPr>
          <p:cNvGraphicFramePr>
            <a:graphicFrameLocks noChangeAspect="1"/>
          </p:cNvGraphicFramePr>
          <p:nvPr userDrawn="1">
            <p:custDataLst>
              <p:tags r:id="rId4"/>
            </p:custDataLst>
            <p:extLst>
              <p:ext uri="{D42A27DB-BD31-4B8C-83A1-F6EECF244321}">
                <p14:modId xmlns:p14="http://schemas.microsoft.com/office/powerpoint/2010/main" val="3533143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5" imgW="353" imgH="353" progId="TCLayout.ActiveDocument.1">
                  <p:embed/>
                </p:oleObj>
              </mc:Choice>
              <mc:Fallback>
                <p:oleObj name="think-cell Slide" r:id="rId5" imgW="353" imgH="353" progId="TCLayout.ActiveDocument.1">
                  <p:embed/>
                  <p:pic>
                    <p:nvPicPr>
                      <p:cNvPr id="2" name="Object 1" hidden="1">
                        <a:extLst>
                          <a:ext uri="{FF2B5EF4-FFF2-40B4-BE49-F238E27FC236}">
                            <a16:creationId xmlns:a16="http://schemas.microsoft.com/office/drawing/2014/main" id="{0F9F23C3-4897-4971-9641-CB729EE877C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a:xfrm>
            <a:off x="0" y="958410"/>
            <a:ext cx="12193200" cy="589959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3" name="Slide Number Placeholder 7"/>
          <p:cNvSpPr>
            <a:spLocks noGrp="1"/>
          </p:cNvSpPr>
          <p:nvPr>
            <p:ph type="sldNum" sz="quarter" idx="4"/>
          </p:nvPr>
        </p:nvSpPr>
        <p:spPr>
          <a:xfrm>
            <a:off x="10153583" y="692171"/>
            <a:ext cx="1803400" cy="221765"/>
          </a:xfrm>
          <a:prstGeom prst="rect">
            <a:avLst/>
          </a:prstGeom>
        </p:spPr>
        <p:txBody>
          <a:bodyPr/>
          <a:lstStyle>
            <a:lvl1pPr algn="r">
              <a:defRPr sz="1000"/>
            </a:lvl1pPr>
          </a:lstStyle>
          <a:p>
            <a:fld id="{CE3E983F-DAD6-F649-8F58-6CD68E534941}" type="slidenum">
              <a:rPr lang="en-US" smtClean="0"/>
              <a:pPr/>
              <a:t>‹#›</a:t>
            </a:fld>
            <a:endParaRPr lang="en-US" dirty="0"/>
          </a:p>
        </p:txBody>
      </p:sp>
      <p:pic>
        <p:nvPicPr>
          <p:cNvPr id="14" name="Pictur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20403" y="54499"/>
            <a:ext cx="2464905" cy="892176"/>
          </a:xfrm>
          <a:prstGeom prst="rect">
            <a:avLst/>
          </a:prstGeom>
        </p:spPr>
      </p:pic>
      <p:pic>
        <p:nvPicPr>
          <p:cNvPr id="7" name="Picture 6" descr="Logo, company name&#10;&#10;Description automatically generated">
            <a:extLst>
              <a:ext uri="{FF2B5EF4-FFF2-40B4-BE49-F238E27FC236}">
                <a16:creationId xmlns:a16="http://schemas.microsoft.com/office/drawing/2014/main" id="{5A6FEC56-333F-4586-990B-D50041978AD0}"/>
              </a:ext>
            </a:extLst>
          </p:cNvPr>
          <p:cNvPicPr>
            <a:picLocks noChangeAspect="1"/>
          </p:cNvPicPr>
          <p:nvPr userDrawn="1"/>
        </p:nvPicPr>
        <p:blipFill>
          <a:blip r:embed="rId8"/>
          <a:stretch>
            <a:fillRect/>
          </a:stretch>
        </p:blipFill>
        <p:spPr>
          <a:xfrm>
            <a:off x="3024553" y="161851"/>
            <a:ext cx="2310806" cy="724597"/>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15AC6CAE-18E9-4563-B3D4-C40CD6A736F4}"/>
              </a:ext>
            </a:extLst>
          </p:cNvPr>
          <p:cNvPicPr>
            <a:picLocks noChangeAspect="1"/>
          </p:cNvPicPr>
          <p:nvPr userDrawn="1"/>
        </p:nvPicPr>
        <p:blipFill>
          <a:blip r:embed="rId9"/>
          <a:stretch>
            <a:fillRect/>
          </a:stretch>
        </p:blipFill>
        <p:spPr>
          <a:xfrm>
            <a:off x="5538651" y="143062"/>
            <a:ext cx="2403178" cy="758899"/>
          </a:xfrm>
          <a:prstGeom prst="rect">
            <a:avLst/>
          </a:prstGeom>
        </p:spPr>
      </p:pic>
    </p:spTree>
    <p:extLst>
      <p:ext uri="{BB962C8B-B14F-4D97-AF65-F5344CB8AC3E}">
        <p14:creationId xmlns:p14="http://schemas.microsoft.com/office/powerpoint/2010/main" val="543700280"/>
      </p:ext>
    </p:extLst>
  </p:cSld>
  <p:clrMap bg1="lt1" tx1="dk1" bg2="lt2" tx2="dk2" accent1="accent1" accent2="accent2" accent3="accent3" accent4="accent4" accent5="accent5" accent6="accent6" hlink="hlink" folHlink="folHlink"/>
  <p:sldLayoutIdLst>
    <p:sldLayoutId id="2147483726"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6FCE077-2FB4-4F16-BB71-0395C01756D6}"/>
              </a:ext>
            </a:extLst>
          </p:cNvPr>
          <p:cNvGraphicFramePr>
            <a:graphicFrameLocks noChangeAspect="1"/>
          </p:cNvGraphicFramePr>
          <p:nvPr userDrawn="1">
            <p:custDataLst>
              <p:tags r:id="rId8"/>
            </p:custDataLst>
            <p:extLst>
              <p:ext uri="{D42A27DB-BD31-4B8C-83A1-F6EECF244321}">
                <p14:modId xmlns:p14="http://schemas.microsoft.com/office/powerpoint/2010/main" val="4409765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9" imgW="353" imgH="353" progId="TCLayout.ActiveDocument.1">
                  <p:embed/>
                </p:oleObj>
              </mc:Choice>
              <mc:Fallback>
                <p:oleObj name="think-cell Slide" r:id="rId9" imgW="353" imgH="353" progId="TCLayout.ActiveDocument.1">
                  <p:embed/>
                  <p:pic>
                    <p:nvPicPr>
                      <p:cNvPr id="2" name="Object 1" hidden="1">
                        <a:extLst>
                          <a:ext uri="{FF2B5EF4-FFF2-40B4-BE49-F238E27FC236}">
                            <a16:creationId xmlns:a16="http://schemas.microsoft.com/office/drawing/2014/main" id="{D6FCE077-2FB4-4F16-BB71-0395C01756D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cxnSp>
        <p:nvCxnSpPr>
          <p:cNvPr id="9" name="Straight Connector 8"/>
          <p:cNvCxnSpPr/>
          <p:nvPr userDrawn="1"/>
        </p:nvCxnSpPr>
        <p:spPr>
          <a:xfrm>
            <a:off x="0" y="958410"/>
            <a:ext cx="12193200" cy="0"/>
          </a:xfrm>
          <a:prstGeom prst="line">
            <a:avLst/>
          </a:prstGeom>
          <a:ln w="63500">
            <a:solidFill>
              <a:schemeClr val="accent3"/>
            </a:solidFill>
          </a:ln>
        </p:spPr>
        <p:style>
          <a:lnRef idx="1">
            <a:schemeClr val="dk1"/>
          </a:lnRef>
          <a:fillRef idx="0">
            <a:schemeClr val="dk1"/>
          </a:fillRef>
          <a:effectRef idx="0">
            <a:schemeClr val="dk1"/>
          </a:effectRef>
          <a:fontRef idx="minor">
            <a:schemeClr val="tx1"/>
          </a:fontRef>
        </p:style>
      </p:cxnSp>
      <p:pic>
        <p:nvPicPr>
          <p:cNvPr id="11" name="Picture 1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20403" y="54499"/>
            <a:ext cx="2464905" cy="892176"/>
          </a:xfrm>
          <a:prstGeom prst="rect">
            <a:avLst/>
          </a:prstGeom>
        </p:spPr>
      </p:pic>
      <p:pic>
        <p:nvPicPr>
          <p:cNvPr id="4" name="Picture 3" descr="A picture containing graphical user interface&#10;&#10;Description automatically generated">
            <a:extLst>
              <a:ext uri="{FF2B5EF4-FFF2-40B4-BE49-F238E27FC236}">
                <a16:creationId xmlns:a16="http://schemas.microsoft.com/office/drawing/2014/main" id="{BD3FB018-75EB-4C2B-A114-CA1056A77452}"/>
              </a:ext>
            </a:extLst>
          </p:cNvPr>
          <p:cNvPicPr>
            <a:picLocks noChangeAspect="1"/>
          </p:cNvPicPr>
          <p:nvPr userDrawn="1"/>
        </p:nvPicPr>
        <p:blipFill>
          <a:blip r:embed="rId12"/>
          <a:stretch>
            <a:fillRect/>
          </a:stretch>
        </p:blipFill>
        <p:spPr>
          <a:xfrm>
            <a:off x="10216103" y="6299243"/>
            <a:ext cx="1920617" cy="462644"/>
          </a:xfrm>
          <a:prstGeom prst="rect">
            <a:avLst/>
          </a:prstGeom>
        </p:spPr>
      </p:pic>
      <p:pic>
        <p:nvPicPr>
          <p:cNvPr id="10" name="Picture 9" descr="Logo, company name&#10;&#10;Description automatically generated">
            <a:extLst>
              <a:ext uri="{FF2B5EF4-FFF2-40B4-BE49-F238E27FC236}">
                <a16:creationId xmlns:a16="http://schemas.microsoft.com/office/drawing/2014/main" id="{C385A416-7FE2-4898-AF6B-0B5C132EDCF0}"/>
              </a:ext>
            </a:extLst>
          </p:cNvPr>
          <p:cNvPicPr>
            <a:picLocks noChangeAspect="1"/>
          </p:cNvPicPr>
          <p:nvPr userDrawn="1"/>
        </p:nvPicPr>
        <p:blipFill>
          <a:blip r:embed="rId13"/>
          <a:stretch>
            <a:fillRect/>
          </a:stretch>
        </p:blipFill>
        <p:spPr>
          <a:xfrm>
            <a:off x="3024553" y="161851"/>
            <a:ext cx="2310806" cy="724597"/>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24A7A222-7B50-4F3C-8AE2-325E520AFA05}"/>
              </a:ext>
            </a:extLst>
          </p:cNvPr>
          <p:cNvPicPr>
            <a:picLocks noChangeAspect="1"/>
          </p:cNvPicPr>
          <p:nvPr userDrawn="1"/>
        </p:nvPicPr>
        <p:blipFill>
          <a:blip r:embed="rId14"/>
          <a:stretch>
            <a:fillRect/>
          </a:stretch>
        </p:blipFill>
        <p:spPr>
          <a:xfrm>
            <a:off x="5538651" y="143062"/>
            <a:ext cx="2403178" cy="758899"/>
          </a:xfrm>
          <a:prstGeom prst="rect">
            <a:avLst/>
          </a:prstGeom>
        </p:spPr>
      </p:pic>
    </p:spTree>
    <p:extLst>
      <p:ext uri="{BB962C8B-B14F-4D97-AF65-F5344CB8AC3E}">
        <p14:creationId xmlns:p14="http://schemas.microsoft.com/office/powerpoint/2010/main" val="360837418"/>
      </p:ext>
    </p:extLst>
  </p:cSld>
  <p:clrMap bg1="lt1" tx1="dk1" bg2="lt2" tx2="dk2" accent1="accent1" accent2="accent2" accent3="accent3" accent4="accent4" accent5="accent5" accent6="accent6" hlink="hlink" folHlink="folHlink"/>
  <p:sldLayoutIdLst>
    <p:sldLayoutId id="2147483699" r:id="rId1"/>
    <p:sldLayoutId id="2147483698" r:id="rId2"/>
    <p:sldLayoutId id="2147483687" r:id="rId3"/>
    <p:sldLayoutId id="2147483695" r:id="rId4"/>
    <p:sldLayoutId id="2147483697" r:id="rId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image" Target="../media/image8.emf"/><Relationship Id="rId5" Type="http://schemas.openxmlformats.org/officeDocument/2006/relationships/oleObject" Target="../embeddings/oleObject6.bin"/><Relationship Id="rId4"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2.xml"/><Relationship Id="rId7" Type="http://schemas.openxmlformats.org/officeDocument/2006/relationships/image" Target="../media/image9.png"/><Relationship Id="rId2" Type="http://schemas.openxmlformats.org/officeDocument/2006/relationships/tags" Target="../tags/tag11.xml"/><Relationship Id="rId1" Type="http://schemas.openxmlformats.org/officeDocument/2006/relationships/vmlDrawing" Target="../drawings/vmlDrawing7.vml"/><Relationship Id="rId6" Type="http://schemas.openxmlformats.org/officeDocument/2006/relationships/image" Target="../media/image8.emf"/><Relationship Id="rId5" Type="http://schemas.openxmlformats.org/officeDocument/2006/relationships/oleObject" Target="../embeddings/oleObject7.bin"/><Relationship Id="rId4"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4.xml"/><Relationship Id="rId7" Type="http://schemas.openxmlformats.org/officeDocument/2006/relationships/image" Target="../media/image11.png"/><Relationship Id="rId2" Type="http://schemas.openxmlformats.org/officeDocument/2006/relationships/tags" Target="../tags/tag13.xml"/><Relationship Id="rId1" Type="http://schemas.openxmlformats.org/officeDocument/2006/relationships/vmlDrawing" Target="../drawings/vmlDrawing8.vml"/><Relationship Id="rId6" Type="http://schemas.openxmlformats.org/officeDocument/2006/relationships/image" Target="../media/image8.emf"/><Relationship Id="rId5" Type="http://schemas.openxmlformats.org/officeDocument/2006/relationships/oleObject" Target="../embeddings/oleObject8.bin"/><Relationship Id="rId4" Type="http://schemas.openxmlformats.org/officeDocument/2006/relationships/slideLayout" Target="../slideLayouts/slideLayout5.xml"/><Relationship Id="rId9"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hyperlink" Target="https://www.diginnobsr.eu/post/2020/09/01/diginnobest-learning-together-to-enhance-digital-innovation-in-the-baltic-sea-region" TargetMode="External"/><Relationship Id="rId3" Type="http://schemas.openxmlformats.org/officeDocument/2006/relationships/tags" Target="../tags/tag18.xml"/><Relationship Id="rId7" Type="http://schemas.openxmlformats.org/officeDocument/2006/relationships/hyperlink" Target="https://www.dimecc.com/wp-content/uploads/2020/06/Demola-Final-Report-DIMECC.pdf" TargetMode="External"/><Relationship Id="rId2" Type="http://schemas.openxmlformats.org/officeDocument/2006/relationships/tags" Target="../tags/tag17.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10" Type="http://schemas.openxmlformats.org/officeDocument/2006/relationships/hyperlink" Target="https://www.dimecc.com/keep-on-going-because-the-solution-is-near-even-if-you-dont-see-it-yet/" TargetMode="External"/><Relationship Id="rId4" Type="http://schemas.openxmlformats.org/officeDocument/2006/relationships/slideLayout" Target="../slideLayouts/slideLayout5.xml"/><Relationship Id="rId9" Type="http://schemas.openxmlformats.org/officeDocument/2006/relationships/hyperlink" Target="http://www.demobooster.com/" TargetMode="External"/></Relationships>
</file>

<file path=ppt/slides/_rels/slide7.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1F256D2-12D9-4C4B-B259-A68A37217C2D}"/>
              </a:ext>
            </a:extLst>
          </p:cNvPr>
          <p:cNvGraphicFramePr>
            <a:graphicFrameLocks noChangeAspect="1"/>
          </p:cNvGraphicFramePr>
          <p:nvPr>
            <p:custDataLst>
              <p:tags r:id="rId2"/>
            </p:custDataLst>
            <p:extLst>
              <p:ext uri="{D42A27DB-BD31-4B8C-83A1-F6EECF244321}">
                <p14:modId xmlns:p14="http://schemas.microsoft.com/office/powerpoint/2010/main" val="19642099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5" imgW="353" imgH="353" progId="TCLayout.ActiveDocument.1">
                  <p:embed/>
                </p:oleObj>
              </mc:Choice>
              <mc:Fallback>
                <p:oleObj name="think-cell Slide" r:id="rId5" imgW="353" imgH="353" progId="TCLayout.ActiveDocument.1">
                  <p:embed/>
                  <p:pic>
                    <p:nvPicPr>
                      <p:cNvPr id="6" name="Object 5" hidden="1">
                        <a:extLst>
                          <a:ext uri="{FF2B5EF4-FFF2-40B4-BE49-F238E27FC236}">
                            <a16:creationId xmlns:a16="http://schemas.microsoft.com/office/drawing/2014/main" id="{71F256D2-12D9-4C4B-B259-A68A37217C2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9A47C018-F5B1-4A0B-BDE3-49F5A3F560E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000" b="1"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a:xfrm>
            <a:off x="5555848" y="2133599"/>
            <a:ext cx="6321193" cy="3954586"/>
          </a:xfrm>
        </p:spPr>
        <p:txBody>
          <a:bodyPr/>
          <a:lstStyle/>
          <a:p>
            <a:r>
              <a:rPr lang="en-US" sz="2800" dirty="0"/>
              <a:t>Cross-border co-operation for industry digitalization, and new ways of working </a:t>
            </a:r>
            <a:br>
              <a:rPr lang="en-US" sz="2800" dirty="0"/>
            </a:br>
            <a:r>
              <a:rPr lang="en-US" sz="2800" i="1" dirty="0"/>
              <a:t>– experiences from Fit-for-Baltics Innovation Study</a:t>
            </a:r>
            <a:br>
              <a:rPr lang="en-US" sz="2800" dirty="0"/>
            </a:br>
            <a:br>
              <a:rPr lang="en-US" sz="2800" dirty="0"/>
            </a:br>
            <a:br>
              <a:rPr lang="en-US" sz="2800" dirty="0"/>
            </a:br>
            <a:r>
              <a:rPr lang="en-US" sz="2000" dirty="0"/>
              <a:t>15.12.2020 </a:t>
            </a:r>
            <a:br>
              <a:rPr lang="en-US" sz="2000" dirty="0"/>
            </a:br>
            <a:r>
              <a:rPr lang="en-US" sz="2000" dirty="0"/>
              <a:t>Doris Pryjma, System manager</a:t>
            </a:r>
            <a:br>
              <a:rPr lang="en-US" sz="2000" dirty="0"/>
            </a:br>
            <a:r>
              <a:rPr lang="en-US" sz="2000" dirty="0"/>
              <a:t>DIMECC Ltd. (Finland)</a:t>
            </a:r>
          </a:p>
        </p:txBody>
      </p:sp>
      <p:sp>
        <p:nvSpPr>
          <p:cNvPr id="4" name="Slide Number Placeholder 3"/>
          <p:cNvSpPr>
            <a:spLocks noGrp="1"/>
          </p:cNvSpPr>
          <p:nvPr>
            <p:ph type="sldNum" sz="quarter" idx="4"/>
          </p:nvPr>
        </p:nvSpPr>
        <p:spPr/>
        <p:txBody>
          <a:bodyPr/>
          <a:lstStyle/>
          <a:p>
            <a:fld id="{CE3E983F-DAD6-F649-8F58-6CD68E534941}" type="slidenum">
              <a:rPr lang="en-US" smtClean="0"/>
              <a:pPr/>
              <a:t>1</a:t>
            </a:fld>
            <a:endParaRPr lang="en-US" dirty="0"/>
          </a:p>
        </p:txBody>
      </p:sp>
    </p:spTree>
    <p:extLst>
      <p:ext uri="{BB962C8B-B14F-4D97-AF65-F5344CB8AC3E}">
        <p14:creationId xmlns:p14="http://schemas.microsoft.com/office/powerpoint/2010/main" val="1030121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BD87140-FBCF-458B-AAB0-DDCDFC2CF5D9}"/>
              </a:ext>
            </a:extLst>
          </p:cNvPr>
          <p:cNvGraphicFramePr>
            <a:graphicFrameLocks noChangeAspect="1"/>
          </p:cNvGraphicFramePr>
          <p:nvPr>
            <p:custDataLst>
              <p:tags r:id="rId2"/>
            </p:custDataLst>
            <p:extLst>
              <p:ext uri="{D42A27DB-BD31-4B8C-83A1-F6EECF244321}">
                <p14:modId xmlns:p14="http://schemas.microsoft.com/office/powerpoint/2010/main" val="25427337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Slide" r:id="rId5" imgW="473" imgH="473" progId="TCLayout.ActiveDocument.1">
                  <p:embed/>
                </p:oleObj>
              </mc:Choice>
              <mc:Fallback>
                <p:oleObj name="think-cell Slide" r:id="rId5" imgW="473" imgH="473" progId="TCLayout.ActiveDocument.1">
                  <p:embed/>
                  <p:pic>
                    <p:nvPicPr>
                      <p:cNvPr id="6" name="Object 5" hidden="1">
                        <a:extLst>
                          <a:ext uri="{FF2B5EF4-FFF2-40B4-BE49-F238E27FC236}">
                            <a16:creationId xmlns:a16="http://schemas.microsoft.com/office/drawing/2014/main" id="{9BD87140-FBCF-458B-AAB0-DDCDFC2CF5D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C9B55882-E080-48CB-8779-72CA3CE6C7D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i-FI" sz="3600" b="1"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402901A2-FACB-4BC1-B92E-46077E33E7A4}"/>
              </a:ext>
            </a:extLst>
          </p:cNvPr>
          <p:cNvSpPr>
            <a:spLocks noGrp="1"/>
          </p:cNvSpPr>
          <p:nvPr>
            <p:ph type="ctrTitle"/>
          </p:nvPr>
        </p:nvSpPr>
        <p:spPr/>
        <p:txBody>
          <a:bodyPr/>
          <a:lstStyle/>
          <a:p>
            <a:r>
              <a:rPr lang="fi-FI" sz="3600" dirty="0" err="1"/>
              <a:t>Why</a:t>
            </a:r>
            <a:r>
              <a:rPr lang="fi-FI" sz="3600" dirty="0"/>
              <a:t> ?</a:t>
            </a:r>
            <a:endParaRPr lang="en-GB" sz="3600" dirty="0"/>
          </a:p>
        </p:txBody>
      </p:sp>
      <p:sp>
        <p:nvSpPr>
          <p:cNvPr id="3" name="Content Placeholder 2">
            <a:extLst>
              <a:ext uri="{FF2B5EF4-FFF2-40B4-BE49-F238E27FC236}">
                <a16:creationId xmlns:a16="http://schemas.microsoft.com/office/drawing/2014/main" id="{63C07A0A-5C4B-4250-85D2-825E45D858D7}"/>
              </a:ext>
            </a:extLst>
          </p:cNvPr>
          <p:cNvSpPr>
            <a:spLocks noGrp="1"/>
          </p:cNvSpPr>
          <p:nvPr>
            <p:ph idx="1"/>
          </p:nvPr>
        </p:nvSpPr>
        <p:spPr>
          <a:xfrm>
            <a:off x="609600" y="1733451"/>
            <a:ext cx="9820535" cy="4524735"/>
          </a:xfrm>
        </p:spPr>
        <p:txBody>
          <a:bodyPr/>
          <a:lstStyle/>
          <a:p>
            <a:pPr>
              <a:lnSpc>
                <a:spcPct val="107000"/>
              </a:lnSpc>
              <a:spcBef>
                <a:spcPts val="0"/>
              </a:spcBef>
            </a:pPr>
            <a:r>
              <a:rPr lang="en-GB" sz="2000" dirty="0">
                <a:effectLst/>
                <a:latin typeface="+mj-lt"/>
                <a:ea typeface="Calibri" panose="020F0502020204030204" pitchFamily="34" charset="0"/>
                <a:cs typeface="Arial" panose="020B0604020202020204" pitchFamily="34" charset="0"/>
              </a:rPr>
              <a:t>DIMECC’s </a:t>
            </a:r>
            <a:r>
              <a:rPr lang="en-GB" sz="2000" dirty="0" err="1">
                <a:effectLst/>
                <a:latin typeface="+mj-lt"/>
                <a:ea typeface="Calibri" panose="020F0502020204030204" pitchFamily="34" charset="0"/>
                <a:cs typeface="Arial" panose="020B0604020202020204" pitchFamily="34" charset="0"/>
              </a:rPr>
              <a:t>Demobooster</a:t>
            </a:r>
            <a:r>
              <a:rPr lang="en-GB" sz="2000" dirty="0">
                <a:effectLst/>
                <a:latin typeface="+mj-lt"/>
                <a:ea typeface="Calibri" panose="020F0502020204030204" pitchFamily="34" charset="0"/>
                <a:cs typeface="Arial" panose="020B0604020202020204" pitchFamily="34" charset="0"/>
              </a:rPr>
              <a:t> concept generated a lot of interest in DIGINNO members</a:t>
            </a:r>
          </a:p>
          <a:p>
            <a:pPr lvl="1">
              <a:lnSpc>
                <a:spcPct val="107000"/>
              </a:lnSpc>
              <a:spcBef>
                <a:spcPts val="0"/>
              </a:spcBef>
            </a:pPr>
            <a:r>
              <a:rPr lang="en-GB" sz="1700" dirty="0">
                <a:effectLst/>
                <a:latin typeface="+mj-lt"/>
                <a:ea typeface="Calibri" panose="020F0502020204030204" pitchFamily="34" charset="0"/>
                <a:cs typeface="Arial" panose="020B0604020202020204" pitchFamily="34" charset="0"/>
              </a:rPr>
              <a:t>Some DIGINNO members attended </a:t>
            </a:r>
            <a:r>
              <a:rPr lang="en-GB" sz="1700" dirty="0">
                <a:latin typeface="+mj-lt"/>
                <a:ea typeface="Calibri" panose="020F0502020204030204" pitchFamily="34" charset="0"/>
                <a:cs typeface="Arial" panose="020B0604020202020204" pitchFamily="34" charset="0"/>
              </a:rPr>
              <a:t>a </a:t>
            </a:r>
            <a:r>
              <a:rPr lang="en-GB" sz="1700" dirty="0">
                <a:effectLst/>
                <a:latin typeface="+mj-lt"/>
                <a:ea typeface="Calibri" panose="020F0502020204030204" pitchFamily="34" charset="0"/>
                <a:cs typeface="Arial" panose="020B0604020202020204" pitchFamily="34" charset="0"/>
              </a:rPr>
              <a:t>Demobooster event as spectators in Finland in 2018.</a:t>
            </a:r>
          </a:p>
          <a:p>
            <a:pPr>
              <a:lnSpc>
                <a:spcPct val="107000"/>
              </a:lnSpc>
              <a:spcBef>
                <a:spcPts val="1200"/>
              </a:spcBef>
            </a:pPr>
            <a:r>
              <a:rPr lang="en-GB" sz="2000" dirty="0">
                <a:effectLst/>
                <a:latin typeface="+mj-lt"/>
                <a:ea typeface="Calibri" panose="020F0502020204030204" pitchFamily="34" charset="0"/>
                <a:cs typeface="Arial" panose="020B0604020202020204" pitchFamily="34" charset="0"/>
              </a:rPr>
              <a:t>Could DIMECC Demobooster concept be used in other BSR countries to boost innovation &amp; digitalisation agenda and at the same time connecting larger companies with smaller start-up / scaleup companies?</a:t>
            </a:r>
          </a:p>
          <a:p>
            <a:pPr>
              <a:lnSpc>
                <a:spcPct val="107000"/>
              </a:lnSpc>
              <a:spcBef>
                <a:spcPts val="1200"/>
              </a:spcBef>
            </a:pPr>
            <a:r>
              <a:rPr lang="en-GB" sz="2000" dirty="0">
                <a:latin typeface="+mj-lt"/>
                <a:cs typeface="Arial" panose="020B0604020202020204" pitchFamily="34" charset="0"/>
              </a:rPr>
              <a:t>Could</a:t>
            </a:r>
            <a:r>
              <a:rPr lang="en-GB" sz="2000" dirty="0">
                <a:effectLst/>
                <a:latin typeface="+mj-lt"/>
                <a:ea typeface="Calibri" panose="020F0502020204030204" pitchFamily="34" charset="0"/>
                <a:cs typeface="Arial" panose="020B0604020202020204" pitchFamily="34" charset="0"/>
              </a:rPr>
              <a:t> DIMECC Demobooster concept work as copy / paste or </a:t>
            </a:r>
            <a:r>
              <a:rPr lang="en-GB" sz="2000" dirty="0">
                <a:latin typeface="+mj-lt"/>
                <a:ea typeface="Calibri" panose="020F0502020204030204" pitchFamily="34" charset="0"/>
                <a:cs typeface="Arial" panose="020B0604020202020204" pitchFamily="34" charset="0"/>
              </a:rPr>
              <a:t>are</a:t>
            </a:r>
            <a:r>
              <a:rPr lang="en-GB" sz="2000" dirty="0">
                <a:effectLst/>
                <a:latin typeface="+mj-lt"/>
                <a:ea typeface="Calibri" panose="020F0502020204030204" pitchFamily="34" charset="0"/>
                <a:cs typeface="Arial" panose="020B0604020202020204" pitchFamily="34" charset="0"/>
              </a:rPr>
              <a:t> there local limitations in BSR countries, which need to be considered?</a:t>
            </a:r>
          </a:p>
          <a:p>
            <a:pPr>
              <a:lnSpc>
                <a:spcPct val="107000"/>
              </a:lnSpc>
              <a:spcBef>
                <a:spcPts val="1200"/>
              </a:spcBef>
            </a:pPr>
            <a:r>
              <a:rPr lang="en-GB" sz="2000" dirty="0">
                <a:latin typeface="+mj-lt"/>
                <a:ea typeface="Calibri" panose="020F0502020204030204" pitchFamily="34" charset="0"/>
                <a:cs typeface="Arial" panose="020B0604020202020204" pitchFamily="34" charset="0"/>
              </a:rPr>
              <a:t>N</a:t>
            </a:r>
            <a:r>
              <a:rPr lang="en-GB" sz="2000" dirty="0">
                <a:effectLst/>
                <a:latin typeface="+mj-lt"/>
                <a:ea typeface="Calibri" panose="020F0502020204030204" pitchFamily="34" charset="0"/>
                <a:cs typeface="Arial" panose="020B0604020202020204" pitchFamily="34" charset="0"/>
              </a:rPr>
              <a:t>eed to find out </a:t>
            </a:r>
            <a:r>
              <a:rPr lang="en-GB" sz="2000" dirty="0" err="1">
                <a:effectLst/>
                <a:latin typeface="+mj-lt"/>
                <a:ea typeface="Calibri" panose="020F0502020204030204" pitchFamily="34" charset="0"/>
                <a:cs typeface="Arial" panose="020B0604020202020204" pitchFamily="34" charset="0"/>
              </a:rPr>
              <a:t>Demobooster’s</a:t>
            </a:r>
            <a:r>
              <a:rPr lang="en-GB" sz="2000" dirty="0">
                <a:effectLst/>
                <a:latin typeface="+mj-lt"/>
                <a:ea typeface="Calibri" panose="020F0502020204030204" pitchFamily="34" charset="0"/>
                <a:cs typeface="Arial" panose="020B0604020202020204" pitchFamily="34" charset="0"/>
              </a:rPr>
              <a:t> fit in Baltic countries</a:t>
            </a:r>
          </a:p>
          <a:p>
            <a:pPr marL="800100" lvl="1" indent="-342900">
              <a:lnSpc>
                <a:spcPct val="107000"/>
              </a:lnSpc>
              <a:spcBef>
                <a:spcPts val="0"/>
              </a:spcBef>
              <a:buFont typeface="Arial" panose="020B0604020202020204" pitchFamily="34" charset="0"/>
              <a:buChar char="•"/>
            </a:pPr>
            <a:r>
              <a:rPr lang="en-GB" sz="1700" dirty="0">
                <a:effectLst/>
                <a:latin typeface="+mj-lt"/>
                <a:ea typeface="Calibri" panose="020F0502020204030204" pitchFamily="34" charset="0"/>
                <a:cs typeface="Times New Roman" panose="02020603050405020304" pitchFamily="18" charset="0"/>
              </a:rPr>
              <a:t>Understanding local business environment and private &amp; public operators (e.g. mindset)</a:t>
            </a:r>
          </a:p>
          <a:p>
            <a:pPr marL="800100" lvl="1" indent="-342900">
              <a:lnSpc>
                <a:spcPct val="107000"/>
              </a:lnSpc>
              <a:spcBef>
                <a:spcPts val="0"/>
              </a:spcBef>
              <a:buFont typeface="Arial" panose="020B0604020202020204" pitchFamily="34" charset="0"/>
              <a:buChar char="•"/>
            </a:pPr>
            <a:r>
              <a:rPr lang="en-GB" sz="1700" dirty="0">
                <a:effectLst/>
                <a:latin typeface="+mj-lt"/>
                <a:ea typeface="Calibri" panose="020F0502020204030204" pitchFamily="34" charset="0"/>
                <a:cs typeface="Times New Roman" panose="02020603050405020304" pitchFamily="18" charset="0"/>
              </a:rPr>
              <a:t>Understanding cross-border operation possibilities, requirements and possible limitations</a:t>
            </a:r>
          </a:p>
          <a:p>
            <a:pPr marL="0" indent="0">
              <a:lnSpc>
                <a:spcPct val="107000"/>
              </a:lnSpc>
              <a:spcBef>
                <a:spcPts val="1200"/>
              </a:spcBef>
              <a:buNone/>
            </a:pPr>
            <a:r>
              <a:rPr lang="en-GB" sz="2000" b="1" dirty="0">
                <a:effectLst/>
                <a:latin typeface="+mj-lt"/>
                <a:ea typeface="Calibri" panose="020F0502020204030204" pitchFamily="34" charset="0"/>
                <a:cs typeface="Arial" panose="020B0604020202020204" pitchFamily="34" charset="0"/>
              </a:rPr>
              <a:t>In digital age, it’s best to take ideation to the digital generation, to get their views &amp; ideas to this already established concept</a:t>
            </a:r>
          </a:p>
          <a:p>
            <a:endParaRPr lang="en-GB" dirty="0"/>
          </a:p>
        </p:txBody>
      </p:sp>
      <p:sp>
        <p:nvSpPr>
          <p:cNvPr id="5" name="Slide Number Placeholder 4">
            <a:extLst>
              <a:ext uri="{FF2B5EF4-FFF2-40B4-BE49-F238E27FC236}">
                <a16:creationId xmlns:a16="http://schemas.microsoft.com/office/drawing/2014/main" id="{920ACD8D-D4B9-44B0-AB49-C513DFC34692}"/>
              </a:ext>
            </a:extLst>
          </p:cNvPr>
          <p:cNvSpPr>
            <a:spLocks noGrp="1"/>
          </p:cNvSpPr>
          <p:nvPr>
            <p:ph type="sldNum" sz="quarter" idx="4"/>
          </p:nvPr>
        </p:nvSpPr>
        <p:spPr/>
        <p:txBody>
          <a:bodyPr/>
          <a:lstStyle/>
          <a:p>
            <a:fld id="{CE3E983F-DAD6-F649-8F58-6CD68E534941}" type="slidenum">
              <a:rPr lang="en-US" smtClean="0"/>
              <a:pPr/>
              <a:t>2</a:t>
            </a:fld>
            <a:endParaRPr lang="en-US" dirty="0"/>
          </a:p>
        </p:txBody>
      </p:sp>
      <p:grpSp>
        <p:nvGrpSpPr>
          <p:cNvPr id="8" name="Group 77">
            <a:extLst>
              <a:ext uri="{FF2B5EF4-FFF2-40B4-BE49-F238E27FC236}">
                <a16:creationId xmlns:a16="http://schemas.microsoft.com/office/drawing/2014/main" id="{8199FEC3-14FA-42BC-9D78-2205125A146B}"/>
              </a:ext>
            </a:extLst>
          </p:cNvPr>
          <p:cNvGrpSpPr>
            <a:grpSpLocks noChangeAspect="1"/>
          </p:cNvGrpSpPr>
          <p:nvPr/>
        </p:nvGrpSpPr>
        <p:grpSpPr bwMode="auto">
          <a:xfrm>
            <a:off x="10576519" y="1194231"/>
            <a:ext cx="1380464" cy="1489846"/>
            <a:chOff x="570" y="1908"/>
            <a:chExt cx="366" cy="395"/>
          </a:xfrm>
          <a:solidFill>
            <a:schemeClr val="tx1"/>
          </a:solidFill>
        </p:grpSpPr>
        <p:sp>
          <p:nvSpPr>
            <p:cNvPr id="9" name="Freeform 78">
              <a:extLst>
                <a:ext uri="{FF2B5EF4-FFF2-40B4-BE49-F238E27FC236}">
                  <a16:creationId xmlns:a16="http://schemas.microsoft.com/office/drawing/2014/main" id="{D40FB905-94AE-4AA5-8C28-B79070489949}"/>
                </a:ext>
              </a:extLst>
            </p:cNvPr>
            <p:cNvSpPr>
              <a:spLocks noEditPoints="1"/>
            </p:cNvSpPr>
            <p:nvPr/>
          </p:nvSpPr>
          <p:spPr bwMode="auto">
            <a:xfrm>
              <a:off x="570" y="1908"/>
              <a:ext cx="366" cy="395"/>
            </a:xfrm>
            <a:custGeom>
              <a:avLst/>
              <a:gdLst>
                <a:gd name="T0" fmla="*/ 233 w 239"/>
                <a:gd name="T1" fmla="*/ 196 h 264"/>
                <a:gd name="T2" fmla="*/ 168 w 239"/>
                <a:gd name="T3" fmla="*/ 159 h 264"/>
                <a:gd name="T4" fmla="*/ 151 w 239"/>
                <a:gd name="T5" fmla="*/ 153 h 264"/>
                <a:gd name="T6" fmla="*/ 151 w 239"/>
                <a:gd name="T7" fmla="*/ 131 h 264"/>
                <a:gd name="T8" fmla="*/ 189 w 239"/>
                <a:gd name="T9" fmla="*/ 69 h 264"/>
                <a:gd name="T10" fmla="*/ 120 w 239"/>
                <a:gd name="T11" fmla="*/ 0 h 264"/>
                <a:gd name="T12" fmla="*/ 51 w 239"/>
                <a:gd name="T13" fmla="*/ 69 h 264"/>
                <a:gd name="T14" fmla="*/ 88 w 239"/>
                <a:gd name="T15" fmla="*/ 131 h 264"/>
                <a:gd name="T16" fmla="*/ 88 w 239"/>
                <a:gd name="T17" fmla="*/ 153 h 264"/>
                <a:gd name="T18" fmla="*/ 73 w 239"/>
                <a:gd name="T19" fmla="*/ 158 h 264"/>
                <a:gd name="T20" fmla="*/ 7 w 239"/>
                <a:gd name="T21" fmla="*/ 196 h 264"/>
                <a:gd name="T22" fmla="*/ 0 w 239"/>
                <a:gd name="T23" fmla="*/ 258 h 264"/>
                <a:gd name="T24" fmla="*/ 7 w 239"/>
                <a:gd name="T25" fmla="*/ 264 h 264"/>
                <a:gd name="T26" fmla="*/ 233 w 239"/>
                <a:gd name="T27" fmla="*/ 264 h 264"/>
                <a:gd name="T28" fmla="*/ 239 w 239"/>
                <a:gd name="T29" fmla="*/ 258 h 264"/>
                <a:gd name="T30" fmla="*/ 233 w 239"/>
                <a:gd name="T31" fmla="*/ 196 h 264"/>
                <a:gd name="T32" fmla="*/ 63 w 239"/>
                <a:gd name="T33" fmla="*/ 69 h 264"/>
                <a:gd name="T34" fmla="*/ 120 w 239"/>
                <a:gd name="T35" fmla="*/ 13 h 264"/>
                <a:gd name="T36" fmla="*/ 177 w 239"/>
                <a:gd name="T37" fmla="*/ 69 h 264"/>
                <a:gd name="T38" fmla="*/ 120 w 239"/>
                <a:gd name="T39" fmla="*/ 126 h 264"/>
                <a:gd name="T40" fmla="*/ 63 w 239"/>
                <a:gd name="T41" fmla="*/ 69 h 264"/>
                <a:gd name="T42" fmla="*/ 13 w 239"/>
                <a:gd name="T43" fmla="*/ 252 h 264"/>
                <a:gd name="T44" fmla="*/ 18 w 239"/>
                <a:gd name="T45" fmla="*/ 200 h 264"/>
                <a:gd name="T46" fmla="*/ 77 w 239"/>
                <a:gd name="T47" fmla="*/ 170 h 264"/>
                <a:gd name="T48" fmla="*/ 97 w 239"/>
                <a:gd name="T49" fmla="*/ 163 h 264"/>
                <a:gd name="T50" fmla="*/ 101 w 239"/>
                <a:gd name="T51" fmla="*/ 157 h 264"/>
                <a:gd name="T52" fmla="*/ 101 w 239"/>
                <a:gd name="T53" fmla="*/ 136 h 264"/>
                <a:gd name="T54" fmla="*/ 120 w 239"/>
                <a:gd name="T55" fmla="*/ 139 h 264"/>
                <a:gd name="T56" fmla="*/ 139 w 239"/>
                <a:gd name="T57" fmla="*/ 136 h 264"/>
                <a:gd name="T58" fmla="*/ 139 w 239"/>
                <a:gd name="T59" fmla="*/ 157 h 264"/>
                <a:gd name="T60" fmla="*/ 143 w 239"/>
                <a:gd name="T61" fmla="*/ 163 h 264"/>
                <a:gd name="T62" fmla="*/ 164 w 239"/>
                <a:gd name="T63" fmla="*/ 171 h 264"/>
                <a:gd name="T64" fmla="*/ 221 w 239"/>
                <a:gd name="T65" fmla="*/ 200 h 264"/>
                <a:gd name="T66" fmla="*/ 227 w 239"/>
                <a:gd name="T67" fmla="*/ 252 h 264"/>
                <a:gd name="T68" fmla="*/ 13 w 239"/>
                <a:gd name="T69" fmla="*/ 25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9" h="264">
                  <a:moveTo>
                    <a:pt x="233" y="196"/>
                  </a:moveTo>
                  <a:cubicBezTo>
                    <a:pt x="228" y="180"/>
                    <a:pt x="202" y="171"/>
                    <a:pt x="168" y="159"/>
                  </a:cubicBezTo>
                  <a:cubicBezTo>
                    <a:pt x="163" y="157"/>
                    <a:pt x="157" y="155"/>
                    <a:pt x="151" y="153"/>
                  </a:cubicBezTo>
                  <a:cubicBezTo>
                    <a:pt x="151" y="131"/>
                    <a:pt x="151" y="131"/>
                    <a:pt x="151" y="131"/>
                  </a:cubicBezTo>
                  <a:cubicBezTo>
                    <a:pt x="174" y="119"/>
                    <a:pt x="189" y="96"/>
                    <a:pt x="189" y="69"/>
                  </a:cubicBezTo>
                  <a:cubicBezTo>
                    <a:pt x="189" y="31"/>
                    <a:pt x="158" y="0"/>
                    <a:pt x="120" y="0"/>
                  </a:cubicBezTo>
                  <a:cubicBezTo>
                    <a:pt x="82" y="0"/>
                    <a:pt x="51" y="31"/>
                    <a:pt x="51" y="69"/>
                  </a:cubicBezTo>
                  <a:cubicBezTo>
                    <a:pt x="51" y="96"/>
                    <a:pt x="66" y="119"/>
                    <a:pt x="88" y="131"/>
                  </a:cubicBezTo>
                  <a:cubicBezTo>
                    <a:pt x="88" y="153"/>
                    <a:pt x="88" y="153"/>
                    <a:pt x="88" y="153"/>
                  </a:cubicBezTo>
                  <a:cubicBezTo>
                    <a:pt x="83" y="155"/>
                    <a:pt x="78" y="156"/>
                    <a:pt x="73" y="158"/>
                  </a:cubicBezTo>
                  <a:cubicBezTo>
                    <a:pt x="40" y="170"/>
                    <a:pt x="12" y="180"/>
                    <a:pt x="7" y="196"/>
                  </a:cubicBezTo>
                  <a:cubicBezTo>
                    <a:pt x="0" y="215"/>
                    <a:pt x="0" y="256"/>
                    <a:pt x="0" y="258"/>
                  </a:cubicBezTo>
                  <a:cubicBezTo>
                    <a:pt x="0" y="262"/>
                    <a:pt x="3" y="264"/>
                    <a:pt x="7" y="264"/>
                  </a:cubicBezTo>
                  <a:cubicBezTo>
                    <a:pt x="233" y="264"/>
                    <a:pt x="233" y="264"/>
                    <a:pt x="233" y="264"/>
                  </a:cubicBezTo>
                  <a:cubicBezTo>
                    <a:pt x="237" y="264"/>
                    <a:pt x="239" y="262"/>
                    <a:pt x="239" y="258"/>
                  </a:cubicBezTo>
                  <a:cubicBezTo>
                    <a:pt x="239" y="256"/>
                    <a:pt x="239" y="215"/>
                    <a:pt x="233" y="196"/>
                  </a:cubicBezTo>
                  <a:close/>
                  <a:moveTo>
                    <a:pt x="63" y="69"/>
                  </a:moveTo>
                  <a:cubicBezTo>
                    <a:pt x="63" y="38"/>
                    <a:pt x="89" y="13"/>
                    <a:pt x="120" y="13"/>
                  </a:cubicBezTo>
                  <a:cubicBezTo>
                    <a:pt x="151" y="13"/>
                    <a:pt x="177" y="38"/>
                    <a:pt x="177" y="69"/>
                  </a:cubicBezTo>
                  <a:cubicBezTo>
                    <a:pt x="177" y="101"/>
                    <a:pt x="151" y="126"/>
                    <a:pt x="120" y="126"/>
                  </a:cubicBezTo>
                  <a:cubicBezTo>
                    <a:pt x="89" y="126"/>
                    <a:pt x="63" y="101"/>
                    <a:pt x="63" y="69"/>
                  </a:cubicBezTo>
                  <a:close/>
                  <a:moveTo>
                    <a:pt x="13" y="252"/>
                  </a:moveTo>
                  <a:cubicBezTo>
                    <a:pt x="13" y="240"/>
                    <a:pt x="14" y="213"/>
                    <a:pt x="18" y="200"/>
                  </a:cubicBezTo>
                  <a:cubicBezTo>
                    <a:pt x="22" y="190"/>
                    <a:pt x="52" y="179"/>
                    <a:pt x="77" y="170"/>
                  </a:cubicBezTo>
                  <a:cubicBezTo>
                    <a:pt x="84" y="168"/>
                    <a:pt x="90" y="165"/>
                    <a:pt x="97" y="163"/>
                  </a:cubicBezTo>
                  <a:cubicBezTo>
                    <a:pt x="99" y="162"/>
                    <a:pt x="101" y="160"/>
                    <a:pt x="101" y="157"/>
                  </a:cubicBezTo>
                  <a:cubicBezTo>
                    <a:pt x="101" y="136"/>
                    <a:pt x="101" y="136"/>
                    <a:pt x="101" y="136"/>
                  </a:cubicBezTo>
                  <a:cubicBezTo>
                    <a:pt x="107" y="138"/>
                    <a:pt x="113" y="139"/>
                    <a:pt x="120" y="139"/>
                  </a:cubicBezTo>
                  <a:cubicBezTo>
                    <a:pt x="126" y="139"/>
                    <a:pt x="133" y="138"/>
                    <a:pt x="139" y="136"/>
                  </a:cubicBezTo>
                  <a:cubicBezTo>
                    <a:pt x="139" y="157"/>
                    <a:pt x="139" y="157"/>
                    <a:pt x="139" y="157"/>
                  </a:cubicBezTo>
                  <a:cubicBezTo>
                    <a:pt x="139" y="160"/>
                    <a:pt x="140" y="162"/>
                    <a:pt x="143" y="163"/>
                  </a:cubicBezTo>
                  <a:cubicBezTo>
                    <a:pt x="150" y="166"/>
                    <a:pt x="157" y="168"/>
                    <a:pt x="164" y="171"/>
                  </a:cubicBezTo>
                  <a:cubicBezTo>
                    <a:pt x="190" y="180"/>
                    <a:pt x="218" y="190"/>
                    <a:pt x="221" y="200"/>
                  </a:cubicBezTo>
                  <a:cubicBezTo>
                    <a:pt x="225" y="213"/>
                    <a:pt x="226" y="240"/>
                    <a:pt x="227" y="252"/>
                  </a:cubicBezTo>
                  <a:lnTo>
                    <a:pt x="13" y="2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Oval 79">
              <a:extLst>
                <a:ext uri="{FF2B5EF4-FFF2-40B4-BE49-F238E27FC236}">
                  <a16:creationId xmlns:a16="http://schemas.microsoft.com/office/drawing/2014/main" id="{76896BC9-99BC-40A8-A744-716B1DF48A4D}"/>
                </a:ext>
              </a:extLst>
            </p:cNvPr>
            <p:cNvSpPr>
              <a:spLocks noChangeArrowheads="1"/>
            </p:cNvSpPr>
            <p:nvPr/>
          </p:nvSpPr>
          <p:spPr bwMode="auto">
            <a:xfrm>
              <a:off x="745" y="2053"/>
              <a:ext cx="18" cy="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0">
              <a:extLst>
                <a:ext uri="{FF2B5EF4-FFF2-40B4-BE49-F238E27FC236}">
                  <a16:creationId xmlns:a16="http://schemas.microsoft.com/office/drawing/2014/main" id="{69433724-35BF-417B-84FC-AB6EF7A39AB8}"/>
                </a:ext>
              </a:extLst>
            </p:cNvPr>
            <p:cNvSpPr>
              <a:spLocks/>
            </p:cNvSpPr>
            <p:nvPr/>
          </p:nvSpPr>
          <p:spPr bwMode="auto">
            <a:xfrm>
              <a:off x="716" y="1947"/>
              <a:ext cx="76" cy="102"/>
            </a:xfrm>
            <a:custGeom>
              <a:avLst/>
              <a:gdLst>
                <a:gd name="T0" fmla="*/ 25 w 50"/>
                <a:gd name="T1" fmla="*/ 37 h 68"/>
                <a:gd name="T2" fmla="*/ 19 w 50"/>
                <a:gd name="T3" fmla="*/ 43 h 68"/>
                <a:gd name="T4" fmla="*/ 19 w 50"/>
                <a:gd name="T5" fmla="*/ 62 h 68"/>
                <a:gd name="T6" fmla="*/ 25 w 50"/>
                <a:gd name="T7" fmla="*/ 68 h 68"/>
                <a:gd name="T8" fmla="*/ 31 w 50"/>
                <a:gd name="T9" fmla="*/ 62 h 68"/>
                <a:gd name="T10" fmla="*/ 31 w 50"/>
                <a:gd name="T11" fmla="*/ 49 h 68"/>
                <a:gd name="T12" fmla="*/ 50 w 50"/>
                <a:gd name="T13" fmla="*/ 25 h 68"/>
                <a:gd name="T14" fmla="*/ 25 w 50"/>
                <a:gd name="T15" fmla="*/ 0 h 68"/>
                <a:gd name="T16" fmla="*/ 0 w 50"/>
                <a:gd name="T17" fmla="*/ 25 h 68"/>
                <a:gd name="T18" fmla="*/ 6 w 50"/>
                <a:gd name="T19" fmla="*/ 31 h 68"/>
                <a:gd name="T20" fmla="*/ 12 w 50"/>
                <a:gd name="T21" fmla="*/ 25 h 68"/>
                <a:gd name="T22" fmla="*/ 25 w 50"/>
                <a:gd name="T23" fmla="*/ 12 h 68"/>
                <a:gd name="T24" fmla="*/ 37 w 50"/>
                <a:gd name="T25" fmla="*/ 25 h 68"/>
                <a:gd name="T26" fmla="*/ 25 w 50"/>
                <a:gd name="T27" fmla="*/ 3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68">
                  <a:moveTo>
                    <a:pt x="25" y="37"/>
                  </a:moveTo>
                  <a:cubicBezTo>
                    <a:pt x="21" y="37"/>
                    <a:pt x="19" y="40"/>
                    <a:pt x="19" y="43"/>
                  </a:cubicBezTo>
                  <a:cubicBezTo>
                    <a:pt x="19" y="62"/>
                    <a:pt x="19" y="62"/>
                    <a:pt x="19" y="62"/>
                  </a:cubicBezTo>
                  <a:cubicBezTo>
                    <a:pt x="19" y="66"/>
                    <a:pt x="21" y="68"/>
                    <a:pt x="25" y="68"/>
                  </a:cubicBezTo>
                  <a:cubicBezTo>
                    <a:pt x="28" y="68"/>
                    <a:pt x="31" y="66"/>
                    <a:pt x="31" y="62"/>
                  </a:cubicBezTo>
                  <a:cubicBezTo>
                    <a:pt x="31" y="49"/>
                    <a:pt x="31" y="49"/>
                    <a:pt x="31" y="49"/>
                  </a:cubicBezTo>
                  <a:cubicBezTo>
                    <a:pt x="42" y="46"/>
                    <a:pt x="50" y="36"/>
                    <a:pt x="50" y="25"/>
                  </a:cubicBezTo>
                  <a:cubicBezTo>
                    <a:pt x="50" y="11"/>
                    <a:pt x="39" y="0"/>
                    <a:pt x="25" y="0"/>
                  </a:cubicBezTo>
                  <a:cubicBezTo>
                    <a:pt x="11" y="0"/>
                    <a:pt x="0" y="11"/>
                    <a:pt x="0" y="25"/>
                  </a:cubicBezTo>
                  <a:cubicBezTo>
                    <a:pt x="0" y="28"/>
                    <a:pt x="3" y="31"/>
                    <a:pt x="6" y="31"/>
                  </a:cubicBezTo>
                  <a:cubicBezTo>
                    <a:pt x="10" y="31"/>
                    <a:pt x="12" y="28"/>
                    <a:pt x="12" y="25"/>
                  </a:cubicBezTo>
                  <a:cubicBezTo>
                    <a:pt x="12" y="18"/>
                    <a:pt x="18" y="12"/>
                    <a:pt x="25" y="12"/>
                  </a:cubicBezTo>
                  <a:cubicBezTo>
                    <a:pt x="32" y="12"/>
                    <a:pt x="37" y="18"/>
                    <a:pt x="37" y="25"/>
                  </a:cubicBezTo>
                  <a:cubicBezTo>
                    <a:pt x="37" y="32"/>
                    <a:pt x="32" y="37"/>
                    <a:pt x="25"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85967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32ABFEC-E58E-493B-AFCD-48E9829FFADE}"/>
              </a:ext>
            </a:extLst>
          </p:cNvPr>
          <p:cNvGraphicFramePr>
            <a:graphicFrameLocks noChangeAspect="1"/>
          </p:cNvGraphicFramePr>
          <p:nvPr>
            <p:custDataLst>
              <p:tags r:id="rId2"/>
            </p:custDataLst>
            <p:extLst>
              <p:ext uri="{D42A27DB-BD31-4B8C-83A1-F6EECF244321}">
                <p14:modId xmlns:p14="http://schemas.microsoft.com/office/powerpoint/2010/main" val="32689834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think-cell Slide" r:id="rId5" imgW="473" imgH="473" progId="TCLayout.ActiveDocument.1">
                  <p:embed/>
                </p:oleObj>
              </mc:Choice>
              <mc:Fallback>
                <p:oleObj name="think-cell Slide" r:id="rId5" imgW="473" imgH="473" progId="TCLayout.ActiveDocument.1">
                  <p:embed/>
                  <p:pic>
                    <p:nvPicPr>
                      <p:cNvPr id="5" name="Object 4" hidden="1">
                        <a:extLst>
                          <a:ext uri="{FF2B5EF4-FFF2-40B4-BE49-F238E27FC236}">
                            <a16:creationId xmlns:a16="http://schemas.microsoft.com/office/drawing/2014/main" id="{E32ABFEC-E58E-493B-AFCD-48E9829FFAD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30E1F7EE-9329-4637-8DAE-5139D2F4AA6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i-FI" sz="4000" b="1"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DFFB0914-A111-4CD1-B27D-B8A1B7A268B1}"/>
              </a:ext>
            </a:extLst>
          </p:cNvPr>
          <p:cNvSpPr>
            <a:spLocks noGrp="1"/>
          </p:cNvSpPr>
          <p:nvPr>
            <p:ph type="ctrTitle"/>
          </p:nvPr>
        </p:nvSpPr>
        <p:spPr/>
        <p:txBody>
          <a:bodyPr/>
          <a:lstStyle/>
          <a:p>
            <a:r>
              <a:rPr lang="fi-FI" dirty="0" err="1"/>
              <a:t>What</a:t>
            </a:r>
            <a:r>
              <a:rPr lang="fi-FI" dirty="0"/>
              <a:t> </a:t>
            </a:r>
            <a:r>
              <a:rPr lang="fi-FI" dirty="0" err="1"/>
              <a:t>Demobooster</a:t>
            </a:r>
            <a:r>
              <a:rPr lang="fi-FI" dirty="0"/>
              <a:t>?</a:t>
            </a:r>
            <a:endParaRPr lang="en-GB" dirty="0"/>
          </a:p>
        </p:txBody>
      </p:sp>
      <p:sp>
        <p:nvSpPr>
          <p:cNvPr id="3" name="Content Placeholder 2">
            <a:extLst>
              <a:ext uri="{FF2B5EF4-FFF2-40B4-BE49-F238E27FC236}">
                <a16:creationId xmlns:a16="http://schemas.microsoft.com/office/drawing/2014/main" id="{FAE58F7E-D099-4F8F-973F-D41A209E5A6C}"/>
              </a:ext>
            </a:extLst>
          </p:cNvPr>
          <p:cNvSpPr>
            <a:spLocks noGrp="1"/>
          </p:cNvSpPr>
          <p:nvPr>
            <p:ph idx="1"/>
          </p:nvPr>
        </p:nvSpPr>
        <p:spPr>
          <a:xfrm>
            <a:off x="609600" y="1724736"/>
            <a:ext cx="10515600" cy="4214402"/>
          </a:xfrm>
        </p:spPr>
        <p:txBody>
          <a:bodyPr/>
          <a:lstStyle/>
          <a:p>
            <a:pPr>
              <a:lnSpc>
                <a:spcPct val="100000"/>
              </a:lnSpc>
              <a:spcBef>
                <a:spcPts val="0"/>
              </a:spcBef>
            </a:pPr>
            <a:r>
              <a:rPr lang="en-GB" sz="2000" dirty="0"/>
              <a:t>DIMECC </a:t>
            </a:r>
            <a:r>
              <a:rPr lang="en-GB" sz="2000" dirty="0" err="1"/>
              <a:t>Demobooster</a:t>
            </a:r>
            <a:r>
              <a:rPr lang="en-GB" sz="2000" dirty="0"/>
              <a:t> is an innovation platform for manufacturing companies and software businesses, which targets to speed up digital product development activities. </a:t>
            </a:r>
          </a:p>
          <a:p>
            <a:endParaRPr lang="en-GB" dirty="0"/>
          </a:p>
        </p:txBody>
      </p:sp>
      <p:sp>
        <p:nvSpPr>
          <p:cNvPr id="4" name="Slide Number Placeholder 3">
            <a:extLst>
              <a:ext uri="{FF2B5EF4-FFF2-40B4-BE49-F238E27FC236}">
                <a16:creationId xmlns:a16="http://schemas.microsoft.com/office/drawing/2014/main" id="{9A0B86B0-E2E4-4F00-9F9A-555C9A152793}"/>
              </a:ext>
            </a:extLst>
          </p:cNvPr>
          <p:cNvSpPr>
            <a:spLocks noGrp="1"/>
          </p:cNvSpPr>
          <p:nvPr>
            <p:ph type="sldNum" sz="quarter" idx="4"/>
          </p:nvPr>
        </p:nvSpPr>
        <p:spPr/>
        <p:txBody>
          <a:bodyPr/>
          <a:lstStyle/>
          <a:p>
            <a:fld id="{CE3E983F-DAD6-F649-8F58-6CD68E534941}" type="slidenum">
              <a:rPr lang="en-US" smtClean="0"/>
              <a:pPr/>
              <a:t>3</a:t>
            </a:fld>
            <a:endParaRPr lang="en-US" dirty="0"/>
          </a:p>
        </p:txBody>
      </p:sp>
      <p:pic>
        <p:nvPicPr>
          <p:cNvPr id="7" name="Picture 6" descr="Timeline&#10;&#10;Description automatically generated">
            <a:extLst>
              <a:ext uri="{FF2B5EF4-FFF2-40B4-BE49-F238E27FC236}">
                <a16:creationId xmlns:a16="http://schemas.microsoft.com/office/drawing/2014/main" id="{453A1329-3C39-47B8-8D98-47FD0AFE71F2}"/>
              </a:ext>
            </a:extLst>
          </p:cNvPr>
          <p:cNvPicPr>
            <a:picLocks noChangeAspect="1"/>
          </p:cNvPicPr>
          <p:nvPr/>
        </p:nvPicPr>
        <p:blipFill>
          <a:blip r:embed="rId7"/>
          <a:stretch>
            <a:fillRect/>
          </a:stretch>
        </p:blipFill>
        <p:spPr>
          <a:xfrm>
            <a:off x="482411" y="2891248"/>
            <a:ext cx="6137464" cy="2897501"/>
          </a:xfrm>
          <a:prstGeom prst="rect">
            <a:avLst/>
          </a:prstGeom>
        </p:spPr>
      </p:pic>
      <p:sp>
        <p:nvSpPr>
          <p:cNvPr id="8" name="TextBox 7">
            <a:extLst>
              <a:ext uri="{FF2B5EF4-FFF2-40B4-BE49-F238E27FC236}">
                <a16:creationId xmlns:a16="http://schemas.microsoft.com/office/drawing/2014/main" id="{A120D5A0-AD16-4C3A-B4D3-4ADA2949BE3F}"/>
              </a:ext>
            </a:extLst>
          </p:cNvPr>
          <p:cNvSpPr txBox="1"/>
          <p:nvPr/>
        </p:nvSpPr>
        <p:spPr>
          <a:xfrm>
            <a:off x="1332127" y="5767217"/>
            <a:ext cx="3915509" cy="307777"/>
          </a:xfrm>
          <a:prstGeom prst="rect">
            <a:avLst/>
          </a:prstGeom>
          <a:noFill/>
        </p:spPr>
        <p:txBody>
          <a:bodyPr wrap="square" rtlCol="0">
            <a:spAutoFit/>
          </a:bodyPr>
          <a:lstStyle/>
          <a:p>
            <a:pPr algn="ctr"/>
            <a:r>
              <a:rPr lang="fi-FI" sz="1400" b="1" dirty="0" err="1"/>
              <a:t>Process</a:t>
            </a:r>
            <a:r>
              <a:rPr lang="fi-FI" sz="1400" b="1" dirty="0"/>
              <a:t> </a:t>
            </a:r>
            <a:r>
              <a:rPr lang="fi-FI" sz="1400" b="1" dirty="0" err="1"/>
              <a:t>cycle</a:t>
            </a:r>
            <a:r>
              <a:rPr lang="fi-FI" sz="1400" b="1" dirty="0"/>
              <a:t> of Demobooster</a:t>
            </a:r>
          </a:p>
        </p:txBody>
      </p:sp>
      <p:sp>
        <p:nvSpPr>
          <p:cNvPr id="9" name="TextBox 8">
            <a:extLst>
              <a:ext uri="{FF2B5EF4-FFF2-40B4-BE49-F238E27FC236}">
                <a16:creationId xmlns:a16="http://schemas.microsoft.com/office/drawing/2014/main" id="{E5D9502E-45AD-42C4-9D87-E61BCC697CC1}"/>
              </a:ext>
            </a:extLst>
          </p:cNvPr>
          <p:cNvSpPr txBox="1"/>
          <p:nvPr/>
        </p:nvSpPr>
        <p:spPr>
          <a:xfrm>
            <a:off x="210170" y="6112636"/>
            <a:ext cx="3915509" cy="461665"/>
          </a:xfrm>
          <a:prstGeom prst="rect">
            <a:avLst/>
          </a:prstGeom>
          <a:noFill/>
        </p:spPr>
        <p:txBody>
          <a:bodyPr wrap="square" rtlCol="0">
            <a:spAutoFit/>
          </a:bodyPr>
          <a:lstStyle/>
          <a:p>
            <a:r>
              <a:rPr lang="fi-FI" sz="1200" b="1" dirty="0"/>
              <a:t>*</a:t>
            </a:r>
            <a:r>
              <a:rPr lang="fi-FI" sz="1200" b="1" dirty="0" err="1"/>
              <a:t>Applier</a:t>
            </a:r>
            <a:r>
              <a:rPr lang="fi-FI" sz="1200" b="1" dirty="0"/>
              <a:t> </a:t>
            </a:r>
            <a:r>
              <a:rPr lang="fi-FI" sz="1200" dirty="0"/>
              <a:t>= Company </a:t>
            </a:r>
            <a:r>
              <a:rPr lang="fi-FI" sz="1200" dirty="0" err="1"/>
              <a:t>with</a:t>
            </a:r>
            <a:r>
              <a:rPr lang="fi-FI" sz="1200" dirty="0"/>
              <a:t> </a:t>
            </a:r>
            <a:r>
              <a:rPr lang="fi-FI" sz="1200" dirty="0" err="1"/>
              <a:t>challenge</a:t>
            </a:r>
            <a:endParaRPr lang="fi-FI" sz="1200" dirty="0"/>
          </a:p>
          <a:p>
            <a:r>
              <a:rPr lang="fi-FI" sz="1200" b="1" dirty="0"/>
              <a:t>** </a:t>
            </a:r>
            <a:r>
              <a:rPr lang="fi-FI" sz="1200" b="1" dirty="0" err="1"/>
              <a:t>Producers</a:t>
            </a:r>
            <a:r>
              <a:rPr lang="fi-FI" sz="1200" dirty="0"/>
              <a:t> = ICT </a:t>
            </a:r>
            <a:r>
              <a:rPr lang="fi-FI" sz="1200" dirty="0" err="1"/>
              <a:t>companies</a:t>
            </a:r>
            <a:r>
              <a:rPr lang="fi-FI" sz="1200" dirty="0"/>
              <a:t> </a:t>
            </a:r>
            <a:r>
              <a:rPr lang="fi-FI" sz="1200" dirty="0" err="1"/>
              <a:t>with</a:t>
            </a:r>
            <a:r>
              <a:rPr lang="fi-FI" sz="1200" dirty="0"/>
              <a:t> </a:t>
            </a:r>
            <a:r>
              <a:rPr lang="fi-FI" sz="1200" dirty="0" err="1"/>
              <a:t>solution</a:t>
            </a:r>
            <a:r>
              <a:rPr lang="fi-FI" sz="1200" dirty="0"/>
              <a:t> </a:t>
            </a:r>
            <a:r>
              <a:rPr lang="fi-FI" sz="1200" dirty="0" err="1"/>
              <a:t>ideas</a:t>
            </a:r>
            <a:endParaRPr lang="fi-FI" sz="1200" dirty="0"/>
          </a:p>
        </p:txBody>
      </p:sp>
      <p:sp>
        <p:nvSpPr>
          <p:cNvPr id="10" name="TextBox 9">
            <a:extLst>
              <a:ext uri="{FF2B5EF4-FFF2-40B4-BE49-F238E27FC236}">
                <a16:creationId xmlns:a16="http://schemas.microsoft.com/office/drawing/2014/main" id="{D3884263-A783-49A7-B840-2F501D739BE6}"/>
              </a:ext>
            </a:extLst>
          </p:cNvPr>
          <p:cNvSpPr txBox="1"/>
          <p:nvPr/>
        </p:nvSpPr>
        <p:spPr>
          <a:xfrm>
            <a:off x="996961" y="3726993"/>
            <a:ext cx="274434" cy="369332"/>
          </a:xfrm>
          <a:prstGeom prst="rect">
            <a:avLst/>
          </a:prstGeom>
          <a:noFill/>
        </p:spPr>
        <p:txBody>
          <a:bodyPr wrap="none" rtlCol="0">
            <a:spAutoFit/>
          </a:bodyPr>
          <a:lstStyle/>
          <a:p>
            <a:r>
              <a:rPr lang="fi-FI" dirty="0"/>
              <a:t>*</a:t>
            </a:r>
            <a:endParaRPr lang="en-GB" dirty="0"/>
          </a:p>
        </p:txBody>
      </p:sp>
      <p:sp>
        <p:nvSpPr>
          <p:cNvPr id="11" name="TextBox 10">
            <a:extLst>
              <a:ext uri="{FF2B5EF4-FFF2-40B4-BE49-F238E27FC236}">
                <a16:creationId xmlns:a16="http://schemas.microsoft.com/office/drawing/2014/main" id="{294773CD-8083-45D6-9EDB-006FD873A8A8}"/>
              </a:ext>
            </a:extLst>
          </p:cNvPr>
          <p:cNvSpPr txBox="1"/>
          <p:nvPr/>
        </p:nvSpPr>
        <p:spPr>
          <a:xfrm>
            <a:off x="1063167" y="4898578"/>
            <a:ext cx="364202" cy="369332"/>
          </a:xfrm>
          <a:prstGeom prst="rect">
            <a:avLst/>
          </a:prstGeom>
          <a:noFill/>
        </p:spPr>
        <p:txBody>
          <a:bodyPr wrap="none" rtlCol="0">
            <a:spAutoFit/>
          </a:bodyPr>
          <a:lstStyle/>
          <a:p>
            <a:r>
              <a:rPr lang="fi-FI" dirty="0"/>
              <a:t>**</a:t>
            </a:r>
            <a:endParaRPr lang="en-GB" dirty="0"/>
          </a:p>
        </p:txBody>
      </p:sp>
      <p:pic>
        <p:nvPicPr>
          <p:cNvPr id="12" name="Picture 11" descr="Logo, company name&#10;&#10;Description automatically generated">
            <a:extLst>
              <a:ext uri="{FF2B5EF4-FFF2-40B4-BE49-F238E27FC236}">
                <a16:creationId xmlns:a16="http://schemas.microsoft.com/office/drawing/2014/main" id="{9B866E27-D46B-409E-AEAD-FCA66E5A32F8}"/>
              </a:ext>
            </a:extLst>
          </p:cNvPr>
          <p:cNvPicPr>
            <a:picLocks noChangeAspect="1"/>
          </p:cNvPicPr>
          <p:nvPr/>
        </p:nvPicPr>
        <p:blipFill>
          <a:blip r:embed="rId8"/>
          <a:stretch>
            <a:fillRect/>
          </a:stretch>
        </p:blipFill>
        <p:spPr>
          <a:xfrm>
            <a:off x="6783979" y="3222176"/>
            <a:ext cx="5338165" cy="3062387"/>
          </a:xfrm>
          <a:prstGeom prst="rect">
            <a:avLst/>
          </a:prstGeom>
        </p:spPr>
      </p:pic>
      <p:cxnSp>
        <p:nvCxnSpPr>
          <p:cNvPr id="14" name="Straight Connector 13">
            <a:extLst>
              <a:ext uri="{FF2B5EF4-FFF2-40B4-BE49-F238E27FC236}">
                <a16:creationId xmlns:a16="http://schemas.microsoft.com/office/drawing/2014/main" id="{E5F86B08-B78A-494F-90D7-99C7AA60980F}"/>
              </a:ext>
            </a:extLst>
          </p:cNvPr>
          <p:cNvCxnSpPr>
            <a:cxnSpLocks/>
          </p:cNvCxnSpPr>
          <p:nvPr/>
        </p:nvCxnSpPr>
        <p:spPr>
          <a:xfrm>
            <a:off x="6749143" y="2717074"/>
            <a:ext cx="0" cy="3910148"/>
          </a:xfrm>
          <a:prstGeom prst="line">
            <a:avLst/>
          </a:prstGeom>
          <a:ln>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77AD6F7-6B8A-42F6-ABF0-EA205C51F29D}"/>
              </a:ext>
            </a:extLst>
          </p:cNvPr>
          <p:cNvSpPr txBox="1"/>
          <p:nvPr/>
        </p:nvSpPr>
        <p:spPr>
          <a:xfrm>
            <a:off x="6878412" y="2676313"/>
            <a:ext cx="4855526" cy="523220"/>
          </a:xfrm>
          <a:prstGeom prst="rect">
            <a:avLst/>
          </a:prstGeom>
          <a:noFill/>
        </p:spPr>
        <p:txBody>
          <a:bodyPr wrap="square" rtlCol="0">
            <a:spAutoFit/>
          </a:bodyPr>
          <a:lstStyle/>
          <a:p>
            <a:r>
              <a:rPr lang="fi-FI" sz="1400" dirty="0" err="1"/>
              <a:t>Companies</a:t>
            </a:r>
            <a:r>
              <a:rPr lang="fi-FI" sz="1400" dirty="0"/>
              <a:t> </a:t>
            </a:r>
            <a:r>
              <a:rPr lang="fi-FI" sz="1400" dirty="0" err="1"/>
              <a:t>that</a:t>
            </a:r>
            <a:r>
              <a:rPr lang="fi-FI" sz="1400" dirty="0"/>
              <a:t> </a:t>
            </a:r>
            <a:r>
              <a:rPr lang="fi-FI" sz="1400" dirty="0" err="1"/>
              <a:t>have</a:t>
            </a:r>
            <a:r>
              <a:rPr lang="fi-FI" sz="1400" dirty="0"/>
              <a:t> </a:t>
            </a:r>
            <a:r>
              <a:rPr lang="fi-FI" sz="1400" dirty="0" err="1"/>
              <a:t>participated</a:t>
            </a:r>
            <a:r>
              <a:rPr lang="fi-FI" sz="1400" dirty="0"/>
              <a:t> in Demobooster </a:t>
            </a:r>
            <a:r>
              <a:rPr lang="fi-FI" sz="1400" dirty="0" err="1"/>
              <a:t>events</a:t>
            </a:r>
            <a:r>
              <a:rPr lang="fi-FI" sz="1400" dirty="0"/>
              <a:t> </a:t>
            </a:r>
            <a:r>
              <a:rPr lang="fi-FI" sz="1400" dirty="0" err="1"/>
              <a:t>either</a:t>
            </a:r>
            <a:r>
              <a:rPr lang="fi-FI" sz="1400" dirty="0"/>
              <a:t> as </a:t>
            </a:r>
            <a:r>
              <a:rPr lang="fi-FI" sz="1400" dirty="0" err="1"/>
              <a:t>Appliers</a:t>
            </a:r>
            <a:r>
              <a:rPr lang="fi-FI" sz="1400" dirty="0"/>
              <a:t> </a:t>
            </a:r>
            <a:r>
              <a:rPr lang="fi-FI" sz="1400" dirty="0" err="1"/>
              <a:t>or</a:t>
            </a:r>
            <a:r>
              <a:rPr lang="fi-FI" sz="1400" dirty="0"/>
              <a:t> </a:t>
            </a:r>
            <a:r>
              <a:rPr lang="fi-FI" sz="1400" dirty="0" err="1"/>
              <a:t>Producers</a:t>
            </a:r>
            <a:r>
              <a:rPr lang="fi-FI" sz="1400" dirty="0"/>
              <a:t>:</a:t>
            </a:r>
          </a:p>
        </p:txBody>
      </p:sp>
    </p:spTree>
    <p:extLst>
      <p:ext uri="{BB962C8B-B14F-4D97-AF65-F5344CB8AC3E}">
        <p14:creationId xmlns:p14="http://schemas.microsoft.com/office/powerpoint/2010/main" val="2874876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377DCE2-BDB8-4AA9-AFA3-24858A9C276B}"/>
              </a:ext>
            </a:extLst>
          </p:cNvPr>
          <p:cNvGraphicFramePr>
            <a:graphicFrameLocks noChangeAspect="1"/>
          </p:cNvGraphicFramePr>
          <p:nvPr>
            <p:custDataLst>
              <p:tags r:id="rId2"/>
            </p:custDataLst>
            <p:extLst>
              <p:ext uri="{D42A27DB-BD31-4B8C-83A1-F6EECF244321}">
                <p14:modId xmlns:p14="http://schemas.microsoft.com/office/powerpoint/2010/main" val="23982515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think-cell Slide" r:id="rId5" imgW="473" imgH="473" progId="TCLayout.ActiveDocument.1">
                  <p:embed/>
                </p:oleObj>
              </mc:Choice>
              <mc:Fallback>
                <p:oleObj name="think-cell Slide" r:id="rId5" imgW="473" imgH="473" progId="TCLayout.ActiveDocument.1">
                  <p:embed/>
                  <p:pic>
                    <p:nvPicPr>
                      <p:cNvPr id="5" name="Object 4" hidden="1">
                        <a:extLst>
                          <a:ext uri="{FF2B5EF4-FFF2-40B4-BE49-F238E27FC236}">
                            <a16:creationId xmlns:a16="http://schemas.microsoft.com/office/drawing/2014/main" id="{E377DCE2-BDB8-4AA9-AFA3-24858A9C276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ABB4496F-F760-4C8C-9B22-52FB450C90AE}"/>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i-FI" sz="4000" b="1"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DB1714B8-8D9E-46C7-A480-D4DA349B1D47}"/>
              </a:ext>
            </a:extLst>
          </p:cNvPr>
          <p:cNvSpPr>
            <a:spLocks noGrp="1"/>
          </p:cNvSpPr>
          <p:nvPr>
            <p:ph type="ctrTitle"/>
          </p:nvPr>
        </p:nvSpPr>
        <p:spPr/>
        <p:txBody>
          <a:bodyPr/>
          <a:lstStyle/>
          <a:p>
            <a:r>
              <a:rPr lang="fi-FI" dirty="0" err="1"/>
              <a:t>Who</a:t>
            </a:r>
            <a:r>
              <a:rPr lang="fi-FI" dirty="0"/>
              <a:t> &amp; How?</a:t>
            </a:r>
            <a:endParaRPr lang="en-GB" dirty="0"/>
          </a:p>
        </p:txBody>
      </p:sp>
      <p:sp>
        <p:nvSpPr>
          <p:cNvPr id="3" name="Content Placeholder 2">
            <a:extLst>
              <a:ext uri="{FF2B5EF4-FFF2-40B4-BE49-F238E27FC236}">
                <a16:creationId xmlns:a16="http://schemas.microsoft.com/office/drawing/2014/main" id="{DB4F6BC0-5D4D-4C27-8AB4-048B00806474}"/>
              </a:ext>
            </a:extLst>
          </p:cNvPr>
          <p:cNvSpPr>
            <a:spLocks noGrp="1"/>
          </p:cNvSpPr>
          <p:nvPr>
            <p:ph idx="1"/>
          </p:nvPr>
        </p:nvSpPr>
        <p:spPr>
          <a:xfrm>
            <a:off x="609600" y="1611512"/>
            <a:ext cx="10515600" cy="4214402"/>
          </a:xfrm>
        </p:spPr>
        <p:txBody>
          <a:bodyPr/>
          <a:lstStyle/>
          <a:p>
            <a:pPr>
              <a:lnSpc>
                <a:spcPct val="100000"/>
              </a:lnSpc>
            </a:pPr>
            <a:r>
              <a:rPr lang="en-GB" sz="2000" dirty="0"/>
              <a:t>With </a:t>
            </a:r>
            <a:r>
              <a:rPr lang="en-GB" sz="2000" dirty="0" err="1"/>
              <a:t>Demola</a:t>
            </a:r>
            <a:r>
              <a:rPr lang="en-GB" sz="2000" dirty="0"/>
              <a:t> co-operation we were able to establish centralised facilitation &amp; connection point to digital age student teams in Estonia, Latvia and Lithuania universities.</a:t>
            </a:r>
          </a:p>
          <a:p>
            <a:pPr>
              <a:lnSpc>
                <a:spcPct val="100000"/>
              </a:lnSpc>
            </a:pPr>
            <a:r>
              <a:rPr lang="en-GB" sz="2000" dirty="0"/>
              <a:t>Executing similar project at same time in 3 countries with 3 separate teams, with co-creation between DIMECC &amp; the local teams + facilitation by </a:t>
            </a:r>
            <a:r>
              <a:rPr lang="en-GB" sz="2000" dirty="0" err="1"/>
              <a:t>Demola</a:t>
            </a:r>
            <a:r>
              <a:rPr lang="en-GB" sz="2000" dirty="0"/>
              <a:t>.</a:t>
            </a:r>
          </a:p>
          <a:p>
            <a:pPr>
              <a:lnSpc>
                <a:spcPct val="100000"/>
              </a:lnSpc>
            </a:pPr>
            <a:r>
              <a:rPr lang="en-GB" sz="2000" dirty="0"/>
              <a:t>Raise the challenge to teams, work planned &amp; executed by teams (with </a:t>
            </a:r>
            <a:r>
              <a:rPr lang="en-GB" sz="2000" dirty="0" err="1"/>
              <a:t>Demola</a:t>
            </a:r>
            <a:r>
              <a:rPr lang="en-GB" sz="2000" dirty="0"/>
              <a:t> co-creation process) and results linked to one joint document to get overall understanding.</a:t>
            </a:r>
          </a:p>
          <a:p>
            <a:pPr>
              <a:lnSpc>
                <a:spcPct val="100000"/>
              </a:lnSpc>
            </a:pPr>
            <a:r>
              <a:rPr lang="en-GB" sz="2000" dirty="0"/>
              <a:t>Due to COVID-19, local working session had to be replaced with online &amp; remote working → boosting digitalisation in that sense as well </a:t>
            </a:r>
          </a:p>
        </p:txBody>
      </p:sp>
      <p:sp>
        <p:nvSpPr>
          <p:cNvPr id="4" name="Slide Number Placeholder 3">
            <a:extLst>
              <a:ext uri="{FF2B5EF4-FFF2-40B4-BE49-F238E27FC236}">
                <a16:creationId xmlns:a16="http://schemas.microsoft.com/office/drawing/2014/main" id="{4CBE0B66-E9F5-465F-9C8D-5802D94F6DEE}"/>
              </a:ext>
            </a:extLst>
          </p:cNvPr>
          <p:cNvSpPr>
            <a:spLocks noGrp="1"/>
          </p:cNvSpPr>
          <p:nvPr>
            <p:ph type="sldNum" sz="quarter" idx="4"/>
          </p:nvPr>
        </p:nvSpPr>
        <p:spPr/>
        <p:txBody>
          <a:bodyPr/>
          <a:lstStyle/>
          <a:p>
            <a:fld id="{CE3E983F-DAD6-F649-8F58-6CD68E534941}" type="slidenum">
              <a:rPr lang="en-US" smtClean="0"/>
              <a:pPr/>
              <a:t>4</a:t>
            </a:fld>
            <a:endParaRPr lang="en-US" dirty="0"/>
          </a:p>
        </p:txBody>
      </p:sp>
      <p:pic>
        <p:nvPicPr>
          <p:cNvPr id="7" name="Picture 6">
            <a:extLst>
              <a:ext uri="{FF2B5EF4-FFF2-40B4-BE49-F238E27FC236}">
                <a16:creationId xmlns:a16="http://schemas.microsoft.com/office/drawing/2014/main" id="{839DF66B-F877-4252-BFE1-05D8A127AD30}"/>
              </a:ext>
            </a:extLst>
          </p:cNvPr>
          <p:cNvPicPr/>
          <p:nvPr/>
        </p:nvPicPr>
        <p:blipFill rotWithShape="1">
          <a:blip r:embed="rId7"/>
          <a:srcRect l="4603" t="31170" r="8758" b="17229"/>
          <a:stretch/>
        </p:blipFill>
        <p:spPr>
          <a:xfrm>
            <a:off x="720305" y="4514552"/>
            <a:ext cx="5053478" cy="2252008"/>
          </a:xfrm>
          <a:prstGeom prst="rect">
            <a:avLst/>
          </a:prstGeom>
        </p:spPr>
      </p:pic>
      <p:pic>
        <p:nvPicPr>
          <p:cNvPr id="8" name="Picture 7" descr="Logo&#10;&#10;Description automatically generated">
            <a:extLst>
              <a:ext uri="{FF2B5EF4-FFF2-40B4-BE49-F238E27FC236}">
                <a16:creationId xmlns:a16="http://schemas.microsoft.com/office/drawing/2014/main" id="{386BA89B-4C59-4B36-BF75-BE7240D04B3E}"/>
              </a:ext>
            </a:extLst>
          </p:cNvPr>
          <p:cNvPicPr>
            <a:picLocks noChangeAspect="1"/>
          </p:cNvPicPr>
          <p:nvPr/>
        </p:nvPicPr>
        <p:blipFill>
          <a:blip r:embed="rId8"/>
          <a:stretch>
            <a:fillRect/>
          </a:stretch>
        </p:blipFill>
        <p:spPr>
          <a:xfrm>
            <a:off x="834893" y="4597247"/>
            <a:ext cx="1010472" cy="367513"/>
          </a:xfrm>
          <a:prstGeom prst="rect">
            <a:avLst/>
          </a:prstGeom>
        </p:spPr>
      </p:pic>
      <p:grpSp>
        <p:nvGrpSpPr>
          <p:cNvPr id="11" name="Group 10">
            <a:extLst>
              <a:ext uri="{FF2B5EF4-FFF2-40B4-BE49-F238E27FC236}">
                <a16:creationId xmlns:a16="http://schemas.microsoft.com/office/drawing/2014/main" id="{D85D8A7B-FA3C-4E16-A762-A2F1F21C19BA}"/>
              </a:ext>
            </a:extLst>
          </p:cNvPr>
          <p:cNvGrpSpPr/>
          <p:nvPr/>
        </p:nvGrpSpPr>
        <p:grpSpPr>
          <a:xfrm>
            <a:off x="6724582" y="4375024"/>
            <a:ext cx="3320263" cy="2309269"/>
            <a:chOff x="6833320" y="4209561"/>
            <a:chExt cx="3320263" cy="2309269"/>
          </a:xfrm>
        </p:grpSpPr>
        <p:pic>
          <p:nvPicPr>
            <p:cNvPr id="9" name="Picture 8" descr="A group of people sitting at a table&#10;&#10;Description automatically generated">
              <a:extLst>
                <a:ext uri="{FF2B5EF4-FFF2-40B4-BE49-F238E27FC236}">
                  <a16:creationId xmlns:a16="http://schemas.microsoft.com/office/drawing/2014/main" id="{67A1A36B-8507-441D-9172-5544BE84543B}"/>
                </a:ext>
              </a:extLst>
            </p:cNvPr>
            <p:cNvPicPr>
              <a:picLocks noChangeAspect="1"/>
            </p:cNvPicPr>
            <p:nvPr/>
          </p:nvPicPr>
          <p:blipFill>
            <a:blip r:embed="rId9"/>
            <a:stretch>
              <a:fillRect/>
            </a:stretch>
          </p:blipFill>
          <p:spPr>
            <a:xfrm>
              <a:off x="6854137" y="4209561"/>
              <a:ext cx="3190708" cy="1917689"/>
            </a:xfrm>
            <a:prstGeom prst="rect">
              <a:avLst/>
            </a:prstGeom>
          </p:spPr>
        </p:pic>
        <p:sp>
          <p:nvSpPr>
            <p:cNvPr id="10" name="TextBox 9">
              <a:extLst>
                <a:ext uri="{FF2B5EF4-FFF2-40B4-BE49-F238E27FC236}">
                  <a16:creationId xmlns:a16="http://schemas.microsoft.com/office/drawing/2014/main" id="{B550AA3A-D464-464E-89CF-BFF1D54FCD0E}"/>
                </a:ext>
              </a:extLst>
            </p:cNvPr>
            <p:cNvSpPr txBox="1"/>
            <p:nvPr/>
          </p:nvSpPr>
          <p:spPr>
            <a:xfrm>
              <a:off x="6833320" y="6103332"/>
              <a:ext cx="3320263" cy="415498"/>
            </a:xfrm>
            <a:prstGeom prst="rect">
              <a:avLst/>
            </a:prstGeom>
            <a:noFill/>
          </p:spPr>
          <p:txBody>
            <a:bodyPr wrap="square" rtlCol="0">
              <a:spAutoFit/>
            </a:bodyPr>
            <a:lstStyle/>
            <a:p>
              <a:r>
                <a:rPr lang="fi-FI" sz="1050" dirty="0"/>
                <a:t>Team Latvia </a:t>
              </a:r>
              <a:r>
                <a:rPr lang="fi-FI" sz="1050" dirty="0" err="1"/>
                <a:t>had</a:t>
              </a:r>
              <a:r>
                <a:rPr lang="fi-FI" sz="1050" dirty="0"/>
                <a:t> a </a:t>
              </a:r>
              <a:r>
                <a:rPr lang="fi-FI" sz="1050" dirty="0" err="1"/>
                <a:t>chance</a:t>
              </a:r>
              <a:r>
                <a:rPr lang="fi-FI" sz="1050" dirty="0"/>
                <a:t> to </a:t>
              </a:r>
              <a:r>
                <a:rPr lang="fi-FI" sz="1050" dirty="0" err="1"/>
                <a:t>meet</a:t>
              </a:r>
              <a:r>
                <a:rPr lang="fi-FI" sz="1050" dirty="0"/>
                <a:t> </a:t>
              </a:r>
              <a:r>
                <a:rPr lang="fi-FI" sz="1050" dirty="0" err="1"/>
                <a:t>once</a:t>
              </a:r>
              <a:r>
                <a:rPr lang="fi-FI" sz="1050" dirty="0"/>
                <a:t> in </a:t>
              </a:r>
              <a:r>
                <a:rPr lang="fi-FI" sz="1050" dirty="0" err="1"/>
                <a:t>real</a:t>
              </a:r>
              <a:r>
                <a:rPr lang="fi-FI" sz="1050" dirty="0"/>
                <a:t> life </a:t>
              </a:r>
              <a:r>
                <a:rPr lang="fi-FI" sz="1050" dirty="0" err="1"/>
                <a:t>before</a:t>
              </a:r>
              <a:r>
                <a:rPr lang="fi-FI" sz="1050" dirty="0"/>
                <a:t> COVID-19, </a:t>
              </a:r>
              <a:r>
                <a:rPr lang="fi-FI" sz="1050" dirty="0" err="1"/>
                <a:t>with</a:t>
              </a:r>
              <a:r>
                <a:rPr lang="fi-FI" sz="1050" dirty="0"/>
                <a:t> </a:t>
              </a:r>
              <a:r>
                <a:rPr lang="fi-FI" sz="1050" dirty="0" err="1"/>
                <a:t>Demola</a:t>
              </a:r>
              <a:r>
                <a:rPr lang="fi-FI" sz="1050" dirty="0"/>
                <a:t> &amp; DIMECC</a:t>
              </a:r>
            </a:p>
          </p:txBody>
        </p:sp>
      </p:grpSp>
    </p:spTree>
    <p:extLst>
      <p:ext uri="{BB962C8B-B14F-4D97-AF65-F5344CB8AC3E}">
        <p14:creationId xmlns:p14="http://schemas.microsoft.com/office/powerpoint/2010/main" val="732690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BF9DE27-4B54-42E3-BA88-D068CB9B4523}"/>
              </a:ext>
            </a:extLst>
          </p:cNvPr>
          <p:cNvGraphicFramePr>
            <a:graphicFrameLocks noChangeAspect="1"/>
          </p:cNvGraphicFramePr>
          <p:nvPr>
            <p:custDataLst>
              <p:tags r:id="rId2"/>
            </p:custDataLst>
            <p:extLst>
              <p:ext uri="{D42A27DB-BD31-4B8C-83A1-F6EECF244321}">
                <p14:modId xmlns:p14="http://schemas.microsoft.com/office/powerpoint/2010/main" val="1560400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Slide" r:id="rId5" imgW="353" imgH="353" progId="TCLayout.ActiveDocument.1">
                  <p:embed/>
                </p:oleObj>
              </mc:Choice>
              <mc:Fallback>
                <p:oleObj name="think-cell Slide" r:id="rId5" imgW="353" imgH="353" progId="TCLayout.ActiveDocument.1">
                  <p:embed/>
                  <p:pic>
                    <p:nvPicPr>
                      <p:cNvPr id="6" name="Object 5" hidden="1">
                        <a:extLst>
                          <a:ext uri="{FF2B5EF4-FFF2-40B4-BE49-F238E27FC236}">
                            <a16:creationId xmlns:a16="http://schemas.microsoft.com/office/drawing/2014/main" id="{7BF9DE27-4B54-42E3-BA88-D068CB9B452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C00FDA65-9B98-4A56-92E8-127CBADBDBE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i-FI" sz="4000" b="1"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D56AF77A-D91D-43FE-B9DC-999AC6B93B3E}"/>
              </a:ext>
            </a:extLst>
          </p:cNvPr>
          <p:cNvSpPr>
            <a:spLocks noGrp="1"/>
          </p:cNvSpPr>
          <p:nvPr>
            <p:ph type="ctrTitle"/>
          </p:nvPr>
        </p:nvSpPr>
        <p:spPr/>
        <p:txBody>
          <a:bodyPr/>
          <a:lstStyle/>
          <a:p>
            <a:r>
              <a:rPr lang="fi-FI" dirty="0" err="1"/>
              <a:t>Results</a:t>
            </a:r>
            <a:r>
              <a:rPr lang="fi-FI" dirty="0"/>
              <a:t> &amp; </a:t>
            </a:r>
            <a:r>
              <a:rPr lang="fi-FI" dirty="0" err="1"/>
              <a:t>insights</a:t>
            </a:r>
            <a:endParaRPr lang="fi-FI" dirty="0"/>
          </a:p>
        </p:txBody>
      </p:sp>
      <p:sp>
        <p:nvSpPr>
          <p:cNvPr id="3" name="Content Placeholder 2">
            <a:extLst>
              <a:ext uri="{FF2B5EF4-FFF2-40B4-BE49-F238E27FC236}">
                <a16:creationId xmlns:a16="http://schemas.microsoft.com/office/drawing/2014/main" id="{5F4B1AF0-0AA1-43F7-BAF2-91B2A11122CB}"/>
              </a:ext>
            </a:extLst>
          </p:cNvPr>
          <p:cNvSpPr>
            <a:spLocks noGrp="1"/>
          </p:cNvSpPr>
          <p:nvPr>
            <p:ph idx="1"/>
          </p:nvPr>
        </p:nvSpPr>
        <p:spPr/>
        <p:txBody>
          <a:bodyPr/>
          <a:lstStyle/>
          <a:p>
            <a:pPr>
              <a:lnSpc>
                <a:spcPct val="100000"/>
              </a:lnSpc>
            </a:pPr>
            <a:r>
              <a:rPr lang="en-US" sz="2000" dirty="0"/>
              <a:t>Doable, some similar concepts exist</a:t>
            </a:r>
          </a:p>
          <a:p>
            <a:pPr>
              <a:lnSpc>
                <a:spcPct val="100000"/>
              </a:lnSpc>
            </a:pPr>
            <a:r>
              <a:rPr lang="en-US" sz="2000" dirty="0"/>
              <a:t>A fully digital, highly-scalable Demobooster platform should be implemented as a core to enable efficient and consistent service experience</a:t>
            </a:r>
          </a:p>
          <a:p>
            <a:pPr>
              <a:lnSpc>
                <a:spcPct val="100000"/>
              </a:lnSpc>
            </a:pPr>
            <a:r>
              <a:rPr lang="en-US" sz="2000" dirty="0"/>
              <a:t>Operation through local, established partner with intrinsic motivation, such as Chamber of Commerce, would smoothen the launch phase</a:t>
            </a:r>
          </a:p>
          <a:p>
            <a:pPr>
              <a:lnSpc>
                <a:spcPct val="100000"/>
              </a:lnSpc>
            </a:pPr>
            <a:r>
              <a:rPr lang="en-US" sz="2000" dirty="0"/>
              <a:t>Conferences and similar events should be exploited via hackathon-type part of the process to reach customers where they naturally are </a:t>
            </a:r>
          </a:p>
          <a:p>
            <a:pPr>
              <a:lnSpc>
                <a:spcPct val="100000"/>
              </a:lnSpc>
            </a:pPr>
            <a:r>
              <a:rPr lang="en-US" sz="2000" dirty="0" err="1"/>
              <a:t>Crossborder</a:t>
            </a:r>
            <a:r>
              <a:rPr lang="en-US" sz="2000" dirty="0"/>
              <a:t> co-operation was enhanced throughout the project via weekly meetings with DIMECC, Demola facilitator, and students from BSR countries. DIGINNO partners from ITL, LIKTA and LINPRA also provided valuable insight by participating in some of the meetings. </a:t>
            </a:r>
          </a:p>
          <a:p>
            <a:pPr>
              <a:lnSpc>
                <a:spcPct val="150000"/>
              </a:lnSpc>
            </a:pPr>
            <a:endParaRPr lang="en-US" sz="2000" dirty="0"/>
          </a:p>
        </p:txBody>
      </p:sp>
      <p:sp>
        <p:nvSpPr>
          <p:cNvPr id="5" name="Slide Number Placeholder 4">
            <a:extLst>
              <a:ext uri="{FF2B5EF4-FFF2-40B4-BE49-F238E27FC236}">
                <a16:creationId xmlns:a16="http://schemas.microsoft.com/office/drawing/2014/main" id="{1649402C-A845-440E-BA90-CB61BC0AC4E6}"/>
              </a:ext>
            </a:extLst>
          </p:cNvPr>
          <p:cNvSpPr>
            <a:spLocks noGrp="1"/>
          </p:cNvSpPr>
          <p:nvPr>
            <p:ph type="sldNum" sz="quarter" idx="4"/>
          </p:nvPr>
        </p:nvSpPr>
        <p:spPr/>
        <p:txBody>
          <a:bodyPr/>
          <a:lstStyle/>
          <a:p>
            <a:fld id="{CE3E983F-DAD6-F649-8F58-6CD68E534941}" type="slidenum">
              <a:rPr lang="en-US" smtClean="0"/>
              <a:pPr/>
              <a:t>5</a:t>
            </a:fld>
            <a:endParaRPr lang="en-US" dirty="0"/>
          </a:p>
        </p:txBody>
      </p:sp>
      <p:grpSp>
        <p:nvGrpSpPr>
          <p:cNvPr id="8" name="Group 207">
            <a:extLst>
              <a:ext uri="{FF2B5EF4-FFF2-40B4-BE49-F238E27FC236}">
                <a16:creationId xmlns:a16="http://schemas.microsoft.com/office/drawing/2014/main" id="{8B65F67B-3316-4319-8DBC-5DC68D2D3E3D}"/>
              </a:ext>
            </a:extLst>
          </p:cNvPr>
          <p:cNvGrpSpPr>
            <a:grpSpLocks noChangeAspect="1"/>
          </p:cNvGrpSpPr>
          <p:nvPr/>
        </p:nvGrpSpPr>
        <p:grpSpPr bwMode="auto">
          <a:xfrm>
            <a:off x="10589210" y="1132288"/>
            <a:ext cx="1071980" cy="1051850"/>
            <a:chOff x="528" y="3153"/>
            <a:chExt cx="426" cy="418"/>
          </a:xfrm>
          <a:solidFill>
            <a:schemeClr val="tx1"/>
          </a:solidFill>
        </p:grpSpPr>
        <p:sp>
          <p:nvSpPr>
            <p:cNvPr id="9" name="Freeform 208">
              <a:extLst>
                <a:ext uri="{FF2B5EF4-FFF2-40B4-BE49-F238E27FC236}">
                  <a16:creationId xmlns:a16="http://schemas.microsoft.com/office/drawing/2014/main" id="{B9881B8A-483A-441B-86DB-A31FA869F1C8}"/>
                </a:ext>
              </a:extLst>
            </p:cNvPr>
            <p:cNvSpPr>
              <a:spLocks/>
            </p:cNvSpPr>
            <p:nvPr/>
          </p:nvSpPr>
          <p:spPr bwMode="auto">
            <a:xfrm>
              <a:off x="617" y="3224"/>
              <a:ext cx="248" cy="18"/>
            </a:xfrm>
            <a:custGeom>
              <a:avLst/>
              <a:gdLst>
                <a:gd name="T0" fmla="*/ 162 w 168"/>
                <a:gd name="T1" fmla="*/ 12 h 12"/>
                <a:gd name="T2" fmla="*/ 6 w 168"/>
                <a:gd name="T3" fmla="*/ 12 h 12"/>
                <a:gd name="T4" fmla="*/ 0 w 168"/>
                <a:gd name="T5" fmla="*/ 6 h 12"/>
                <a:gd name="T6" fmla="*/ 6 w 168"/>
                <a:gd name="T7" fmla="*/ 0 h 12"/>
                <a:gd name="T8" fmla="*/ 162 w 168"/>
                <a:gd name="T9" fmla="*/ 0 h 12"/>
                <a:gd name="T10" fmla="*/ 168 w 168"/>
                <a:gd name="T11" fmla="*/ 6 h 12"/>
                <a:gd name="T12" fmla="*/ 162 w 16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68" h="12">
                  <a:moveTo>
                    <a:pt x="162" y="12"/>
                  </a:moveTo>
                  <a:cubicBezTo>
                    <a:pt x="6" y="12"/>
                    <a:pt x="6" y="12"/>
                    <a:pt x="6" y="12"/>
                  </a:cubicBezTo>
                  <a:cubicBezTo>
                    <a:pt x="3" y="12"/>
                    <a:pt x="0" y="9"/>
                    <a:pt x="0" y="6"/>
                  </a:cubicBezTo>
                  <a:cubicBezTo>
                    <a:pt x="0" y="2"/>
                    <a:pt x="3" y="0"/>
                    <a:pt x="6" y="0"/>
                  </a:cubicBezTo>
                  <a:cubicBezTo>
                    <a:pt x="162" y="0"/>
                    <a:pt x="162" y="0"/>
                    <a:pt x="162" y="0"/>
                  </a:cubicBezTo>
                  <a:cubicBezTo>
                    <a:pt x="166" y="0"/>
                    <a:pt x="168" y="2"/>
                    <a:pt x="168" y="6"/>
                  </a:cubicBezTo>
                  <a:cubicBezTo>
                    <a:pt x="168" y="9"/>
                    <a:pt x="166" y="12"/>
                    <a:pt x="16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209">
              <a:extLst>
                <a:ext uri="{FF2B5EF4-FFF2-40B4-BE49-F238E27FC236}">
                  <a16:creationId xmlns:a16="http://schemas.microsoft.com/office/drawing/2014/main" id="{8E486B39-9CF8-4C93-8625-CA9BDB620527}"/>
                </a:ext>
              </a:extLst>
            </p:cNvPr>
            <p:cNvSpPr>
              <a:spLocks noEditPoints="1"/>
            </p:cNvSpPr>
            <p:nvPr/>
          </p:nvSpPr>
          <p:spPr bwMode="auto">
            <a:xfrm>
              <a:off x="617" y="3155"/>
              <a:ext cx="250" cy="217"/>
            </a:xfrm>
            <a:custGeom>
              <a:avLst/>
              <a:gdLst>
                <a:gd name="T0" fmla="*/ 84 w 169"/>
                <a:gd name="T1" fmla="*/ 150 h 150"/>
                <a:gd name="T2" fmla="*/ 80 w 169"/>
                <a:gd name="T3" fmla="*/ 148 h 150"/>
                <a:gd name="T4" fmla="*/ 2 w 169"/>
                <a:gd name="T5" fmla="*/ 58 h 150"/>
                <a:gd name="T6" fmla="*/ 1 w 169"/>
                <a:gd name="T7" fmla="*/ 50 h 150"/>
                <a:gd name="T8" fmla="*/ 37 w 169"/>
                <a:gd name="T9" fmla="*/ 2 h 150"/>
                <a:gd name="T10" fmla="*/ 42 w 169"/>
                <a:gd name="T11" fmla="*/ 0 h 150"/>
                <a:gd name="T12" fmla="*/ 126 w 169"/>
                <a:gd name="T13" fmla="*/ 0 h 150"/>
                <a:gd name="T14" fmla="*/ 131 w 169"/>
                <a:gd name="T15" fmla="*/ 2 h 150"/>
                <a:gd name="T16" fmla="*/ 167 w 169"/>
                <a:gd name="T17" fmla="*/ 50 h 150"/>
                <a:gd name="T18" fmla="*/ 167 w 169"/>
                <a:gd name="T19" fmla="*/ 58 h 150"/>
                <a:gd name="T20" fmla="*/ 89 w 169"/>
                <a:gd name="T21" fmla="*/ 148 h 150"/>
                <a:gd name="T22" fmla="*/ 84 w 169"/>
                <a:gd name="T23" fmla="*/ 150 h 150"/>
                <a:gd name="T24" fmla="*/ 14 w 169"/>
                <a:gd name="T25" fmla="*/ 53 h 150"/>
                <a:gd name="T26" fmla="*/ 84 w 169"/>
                <a:gd name="T27" fmla="*/ 134 h 150"/>
                <a:gd name="T28" fmla="*/ 155 w 169"/>
                <a:gd name="T29" fmla="*/ 53 h 150"/>
                <a:gd name="T30" fmla="*/ 123 w 169"/>
                <a:gd name="T31" fmla="*/ 12 h 150"/>
                <a:gd name="T32" fmla="*/ 45 w 169"/>
                <a:gd name="T33" fmla="*/ 12 h 150"/>
                <a:gd name="T34" fmla="*/ 14 w 169"/>
                <a:gd name="T35" fmla="*/ 5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9" h="150">
                  <a:moveTo>
                    <a:pt x="84" y="150"/>
                  </a:moveTo>
                  <a:cubicBezTo>
                    <a:pt x="82" y="150"/>
                    <a:pt x="81" y="149"/>
                    <a:pt x="80" y="148"/>
                  </a:cubicBezTo>
                  <a:cubicBezTo>
                    <a:pt x="2" y="58"/>
                    <a:pt x="2" y="58"/>
                    <a:pt x="2" y="58"/>
                  </a:cubicBezTo>
                  <a:cubicBezTo>
                    <a:pt x="0" y="55"/>
                    <a:pt x="0" y="52"/>
                    <a:pt x="1" y="50"/>
                  </a:cubicBezTo>
                  <a:cubicBezTo>
                    <a:pt x="37" y="2"/>
                    <a:pt x="37" y="2"/>
                    <a:pt x="37" y="2"/>
                  </a:cubicBezTo>
                  <a:cubicBezTo>
                    <a:pt x="39" y="1"/>
                    <a:pt x="40" y="0"/>
                    <a:pt x="42" y="0"/>
                  </a:cubicBezTo>
                  <a:cubicBezTo>
                    <a:pt x="126" y="0"/>
                    <a:pt x="126" y="0"/>
                    <a:pt x="126" y="0"/>
                  </a:cubicBezTo>
                  <a:cubicBezTo>
                    <a:pt x="128" y="0"/>
                    <a:pt x="130" y="1"/>
                    <a:pt x="131" y="2"/>
                  </a:cubicBezTo>
                  <a:cubicBezTo>
                    <a:pt x="167" y="50"/>
                    <a:pt x="167" y="50"/>
                    <a:pt x="167" y="50"/>
                  </a:cubicBezTo>
                  <a:cubicBezTo>
                    <a:pt x="169" y="52"/>
                    <a:pt x="169" y="55"/>
                    <a:pt x="167" y="58"/>
                  </a:cubicBezTo>
                  <a:cubicBezTo>
                    <a:pt x="89" y="148"/>
                    <a:pt x="89" y="148"/>
                    <a:pt x="89" y="148"/>
                  </a:cubicBezTo>
                  <a:cubicBezTo>
                    <a:pt x="88" y="149"/>
                    <a:pt x="86" y="150"/>
                    <a:pt x="84" y="150"/>
                  </a:cubicBezTo>
                  <a:close/>
                  <a:moveTo>
                    <a:pt x="14" y="53"/>
                  </a:moveTo>
                  <a:cubicBezTo>
                    <a:pt x="84" y="134"/>
                    <a:pt x="84" y="134"/>
                    <a:pt x="84" y="134"/>
                  </a:cubicBezTo>
                  <a:cubicBezTo>
                    <a:pt x="155" y="53"/>
                    <a:pt x="155" y="53"/>
                    <a:pt x="155" y="53"/>
                  </a:cubicBezTo>
                  <a:cubicBezTo>
                    <a:pt x="123" y="12"/>
                    <a:pt x="123" y="12"/>
                    <a:pt x="123" y="12"/>
                  </a:cubicBezTo>
                  <a:cubicBezTo>
                    <a:pt x="45" y="12"/>
                    <a:pt x="45" y="12"/>
                    <a:pt x="45" y="12"/>
                  </a:cubicBezTo>
                  <a:lnTo>
                    <a:pt x="14"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210">
              <a:extLst>
                <a:ext uri="{FF2B5EF4-FFF2-40B4-BE49-F238E27FC236}">
                  <a16:creationId xmlns:a16="http://schemas.microsoft.com/office/drawing/2014/main" id="{BED9E176-D73B-44FF-B88E-4B99B737F681}"/>
                </a:ext>
              </a:extLst>
            </p:cNvPr>
            <p:cNvSpPr>
              <a:spLocks noEditPoints="1"/>
            </p:cNvSpPr>
            <p:nvPr/>
          </p:nvSpPr>
          <p:spPr bwMode="auto">
            <a:xfrm>
              <a:off x="777" y="3502"/>
              <a:ext cx="124" cy="69"/>
            </a:xfrm>
            <a:custGeom>
              <a:avLst/>
              <a:gdLst>
                <a:gd name="T0" fmla="*/ 78 w 84"/>
                <a:gd name="T1" fmla="*/ 48 h 48"/>
                <a:gd name="T2" fmla="*/ 6 w 84"/>
                <a:gd name="T3" fmla="*/ 48 h 48"/>
                <a:gd name="T4" fmla="*/ 0 w 84"/>
                <a:gd name="T5" fmla="*/ 42 h 48"/>
                <a:gd name="T6" fmla="*/ 0 w 84"/>
                <a:gd name="T7" fmla="*/ 6 h 48"/>
                <a:gd name="T8" fmla="*/ 6 w 84"/>
                <a:gd name="T9" fmla="*/ 0 h 48"/>
                <a:gd name="T10" fmla="*/ 78 w 84"/>
                <a:gd name="T11" fmla="*/ 0 h 48"/>
                <a:gd name="T12" fmla="*/ 84 w 84"/>
                <a:gd name="T13" fmla="*/ 6 h 48"/>
                <a:gd name="T14" fmla="*/ 84 w 84"/>
                <a:gd name="T15" fmla="*/ 42 h 48"/>
                <a:gd name="T16" fmla="*/ 78 w 84"/>
                <a:gd name="T17" fmla="*/ 48 h 48"/>
                <a:gd name="T18" fmla="*/ 12 w 84"/>
                <a:gd name="T19" fmla="*/ 36 h 48"/>
                <a:gd name="T20" fmla="*/ 72 w 84"/>
                <a:gd name="T21" fmla="*/ 36 h 48"/>
                <a:gd name="T22" fmla="*/ 72 w 84"/>
                <a:gd name="T23" fmla="*/ 12 h 48"/>
                <a:gd name="T24" fmla="*/ 12 w 84"/>
                <a:gd name="T25" fmla="*/ 12 h 48"/>
                <a:gd name="T26" fmla="*/ 12 w 84"/>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48">
                  <a:moveTo>
                    <a:pt x="78" y="48"/>
                  </a:moveTo>
                  <a:cubicBezTo>
                    <a:pt x="6" y="48"/>
                    <a:pt x="6" y="48"/>
                    <a:pt x="6" y="48"/>
                  </a:cubicBezTo>
                  <a:cubicBezTo>
                    <a:pt x="3" y="48"/>
                    <a:pt x="0" y="45"/>
                    <a:pt x="0" y="42"/>
                  </a:cubicBezTo>
                  <a:cubicBezTo>
                    <a:pt x="0" y="6"/>
                    <a:pt x="0" y="6"/>
                    <a:pt x="0" y="6"/>
                  </a:cubicBezTo>
                  <a:cubicBezTo>
                    <a:pt x="0" y="2"/>
                    <a:pt x="3" y="0"/>
                    <a:pt x="6" y="0"/>
                  </a:cubicBezTo>
                  <a:cubicBezTo>
                    <a:pt x="78" y="0"/>
                    <a:pt x="78" y="0"/>
                    <a:pt x="78" y="0"/>
                  </a:cubicBezTo>
                  <a:cubicBezTo>
                    <a:pt x="82" y="0"/>
                    <a:pt x="84" y="2"/>
                    <a:pt x="84" y="6"/>
                  </a:cubicBezTo>
                  <a:cubicBezTo>
                    <a:pt x="84" y="42"/>
                    <a:pt x="84" y="42"/>
                    <a:pt x="84" y="42"/>
                  </a:cubicBezTo>
                  <a:cubicBezTo>
                    <a:pt x="84" y="45"/>
                    <a:pt x="82" y="48"/>
                    <a:pt x="78" y="48"/>
                  </a:cubicBezTo>
                  <a:close/>
                  <a:moveTo>
                    <a:pt x="12" y="36"/>
                  </a:moveTo>
                  <a:cubicBezTo>
                    <a:pt x="72" y="36"/>
                    <a:pt x="72" y="36"/>
                    <a:pt x="72" y="36"/>
                  </a:cubicBezTo>
                  <a:cubicBezTo>
                    <a:pt x="72" y="12"/>
                    <a:pt x="72" y="12"/>
                    <a:pt x="72" y="12"/>
                  </a:cubicBezTo>
                  <a:cubicBezTo>
                    <a:pt x="12" y="12"/>
                    <a:pt x="12" y="12"/>
                    <a:pt x="12" y="12"/>
                  </a:cubicBezTo>
                  <a:lnTo>
                    <a:pt x="1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211">
              <a:extLst>
                <a:ext uri="{FF2B5EF4-FFF2-40B4-BE49-F238E27FC236}">
                  <a16:creationId xmlns:a16="http://schemas.microsoft.com/office/drawing/2014/main" id="{21DB88F7-3CC9-4434-B85D-14667912FD38}"/>
                </a:ext>
              </a:extLst>
            </p:cNvPr>
            <p:cNvSpPr>
              <a:spLocks/>
            </p:cNvSpPr>
            <p:nvPr/>
          </p:nvSpPr>
          <p:spPr bwMode="auto">
            <a:xfrm>
              <a:off x="794" y="3262"/>
              <a:ext cx="160" cy="257"/>
            </a:xfrm>
            <a:custGeom>
              <a:avLst/>
              <a:gdLst>
                <a:gd name="T0" fmla="*/ 54 w 108"/>
                <a:gd name="T1" fmla="*/ 178 h 178"/>
                <a:gd name="T2" fmla="*/ 48 w 108"/>
                <a:gd name="T3" fmla="*/ 172 h 178"/>
                <a:gd name="T4" fmla="*/ 48 w 108"/>
                <a:gd name="T5" fmla="*/ 153 h 178"/>
                <a:gd name="T6" fmla="*/ 50 w 108"/>
                <a:gd name="T7" fmla="*/ 149 h 178"/>
                <a:gd name="T8" fmla="*/ 96 w 108"/>
                <a:gd name="T9" fmla="*/ 103 h 178"/>
                <a:gd name="T10" fmla="*/ 96 w 108"/>
                <a:gd name="T11" fmla="*/ 15 h 178"/>
                <a:gd name="T12" fmla="*/ 93 w 108"/>
                <a:gd name="T13" fmla="*/ 16 h 178"/>
                <a:gd name="T14" fmla="*/ 78 w 108"/>
                <a:gd name="T15" fmla="*/ 82 h 178"/>
                <a:gd name="T16" fmla="*/ 76 w 108"/>
                <a:gd name="T17" fmla="*/ 86 h 178"/>
                <a:gd name="T18" fmla="*/ 41 w 108"/>
                <a:gd name="T19" fmla="*/ 122 h 178"/>
                <a:gd name="T20" fmla="*/ 34 w 108"/>
                <a:gd name="T21" fmla="*/ 123 h 178"/>
                <a:gd name="T22" fmla="*/ 31 w 108"/>
                <a:gd name="T23" fmla="*/ 116 h 178"/>
                <a:gd name="T24" fmla="*/ 39 w 108"/>
                <a:gd name="T25" fmla="*/ 80 h 178"/>
                <a:gd name="T26" fmla="*/ 37 w 108"/>
                <a:gd name="T27" fmla="*/ 69 h 178"/>
                <a:gd name="T28" fmla="*/ 30 w 108"/>
                <a:gd name="T29" fmla="*/ 73 h 178"/>
                <a:gd name="T30" fmla="*/ 12 w 108"/>
                <a:gd name="T31" fmla="*/ 118 h 178"/>
                <a:gd name="T32" fmla="*/ 12 w 108"/>
                <a:gd name="T33" fmla="*/ 172 h 178"/>
                <a:gd name="T34" fmla="*/ 6 w 108"/>
                <a:gd name="T35" fmla="*/ 178 h 178"/>
                <a:gd name="T36" fmla="*/ 0 w 108"/>
                <a:gd name="T37" fmla="*/ 172 h 178"/>
                <a:gd name="T38" fmla="*/ 0 w 108"/>
                <a:gd name="T39" fmla="*/ 118 h 178"/>
                <a:gd name="T40" fmla="*/ 0 w 108"/>
                <a:gd name="T41" fmla="*/ 116 h 178"/>
                <a:gd name="T42" fmla="*/ 20 w 108"/>
                <a:gd name="T43" fmla="*/ 67 h 178"/>
                <a:gd name="T44" fmla="*/ 41 w 108"/>
                <a:gd name="T45" fmla="*/ 58 h 178"/>
                <a:gd name="T46" fmla="*/ 51 w 108"/>
                <a:gd name="T47" fmla="*/ 83 h 178"/>
                <a:gd name="T48" fmla="*/ 47 w 108"/>
                <a:gd name="T49" fmla="*/ 98 h 178"/>
                <a:gd name="T50" fmla="*/ 66 w 108"/>
                <a:gd name="T51" fmla="*/ 79 h 178"/>
                <a:gd name="T52" fmla="*/ 87 w 108"/>
                <a:gd name="T53" fmla="*/ 6 h 178"/>
                <a:gd name="T54" fmla="*/ 104 w 108"/>
                <a:gd name="T55" fmla="*/ 3 h 178"/>
                <a:gd name="T56" fmla="*/ 108 w 108"/>
                <a:gd name="T57" fmla="*/ 9 h 178"/>
                <a:gd name="T58" fmla="*/ 108 w 108"/>
                <a:gd name="T59" fmla="*/ 106 h 178"/>
                <a:gd name="T60" fmla="*/ 106 w 108"/>
                <a:gd name="T61" fmla="*/ 110 h 178"/>
                <a:gd name="T62" fmla="*/ 60 w 108"/>
                <a:gd name="T63" fmla="*/ 156 h 178"/>
                <a:gd name="T64" fmla="*/ 60 w 108"/>
                <a:gd name="T65" fmla="*/ 172 h 178"/>
                <a:gd name="T66" fmla="*/ 54 w 108"/>
                <a:gd name="T67"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178">
                  <a:moveTo>
                    <a:pt x="54" y="178"/>
                  </a:moveTo>
                  <a:cubicBezTo>
                    <a:pt x="51" y="178"/>
                    <a:pt x="48" y="175"/>
                    <a:pt x="48" y="172"/>
                  </a:cubicBezTo>
                  <a:cubicBezTo>
                    <a:pt x="48" y="153"/>
                    <a:pt x="48" y="153"/>
                    <a:pt x="48" y="153"/>
                  </a:cubicBezTo>
                  <a:cubicBezTo>
                    <a:pt x="48" y="152"/>
                    <a:pt x="49" y="150"/>
                    <a:pt x="50" y="149"/>
                  </a:cubicBezTo>
                  <a:cubicBezTo>
                    <a:pt x="50" y="149"/>
                    <a:pt x="84" y="115"/>
                    <a:pt x="96" y="103"/>
                  </a:cubicBezTo>
                  <a:cubicBezTo>
                    <a:pt x="96" y="15"/>
                    <a:pt x="96" y="15"/>
                    <a:pt x="96" y="15"/>
                  </a:cubicBezTo>
                  <a:cubicBezTo>
                    <a:pt x="95" y="15"/>
                    <a:pt x="94" y="16"/>
                    <a:pt x="93" y="16"/>
                  </a:cubicBezTo>
                  <a:cubicBezTo>
                    <a:pt x="88" y="21"/>
                    <a:pt x="78" y="35"/>
                    <a:pt x="78" y="82"/>
                  </a:cubicBezTo>
                  <a:cubicBezTo>
                    <a:pt x="78" y="83"/>
                    <a:pt x="78" y="85"/>
                    <a:pt x="76" y="86"/>
                  </a:cubicBezTo>
                  <a:cubicBezTo>
                    <a:pt x="41" y="122"/>
                    <a:pt x="41" y="122"/>
                    <a:pt x="41" y="122"/>
                  </a:cubicBezTo>
                  <a:cubicBezTo>
                    <a:pt x="39" y="123"/>
                    <a:pt x="36" y="124"/>
                    <a:pt x="34" y="123"/>
                  </a:cubicBezTo>
                  <a:cubicBezTo>
                    <a:pt x="31" y="121"/>
                    <a:pt x="30" y="119"/>
                    <a:pt x="31" y="116"/>
                  </a:cubicBezTo>
                  <a:cubicBezTo>
                    <a:pt x="39" y="80"/>
                    <a:pt x="39" y="80"/>
                    <a:pt x="39" y="80"/>
                  </a:cubicBezTo>
                  <a:cubicBezTo>
                    <a:pt x="40" y="74"/>
                    <a:pt x="39" y="70"/>
                    <a:pt x="37" y="69"/>
                  </a:cubicBezTo>
                  <a:cubicBezTo>
                    <a:pt x="34" y="69"/>
                    <a:pt x="32" y="70"/>
                    <a:pt x="30" y="73"/>
                  </a:cubicBezTo>
                  <a:cubicBezTo>
                    <a:pt x="24" y="83"/>
                    <a:pt x="15" y="108"/>
                    <a:pt x="12" y="118"/>
                  </a:cubicBezTo>
                  <a:cubicBezTo>
                    <a:pt x="12" y="172"/>
                    <a:pt x="12" y="172"/>
                    <a:pt x="12" y="172"/>
                  </a:cubicBezTo>
                  <a:cubicBezTo>
                    <a:pt x="12" y="175"/>
                    <a:pt x="10" y="178"/>
                    <a:pt x="6" y="178"/>
                  </a:cubicBezTo>
                  <a:cubicBezTo>
                    <a:pt x="3" y="178"/>
                    <a:pt x="0" y="175"/>
                    <a:pt x="0" y="172"/>
                  </a:cubicBezTo>
                  <a:cubicBezTo>
                    <a:pt x="0" y="118"/>
                    <a:pt x="0" y="118"/>
                    <a:pt x="0" y="118"/>
                  </a:cubicBezTo>
                  <a:cubicBezTo>
                    <a:pt x="0" y="117"/>
                    <a:pt x="0" y="116"/>
                    <a:pt x="0" y="116"/>
                  </a:cubicBezTo>
                  <a:cubicBezTo>
                    <a:pt x="1" y="114"/>
                    <a:pt x="11" y="80"/>
                    <a:pt x="20" y="67"/>
                  </a:cubicBezTo>
                  <a:cubicBezTo>
                    <a:pt x="26" y="57"/>
                    <a:pt x="35" y="56"/>
                    <a:pt x="41" y="58"/>
                  </a:cubicBezTo>
                  <a:cubicBezTo>
                    <a:pt x="48" y="61"/>
                    <a:pt x="54" y="70"/>
                    <a:pt x="51" y="83"/>
                  </a:cubicBezTo>
                  <a:cubicBezTo>
                    <a:pt x="47" y="98"/>
                    <a:pt x="47" y="98"/>
                    <a:pt x="47" y="98"/>
                  </a:cubicBezTo>
                  <a:cubicBezTo>
                    <a:pt x="66" y="79"/>
                    <a:pt x="66" y="79"/>
                    <a:pt x="66" y="79"/>
                  </a:cubicBezTo>
                  <a:cubicBezTo>
                    <a:pt x="67" y="40"/>
                    <a:pt x="73" y="16"/>
                    <a:pt x="87" y="6"/>
                  </a:cubicBezTo>
                  <a:cubicBezTo>
                    <a:pt x="95" y="0"/>
                    <a:pt x="103" y="3"/>
                    <a:pt x="104" y="3"/>
                  </a:cubicBezTo>
                  <a:cubicBezTo>
                    <a:pt x="107" y="4"/>
                    <a:pt x="108" y="6"/>
                    <a:pt x="108" y="9"/>
                  </a:cubicBezTo>
                  <a:cubicBezTo>
                    <a:pt x="108" y="106"/>
                    <a:pt x="108" y="106"/>
                    <a:pt x="108" y="106"/>
                  </a:cubicBezTo>
                  <a:cubicBezTo>
                    <a:pt x="108" y="107"/>
                    <a:pt x="108" y="109"/>
                    <a:pt x="106" y="110"/>
                  </a:cubicBezTo>
                  <a:cubicBezTo>
                    <a:pt x="98" y="118"/>
                    <a:pt x="68" y="148"/>
                    <a:pt x="60" y="156"/>
                  </a:cubicBezTo>
                  <a:cubicBezTo>
                    <a:pt x="60" y="172"/>
                    <a:pt x="60" y="172"/>
                    <a:pt x="60" y="172"/>
                  </a:cubicBezTo>
                  <a:cubicBezTo>
                    <a:pt x="60" y="175"/>
                    <a:pt x="58" y="178"/>
                    <a:pt x="54" y="1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212">
              <a:extLst>
                <a:ext uri="{FF2B5EF4-FFF2-40B4-BE49-F238E27FC236}">
                  <a16:creationId xmlns:a16="http://schemas.microsoft.com/office/drawing/2014/main" id="{7A96782C-9257-4988-9CCF-D8A45A2CB86F}"/>
                </a:ext>
              </a:extLst>
            </p:cNvPr>
            <p:cNvSpPr>
              <a:spLocks noEditPoints="1"/>
            </p:cNvSpPr>
            <p:nvPr/>
          </p:nvSpPr>
          <p:spPr bwMode="auto">
            <a:xfrm>
              <a:off x="581" y="3502"/>
              <a:ext cx="124" cy="69"/>
            </a:xfrm>
            <a:custGeom>
              <a:avLst/>
              <a:gdLst>
                <a:gd name="T0" fmla="*/ 78 w 84"/>
                <a:gd name="T1" fmla="*/ 48 h 48"/>
                <a:gd name="T2" fmla="*/ 6 w 84"/>
                <a:gd name="T3" fmla="*/ 48 h 48"/>
                <a:gd name="T4" fmla="*/ 0 w 84"/>
                <a:gd name="T5" fmla="*/ 42 h 48"/>
                <a:gd name="T6" fmla="*/ 0 w 84"/>
                <a:gd name="T7" fmla="*/ 6 h 48"/>
                <a:gd name="T8" fmla="*/ 6 w 84"/>
                <a:gd name="T9" fmla="*/ 0 h 48"/>
                <a:gd name="T10" fmla="*/ 78 w 84"/>
                <a:gd name="T11" fmla="*/ 0 h 48"/>
                <a:gd name="T12" fmla="*/ 84 w 84"/>
                <a:gd name="T13" fmla="*/ 6 h 48"/>
                <a:gd name="T14" fmla="*/ 84 w 84"/>
                <a:gd name="T15" fmla="*/ 42 h 48"/>
                <a:gd name="T16" fmla="*/ 78 w 84"/>
                <a:gd name="T17" fmla="*/ 48 h 48"/>
                <a:gd name="T18" fmla="*/ 12 w 84"/>
                <a:gd name="T19" fmla="*/ 36 h 48"/>
                <a:gd name="T20" fmla="*/ 72 w 84"/>
                <a:gd name="T21" fmla="*/ 36 h 48"/>
                <a:gd name="T22" fmla="*/ 72 w 84"/>
                <a:gd name="T23" fmla="*/ 12 h 48"/>
                <a:gd name="T24" fmla="*/ 12 w 84"/>
                <a:gd name="T25" fmla="*/ 12 h 48"/>
                <a:gd name="T26" fmla="*/ 12 w 84"/>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48">
                  <a:moveTo>
                    <a:pt x="78" y="48"/>
                  </a:moveTo>
                  <a:cubicBezTo>
                    <a:pt x="6" y="48"/>
                    <a:pt x="6" y="48"/>
                    <a:pt x="6" y="48"/>
                  </a:cubicBezTo>
                  <a:cubicBezTo>
                    <a:pt x="3" y="48"/>
                    <a:pt x="0" y="45"/>
                    <a:pt x="0" y="42"/>
                  </a:cubicBezTo>
                  <a:cubicBezTo>
                    <a:pt x="0" y="6"/>
                    <a:pt x="0" y="6"/>
                    <a:pt x="0" y="6"/>
                  </a:cubicBezTo>
                  <a:cubicBezTo>
                    <a:pt x="0" y="2"/>
                    <a:pt x="3" y="0"/>
                    <a:pt x="6" y="0"/>
                  </a:cubicBezTo>
                  <a:cubicBezTo>
                    <a:pt x="78" y="0"/>
                    <a:pt x="78" y="0"/>
                    <a:pt x="78" y="0"/>
                  </a:cubicBezTo>
                  <a:cubicBezTo>
                    <a:pt x="82" y="0"/>
                    <a:pt x="84" y="2"/>
                    <a:pt x="84" y="6"/>
                  </a:cubicBezTo>
                  <a:cubicBezTo>
                    <a:pt x="84" y="42"/>
                    <a:pt x="84" y="42"/>
                    <a:pt x="84" y="42"/>
                  </a:cubicBezTo>
                  <a:cubicBezTo>
                    <a:pt x="84" y="45"/>
                    <a:pt x="82" y="48"/>
                    <a:pt x="78" y="48"/>
                  </a:cubicBezTo>
                  <a:close/>
                  <a:moveTo>
                    <a:pt x="12" y="36"/>
                  </a:moveTo>
                  <a:cubicBezTo>
                    <a:pt x="72" y="36"/>
                    <a:pt x="72" y="36"/>
                    <a:pt x="72" y="36"/>
                  </a:cubicBezTo>
                  <a:cubicBezTo>
                    <a:pt x="72" y="12"/>
                    <a:pt x="72" y="12"/>
                    <a:pt x="72" y="12"/>
                  </a:cubicBezTo>
                  <a:cubicBezTo>
                    <a:pt x="12" y="12"/>
                    <a:pt x="12" y="12"/>
                    <a:pt x="12" y="12"/>
                  </a:cubicBezTo>
                  <a:lnTo>
                    <a:pt x="1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213">
              <a:extLst>
                <a:ext uri="{FF2B5EF4-FFF2-40B4-BE49-F238E27FC236}">
                  <a16:creationId xmlns:a16="http://schemas.microsoft.com/office/drawing/2014/main" id="{2891E7E0-C69B-4FCC-A8DB-4B2933A2A4B8}"/>
                </a:ext>
              </a:extLst>
            </p:cNvPr>
            <p:cNvSpPr>
              <a:spLocks/>
            </p:cNvSpPr>
            <p:nvPr/>
          </p:nvSpPr>
          <p:spPr bwMode="auto">
            <a:xfrm>
              <a:off x="528" y="3262"/>
              <a:ext cx="160" cy="257"/>
            </a:xfrm>
            <a:custGeom>
              <a:avLst/>
              <a:gdLst>
                <a:gd name="T0" fmla="*/ 102 w 108"/>
                <a:gd name="T1" fmla="*/ 178 h 178"/>
                <a:gd name="T2" fmla="*/ 96 w 108"/>
                <a:gd name="T3" fmla="*/ 172 h 178"/>
                <a:gd name="T4" fmla="*/ 96 w 108"/>
                <a:gd name="T5" fmla="*/ 118 h 178"/>
                <a:gd name="T6" fmla="*/ 79 w 108"/>
                <a:gd name="T7" fmla="*/ 73 h 178"/>
                <a:gd name="T8" fmla="*/ 72 w 108"/>
                <a:gd name="T9" fmla="*/ 69 h 178"/>
                <a:gd name="T10" fmla="*/ 69 w 108"/>
                <a:gd name="T11" fmla="*/ 80 h 178"/>
                <a:gd name="T12" fmla="*/ 78 w 108"/>
                <a:gd name="T13" fmla="*/ 116 h 178"/>
                <a:gd name="T14" fmla="*/ 75 w 108"/>
                <a:gd name="T15" fmla="*/ 123 h 178"/>
                <a:gd name="T16" fmla="*/ 68 w 108"/>
                <a:gd name="T17" fmla="*/ 122 h 178"/>
                <a:gd name="T18" fmla="*/ 32 w 108"/>
                <a:gd name="T19" fmla="*/ 86 h 178"/>
                <a:gd name="T20" fmla="*/ 30 w 108"/>
                <a:gd name="T21" fmla="*/ 82 h 178"/>
                <a:gd name="T22" fmla="*/ 15 w 108"/>
                <a:gd name="T23" fmla="*/ 16 h 178"/>
                <a:gd name="T24" fmla="*/ 12 w 108"/>
                <a:gd name="T25" fmla="*/ 15 h 178"/>
                <a:gd name="T26" fmla="*/ 12 w 108"/>
                <a:gd name="T27" fmla="*/ 103 h 178"/>
                <a:gd name="T28" fmla="*/ 59 w 108"/>
                <a:gd name="T29" fmla="*/ 149 h 178"/>
                <a:gd name="T30" fmla="*/ 60 w 108"/>
                <a:gd name="T31" fmla="*/ 153 h 178"/>
                <a:gd name="T32" fmla="*/ 60 w 108"/>
                <a:gd name="T33" fmla="*/ 172 h 178"/>
                <a:gd name="T34" fmla="*/ 54 w 108"/>
                <a:gd name="T35" fmla="*/ 178 h 178"/>
                <a:gd name="T36" fmla="*/ 48 w 108"/>
                <a:gd name="T37" fmla="*/ 172 h 178"/>
                <a:gd name="T38" fmla="*/ 48 w 108"/>
                <a:gd name="T39" fmla="*/ 156 h 178"/>
                <a:gd name="T40" fmla="*/ 2 w 108"/>
                <a:gd name="T41" fmla="*/ 110 h 178"/>
                <a:gd name="T42" fmla="*/ 0 w 108"/>
                <a:gd name="T43" fmla="*/ 106 h 178"/>
                <a:gd name="T44" fmla="*/ 0 w 108"/>
                <a:gd name="T45" fmla="*/ 9 h 178"/>
                <a:gd name="T46" fmla="*/ 4 w 108"/>
                <a:gd name="T47" fmla="*/ 3 h 178"/>
                <a:gd name="T48" fmla="*/ 22 w 108"/>
                <a:gd name="T49" fmla="*/ 6 h 178"/>
                <a:gd name="T50" fmla="*/ 42 w 108"/>
                <a:gd name="T51" fmla="*/ 79 h 178"/>
                <a:gd name="T52" fmla="*/ 61 w 108"/>
                <a:gd name="T53" fmla="*/ 98 h 178"/>
                <a:gd name="T54" fmla="*/ 58 w 108"/>
                <a:gd name="T55" fmla="*/ 83 h 178"/>
                <a:gd name="T56" fmla="*/ 67 w 108"/>
                <a:gd name="T57" fmla="*/ 58 h 178"/>
                <a:gd name="T58" fmla="*/ 89 w 108"/>
                <a:gd name="T59" fmla="*/ 67 h 178"/>
                <a:gd name="T60" fmla="*/ 108 w 108"/>
                <a:gd name="T61" fmla="*/ 116 h 178"/>
                <a:gd name="T62" fmla="*/ 108 w 108"/>
                <a:gd name="T63" fmla="*/ 118 h 178"/>
                <a:gd name="T64" fmla="*/ 108 w 108"/>
                <a:gd name="T65" fmla="*/ 172 h 178"/>
                <a:gd name="T66" fmla="*/ 102 w 108"/>
                <a:gd name="T67"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178">
                  <a:moveTo>
                    <a:pt x="102" y="178"/>
                  </a:moveTo>
                  <a:cubicBezTo>
                    <a:pt x="99" y="178"/>
                    <a:pt x="96" y="175"/>
                    <a:pt x="96" y="172"/>
                  </a:cubicBezTo>
                  <a:cubicBezTo>
                    <a:pt x="96" y="118"/>
                    <a:pt x="96" y="118"/>
                    <a:pt x="96" y="118"/>
                  </a:cubicBezTo>
                  <a:cubicBezTo>
                    <a:pt x="93" y="108"/>
                    <a:pt x="85" y="82"/>
                    <a:pt x="79" y="73"/>
                  </a:cubicBezTo>
                  <a:cubicBezTo>
                    <a:pt x="77" y="70"/>
                    <a:pt x="74" y="69"/>
                    <a:pt x="72" y="69"/>
                  </a:cubicBezTo>
                  <a:cubicBezTo>
                    <a:pt x="70" y="70"/>
                    <a:pt x="68" y="74"/>
                    <a:pt x="69" y="80"/>
                  </a:cubicBezTo>
                  <a:cubicBezTo>
                    <a:pt x="78" y="116"/>
                    <a:pt x="78" y="116"/>
                    <a:pt x="78" y="116"/>
                  </a:cubicBezTo>
                  <a:cubicBezTo>
                    <a:pt x="78" y="119"/>
                    <a:pt x="77" y="121"/>
                    <a:pt x="75" y="123"/>
                  </a:cubicBezTo>
                  <a:cubicBezTo>
                    <a:pt x="72" y="124"/>
                    <a:pt x="70" y="123"/>
                    <a:pt x="68" y="122"/>
                  </a:cubicBezTo>
                  <a:cubicBezTo>
                    <a:pt x="32" y="86"/>
                    <a:pt x="32" y="86"/>
                    <a:pt x="32" y="86"/>
                  </a:cubicBezTo>
                  <a:cubicBezTo>
                    <a:pt x="31" y="85"/>
                    <a:pt x="30" y="83"/>
                    <a:pt x="30" y="82"/>
                  </a:cubicBezTo>
                  <a:cubicBezTo>
                    <a:pt x="30" y="35"/>
                    <a:pt x="21" y="21"/>
                    <a:pt x="15" y="16"/>
                  </a:cubicBezTo>
                  <a:cubicBezTo>
                    <a:pt x="14" y="16"/>
                    <a:pt x="13" y="15"/>
                    <a:pt x="12" y="15"/>
                  </a:cubicBezTo>
                  <a:cubicBezTo>
                    <a:pt x="12" y="103"/>
                    <a:pt x="12" y="103"/>
                    <a:pt x="12" y="103"/>
                  </a:cubicBezTo>
                  <a:cubicBezTo>
                    <a:pt x="26" y="115"/>
                    <a:pt x="57" y="148"/>
                    <a:pt x="59" y="149"/>
                  </a:cubicBezTo>
                  <a:cubicBezTo>
                    <a:pt x="60" y="150"/>
                    <a:pt x="60" y="152"/>
                    <a:pt x="60" y="153"/>
                  </a:cubicBezTo>
                  <a:cubicBezTo>
                    <a:pt x="60" y="172"/>
                    <a:pt x="60" y="172"/>
                    <a:pt x="60" y="172"/>
                  </a:cubicBezTo>
                  <a:cubicBezTo>
                    <a:pt x="60" y="175"/>
                    <a:pt x="58" y="178"/>
                    <a:pt x="54" y="178"/>
                  </a:cubicBezTo>
                  <a:cubicBezTo>
                    <a:pt x="51" y="178"/>
                    <a:pt x="48" y="175"/>
                    <a:pt x="48" y="172"/>
                  </a:cubicBezTo>
                  <a:cubicBezTo>
                    <a:pt x="48" y="156"/>
                    <a:pt x="48" y="156"/>
                    <a:pt x="48" y="156"/>
                  </a:cubicBezTo>
                  <a:cubicBezTo>
                    <a:pt x="41" y="148"/>
                    <a:pt x="13" y="119"/>
                    <a:pt x="2" y="110"/>
                  </a:cubicBezTo>
                  <a:cubicBezTo>
                    <a:pt x="1" y="109"/>
                    <a:pt x="0" y="107"/>
                    <a:pt x="0" y="106"/>
                  </a:cubicBezTo>
                  <a:cubicBezTo>
                    <a:pt x="0" y="9"/>
                    <a:pt x="0" y="9"/>
                    <a:pt x="0" y="9"/>
                  </a:cubicBezTo>
                  <a:cubicBezTo>
                    <a:pt x="0" y="6"/>
                    <a:pt x="2" y="4"/>
                    <a:pt x="4" y="3"/>
                  </a:cubicBezTo>
                  <a:cubicBezTo>
                    <a:pt x="5" y="3"/>
                    <a:pt x="13" y="0"/>
                    <a:pt x="22" y="6"/>
                  </a:cubicBezTo>
                  <a:cubicBezTo>
                    <a:pt x="35" y="16"/>
                    <a:pt x="42" y="40"/>
                    <a:pt x="42" y="79"/>
                  </a:cubicBezTo>
                  <a:cubicBezTo>
                    <a:pt x="61" y="98"/>
                    <a:pt x="61" y="98"/>
                    <a:pt x="61" y="98"/>
                  </a:cubicBezTo>
                  <a:cubicBezTo>
                    <a:pt x="58" y="83"/>
                    <a:pt x="58" y="83"/>
                    <a:pt x="58" y="83"/>
                  </a:cubicBezTo>
                  <a:cubicBezTo>
                    <a:pt x="55" y="70"/>
                    <a:pt x="60" y="61"/>
                    <a:pt x="67" y="58"/>
                  </a:cubicBezTo>
                  <a:cubicBezTo>
                    <a:pt x="74" y="56"/>
                    <a:pt x="83" y="57"/>
                    <a:pt x="89" y="67"/>
                  </a:cubicBezTo>
                  <a:cubicBezTo>
                    <a:pt x="97" y="80"/>
                    <a:pt x="108" y="114"/>
                    <a:pt x="108" y="116"/>
                  </a:cubicBezTo>
                  <a:cubicBezTo>
                    <a:pt x="108" y="116"/>
                    <a:pt x="108" y="117"/>
                    <a:pt x="108" y="118"/>
                  </a:cubicBezTo>
                  <a:cubicBezTo>
                    <a:pt x="108" y="172"/>
                    <a:pt x="108" y="172"/>
                    <a:pt x="108" y="172"/>
                  </a:cubicBezTo>
                  <a:cubicBezTo>
                    <a:pt x="108" y="175"/>
                    <a:pt x="106" y="178"/>
                    <a:pt x="102" y="1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14">
              <a:extLst>
                <a:ext uri="{FF2B5EF4-FFF2-40B4-BE49-F238E27FC236}">
                  <a16:creationId xmlns:a16="http://schemas.microsoft.com/office/drawing/2014/main" id="{C19D805C-6B77-4BC7-9AA5-30256B9B3EEE}"/>
                </a:ext>
              </a:extLst>
            </p:cNvPr>
            <p:cNvSpPr>
              <a:spLocks/>
            </p:cNvSpPr>
            <p:nvPr/>
          </p:nvSpPr>
          <p:spPr bwMode="auto">
            <a:xfrm>
              <a:off x="670" y="3153"/>
              <a:ext cx="81" cy="219"/>
            </a:xfrm>
            <a:custGeom>
              <a:avLst/>
              <a:gdLst>
                <a:gd name="T0" fmla="*/ 48 w 55"/>
                <a:gd name="T1" fmla="*/ 151 h 151"/>
                <a:gd name="T2" fmla="*/ 43 w 55"/>
                <a:gd name="T3" fmla="*/ 147 h 151"/>
                <a:gd name="T4" fmla="*/ 12 w 55"/>
                <a:gd name="T5" fmla="*/ 57 h 151"/>
                <a:gd name="T6" fmla="*/ 12 w 55"/>
                <a:gd name="T7" fmla="*/ 56 h 151"/>
                <a:gd name="T8" fmla="*/ 0 w 55"/>
                <a:gd name="T9" fmla="*/ 8 h 151"/>
                <a:gd name="T10" fmla="*/ 5 w 55"/>
                <a:gd name="T11" fmla="*/ 1 h 151"/>
                <a:gd name="T12" fmla="*/ 12 w 55"/>
                <a:gd name="T13" fmla="*/ 5 h 151"/>
                <a:gd name="T14" fmla="*/ 24 w 55"/>
                <a:gd name="T15" fmla="*/ 53 h 151"/>
                <a:gd name="T16" fmla="*/ 54 w 55"/>
                <a:gd name="T17" fmla="*/ 143 h 151"/>
                <a:gd name="T18" fmla="*/ 50 w 55"/>
                <a:gd name="T19" fmla="*/ 150 h 151"/>
                <a:gd name="T20" fmla="*/ 48 w 55"/>
                <a:gd name="T21"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151">
                  <a:moveTo>
                    <a:pt x="48" y="151"/>
                  </a:moveTo>
                  <a:cubicBezTo>
                    <a:pt x="46" y="151"/>
                    <a:pt x="43" y="149"/>
                    <a:pt x="43" y="147"/>
                  </a:cubicBezTo>
                  <a:cubicBezTo>
                    <a:pt x="12" y="57"/>
                    <a:pt x="12" y="57"/>
                    <a:pt x="12" y="57"/>
                  </a:cubicBezTo>
                  <a:cubicBezTo>
                    <a:pt x="12" y="56"/>
                    <a:pt x="12" y="56"/>
                    <a:pt x="12" y="56"/>
                  </a:cubicBezTo>
                  <a:cubicBezTo>
                    <a:pt x="0" y="8"/>
                    <a:pt x="0" y="8"/>
                    <a:pt x="0" y="8"/>
                  </a:cubicBezTo>
                  <a:cubicBezTo>
                    <a:pt x="0" y="5"/>
                    <a:pt x="2" y="2"/>
                    <a:pt x="5" y="1"/>
                  </a:cubicBezTo>
                  <a:cubicBezTo>
                    <a:pt x="8" y="0"/>
                    <a:pt x="11" y="2"/>
                    <a:pt x="12" y="5"/>
                  </a:cubicBezTo>
                  <a:cubicBezTo>
                    <a:pt x="24" y="53"/>
                    <a:pt x="24" y="53"/>
                    <a:pt x="24" y="53"/>
                  </a:cubicBezTo>
                  <a:cubicBezTo>
                    <a:pt x="54" y="143"/>
                    <a:pt x="54" y="143"/>
                    <a:pt x="54" y="143"/>
                  </a:cubicBezTo>
                  <a:cubicBezTo>
                    <a:pt x="55" y="146"/>
                    <a:pt x="53" y="149"/>
                    <a:pt x="50" y="150"/>
                  </a:cubicBezTo>
                  <a:cubicBezTo>
                    <a:pt x="50" y="151"/>
                    <a:pt x="49" y="151"/>
                    <a:pt x="48"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215">
              <a:extLst>
                <a:ext uri="{FF2B5EF4-FFF2-40B4-BE49-F238E27FC236}">
                  <a16:creationId xmlns:a16="http://schemas.microsoft.com/office/drawing/2014/main" id="{3BBEFF43-4FBC-4BD2-9013-DAC733886C40}"/>
                </a:ext>
              </a:extLst>
            </p:cNvPr>
            <p:cNvSpPr>
              <a:spLocks/>
            </p:cNvSpPr>
            <p:nvPr/>
          </p:nvSpPr>
          <p:spPr bwMode="auto">
            <a:xfrm>
              <a:off x="732" y="3153"/>
              <a:ext cx="82" cy="219"/>
            </a:xfrm>
            <a:custGeom>
              <a:avLst/>
              <a:gdLst>
                <a:gd name="T0" fmla="*/ 7 w 55"/>
                <a:gd name="T1" fmla="*/ 151 h 151"/>
                <a:gd name="T2" fmla="*/ 5 w 55"/>
                <a:gd name="T3" fmla="*/ 150 h 151"/>
                <a:gd name="T4" fmla="*/ 1 w 55"/>
                <a:gd name="T5" fmla="*/ 143 h 151"/>
                <a:gd name="T6" fmla="*/ 30 w 55"/>
                <a:gd name="T7" fmla="*/ 53 h 151"/>
                <a:gd name="T8" fmla="*/ 42 w 55"/>
                <a:gd name="T9" fmla="*/ 5 h 151"/>
                <a:gd name="T10" fmla="*/ 50 w 55"/>
                <a:gd name="T11" fmla="*/ 1 h 151"/>
                <a:gd name="T12" fmla="*/ 54 w 55"/>
                <a:gd name="T13" fmla="*/ 8 h 151"/>
                <a:gd name="T14" fmla="*/ 42 w 55"/>
                <a:gd name="T15" fmla="*/ 56 h 151"/>
                <a:gd name="T16" fmla="*/ 42 w 55"/>
                <a:gd name="T17" fmla="*/ 57 h 151"/>
                <a:gd name="T18" fmla="*/ 12 w 55"/>
                <a:gd name="T19" fmla="*/ 147 h 151"/>
                <a:gd name="T20" fmla="*/ 7 w 55"/>
                <a:gd name="T21"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151">
                  <a:moveTo>
                    <a:pt x="7" y="151"/>
                  </a:moveTo>
                  <a:cubicBezTo>
                    <a:pt x="6" y="151"/>
                    <a:pt x="5" y="151"/>
                    <a:pt x="5" y="150"/>
                  </a:cubicBezTo>
                  <a:cubicBezTo>
                    <a:pt x="2" y="149"/>
                    <a:pt x="0" y="146"/>
                    <a:pt x="1" y="143"/>
                  </a:cubicBezTo>
                  <a:cubicBezTo>
                    <a:pt x="30" y="53"/>
                    <a:pt x="30" y="53"/>
                    <a:pt x="30" y="53"/>
                  </a:cubicBezTo>
                  <a:cubicBezTo>
                    <a:pt x="42" y="5"/>
                    <a:pt x="42" y="5"/>
                    <a:pt x="42" y="5"/>
                  </a:cubicBezTo>
                  <a:cubicBezTo>
                    <a:pt x="43" y="2"/>
                    <a:pt x="46" y="0"/>
                    <a:pt x="50" y="1"/>
                  </a:cubicBezTo>
                  <a:cubicBezTo>
                    <a:pt x="53" y="2"/>
                    <a:pt x="55" y="5"/>
                    <a:pt x="54" y="8"/>
                  </a:cubicBezTo>
                  <a:cubicBezTo>
                    <a:pt x="42" y="56"/>
                    <a:pt x="42" y="56"/>
                    <a:pt x="42" y="56"/>
                  </a:cubicBezTo>
                  <a:cubicBezTo>
                    <a:pt x="42" y="56"/>
                    <a:pt x="42" y="56"/>
                    <a:pt x="42" y="57"/>
                  </a:cubicBezTo>
                  <a:cubicBezTo>
                    <a:pt x="12" y="147"/>
                    <a:pt x="12" y="147"/>
                    <a:pt x="12" y="147"/>
                  </a:cubicBezTo>
                  <a:cubicBezTo>
                    <a:pt x="12" y="149"/>
                    <a:pt x="9" y="151"/>
                    <a:pt x="7"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682124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3896150-4A61-4EB3-A6B7-36A2448523C3}"/>
              </a:ext>
            </a:extLst>
          </p:cNvPr>
          <p:cNvGraphicFramePr>
            <a:graphicFrameLocks noChangeAspect="1"/>
          </p:cNvGraphicFramePr>
          <p:nvPr>
            <p:custDataLst>
              <p:tags r:id="rId2"/>
            </p:custDataLst>
            <p:extLst>
              <p:ext uri="{D42A27DB-BD31-4B8C-83A1-F6EECF244321}">
                <p14:modId xmlns:p14="http://schemas.microsoft.com/office/powerpoint/2010/main" val="253191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Slide" r:id="rId5" imgW="353" imgH="353" progId="TCLayout.ActiveDocument.1">
                  <p:embed/>
                </p:oleObj>
              </mc:Choice>
              <mc:Fallback>
                <p:oleObj name="think-cell Slide" r:id="rId5" imgW="353" imgH="353" progId="TCLayout.ActiveDocument.1">
                  <p:embed/>
                  <p:pic>
                    <p:nvPicPr>
                      <p:cNvPr id="6" name="Object 5" hidden="1">
                        <a:extLst>
                          <a:ext uri="{FF2B5EF4-FFF2-40B4-BE49-F238E27FC236}">
                            <a16:creationId xmlns:a16="http://schemas.microsoft.com/office/drawing/2014/main" id="{F3896150-4A61-4EB3-A6B7-36A2448523C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7CA294D5-7EBB-4B0A-89BA-50D83229BB3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i-FI" sz="4000" b="1"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50C207AC-29AA-4211-8DB9-6EE7D21081DC}"/>
              </a:ext>
            </a:extLst>
          </p:cNvPr>
          <p:cNvSpPr>
            <a:spLocks noGrp="1"/>
          </p:cNvSpPr>
          <p:nvPr>
            <p:ph type="ctrTitle"/>
          </p:nvPr>
        </p:nvSpPr>
        <p:spPr/>
        <p:txBody>
          <a:bodyPr/>
          <a:lstStyle/>
          <a:p>
            <a:r>
              <a:rPr lang="fi-FI" sz="4000" dirty="0"/>
              <a:t>For </a:t>
            </a:r>
            <a:r>
              <a:rPr lang="fi-FI" sz="4000" dirty="0" err="1"/>
              <a:t>more</a:t>
            </a:r>
            <a:r>
              <a:rPr lang="fi-FI" sz="4000" dirty="0"/>
              <a:t> </a:t>
            </a:r>
            <a:r>
              <a:rPr lang="fi-FI" sz="4000" dirty="0" err="1"/>
              <a:t>information</a:t>
            </a:r>
            <a:r>
              <a:rPr lang="fi-FI" sz="4000" dirty="0"/>
              <a:t>:</a:t>
            </a:r>
            <a:endParaRPr lang="en-GB" dirty="0"/>
          </a:p>
        </p:txBody>
      </p:sp>
      <p:sp>
        <p:nvSpPr>
          <p:cNvPr id="3" name="Content Placeholder 2">
            <a:extLst>
              <a:ext uri="{FF2B5EF4-FFF2-40B4-BE49-F238E27FC236}">
                <a16:creationId xmlns:a16="http://schemas.microsoft.com/office/drawing/2014/main" id="{80288D53-7D4E-4AAF-9522-CBBACFA88CEA}"/>
              </a:ext>
            </a:extLst>
          </p:cNvPr>
          <p:cNvSpPr>
            <a:spLocks noGrp="1"/>
          </p:cNvSpPr>
          <p:nvPr>
            <p:ph idx="1"/>
          </p:nvPr>
        </p:nvSpPr>
        <p:spPr/>
        <p:txBody>
          <a:bodyPr/>
          <a:lstStyle/>
          <a:p>
            <a:pPr marL="0" indent="0">
              <a:buNone/>
            </a:pPr>
            <a:r>
              <a:rPr lang="fi-FI" sz="2000" b="1" dirty="0" err="1"/>
              <a:t>Demobooster</a:t>
            </a:r>
            <a:r>
              <a:rPr lang="fi-FI" sz="2000" b="1" dirty="0"/>
              <a:t> – DIGINNO </a:t>
            </a:r>
            <a:r>
              <a:rPr lang="en-US" sz="2000" b="1" dirty="0"/>
              <a:t>Fit-for-Baltics Innovation</a:t>
            </a:r>
            <a:r>
              <a:rPr lang="fi-FI" sz="2000" b="1" dirty="0"/>
              <a:t> </a:t>
            </a:r>
            <a:r>
              <a:rPr lang="fi-FI" sz="2000" b="1" dirty="0" err="1"/>
              <a:t>final</a:t>
            </a:r>
            <a:r>
              <a:rPr lang="fi-FI" sz="2000" b="1" dirty="0"/>
              <a:t> </a:t>
            </a:r>
            <a:r>
              <a:rPr lang="fi-FI" sz="2000" b="1" dirty="0" err="1"/>
              <a:t>report</a:t>
            </a:r>
            <a:r>
              <a:rPr lang="fi-FI" sz="2000" b="1" dirty="0"/>
              <a:t>:</a:t>
            </a:r>
          </a:p>
          <a:p>
            <a:pPr marL="0" indent="0">
              <a:spcBef>
                <a:spcPts val="600"/>
              </a:spcBef>
              <a:buNone/>
            </a:pPr>
            <a:r>
              <a:rPr lang="fi-FI" sz="2000" dirty="0">
                <a:hlinkClick r:id="rId7"/>
              </a:rPr>
              <a:t>https://www.dimecc.com/wp-content/uploads/2020/06/Demola-Final-Report-DIMECC.pdf</a:t>
            </a:r>
            <a:r>
              <a:rPr lang="fi-FI" sz="2000" dirty="0"/>
              <a:t> </a:t>
            </a:r>
          </a:p>
          <a:p>
            <a:pPr marL="0" indent="0">
              <a:spcBef>
                <a:spcPts val="1800"/>
              </a:spcBef>
              <a:buNone/>
            </a:pPr>
            <a:r>
              <a:rPr lang="fi-FI" sz="2000" b="1" dirty="0"/>
              <a:t>DIGINNO </a:t>
            </a:r>
            <a:r>
              <a:rPr lang="fi-FI" sz="2000" b="1" dirty="0" err="1"/>
              <a:t>best</a:t>
            </a:r>
            <a:r>
              <a:rPr lang="fi-FI" sz="2000" b="1" dirty="0"/>
              <a:t> </a:t>
            </a:r>
            <a:r>
              <a:rPr lang="fi-FI" sz="2000" b="1" dirty="0" err="1"/>
              <a:t>practice</a:t>
            </a:r>
            <a:r>
              <a:rPr lang="fi-FI" sz="2000" b="1" dirty="0"/>
              <a:t> </a:t>
            </a:r>
            <a:r>
              <a:rPr lang="fi-FI" sz="2000" b="1" dirty="0" err="1"/>
              <a:t>post</a:t>
            </a:r>
            <a:r>
              <a:rPr lang="fi-FI" sz="2000" b="1" dirty="0"/>
              <a:t>:</a:t>
            </a:r>
          </a:p>
          <a:p>
            <a:pPr marL="0" indent="0">
              <a:spcBef>
                <a:spcPts val="600"/>
              </a:spcBef>
              <a:buNone/>
            </a:pPr>
            <a:r>
              <a:rPr lang="fi-FI" sz="2000" dirty="0">
                <a:hlinkClick r:id="rId8"/>
              </a:rPr>
              <a:t>https://www.diginnobsr.eu/post/2020/09/01/diginnobest-learning-together-to-enhance-digital-innovation-in-the-baltic-sea-region</a:t>
            </a:r>
            <a:endParaRPr lang="fi-FI" sz="2000" dirty="0"/>
          </a:p>
          <a:p>
            <a:pPr marL="0" indent="0">
              <a:spcBef>
                <a:spcPts val="1800"/>
              </a:spcBef>
              <a:buNone/>
            </a:pPr>
            <a:r>
              <a:rPr lang="fi-FI" sz="2000" b="1" dirty="0"/>
              <a:t>DIMECC </a:t>
            </a:r>
            <a:r>
              <a:rPr lang="fi-FI" sz="2000" b="1" dirty="0" err="1"/>
              <a:t>Demobooster</a:t>
            </a:r>
            <a:r>
              <a:rPr lang="fi-FI" sz="2000" b="1" dirty="0"/>
              <a:t> </a:t>
            </a:r>
            <a:r>
              <a:rPr lang="fi-FI" sz="2000" b="1" dirty="0" err="1"/>
              <a:t>concept</a:t>
            </a:r>
            <a:r>
              <a:rPr lang="fi-FI" sz="2000" b="1" dirty="0"/>
              <a:t>:</a:t>
            </a:r>
            <a:r>
              <a:rPr lang="fi-FI" sz="2000" dirty="0"/>
              <a:t> </a:t>
            </a:r>
          </a:p>
          <a:p>
            <a:pPr marL="0" indent="0">
              <a:spcBef>
                <a:spcPts val="600"/>
              </a:spcBef>
              <a:buNone/>
            </a:pPr>
            <a:r>
              <a:rPr lang="fi-FI" sz="2000" dirty="0">
                <a:hlinkClick r:id="rId9"/>
              </a:rPr>
              <a:t>www.demobooster.com</a:t>
            </a:r>
            <a:endParaRPr lang="fi-FI" sz="2000" dirty="0"/>
          </a:p>
          <a:p>
            <a:pPr marL="0" indent="0">
              <a:spcBef>
                <a:spcPts val="1800"/>
              </a:spcBef>
              <a:buNone/>
            </a:pPr>
            <a:r>
              <a:rPr lang="fi-FI" sz="2000" b="1" dirty="0"/>
              <a:t>DIMECC </a:t>
            </a:r>
            <a:r>
              <a:rPr lang="fi-FI" sz="2000" b="1" dirty="0" err="1"/>
              <a:t>blog</a:t>
            </a:r>
            <a:r>
              <a:rPr lang="fi-FI" sz="2000" b="1" dirty="0"/>
              <a:t> </a:t>
            </a:r>
            <a:r>
              <a:rPr lang="fi-FI" sz="2000" b="1" dirty="0" err="1"/>
              <a:t>about</a:t>
            </a:r>
            <a:r>
              <a:rPr lang="fi-FI" sz="2000" b="1" dirty="0"/>
              <a:t> DIGINNO </a:t>
            </a:r>
            <a:r>
              <a:rPr lang="fi-FI" sz="2000" b="1" dirty="0" err="1"/>
              <a:t>project</a:t>
            </a:r>
            <a:r>
              <a:rPr lang="fi-FI" sz="2000" b="1" dirty="0"/>
              <a:t>: </a:t>
            </a:r>
          </a:p>
          <a:p>
            <a:pPr marL="0" indent="0">
              <a:spcBef>
                <a:spcPts val="600"/>
              </a:spcBef>
              <a:buNone/>
            </a:pPr>
            <a:r>
              <a:rPr lang="fi-FI" sz="2000" dirty="0">
                <a:hlinkClick r:id="rId10"/>
              </a:rPr>
              <a:t>https://www.dimecc.com/keep-on-going-because-the-solution-is-near-even-if-you-dont-see-it-yet/</a:t>
            </a:r>
            <a:endParaRPr lang="fi-FI" sz="2000" dirty="0"/>
          </a:p>
        </p:txBody>
      </p:sp>
      <p:sp>
        <p:nvSpPr>
          <p:cNvPr id="5" name="Slide Number Placeholder 4">
            <a:extLst>
              <a:ext uri="{FF2B5EF4-FFF2-40B4-BE49-F238E27FC236}">
                <a16:creationId xmlns:a16="http://schemas.microsoft.com/office/drawing/2014/main" id="{6EB77A3B-C230-4199-A747-E77E93D49992}"/>
              </a:ext>
            </a:extLst>
          </p:cNvPr>
          <p:cNvSpPr>
            <a:spLocks noGrp="1"/>
          </p:cNvSpPr>
          <p:nvPr>
            <p:ph type="sldNum" sz="quarter" idx="4"/>
          </p:nvPr>
        </p:nvSpPr>
        <p:spPr/>
        <p:txBody>
          <a:bodyPr/>
          <a:lstStyle/>
          <a:p>
            <a:fld id="{CE3E983F-DAD6-F649-8F58-6CD68E534941}" type="slidenum">
              <a:rPr lang="en-US" smtClean="0"/>
              <a:pPr/>
              <a:t>6</a:t>
            </a:fld>
            <a:endParaRPr lang="en-US" dirty="0"/>
          </a:p>
        </p:txBody>
      </p:sp>
    </p:spTree>
    <p:extLst>
      <p:ext uri="{BB962C8B-B14F-4D97-AF65-F5344CB8AC3E}">
        <p14:creationId xmlns:p14="http://schemas.microsoft.com/office/powerpoint/2010/main" val="2986687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9A766E9-1A13-4D6F-8DA7-3316466FF7F6}"/>
              </a:ext>
            </a:extLst>
          </p:cNvPr>
          <p:cNvGraphicFramePr>
            <a:graphicFrameLocks noChangeAspect="1"/>
          </p:cNvGraphicFramePr>
          <p:nvPr>
            <p:custDataLst>
              <p:tags r:id="rId2"/>
            </p:custDataLst>
            <p:extLst>
              <p:ext uri="{D42A27DB-BD31-4B8C-83A1-F6EECF244321}">
                <p14:modId xmlns:p14="http://schemas.microsoft.com/office/powerpoint/2010/main" val="24557146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Slide" r:id="rId5" imgW="353" imgH="353" progId="TCLayout.ActiveDocument.1">
                  <p:embed/>
                </p:oleObj>
              </mc:Choice>
              <mc:Fallback>
                <p:oleObj name="think-cell Slide" r:id="rId5" imgW="353" imgH="353" progId="TCLayout.ActiveDocument.1">
                  <p:embed/>
                  <p:pic>
                    <p:nvPicPr>
                      <p:cNvPr id="6" name="Object 5" hidden="1">
                        <a:extLst>
                          <a:ext uri="{FF2B5EF4-FFF2-40B4-BE49-F238E27FC236}">
                            <a16:creationId xmlns:a16="http://schemas.microsoft.com/office/drawing/2014/main" id="{29A766E9-1A13-4D6F-8DA7-3316466FF7F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C71646F5-0140-44DF-8C4C-6B1025C89FD1}"/>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fi-FI" sz="5000" b="1"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609CB3FF-7204-4B78-A0B9-07B6190AC6E0}"/>
              </a:ext>
            </a:extLst>
          </p:cNvPr>
          <p:cNvSpPr>
            <a:spLocks noGrp="1"/>
          </p:cNvSpPr>
          <p:nvPr>
            <p:ph type="title"/>
          </p:nvPr>
        </p:nvSpPr>
        <p:spPr/>
        <p:txBody>
          <a:bodyPr/>
          <a:lstStyle/>
          <a:p>
            <a:r>
              <a:rPr lang="fi-FI" dirty="0" err="1"/>
              <a:t>Thank</a:t>
            </a:r>
            <a:r>
              <a:rPr lang="fi-FI" dirty="0"/>
              <a:t> </a:t>
            </a:r>
            <a:r>
              <a:rPr lang="fi-FI" dirty="0" err="1"/>
              <a:t>you</a:t>
            </a:r>
            <a:r>
              <a:rPr lang="fi-FI" dirty="0"/>
              <a:t>!</a:t>
            </a:r>
            <a:br>
              <a:rPr lang="fi-FI" dirty="0"/>
            </a:br>
            <a:endParaRPr lang="fi-FI" dirty="0"/>
          </a:p>
        </p:txBody>
      </p:sp>
      <p:sp>
        <p:nvSpPr>
          <p:cNvPr id="4" name="Slide Number Placeholder 3">
            <a:extLst>
              <a:ext uri="{FF2B5EF4-FFF2-40B4-BE49-F238E27FC236}">
                <a16:creationId xmlns:a16="http://schemas.microsoft.com/office/drawing/2014/main" id="{F4C00424-86B3-4183-B6D5-752CDDE5B9BC}"/>
              </a:ext>
            </a:extLst>
          </p:cNvPr>
          <p:cNvSpPr>
            <a:spLocks noGrp="1"/>
          </p:cNvSpPr>
          <p:nvPr>
            <p:ph type="sldNum" sz="quarter" idx="4"/>
          </p:nvPr>
        </p:nvSpPr>
        <p:spPr/>
        <p:txBody>
          <a:bodyPr/>
          <a:lstStyle/>
          <a:p>
            <a:fld id="{CE3E983F-DAD6-F649-8F58-6CD68E534941}" type="slidenum">
              <a:rPr lang="en-US" smtClean="0"/>
              <a:pPr/>
              <a:t>7</a:t>
            </a:fld>
            <a:endParaRPr lang="en-US" dirty="0"/>
          </a:p>
        </p:txBody>
      </p:sp>
    </p:spTree>
    <p:extLst>
      <p:ext uri="{BB962C8B-B14F-4D97-AF65-F5344CB8AC3E}">
        <p14:creationId xmlns:p14="http://schemas.microsoft.com/office/powerpoint/2010/main" val="5130741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AD2YbG0S8tpU8iOy2wnQ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XGYjy9VXOvnIP9tVdZnpO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B73eAwzOmZn9AqtCebJNr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gAjJGarCcGX4kA_SHk.zu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OETXAWfTELwdo0iL0U67h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5NxkEbA67RrgLiePK8rd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KFUxkm8y4pR6FTjA_KWpJ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4fYoe14knSfDdl6tHlwno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DIMECC | Otsikko | Finnish Blue">
  <a:themeElements>
    <a:clrScheme name="DIMECC 2">
      <a:dk1>
        <a:srgbClr val="0047AC"/>
      </a:dk1>
      <a:lt1>
        <a:srgbClr val="FFFFFF"/>
      </a:lt1>
      <a:dk2>
        <a:srgbClr val="44546A"/>
      </a:dk2>
      <a:lt2>
        <a:srgbClr val="E7E6E6"/>
      </a:lt2>
      <a:accent1>
        <a:srgbClr val="0047AC"/>
      </a:accent1>
      <a:accent2>
        <a:srgbClr val="0083CB"/>
      </a:accent2>
      <a:accent3>
        <a:srgbClr val="5AD2F6"/>
      </a:accent3>
      <a:accent4>
        <a:srgbClr val="C3C8D2"/>
      </a:accent4>
      <a:accent5>
        <a:srgbClr val="878C96"/>
      </a:accent5>
      <a:accent6>
        <a:srgbClr val="373C46"/>
      </a:accent6>
      <a:hlink>
        <a:srgbClr val="5AD2F6"/>
      </a:hlink>
      <a:folHlink>
        <a:srgbClr val="0083C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MECC_ppt-pohja_kevennetty (5)" id="{9C0C82A6-E5E1-4814-B15A-565EB756F6B6}" vid="{89785287-3956-44CB-BA96-2167C9B4F804}"/>
    </a:ext>
  </a:extLst>
</a:theme>
</file>

<file path=ppt/theme/theme2.xml><?xml version="1.0" encoding="utf-8"?>
<a:theme xmlns:a="http://schemas.openxmlformats.org/drawingml/2006/main" name="DIMECC | Otsikko | Finnish Blue">
  <a:themeElements>
    <a:clrScheme name="DIMECC 2">
      <a:dk1>
        <a:srgbClr val="0047AC"/>
      </a:dk1>
      <a:lt1>
        <a:srgbClr val="FFFFFF"/>
      </a:lt1>
      <a:dk2>
        <a:srgbClr val="44546A"/>
      </a:dk2>
      <a:lt2>
        <a:srgbClr val="E7E6E6"/>
      </a:lt2>
      <a:accent1>
        <a:srgbClr val="0047AC"/>
      </a:accent1>
      <a:accent2>
        <a:srgbClr val="0083CB"/>
      </a:accent2>
      <a:accent3>
        <a:srgbClr val="5AD2F6"/>
      </a:accent3>
      <a:accent4>
        <a:srgbClr val="C3C8D2"/>
      </a:accent4>
      <a:accent5>
        <a:srgbClr val="878C96"/>
      </a:accent5>
      <a:accent6>
        <a:srgbClr val="373C46"/>
      </a:accent6>
      <a:hlink>
        <a:srgbClr val="5AD2F6"/>
      </a:hlink>
      <a:folHlink>
        <a:srgbClr val="0083C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MECC_ppt-pohja_kevennetty (5)" id="{9C0C82A6-E5E1-4814-B15A-565EB756F6B6}" vid="{B2EE793C-430D-41F5-BC6F-897EFD09BA0C}"/>
    </a:ext>
  </a:extLst>
</a:theme>
</file>

<file path=ppt/theme/theme3.xml><?xml version="1.0" encoding="utf-8"?>
<a:theme xmlns:a="http://schemas.openxmlformats.org/drawingml/2006/main" name="DIMECC | Sisältö">
  <a:themeElements>
    <a:clrScheme name="DIMECC 2">
      <a:dk1>
        <a:srgbClr val="0047AC"/>
      </a:dk1>
      <a:lt1>
        <a:srgbClr val="FFFFFF"/>
      </a:lt1>
      <a:dk2>
        <a:srgbClr val="44546A"/>
      </a:dk2>
      <a:lt2>
        <a:srgbClr val="E7E6E6"/>
      </a:lt2>
      <a:accent1>
        <a:srgbClr val="0047AC"/>
      </a:accent1>
      <a:accent2>
        <a:srgbClr val="0083CB"/>
      </a:accent2>
      <a:accent3>
        <a:srgbClr val="5AD2F6"/>
      </a:accent3>
      <a:accent4>
        <a:srgbClr val="C3C8D2"/>
      </a:accent4>
      <a:accent5>
        <a:srgbClr val="878C96"/>
      </a:accent5>
      <a:accent6>
        <a:srgbClr val="373C46"/>
      </a:accent6>
      <a:hlink>
        <a:srgbClr val="5AD2F6"/>
      </a:hlink>
      <a:folHlink>
        <a:srgbClr val="0083C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MECC_ppt-pohja_kevennetty (5)" id="{9C0C82A6-E5E1-4814-B15A-565EB756F6B6}" vid="{509EA86A-77B8-4864-8D07-B8912F1D84B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CEC4D36D589A7041B61D177878EA4B4A" ma:contentTypeVersion="8" ma:contentTypeDescription="Luo uusi asiakirja." ma:contentTypeScope="" ma:versionID="7d1062372e5b518e9dc0d9133fb70f5a">
  <xsd:schema xmlns:xsd="http://www.w3.org/2001/XMLSchema" xmlns:xs="http://www.w3.org/2001/XMLSchema" xmlns:p="http://schemas.microsoft.com/office/2006/metadata/properties" xmlns:ns2="22e33670-6c1a-451a-8cbf-39e8ae655acf" targetNamespace="http://schemas.microsoft.com/office/2006/metadata/properties" ma:root="true" ma:fieldsID="3ce935f42444cb685f58c7dc6d46eaf5" ns2:_="">
    <xsd:import namespace="22e33670-6c1a-451a-8cbf-39e8ae655ac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e33670-6c1a-451a-8cbf-39e8ae655a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BD2E2D2-D0B5-4F5B-8E1B-F70AC08B2249}">
  <ds:schemaRefs>
    <ds:schemaRef ds:uri="http://schemas.microsoft.com/sharepoint/v3/contenttype/forms"/>
  </ds:schemaRefs>
</ds:datastoreItem>
</file>

<file path=customXml/itemProps2.xml><?xml version="1.0" encoding="utf-8"?>
<ds:datastoreItem xmlns:ds="http://schemas.openxmlformats.org/officeDocument/2006/customXml" ds:itemID="{77B3E6DD-F35A-49C3-B9A8-D163DD1A46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e33670-6c1a-451a-8cbf-39e8ae655a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2941A4-4908-40CC-BE9D-AD8D2A66D225}">
  <ds:schemaRefs>
    <ds:schemaRef ds:uri="http://purl.org/dc/dcmitype/"/>
    <ds:schemaRef ds:uri="http://schemas.microsoft.com/office/2006/documentManagement/types"/>
    <ds:schemaRef ds:uri="http://purl.org/dc/elements/1.1/"/>
    <ds:schemaRef ds:uri="http://purl.org/dc/terms/"/>
    <ds:schemaRef ds:uri="http://schemas.openxmlformats.org/package/2006/metadata/core-properties"/>
    <ds:schemaRef ds:uri="http://schemas.microsoft.com/office/2006/metadata/properties"/>
    <ds:schemaRef ds:uri="22e33670-6c1a-451a-8cbf-39e8ae655acf"/>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DIMECC_ppt-pohja_kevennetty_kaikille</Template>
  <TotalTime>416</TotalTime>
  <Words>559</Words>
  <Application>Microsoft Office PowerPoint</Application>
  <PresentationFormat>Widescreen</PresentationFormat>
  <Paragraphs>47</Paragraphs>
  <Slides>7</Slides>
  <Notes>0</Notes>
  <HiddenSlides>0</HiddenSlides>
  <MMClips>0</MMClips>
  <ScaleCrop>false</ScaleCrop>
  <HeadingPairs>
    <vt:vector size="8" baseType="variant">
      <vt:variant>
        <vt:lpstr>Fonts Used</vt:lpstr>
      </vt:variant>
      <vt:variant>
        <vt:i4>2</vt:i4>
      </vt:variant>
      <vt:variant>
        <vt:lpstr>Theme</vt:lpstr>
      </vt:variant>
      <vt:variant>
        <vt:i4>3</vt:i4>
      </vt:variant>
      <vt:variant>
        <vt:lpstr>Embedded OLE Servers</vt:lpstr>
      </vt:variant>
      <vt:variant>
        <vt:i4>1</vt:i4>
      </vt:variant>
      <vt:variant>
        <vt:lpstr>Slide Titles</vt:lpstr>
      </vt:variant>
      <vt:variant>
        <vt:i4>7</vt:i4>
      </vt:variant>
    </vt:vector>
  </HeadingPairs>
  <TitlesOfParts>
    <vt:vector size="13" baseType="lpstr">
      <vt:lpstr>Arial</vt:lpstr>
      <vt:lpstr>Calibri</vt:lpstr>
      <vt:lpstr>1_DIMECC | Otsikko | Finnish Blue</vt:lpstr>
      <vt:lpstr>DIMECC | Otsikko | Finnish Blue</vt:lpstr>
      <vt:lpstr>DIMECC | Sisältö</vt:lpstr>
      <vt:lpstr>think-cell Slide</vt:lpstr>
      <vt:lpstr>Cross-border co-operation for industry digitalization, and new ways of working  – experiences from Fit-for-Baltics Innovation Study   15.12.2020  Doris Pryjma, System manager DIMECC Ltd. (Finland)</vt:lpstr>
      <vt:lpstr>Why ?</vt:lpstr>
      <vt:lpstr>What Demobooster?</vt:lpstr>
      <vt:lpstr>Who &amp; How?</vt:lpstr>
      <vt:lpstr>Results &amp; insights</vt:lpstr>
      <vt:lpstr>For more information: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Cross-border co-operation for industry digitalization, and new ways of working   – experiences from Fit-for-Baltics Innovation Study   Doris Pryjma, System manager, DIMECC, (Finland)</dc:title>
  <dc:creator>Doris Pryjma</dc:creator>
  <cp:lastModifiedBy>Debbie Neves</cp:lastModifiedBy>
  <cp:revision>4</cp:revision>
  <dcterms:created xsi:type="dcterms:W3CDTF">2020-12-07T08:30:17Z</dcterms:created>
  <dcterms:modified xsi:type="dcterms:W3CDTF">2021-12-15T04:05:15Z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0x010100CEC4D36D589A7041B61D177878EA4B4A</vt:lpwstr>
  </property>
</Properties>
</file>