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51" r:id="rId1"/>
  </p:sldMasterIdLst>
  <p:notesMasterIdLst>
    <p:notesMasterId r:id="rId20"/>
  </p:notesMasterIdLst>
  <p:sldIdLst>
    <p:sldId id="256" r:id="rId2"/>
    <p:sldId id="300" r:id="rId3"/>
    <p:sldId id="287" r:id="rId4"/>
    <p:sldId id="289" r:id="rId5"/>
    <p:sldId id="297" r:id="rId6"/>
    <p:sldId id="320" r:id="rId7"/>
    <p:sldId id="321" r:id="rId8"/>
    <p:sldId id="323" r:id="rId9"/>
    <p:sldId id="314" r:id="rId10"/>
    <p:sldId id="313" r:id="rId11"/>
    <p:sldId id="315" r:id="rId12"/>
    <p:sldId id="316" r:id="rId13"/>
    <p:sldId id="317" r:id="rId14"/>
    <p:sldId id="259" r:id="rId15"/>
    <p:sldId id="319" r:id="rId16"/>
    <p:sldId id="318" r:id="rId17"/>
    <p:sldId id="302" r:id="rId18"/>
    <p:sldId id="272" r:id="rId19"/>
  </p:sldIdLst>
  <p:sldSz cx="12190413" cy="6859588"/>
  <p:notesSz cx="6797675" cy="9926638"/>
  <p:embeddedFontLst>
    <p:embeddedFont>
      <p:font typeface="Calibri" panose="020F0502020204030204" pitchFamily="34" charset="0"/>
      <p:regular r:id="rId21"/>
      <p:bold r:id="rId22"/>
      <p:italic r:id="rId23"/>
      <p:boldItalic r:id="rId24"/>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FF44D1D-B32E-4770-B8C0-3B2012F4EE5C}">
          <p14:sldIdLst>
            <p14:sldId id="256"/>
            <p14:sldId id="300"/>
          </p14:sldIdLst>
        </p14:section>
        <p14:section name="EMMA in a Nutshell" id="{1EF2D8E7-C8A4-4187-8E4D-481F5B62B973}">
          <p14:sldIdLst>
            <p14:sldId id="287"/>
            <p14:sldId id="289"/>
            <p14:sldId id="297"/>
            <p14:sldId id="320"/>
          </p14:sldIdLst>
        </p14:section>
        <p14:section name="CIP - Finland" id="{22CCB5AE-6D1A-4C18-A5AC-3EF3CDA2CA4A}">
          <p14:sldIdLst>
            <p14:sldId id="321"/>
            <p14:sldId id="323"/>
          </p14:sldIdLst>
        </p14:section>
        <p14:section name="CIP Germany" id="{E41D37A2-A9D5-4DA5-BA58-39C8034E93DC}">
          <p14:sldIdLst/>
        </p14:section>
        <p14:section name="CIP Lithuania" id="{57E656A5-4E3E-4F32-A38F-54A77039CE36}">
          <p14:sldIdLst/>
        </p14:section>
        <p14:section name="CIP Poland" id="{47359A4E-4C2E-483C-BCC3-B2CF9EEEC9F5}">
          <p14:sldIdLst/>
        </p14:section>
        <p14:section name="CIP Sweden" id="{B567F5DF-3B7E-4BC2-BF89-92EDC175A9FF}">
          <p14:sldIdLst/>
        </p14:section>
        <p14:section name="BSR and International" id="{6D05F3A9-8929-4238-9C14-E6D06C9DC547}">
          <p14:sldIdLst>
            <p14:sldId id="314"/>
            <p14:sldId id="313"/>
            <p14:sldId id="315"/>
            <p14:sldId id="316"/>
            <p14:sldId id="317"/>
            <p14:sldId id="259"/>
          </p14:sldIdLst>
        </p14:section>
        <p14:section name="Conclusions and Recommendations" id="{383F1F4F-170C-427F-A8D0-341A5D385496}">
          <p14:sldIdLst>
            <p14:sldId id="319"/>
            <p14:sldId id="318"/>
            <p14:sldId id="302"/>
          </p14:sldIdLst>
        </p14:section>
        <p14:section name="Final Slide" id="{46F155F2-177B-4C4D-ADB8-4404CD6854D2}">
          <p14:sldIdLst>
            <p14:sldId id="272"/>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4E1"/>
    <a:srgbClr val="00507F"/>
    <a:srgbClr val="C00000"/>
    <a:srgbClr val="7B7B7B"/>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81518" autoAdjust="0"/>
  </p:normalViewPr>
  <p:slideViewPr>
    <p:cSldViewPr>
      <p:cViewPr varScale="1">
        <p:scale>
          <a:sx n="89" d="100"/>
          <a:sy n="89" d="100"/>
        </p:scale>
        <p:origin x="876" y="108"/>
      </p:cViewPr>
      <p:guideLst>
        <p:guide orient="horz" pos="2161"/>
        <p:guide pos="3840"/>
      </p:guideLst>
    </p:cSldViewPr>
  </p:slideViewPr>
  <p:notesTextViewPr>
    <p:cViewPr>
      <p:scale>
        <a:sx n="3" d="2"/>
        <a:sy n="3" d="2"/>
      </p:scale>
      <p:origin x="0" y="0"/>
    </p:cViewPr>
  </p:notesTextViewPr>
  <p:sorterViewPr>
    <p:cViewPr>
      <p:scale>
        <a:sx n="100" d="100"/>
        <a:sy n="100" d="100"/>
      </p:scale>
      <p:origin x="0" y="7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5216123-3A9E-440B-94D1-BE521FCE44CB}" type="datetimeFigureOut">
              <a:rPr lang="de-DE" smtClean="0"/>
              <a:t>14.03.2019</a:t>
            </a:fld>
            <a:endParaRPr lang="de-DE"/>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ED9978-FAC8-4A75-91ED-8A62DF927ED4}" type="slidenum">
              <a:rPr lang="de-DE" smtClean="0"/>
              <a:t>‹Nr.›</a:t>
            </a:fld>
            <a:endParaRPr lang="de-DE"/>
          </a:p>
        </p:txBody>
      </p:sp>
    </p:spTree>
    <p:extLst>
      <p:ext uri="{BB962C8B-B14F-4D97-AF65-F5344CB8AC3E}">
        <p14:creationId xmlns:p14="http://schemas.microsoft.com/office/powerpoint/2010/main" val="26241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a:t>
            </a:fld>
            <a:endParaRPr lang="de-DE"/>
          </a:p>
        </p:txBody>
      </p:sp>
    </p:spTree>
    <p:extLst>
      <p:ext uri="{BB962C8B-B14F-4D97-AF65-F5344CB8AC3E}">
        <p14:creationId xmlns:p14="http://schemas.microsoft.com/office/powerpoint/2010/main" val="104832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achive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aims</a:t>
            </a:r>
            <a:r>
              <a:rPr lang="de-DE" dirty="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pPr marL="165415" indent="-165415">
              <a:buFontTx/>
              <a:buChar char="-"/>
            </a:pPr>
            <a:r>
              <a:rPr lang="de-DE" dirty="0">
                <a:latin typeface="Arial" panose="020B0604020202020204" pitchFamily="34" charset="0"/>
                <a:cs typeface="Arial" panose="020B0604020202020204" pitchFamily="34" charset="0"/>
              </a:rPr>
              <a:t>Pilot </a:t>
            </a:r>
            <a:r>
              <a:rPr lang="de-DE" dirty="0" err="1">
                <a:latin typeface="Arial" panose="020B0604020202020204" pitchFamily="34" charset="0"/>
                <a:cs typeface="Arial" panose="020B0604020202020204" pitchFamily="34" charset="0"/>
              </a:rPr>
              <a:t>actions</a:t>
            </a:r>
            <a:r>
              <a:rPr lang="de-DE" dirty="0">
                <a:latin typeface="Arial" panose="020B0604020202020204" pitchFamily="34" charset="0"/>
                <a:cs typeface="Arial" panose="020B0604020202020204" pitchFamily="34" charset="0"/>
              </a:rPr>
              <a:t> </a:t>
            </a:r>
          </a:p>
          <a:p>
            <a:pPr marL="606522" lvl="1" indent="-165415">
              <a:buFontTx/>
              <a:buChar char="-"/>
            </a:pP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analyse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akquire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data</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err="1">
                <a:latin typeface="Arial" panose="020B0604020202020204" pitchFamily="34" charset="0"/>
                <a:cs typeface="Arial" panose="020B0604020202020204" pitchFamily="34" charset="0"/>
              </a:rPr>
              <a:t>To</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proof</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concepts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to</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demonstrate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potentioals</a:t>
            </a:r>
            <a:endParaRPr lang="de-DE" baseline="0" dirty="0">
              <a:latin typeface="Arial" panose="020B0604020202020204" pitchFamily="34" charset="0"/>
              <a:cs typeface="Arial" panose="020B0604020202020204" pitchFamily="34" charset="0"/>
            </a:endParaRPr>
          </a:p>
          <a:p>
            <a:pPr marL="165415" indent="-165415">
              <a:buFontTx/>
              <a:buChar char="-"/>
            </a:pPr>
            <a:endParaRPr lang="de-DE" baseline="0" dirty="0">
              <a:latin typeface="Arial" panose="020B0604020202020204" pitchFamily="34" charset="0"/>
              <a:cs typeface="Arial" panose="020B0604020202020204" pitchFamily="34" charset="0"/>
            </a:endParaRPr>
          </a:p>
          <a:p>
            <a:pPr marL="165415" indent="-165415">
              <a:buFontTx/>
              <a:buChar char="-"/>
            </a:pPr>
            <a:r>
              <a:rPr lang="de-DE" baseline="0" dirty="0">
                <a:latin typeface="Arial" panose="020B0604020202020204" pitchFamily="34" charset="0"/>
                <a:cs typeface="Arial" panose="020B0604020202020204" pitchFamily="34" charset="0"/>
              </a:rPr>
              <a:t>Stakeholder </a:t>
            </a:r>
            <a:r>
              <a:rPr lang="de-DE" baseline="0" dirty="0" err="1">
                <a:latin typeface="Arial" panose="020B0604020202020204" pitchFamily="34" charset="0"/>
                <a:cs typeface="Arial" panose="020B0604020202020204" pitchFamily="34" charset="0"/>
              </a:rPr>
              <a:t>plattform</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which</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acts</a:t>
            </a:r>
            <a:r>
              <a:rPr lang="de-DE" baseline="0" dirty="0">
                <a:latin typeface="Arial" panose="020B0604020202020204" pitchFamily="34" charset="0"/>
                <a:cs typeface="Arial" panose="020B0604020202020204" pitchFamily="34" charset="0"/>
              </a:rPr>
              <a:t> neutral in </a:t>
            </a:r>
            <a:r>
              <a:rPr lang="de-DE" baseline="0" dirty="0" err="1">
                <a:latin typeface="Arial" panose="020B0604020202020204" pitchFamily="34" charset="0"/>
                <a:cs typeface="Arial" panose="020B0604020202020204" pitchFamily="34" charset="0"/>
              </a:rPr>
              <a:t>regar</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of</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competition</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err="1">
                <a:latin typeface="Arial" panose="020B0604020202020204" pitchFamily="34" charset="0"/>
                <a:cs typeface="Arial" panose="020B0604020202020204" pitchFamily="34" charset="0"/>
              </a:rPr>
              <a:t>Exhibitions</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a:latin typeface="Arial" panose="020B0604020202020204" pitchFamily="34" charset="0"/>
                <a:cs typeface="Arial" panose="020B0604020202020204" pitchFamily="34" charset="0"/>
              </a:rPr>
              <a:t>Events</a:t>
            </a:r>
          </a:p>
          <a:p>
            <a:pPr marL="606522" lvl="1" indent="-165415">
              <a:buFontTx/>
              <a:buChar char="-"/>
            </a:pPr>
            <a:r>
              <a:rPr lang="de-DE" baseline="0" dirty="0">
                <a:latin typeface="Arial" panose="020B0604020202020204" pitchFamily="34" charset="0"/>
                <a:cs typeface="Arial" panose="020B0604020202020204" pitchFamily="34" charset="0"/>
              </a:rPr>
              <a:t>Public </a:t>
            </a:r>
            <a:r>
              <a:rPr lang="de-DE" baseline="0" dirty="0" err="1">
                <a:latin typeface="Arial" panose="020B0604020202020204" pitchFamily="34" charset="0"/>
                <a:cs typeface="Arial" panose="020B0604020202020204" pitchFamily="34" charset="0"/>
              </a:rPr>
              <a:t>information</a:t>
            </a:r>
            <a:endParaRPr lang="de-DE" baseline="0" dirty="0">
              <a:latin typeface="Arial" panose="020B0604020202020204" pitchFamily="34" charset="0"/>
              <a:cs typeface="Arial" panose="020B0604020202020204" pitchFamily="34" charset="0"/>
            </a:endParaRPr>
          </a:p>
          <a:p>
            <a:pPr marL="165415" indent="-165415">
              <a:buFontTx/>
              <a:buChar char="-"/>
            </a:pPr>
            <a:endParaRPr lang="de-DE" baseline="0" dirty="0">
              <a:latin typeface="Arial" panose="020B0604020202020204" pitchFamily="34" charset="0"/>
              <a:cs typeface="Arial" panose="020B0604020202020204" pitchFamily="34" charset="0"/>
            </a:endParaRPr>
          </a:p>
          <a:p>
            <a:pPr marL="165415" indent="-165415">
              <a:buFontTx/>
              <a:buChar char="-"/>
            </a:pPr>
            <a:r>
              <a:rPr lang="de-DE" baseline="0" dirty="0">
                <a:latin typeface="Arial" panose="020B0604020202020204" pitchFamily="34" charset="0"/>
                <a:cs typeface="Arial" panose="020B0604020202020204" pitchFamily="34" charset="0"/>
              </a:rPr>
              <a:t>Lobby </a:t>
            </a:r>
            <a:r>
              <a:rPr lang="de-DE" baseline="0" dirty="0" err="1">
                <a:latin typeface="Arial" panose="020B0604020202020204" pitchFamily="34" charset="0"/>
                <a:cs typeface="Arial" panose="020B0604020202020204" pitchFamily="34" charset="0"/>
              </a:rPr>
              <a:t>work</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lobby</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strategies</a:t>
            </a:r>
            <a:r>
              <a:rPr lang="de-DE" baseline="0" dirty="0">
                <a:latin typeface="Arial" panose="020B0604020202020204" pitchFamily="34" charset="0"/>
                <a:cs typeface="Arial" panose="020B0604020202020204" pitchFamily="34" charset="0"/>
              </a:rPr>
              <a:t> </a:t>
            </a:r>
          </a:p>
          <a:p>
            <a:pPr marL="606522" lvl="1" indent="-165415">
              <a:buFontTx/>
              <a:buChar char="-"/>
            </a:pPr>
            <a:r>
              <a:rPr lang="de-DE" baseline="0" dirty="0" err="1">
                <a:latin typeface="Arial" panose="020B0604020202020204" pitchFamily="34" charset="0"/>
                <a:cs typeface="Arial" panose="020B0604020202020204" pitchFamily="34" charset="0"/>
              </a:rPr>
              <a:t>Together</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with</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existing</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organisations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associations</a:t>
            </a:r>
            <a:endParaRPr lang="de-DE" baseline="0" dirty="0">
              <a:latin typeface="Arial" panose="020B0604020202020204" pitchFamily="34" charset="0"/>
              <a:cs typeface="Arial" panose="020B0604020202020204" pitchFamily="34" charset="0"/>
            </a:endParaRPr>
          </a:p>
          <a:p>
            <a:pPr marL="165415" indent="-165415">
              <a:buFontTx/>
              <a:buChar cha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3</a:t>
            </a:fld>
            <a:endParaRPr lang="de-DE"/>
          </a:p>
        </p:txBody>
      </p:sp>
    </p:spTree>
    <p:extLst>
      <p:ext uri="{BB962C8B-B14F-4D97-AF65-F5344CB8AC3E}">
        <p14:creationId xmlns:p14="http://schemas.microsoft.com/office/powerpoint/2010/main" val="27439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spcBef>
                <a:spcPts val="463"/>
              </a:spcBef>
              <a:spcAft>
                <a:spcPts val="579"/>
              </a:spcAft>
              <a:defRPr/>
            </a:pPr>
            <a:r>
              <a:rPr lang="en-GB" sz="1000" dirty="0"/>
              <a:t>Lake </a:t>
            </a:r>
            <a:r>
              <a:rPr lang="en-GB" sz="1000" dirty="0" err="1"/>
              <a:t>Malären</a:t>
            </a:r>
            <a:r>
              <a:rPr lang="en-GB" sz="1000" dirty="0"/>
              <a:t> (SE) and Saimaa canal (FI) are heavily affected by ice in winter times</a:t>
            </a:r>
          </a:p>
          <a:p>
            <a:pPr>
              <a:spcBef>
                <a:spcPts val="463"/>
              </a:spcBef>
              <a:spcAft>
                <a:spcPts val="579"/>
              </a:spcAft>
            </a:pPr>
            <a:endParaRPr lang="de-DE" sz="1000" dirty="0">
              <a:latin typeface="Arial" panose="020B0604020202020204" pitchFamily="34" charset="0"/>
              <a:cs typeface="Arial" panose="020B0604020202020204" pitchFamily="34" charset="0"/>
            </a:endParaRPr>
          </a:p>
          <a:p>
            <a:pPr defTabSz="882213">
              <a:defRPr/>
            </a:pPr>
            <a:r>
              <a:rPr lang="en-GB" dirty="0"/>
              <a:t>Same Standards and Harmonisation in Europe needed</a:t>
            </a:r>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4</a:t>
            </a:fld>
            <a:endParaRPr lang="de-DE"/>
          </a:p>
        </p:txBody>
      </p:sp>
    </p:spTree>
    <p:extLst>
      <p:ext uri="{BB962C8B-B14F-4D97-AF65-F5344CB8AC3E}">
        <p14:creationId xmlns:p14="http://schemas.microsoft.com/office/powerpoint/2010/main" val="331691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IWT stakeholders from BSR countries are well represented in national associations and organisations which themselves support European and international associations and institutions (CESNI, UNECE)</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Knowledge sharing and exchange between the stakeholders is practiced on BSR/EU level (IWT-platform)</a:t>
            </a:r>
            <a:endParaRPr lang="de-DE" dirty="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5</a:t>
            </a:fld>
            <a:endParaRPr lang="de-DE"/>
          </a:p>
        </p:txBody>
      </p:sp>
    </p:spTree>
    <p:extLst>
      <p:ext uri="{BB962C8B-B14F-4D97-AF65-F5344CB8AC3E}">
        <p14:creationId xmlns:p14="http://schemas.microsoft.com/office/powerpoint/2010/main" val="40828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b="1" dirty="0"/>
              <a:t>FI-01 Renewing Locks in Saimaa Canal</a:t>
            </a:r>
          </a:p>
          <a:p>
            <a:pPr marL="171450" indent="-171450">
              <a:buFont typeface="Arial" panose="020B0604020202020204" pitchFamily="34" charset="0"/>
              <a:buChar char="•"/>
            </a:pPr>
            <a:r>
              <a:rPr lang="en-US" dirty="0"/>
              <a:t>Dimensions of the 8 lock in Saimaa Canal does not meet the requirements of commercial shipping now and in the future </a:t>
            </a:r>
          </a:p>
          <a:p>
            <a:pPr marL="171450" indent="-171450">
              <a:buFont typeface="Arial" panose="020B0604020202020204" pitchFamily="34" charset="0"/>
              <a:buChar char="•"/>
            </a:pPr>
            <a:r>
              <a:rPr lang="en-US" dirty="0"/>
              <a:t>The maximum dimensions allowed for a ship transiting the canal are: Length: 82.0 m (269.0 </a:t>
            </a:r>
            <a:r>
              <a:rPr lang="en-US" dirty="0" err="1"/>
              <a:t>ft</a:t>
            </a:r>
            <a:r>
              <a:rPr lang="en-US" dirty="0"/>
              <a:t>), Beam (width): 12.2 m (40 </a:t>
            </a:r>
            <a:r>
              <a:rPr lang="en-US" dirty="0" err="1"/>
              <a:t>ft</a:t>
            </a:r>
            <a:r>
              <a:rPr lang="en-US" dirty="0"/>
              <a:t>), Draft: 4.35 m (14.3 </a:t>
            </a:r>
            <a:r>
              <a:rPr lang="en-US" dirty="0" err="1"/>
              <a:t>ft</a:t>
            </a:r>
            <a:r>
              <a:rPr lang="en-US" dirty="0"/>
              <a:t>), Height of mast: 24.5 m (80 </a:t>
            </a:r>
            <a:r>
              <a:rPr lang="en-US" dirty="0" err="1"/>
              <a:t>ft</a:t>
            </a:r>
            <a:r>
              <a:rPr lang="en-US" dirty="0"/>
              <a:t>)</a:t>
            </a:r>
          </a:p>
          <a:p>
            <a:pPr marL="171450" indent="-171450">
              <a:buFont typeface="Arial" panose="020B0604020202020204" pitchFamily="34" charset="0"/>
              <a:buChar char="•"/>
            </a:pPr>
            <a:r>
              <a:rPr lang="en-US" dirty="0"/>
              <a:t>Lengthening all 8 locks in Saimaa Canal by 8-10 meters would benefit the commercial traffic in Saimaa inland waterway by increasing the vessel fleet from approximately 30 to 90. Extension of fleet would give Saimaa inland waterway vessels that have better ice class and give them better maneuverability in ice conditions resulting shorter closing period in winter. Shorter closing period would benefit supply chains, because  could they would not have to diverse supply chains to sea ports because waterway is closed for 2,5 months in winter time when this type of traffic is needed. Bigger vessels capacity to take cargo would also be better.</a:t>
            </a:r>
          </a:p>
          <a:p>
            <a:pPr marL="171450" indent="-171450">
              <a:buFont typeface="Arial" panose="020B0604020202020204" pitchFamily="34" charset="0"/>
              <a:buChar char="•"/>
            </a:pPr>
            <a:r>
              <a:rPr lang="en-US" dirty="0"/>
              <a:t>Construction of new locks should be made without closing the vessel and road traffic. Mainly constructions would be made during winter break which is about 2,5 months. If it is necessary this closure can be extended with 2 months more. It is estimated that all the constructions cannot be made in previous mentioned time. Construction is implemented to 2-3 years, which means 2-4 locks construction at the same time.</a:t>
            </a:r>
          </a:p>
          <a:p>
            <a:pPr marL="171450" indent="-171450">
              <a:buFont typeface="Arial" panose="020B0604020202020204" pitchFamily="34" charset="0"/>
              <a:buChar char="•"/>
            </a:pPr>
            <a:r>
              <a:rPr lang="en-US" dirty="0"/>
              <a:t>Cost</a:t>
            </a:r>
            <a:r>
              <a:rPr lang="en-US" baseline="0" dirty="0"/>
              <a:t> estimation: 50 million Euros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Saimaa Canal is not part of TEN-T corridor but only way to reach lake Saimaa inland waterway which is part of TEN-T network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FI-02 Draught in Saimaa Canal</a:t>
            </a:r>
          </a:p>
          <a:p>
            <a:pPr marL="171450" indent="-171450">
              <a:buFont typeface="Arial" panose="020B0604020202020204" pitchFamily="34" charset="0"/>
              <a:buChar char="•"/>
            </a:pPr>
            <a:r>
              <a:rPr lang="en-US" dirty="0"/>
              <a:t>Draught for vessel in Saimaa Canal is limited to 4,35m. It is possible to increase the water level in Saimaa Canal with 10cm if necessary. This measure is possible by permission of water court. Things that have to be solved that the water levels in sea and in lake Saimaa enables increasing water level in Saimaa Canal. Also it have to be solved that the dams in Canal will bear. </a:t>
            </a:r>
          </a:p>
          <a:p>
            <a:pPr marL="171450" indent="-171450">
              <a:buFont typeface="Arial" panose="020B0604020202020204" pitchFamily="34" charset="0"/>
              <a:buChar char="•"/>
            </a:pPr>
            <a:r>
              <a:rPr lang="en-US" dirty="0"/>
              <a:t>By increasing the draught in Saimaa Canal with 10cm increases vessels loading capacity</a:t>
            </a:r>
            <a:r>
              <a:rPr lang="en-US" baseline="0" dirty="0"/>
              <a:t> by 50 – 100 tons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Saimaa Canal is not part of TEN-T corridor but only way to reach lake Saimaa inland waterway which is part of TEN-T network</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7</a:t>
            </a:fld>
            <a:endParaRPr lang="de-DE"/>
          </a:p>
        </p:txBody>
      </p:sp>
    </p:spTree>
    <p:extLst>
      <p:ext uri="{BB962C8B-B14F-4D97-AF65-F5344CB8AC3E}">
        <p14:creationId xmlns:p14="http://schemas.microsoft.com/office/powerpoint/2010/main" val="398956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On European level several IWW associations represent the sector towards EU institutions like the EU Parliament, the EU Commission and the EU Council. On European level several lobby organisations exist focusing on inland navigation, namely European Barge Union (EBU), European Federation of Inland Ports (EFIP), European River-Sea-Transport Union (ERSTU), European Skippers’ Organisation (ESO), Inland Navigation Europe (INE) and the Association for inland navigation and navigable waterways in Europe (VBW).</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Analyses in the project showed the lack of members from the Baltic Sea Region (besides Germany and Poland to some extend) represented by IWW associations in Brussels. This is due to the fact of missing national branch associations. However, especially the acquisition of single private organisations from one country should not come along with the privilege representing this country officially on European levels. The danger is to represent single interests of one/some financially strong members and not the entire sector of the country. Thus, it can be stated, that the national drawback is also influencing sectors representation on the European level.</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 has to be clearly stated, that cooperation between the associations exist and increases. Besides others joint statements, policy-/recommendation papers and events are organised to bundle forces. Strengths of the individual associations are getting used by all, even though not in any kind of business yet.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10</a:t>
            </a:fld>
            <a:endParaRPr lang="de-DE"/>
          </a:p>
        </p:txBody>
      </p:sp>
    </p:spTree>
    <p:extLst>
      <p:ext uri="{BB962C8B-B14F-4D97-AF65-F5344CB8AC3E}">
        <p14:creationId xmlns:p14="http://schemas.microsoft.com/office/powerpoint/2010/main" val="196396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itchFamily="34" charset="0"/>
              <a:buNone/>
            </a:pPr>
            <a:r>
              <a:rPr lang="en-GB" sz="1100" b="1" dirty="0">
                <a:solidFill>
                  <a:srgbClr val="00507F"/>
                </a:solidFill>
                <a:latin typeface="Arial" panose="020B0604020202020204" pitchFamily="34" charset="0"/>
                <a:cs typeface="Arial" panose="020B0604020202020204" pitchFamily="34" charset="0"/>
              </a:rPr>
              <a:t>Technique and public section:</a:t>
            </a:r>
          </a:p>
          <a:p>
            <a:pPr marL="0" indent="0">
              <a:lnSpc>
                <a:spcPct val="150000"/>
              </a:lnSpc>
              <a:buFont typeface="Arial" pitchFamily="34" charset="0"/>
              <a:buNone/>
            </a:pPr>
            <a:endParaRPr lang="en-GB" sz="1100" dirty="0">
              <a:solidFill>
                <a:srgbClr val="00507F"/>
              </a:solidFill>
              <a:latin typeface="Arial" panose="020B0604020202020204" pitchFamily="34" charset="0"/>
              <a:cs typeface="Arial" panose="020B0604020202020204" pitchFamily="34" charset="0"/>
            </a:endParaRPr>
          </a:p>
          <a:p>
            <a:pPr marL="266673" indent="-266673">
              <a:buFont typeface="Arial" pitchFamily="34" charset="0"/>
              <a:buChar char="•"/>
            </a:pPr>
            <a:r>
              <a:rPr lang="en-US" sz="1100" dirty="0">
                <a:latin typeface="Arial" panose="020B0604020202020204" pitchFamily="34" charset="0"/>
                <a:cs typeface="Arial" panose="020B0604020202020204" pitchFamily="34" charset="0"/>
              </a:rPr>
              <a:t>Electronic Chart Display and Information System (ECDIS)</a:t>
            </a:r>
            <a:endParaRPr lang="en-GB" sz="1100" dirty="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a:latin typeface="Arial" panose="020B0604020202020204" pitchFamily="34" charset="0"/>
                <a:cs typeface="Arial" panose="020B0604020202020204" pitchFamily="34" charset="0"/>
              </a:rPr>
              <a:t>Electronic navigational chart overlay (</a:t>
            </a:r>
            <a:r>
              <a:rPr lang="en-GB" sz="1100" dirty="0" err="1">
                <a:latin typeface="Arial" panose="020B0604020202020204" pitchFamily="34" charset="0"/>
                <a:cs typeface="Arial" panose="020B0604020202020204" pitchFamily="34" charset="0"/>
              </a:rPr>
              <a:t>iENC</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Position of locks, bridges, gauges, bunker stations, etc.:  European RIS Index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Publicly available contents is rather heterogeneous. </a:t>
            </a:r>
          </a:p>
          <a:p>
            <a:pPr marL="266673" indent="-266673" fontAlgn="ctr">
              <a:buFont typeface="Arial" pitchFamily="34" charset="0"/>
              <a:buChar char="•"/>
            </a:pPr>
            <a:endParaRPr lang="en-GB" sz="1100" dirty="0">
              <a:latin typeface="Arial" panose="020B0604020202020204" pitchFamily="34" charset="0"/>
              <a:cs typeface="Arial" panose="020B0604020202020204" pitchFamily="34" charset="0"/>
            </a:endParaRPr>
          </a:p>
          <a:p>
            <a:pPr marL="266673" indent="-266673" fontAlgn="ctr">
              <a:buFont typeface="Arial" pitchFamily="34" charset="0"/>
              <a:buChar char="•"/>
            </a:pPr>
            <a:r>
              <a:rPr lang="en-GB" sz="1100" dirty="0">
                <a:latin typeface="Arial" panose="020B0604020202020204" pitchFamily="34" charset="0"/>
                <a:cs typeface="Arial" panose="020B0604020202020204" pitchFamily="34" charset="0"/>
              </a:rPr>
              <a:t>Notices to Skippers (</a:t>
            </a:r>
            <a:r>
              <a:rPr lang="en-GB" sz="1100" dirty="0" err="1">
                <a:latin typeface="Arial" panose="020B0604020202020204" pitchFamily="34" charset="0"/>
                <a:cs typeface="Arial" panose="020B0604020202020204" pitchFamily="34" charset="0"/>
              </a:rPr>
              <a:t>NtS</a:t>
            </a:r>
            <a:r>
              <a:rPr lang="en-GB" sz="1100" dirty="0">
                <a:latin typeface="Arial" panose="020B0604020202020204" pitchFamily="34" charset="0"/>
                <a:cs typeface="Arial" panose="020B0604020202020204" pitchFamily="34" charset="0"/>
              </a:rPr>
              <a:t>),</a:t>
            </a:r>
            <a:r>
              <a:rPr lang="en-GB" sz="1100" baseline="0" dirty="0">
                <a:latin typeface="Arial" panose="020B0604020202020204" pitchFamily="34" charset="0"/>
                <a:cs typeface="Arial" panose="020B0604020202020204" pitchFamily="34" charset="0"/>
              </a:rPr>
              <a:t> German service integrated. </a:t>
            </a:r>
            <a:r>
              <a:rPr lang="en-GB" sz="1100" dirty="0">
                <a:latin typeface="Arial" panose="020B0604020202020204" pitchFamily="34" charset="0"/>
                <a:cs typeface="Arial" panose="020B0604020202020204" pitchFamily="34" charset="0"/>
              </a:rPr>
              <a:t>Other countries to follow. </a:t>
            </a:r>
            <a:r>
              <a:rPr lang="en-GB" sz="1100" dirty="0" err="1">
                <a:latin typeface="Arial" panose="020B0604020202020204" pitchFamily="34" charset="0"/>
                <a:cs typeface="Arial" panose="020B0604020202020204" pitchFamily="34" charset="0"/>
              </a:rPr>
              <a:t>Fallback</a:t>
            </a:r>
            <a:r>
              <a:rPr lang="en-GB" sz="1100" dirty="0">
                <a:latin typeface="Arial" panose="020B0604020202020204" pitchFamily="34" charset="0"/>
                <a:cs typeface="Arial" panose="020B0604020202020204" pitchFamily="34" charset="0"/>
              </a:rPr>
              <a:t> via proprietary subscriptions (email) possible</a:t>
            </a:r>
          </a:p>
          <a:p>
            <a:pPr marL="266673" indent="-266673" fontAlgn="ctr">
              <a:buFont typeface="Arial" pitchFamily="34" charset="0"/>
              <a:buChar char="•"/>
            </a:pPr>
            <a:r>
              <a:rPr lang="en-GB" sz="1100" dirty="0">
                <a:latin typeface="Arial" panose="020B0604020202020204" pitchFamily="34" charset="0"/>
                <a:cs typeface="Arial" panose="020B0604020202020204" pitchFamily="34" charset="0"/>
              </a:rPr>
              <a:t>Display of water levels (WRM messages based on </a:t>
            </a:r>
            <a:r>
              <a:rPr lang="en-GB" sz="1100" dirty="0" err="1">
                <a:latin typeface="Arial" panose="020B0604020202020204" pitchFamily="34" charset="0"/>
                <a:cs typeface="Arial" panose="020B0604020202020204" pitchFamily="34" charset="0"/>
              </a:rPr>
              <a:t>NtS</a:t>
            </a:r>
            <a:r>
              <a:rPr lang="en-GB" sz="1100" dirty="0">
                <a:latin typeface="Arial" panose="020B0604020202020204" pitchFamily="34" charset="0"/>
                <a:cs typeface="Arial" panose="020B0604020202020204" pitchFamily="34" charset="0"/>
              </a:rPr>
              <a:t>)</a:t>
            </a:r>
          </a:p>
          <a:p>
            <a:pPr marL="542871" lvl="1" indent="-268261" fontAlgn="ctr">
              <a:buFont typeface="Arial" pitchFamily="34" charset="0"/>
              <a:buChar char="•"/>
            </a:pPr>
            <a:r>
              <a:rPr lang="en-GB" sz="1100" dirty="0">
                <a:latin typeface="Arial" panose="020B0604020202020204" pitchFamily="34" charset="0"/>
                <a:cs typeface="Arial" panose="020B0604020202020204" pitchFamily="34" charset="0"/>
              </a:rPr>
              <a:t>Possible value added information: trends, hotspots, vertical clearance under bridges</a:t>
            </a:r>
          </a:p>
          <a:p>
            <a:pPr marL="266673" indent="-266673">
              <a:buFont typeface="Arial" pitchFamily="34" charset="0"/>
              <a:buChar char="•"/>
            </a:pPr>
            <a:endParaRPr lang="en-GB" sz="1100" dirty="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a:latin typeface="Arial" panose="020B0604020202020204" pitchFamily="34" charset="0"/>
                <a:cs typeface="Arial" panose="020B0604020202020204" pitchFamily="34" charset="0"/>
              </a:rPr>
              <a:t>General traffic information based on anonymised AIS data </a:t>
            </a:r>
          </a:p>
          <a:p>
            <a:pPr marL="541284" lvl="1" indent="-266673">
              <a:buFont typeface="Arial" pitchFamily="34" charset="0"/>
              <a:buChar char="•"/>
            </a:pPr>
            <a:r>
              <a:rPr lang="en-GB" sz="1100" dirty="0">
                <a:latin typeface="Arial" panose="020B0604020202020204" pitchFamily="34" charset="0"/>
                <a:cs typeface="Arial" panose="020B0604020202020204" pitchFamily="34" charset="0"/>
              </a:rPr>
              <a:t>traffic density</a:t>
            </a:r>
          </a:p>
          <a:p>
            <a:pPr marL="541284" lvl="1" indent="-266673">
              <a:buFont typeface="Arial" pitchFamily="34" charset="0"/>
              <a:buChar char="•"/>
            </a:pPr>
            <a:r>
              <a:rPr lang="en-GB" sz="1100" dirty="0">
                <a:latin typeface="Arial" panose="020B0604020202020204" pitchFamily="34" charset="0"/>
                <a:cs typeface="Arial" panose="020B0604020202020204" pitchFamily="34" charset="0"/>
              </a:rPr>
              <a:t>lock waiting times</a:t>
            </a:r>
          </a:p>
          <a:p>
            <a:pPr marL="541284" lvl="1" indent="-266673">
              <a:buNone/>
            </a:pPr>
            <a:r>
              <a:rPr lang="en-GB" sz="1100" dirty="0">
                <a:latin typeface="Arial" panose="020B0604020202020204" pitchFamily="34" charset="0"/>
                <a:cs typeface="Arial" panose="020B0604020202020204" pitchFamily="34" charset="0"/>
              </a:rPr>
              <a:t>AIS land infrastructure is available in parts of Germany. Discussions with ministry are ongoing.</a:t>
            </a:r>
          </a:p>
          <a:p>
            <a:pPr marL="266673" indent="-266673">
              <a:buFont typeface="Arial" pitchFamily="34" charset="0"/>
              <a:buChar char="•"/>
            </a:pPr>
            <a:r>
              <a:rPr lang="en-GB" sz="1100" dirty="0">
                <a:latin typeface="Arial" panose="020B0604020202020204" pitchFamily="34" charset="0"/>
                <a:cs typeface="Arial" panose="020B0604020202020204" pitchFamily="34" charset="0"/>
              </a:rPr>
              <a:t>Inclusion of detailed ports &amp; terminal data</a:t>
            </a:r>
          </a:p>
          <a:p>
            <a:pPr marL="0" indent="0">
              <a:buFont typeface="Arial" pitchFamily="34" charset="0"/>
              <a:buNone/>
            </a:pPr>
            <a:endParaRPr lang="en-GB" sz="1100" dirty="0">
              <a:latin typeface="Arial" panose="020B0604020202020204" pitchFamily="34" charset="0"/>
              <a:cs typeface="Arial" panose="020B0604020202020204" pitchFamily="34" charset="0"/>
            </a:endParaRPr>
          </a:p>
          <a:p>
            <a:pPr marL="1587" lvl="1" indent="0">
              <a:buFont typeface="Wingdings" panose="05000000000000000000" pitchFamily="2" charset="2"/>
              <a:buNone/>
              <a:tabLst>
                <a:tab pos="355600" algn="l"/>
              </a:tabLst>
            </a:pPr>
            <a:r>
              <a:rPr lang="en-GB" b="1" dirty="0"/>
              <a:t>Map-based web application providing static and basic status information on IWW</a:t>
            </a:r>
          </a:p>
          <a:p>
            <a:pPr marL="263525" lvl="1" indent="-365125">
              <a:buFont typeface="Wingdings" pitchFamily="2" charset="2"/>
              <a:buChar char="Ø"/>
              <a:tabLst>
                <a:tab pos="720725" algn="l"/>
              </a:tabLst>
            </a:pPr>
            <a:r>
              <a:rPr lang="en-GB" sz="2000" dirty="0"/>
              <a:t>Electronic navigational chart overlay (</a:t>
            </a:r>
            <a:r>
              <a:rPr lang="en-GB" sz="2000" dirty="0" err="1"/>
              <a:t>iENC</a:t>
            </a:r>
            <a:r>
              <a:rPr lang="en-GB" sz="2000" dirty="0"/>
              <a:t>)</a:t>
            </a:r>
          </a:p>
          <a:p>
            <a:pPr marL="263525" lvl="1" indent="-365125">
              <a:buFont typeface="Wingdings" pitchFamily="2" charset="2"/>
              <a:buChar char="Ø"/>
              <a:tabLst>
                <a:tab pos="720725" algn="l"/>
              </a:tabLst>
            </a:pPr>
            <a:r>
              <a:rPr lang="en-GB" sz="2000" dirty="0"/>
              <a:t>Position of locks, bridges, gauges, bunker stations, etc.:  update of European RIS Index</a:t>
            </a:r>
          </a:p>
          <a:p>
            <a:pPr marL="263525" lvl="1" indent="-365125">
              <a:buFont typeface="Wingdings" pitchFamily="2" charset="2"/>
              <a:buChar char="Ø"/>
              <a:tabLst>
                <a:tab pos="720725" algn="l"/>
              </a:tabLst>
            </a:pPr>
            <a:r>
              <a:rPr lang="en-GB" sz="2000" dirty="0"/>
              <a:t>Notices to Skippers (</a:t>
            </a:r>
            <a:r>
              <a:rPr lang="en-GB" sz="2000" dirty="0" err="1"/>
              <a:t>NtS</a:t>
            </a:r>
            <a:r>
              <a:rPr lang="en-GB" sz="2000" dirty="0"/>
              <a:t>): Only </a:t>
            </a:r>
            <a:r>
              <a:rPr lang="en-GB" sz="2000" dirty="0" err="1"/>
              <a:t>NtS-WebService</a:t>
            </a:r>
            <a:r>
              <a:rPr lang="en-GB" sz="2000" dirty="0"/>
              <a:t> from Germany currently integrated.</a:t>
            </a:r>
          </a:p>
          <a:p>
            <a:pPr marL="263525" lvl="1" indent="-365125">
              <a:buFont typeface="Wingdings" pitchFamily="2" charset="2"/>
              <a:buChar char="Ø"/>
              <a:tabLst>
                <a:tab pos="720725" algn="l"/>
              </a:tabLst>
            </a:pPr>
            <a:r>
              <a:rPr lang="en-GB" sz="2000" dirty="0"/>
              <a:t>Real time water levels - provided by German waterway authorities (WSV)</a:t>
            </a:r>
          </a:p>
          <a:p>
            <a:pPr marL="263525" lvl="1" indent="-365125">
              <a:buFont typeface="Wingdings" pitchFamily="2" charset="2"/>
              <a:buChar char="Ø"/>
              <a:tabLst>
                <a:tab pos="720725" algn="l"/>
              </a:tabLst>
            </a:pPr>
            <a:r>
              <a:rPr lang="en-GB" sz="2000" dirty="0"/>
              <a:t>Dynamic traffic situation: traffic density (no of vessels per section) &amp; traffic flow (vessel speed per section)</a:t>
            </a:r>
          </a:p>
          <a:p>
            <a:pPr marL="263525" lvl="1" indent="-365125">
              <a:buFont typeface="Wingdings" pitchFamily="2" charset="2"/>
              <a:buChar char="Ø"/>
              <a:tabLst>
                <a:tab pos="720725" algn="l"/>
              </a:tabLst>
            </a:pPr>
            <a:r>
              <a:rPr lang="en-GB" sz="2000" dirty="0"/>
              <a:t>Lock passage statistics (lock passage time = waiting time + lockage time)</a:t>
            </a:r>
            <a:endParaRPr lang="en-GB"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14</a:t>
            </a:fld>
            <a:endParaRPr lang="de-DE"/>
          </a:p>
        </p:txBody>
      </p:sp>
    </p:spTree>
    <p:extLst>
      <p:ext uri="{BB962C8B-B14F-4D97-AF65-F5344CB8AC3E}">
        <p14:creationId xmlns:p14="http://schemas.microsoft.com/office/powerpoint/2010/main" val="235214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Identified</a:t>
            </a:r>
            <a:r>
              <a:rPr lang="de-DE" dirty="0"/>
              <a:t> </a:t>
            </a:r>
            <a:r>
              <a:rPr lang="de-DE" dirty="0" err="1"/>
              <a:t>challenges</a:t>
            </a:r>
            <a:r>
              <a:rPr lang="de-DE" dirty="0"/>
              <a:t>:</a:t>
            </a:r>
          </a:p>
          <a:p>
            <a:pPr marL="330830" indent="-330830">
              <a:spcAft>
                <a:spcPts val="579"/>
              </a:spcAft>
              <a:buFont typeface="Courier New" panose="02070309020205020404" pitchFamily="49" charset="0"/>
              <a:buChar char="o"/>
            </a:pPr>
            <a:r>
              <a:rPr lang="en-GB" dirty="0"/>
              <a:t>Investment and innovation backlog, ashore &amp; on board</a:t>
            </a:r>
          </a:p>
          <a:p>
            <a:pPr marL="330830" indent="-330830">
              <a:spcAft>
                <a:spcPts val="579"/>
              </a:spcAft>
              <a:buFont typeface="Courier New" panose="02070309020205020404" pitchFamily="49" charset="0"/>
              <a:buChar char="o"/>
            </a:pPr>
            <a:r>
              <a:rPr lang="en-GB" dirty="0"/>
              <a:t>Inhomogeneous national regulations and markets </a:t>
            </a:r>
          </a:p>
          <a:p>
            <a:pPr marL="330830" indent="-330830">
              <a:spcAft>
                <a:spcPts val="579"/>
              </a:spcAft>
              <a:buFont typeface="Courier New" panose="02070309020205020404" pitchFamily="49" charset="0"/>
              <a:buChar char="o"/>
            </a:pPr>
            <a:r>
              <a:rPr lang="en-GB" dirty="0"/>
              <a:t>Weather conditions can be challenging (e.g. ice)</a:t>
            </a:r>
          </a:p>
          <a:p>
            <a:pPr marL="330830" indent="-330830">
              <a:spcAft>
                <a:spcPts val="579"/>
              </a:spcAft>
              <a:buFont typeface="Courier New" panose="02070309020205020404" pitchFamily="49" charset="0"/>
              <a:buChar char="o"/>
            </a:pPr>
            <a:r>
              <a:rPr lang="en-GB" dirty="0"/>
              <a:t>Lack of attention for inland navigation and available infrastructure </a:t>
            </a:r>
          </a:p>
          <a:p>
            <a:pPr marL="330830" indent="-330830">
              <a:spcAft>
                <a:spcPts val="579"/>
              </a:spcAft>
              <a:buFont typeface="Courier New" panose="02070309020205020404" pitchFamily="49" charset="0"/>
              <a:buChar char="o"/>
            </a:pPr>
            <a:r>
              <a:rPr lang="en-GB" dirty="0"/>
              <a:t>Stronger cooperation of stakeholder needed</a:t>
            </a:r>
            <a:r>
              <a:rPr lang="en-GB" baseline="0" dirty="0"/>
              <a:t> (</a:t>
            </a:r>
            <a:r>
              <a:rPr lang="en-GB" baseline="0" dirty="0">
                <a:sym typeface="Wingdings" panose="05000000000000000000" pitchFamily="2" charset="2"/>
              </a:rPr>
              <a:t>l</a:t>
            </a:r>
            <a:r>
              <a:rPr lang="en-GB" dirty="0"/>
              <a:t>obby structures)</a:t>
            </a:r>
          </a:p>
          <a:p>
            <a:endParaRPr lang="en-GB" noProof="0" dirty="0"/>
          </a:p>
          <a:p>
            <a:r>
              <a:rPr lang="en-GB" noProof="0" dirty="0"/>
              <a:t>Smart projects needed</a:t>
            </a:r>
            <a:r>
              <a:rPr lang="en-GB" baseline="0" noProof="0" dirty="0"/>
              <a:t> to lift potentials, to bring innovation to the sector and to keep started </a:t>
            </a:r>
            <a:r>
              <a:rPr lang="en-GB" baseline="0" noProof="0" dirty="0" err="1"/>
              <a:t>procedd</a:t>
            </a:r>
            <a:r>
              <a:rPr lang="en-GB" baseline="0" noProof="0" dirty="0"/>
              <a:t> alive!</a:t>
            </a:r>
          </a:p>
          <a:p>
            <a:pPr defTabSz="882213">
              <a:defRPr/>
            </a:pPr>
            <a:endParaRPr lang="en-GB" dirty="0"/>
          </a:p>
          <a:p>
            <a:pPr defTabSz="882213">
              <a:defRPr/>
            </a:pPr>
            <a:r>
              <a:rPr lang="en-GB" dirty="0"/>
              <a:t>Inland waterways should play a more important role in the Baltic Sea Region in future!</a:t>
            </a:r>
          </a:p>
          <a:p>
            <a:endParaRPr lang="de-DE" dirty="0"/>
          </a:p>
          <a:p>
            <a:r>
              <a:rPr lang="de-DE" dirty="0"/>
              <a:t>VTS = </a:t>
            </a:r>
            <a:r>
              <a:rPr lang="de-DE" dirty="0" err="1"/>
              <a:t>Vessel</a:t>
            </a:r>
            <a:r>
              <a:rPr lang="de-DE" baseline="0" dirty="0"/>
              <a:t> Traffic Service</a:t>
            </a:r>
          </a:p>
          <a:p>
            <a:r>
              <a:rPr lang="de-DE" baseline="0" dirty="0"/>
              <a:t>RIS = River Information Service</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17</a:t>
            </a:fld>
            <a:endParaRPr lang="de-DE"/>
          </a:p>
        </p:txBody>
      </p:sp>
    </p:spTree>
    <p:extLst>
      <p:ext uri="{BB962C8B-B14F-4D97-AF65-F5344CB8AC3E}">
        <p14:creationId xmlns:p14="http://schemas.microsoft.com/office/powerpoint/2010/main" val="362034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18</a:t>
            </a:fld>
            <a:endParaRPr lang="de-DE"/>
          </a:p>
        </p:txBody>
      </p:sp>
    </p:spTree>
    <p:extLst>
      <p:ext uri="{BB962C8B-B14F-4D97-AF65-F5344CB8AC3E}">
        <p14:creationId xmlns:p14="http://schemas.microsoft.com/office/powerpoint/2010/main" val="5920667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noProof="0" dirty="0"/>
              <a:t>Edit the headline</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3214886" y="6238875"/>
            <a:ext cx="5760639"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428664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Text Column + 1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400"/>
            </a:lvl1pPr>
          </a:lstStyle>
          <a:p>
            <a:r>
              <a:rPr lang="en-GB" noProof="0" dirty="0"/>
              <a:t>Edit the headline</a:t>
            </a:r>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sp>
        <p:nvSpPr>
          <p:cNvPr id="13" name="Textplatzhalter 12"/>
          <p:cNvSpPr>
            <a:spLocks noGrp="1"/>
          </p:cNvSpPr>
          <p:nvPr>
            <p:ph type="body" sz="quarter" idx="11" hasCustomPrompt="1"/>
          </p:nvPr>
        </p:nvSpPr>
        <p:spPr>
          <a:xfrm>
            <a:off x="349200" y="1562400"/>
            <a:ext cx="682612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Bildplatzhalter 3"/>
          <p:cNvSpPr>
            <a:spLocks noGrp="1"/>
          </p:cNvSpPr>
          <p:nvPr>
            <p:ph type="pic" sz="quarter" idx="12" hasCustomPrompt="1"/>
          </p:nvPr>
        </p:nvSpPr>
        <p:spPr>
          <a:xfrm>
            <a:off x="7535366" y="1562100"/>
            <a:ext cx="432048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a:t>Place holder for images, figures etc.</a:t>
            </a:r>
          </a:p>
        </p:txBody>
      </p:sp>
    </p:spTree>
    <p:extLst>
      <p:ext uri="{BB962C8B-B14F-4D97-AF65-F5344CB8AC3E}">
        <p14:creationId xmlns:p14="http://schemas.microsoft.com/office/powerpoint/2010/main" val="49820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 Seite">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a:t>Mastertitelformat</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49275" y="1562033"/>
            <a:ext cx="11486280"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i="1"/>
            </a:lvl1pPr>
          </a:lstStyle>
          <a:p>
            <a:pPr lvl="0"/>
            <a:r>
              <a:rPr lang="de-DE" dirty="0"/>
              <a:t>Sub-Headline</a:t>
            </a:r>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pPr/>
              <a:t>‹Nr.›</a:t>
            </a:fld>
            <a:endParaRPr lang="de-DE" dirty="0"/>
          </a:p>
        </p:txBody>
      </p:sp>
    </p:spTree>
    <p:extLst>
      <p:ext uri="{BB962C8B-B14F-4D97-AF65-F5344CB8AC3E}">
        <p14:creationId xmlns:p14="http://schemas.microsoft.com/office/powerpoint/2010/main" val="12421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5" name="Textplatzhalter 3"/>
          <p:cNvSpPr>
            <a:spLocks noGrp="1"/>
          </p:cNvSpPr>
          <p:nvPr>
            <p:ph type="body" sz="quarter" idx="11" hasCustomPrompt="1"/>
          </p:nvPr>
        </p:nvSpPr>
        <p:spPr>
          <a:xfrm>
            <a:off x="349201" y="1683473"/>
            <a:ext cx="7186166"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1st Agenda Item </a:t>
            </a:r>
          </a:p>
        </p:txBody>
      </p:sp>
      <p:cxnSp>
        <p:nvCxnSpPr>
          <p:cNvPr id="6" name="Gerader Verbinder 6"/>
          <p:cNvCxnSpPr/>
          <p:nvPr userDrawn="1"/>
        </p:nvCxnSpPr>
        <p:spPr>
          <a:xfrm>
            <a:off x="360867" y="2277666"/>
            <a:ext cx="7174500"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Gerader Verbinder 6"/>
          <p:cNvCxnSpPr/>
          <p:nvPr userDrawn="1"/>
        </p:nvCxnSpPr>
        <p:spPr>
          <a:xfrm>
            <a:off x="371717" y="3069754"/>
            <a:ext cx="7172802"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platzhalter 3"/>
          <p:cNvSpPr>
            <a:spLocks noGrp="1"/>
          </p:cNvSpPr>
          <p:nvPr>
            <p:ph type="body" sz="quarter" idx="12" hasCustomPrompt="1"/>
          </p:nvPr>
        </p:nvSpPr>
        <p:spPr>
          <a:xfrm>
            <a:off x="360868" y="2478468"/>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2nd Agenda Item </a:t>
            </a:r>
          </a:p>
        </p:txBody>
      </p:sp>
      <p:cxnSp>
        <p:nvCxnSpPr>
          <p:cNvPr id="9" name="Gerader Verbinder 8"/>
          <p:cNvCxnSpPr/>
          <p:nvPr userDrawn="1"/>
        </p:nvCxnSpPr>
        <p:spPr>
          <a:xfrm>
            <a:off x="371717" y="3848523"/>
            <a:ext cx="7163650" cy="13319"/>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platzhalter 3"/>
          <p:cNvSpPr>
            <a:spLocks noGrp="1"/>
          </p:cNvSpPr>
          <p:nvPr>
            <p:ph type="body" sz="quarter" idx="13" hasCustomPrompt="1"/>
          </p:nvPr>
        </p:nvSpPr>
        <p:spPr>
          <a:xfrm>
            <a:off x="360868" y="3257237"/>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3rd Agenda Item </a:t>
            </a:r>
          </a:p>
        </p:txBody>
      </p:sp>
      <p:cxnSp>
        <p:nvCxnSpPr>
          <p:cNvPr id="11" name="Gerader Verbinder 10"/>
          <p:cNvCxnSpPr/>
          <p:nvPr userDrawn="1"/>
        </p:nvCxnSpPr>
        <p:spPr>
          <a:xfrm>
            <a:off x="380868" y="4645364"/>
            <a:ext cx="7154499" cy="8566"/>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platzhalter 3"/>
          <p:cNvSpPr>
            <a:spLocks noGrp="1"/>
          </p:cNvSpPr>
          <p:nvPr>
            <p:ph type="body" sz="quarter" idx="14" hasCustomPrompt="1"/>
          </p:nvPr>
        </p:nvSpPr>
        <p:spPr>
          <a:xfrm>
            <a:off x="370019" y="4054078"/>
            <a:ext cx="7174500" cy="519696"/>
          </a:xfrm>
          <a:prstGeom prst="rect">
            <a:avLst/>
          </a:prstGeom>
        </p:spPr>
        <p:txBody>
          <a:bodyPr/>
          <a:lstStyle>
            <a:lvl1pPr>
              <a:defRPr sz="2000" baseline="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4th Agenda Item </a:t>
            </a:r>
          </a:p>
        </p:txBody>
      </p:sp>
      <p:pic>
        <p:nvPicPr>
          <p:cNvPr id="14" name="Grafik 5"/>
          <p:cNvPicPr>
            <a:picLocks noChangeAspect="1"/>
          </p:cNvPicPr>
          <p:nvPr userDrawn="1"/>
        </p:nvPicPr>
        <p:blipFill rotWithShape="1">
          <a:blip r:embed="rId4" cstate="screen">
            <a:extLst>
              <a:ext uri="{28A0092B-C50C-407E-A947-70E740481C1C}">
                <a14:useLocalDpi xmlns:a14="http://schemas.microsoft.com/office/drawing/2010/main"/>
              </a:ext>
            </a:extLst>
          </a:blip>
          <a:srcRect t="-1143" b="-1"/>
          <a:stretch/>
        </p:blipFill>
        <p:spPr>
          <a:xfrm>
            <a:off x="7875406" y="1683473"/>
            <a:ext cx="3980440" cy="4410617"/>
          </a:xfrm>
          <a:prstGeom prst="rect">
            <a:avLst/>
          </a:prstGeom>
        </p:spPr>
      </p:pic>
      <p:sp>
        <p:nvSpPr>
          <p:cNvPr id="25"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a:t>Edit the headline</a:t>
            </a:r>
            <a:endParaRPr lang="de-DE" dirty="0"/>
          </a:p>
        </p:txBody>
      </p:sp>
    </p:spTree>
    <p:extLst>
      <p:ext uri="{BB962C8B-B14F-4D97-AF65-F5344CB8AC3E}">
        <p14:creationId xmlns:p14="http://schemas.microsoft.com/office/powerpoint/2010/main" val="19096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ag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a:t>Edit the headline</a:t>
            </a:r>
            <a:endParaRPr lang="de-DE" dirty="0"/>
          </a:p>
        </p:txBody>
      </p:sp>
      <p:sp>
        <p:nvSpPr>
          <p:cNvPr id="10" name="Textplatzhalter 9"/>
          <p:cNvSpPr>
            <a:spLocks noGrp="1"/>
          </p:cNvSpPr>
          <p:nvPr>
            <p:ph type="body" sz="quarter" idx="10" hasCustomPrompt="1"/>
          </p:nvPr>
        </p:nvSpPr>
        <p:spPr>
          <a:xfrm>
            <a:off x="349199" y="964800"/>
            <a:ext cx="8626326"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a:t>Sub-Headline</a:t>
            </a:r>
          </a:p>
          <a:p>
            <a:pPr lvl="0"/>
            <a:endParaRPr lang="de-DE" dirty="0"/>
          </a:p>
        </p:txBody>
      </p:sp>
      <p:sp>
        <p:nvSpPr>
          <p:cNvPr id="4" name="Textplatzhalter 3"/>
          <p:cNvSpPr>
            <a:spLocks noGrp="1"/>
          </p:cNvSpPr>
          <p:nvPr>
            <p:ph type="body" sz="quarter" idx="11" hasCustomPrompt="1"/>
          </p:nvPr>
        </p:nvSpPr>
        <p:spPr>
          <a:xfrm>
            <a:off x="349200"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baseline="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2288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 Column +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200"/>
            </a:lvl1pPr>
          </a:lstStyle>
          <a:p>
            <a:r>
              <a:rPr lang="en-GB" noProof="0" dirty="0"/>
              <a:t>Edit the headline</a:t>
            </a:r>
            <a:endParaRPr lang="de-DE" dirty="0"/>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sp>
        <p:nvSpPr>
          <p:cNvPr id="13" name="Textplatzhalter 12"/>
          <p:cNvSpPr>
            <a:spLocks noGrp="1"/>
          </p:cNvSpPr>
          <p:nvPr>
            <p:ph type="body" sz="quarter" idx="11" hasCustomPrompt="1"/>
          </p:nvPr>
        </p:nvSpPr>
        <p:spPr>
          <a:xfrm>
            <a:off x="349200" y="1562400"/>
            <a:ext cx="718616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baseline="0">
                <a:solidFill>
                  <a:srgbClr val="00507F"/>
                </a:solidFill>
                <a:latin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baseline="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Bildplatzhalter 3"/>
          <p:cNvSpPr>
            <a:spLocks noGrp="1"/>
          </p:cNvSpPr>
          <p:nvPr>
            <p:ph type="pic" sz="quarter" idx="12" hasCustomPrompt="1"/>
          </p:nvPr>
        </p:nvSpPr>
        <p:spPr>
          <a:xfrm>
            <a:off x="7895406" y="1562100"/>
            <a:ext cx="396044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a:t>Place holder for images, figures etc.</a:t>
            </a:r>
          </a:p>
        </p:txBody>
      </p:sp>
    </p:spTree>
    <p:extLst>
      <p:ext uri="{BB962C8B-B14F-4D97-AF65-F5344CB8AC3E}">
        <p14:creationId xmlns:p14="http://schemas.microsoft.com/office/powerpoint/2010/main" val="155452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Columns ">
    <p:spTree>
      <p:nvGrpSpPr>
        <p:cNvPr id="1" name=""/>
        <p:cNvGrpSpPr/>
        <p:nvPr/>
      </p:nvGrpSpPr>
      <p:grpSpPr>
        <a:xfrm>
          <a:off x="0" y="0"/>
          <a:ext cx="0" cy="0"/>
          <a:chOff x="0" y="0"/>
          <a:chExt cx="0" cy="0"/>
        </a:xfrm>
      </p:grpSpPr>
      <p:pic>
        <p:nvPicPr>
          <p:cNvPr id="103" name="Grafik 10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355896"/>
            <a:ext cx="8640959" cy="553618"/>
          </a:xfrm>
          <a:prstGeom prst="rect">
            <a:avLst/>
          </a:prstGeom>
        </p:spPr>
        <p:txBody>
          <a:bodyPr>
            <a:normAutofit/>
          </a:bodyPr>
          <a:lstStyle>
            <a:lvl1pPr>
              <a:defRPr sz="2200"/>
            </a:lvl1pPr>
          </a:lstStyle>
          <a:p>
            <a:r>
              <a:rPr lang="en-GB" noProof="0" dirty="0"/>
              <a:t>Edit the headline</a:t>
            </a:r>
            <a:endParaRPr lang="de-DE" dirty="0"/>
          </a:p>
        </p:txBody>
      </p:sp>
      <p:sp>
        <p:nvSpPr>
          <p:cNvPr id="3" name="Inhaltsplatzhalter 2"/>
          <p:cNvSpPr>
            <a:spLocks noGrp="1"/>
          </p:cNvSpPr>
          <p:nvPr>
            <p:ph sz="half" idx="1" hasCustomPrompt="1"/>
          </p:nvPr>
        </p:nvSpPr>
        <p:spPr>
          <a:xfrm>
            <a:off x="3492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Inhaltsplatzhalter 3"/>
          <p:cNvSpPr>
            <a:spLocks noGrp="1"/>
          </p:cNvSpPr>
          <p:nvPr>
            <p:ph sz="half" idx="2" hasCustomPrompt="1"/>
          </p:nvPr>
        </p:nvSpPr>
        <p:spPr>
          <a:xfrm>
            <a:off x="62856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platzhalter 8"/>
          <p:cNvSpPr>
            <a:spLocks noGrp="1"/>
          </p:cNvSpPr>
          <p:nvPr>
            <p:ph type="body" sz="quarter" idx="10" hasCustomPrompt="1"/>
          </p:nvPr>
        </p:nvSpPr>
        <p:spPr>
          <a:xfrm>
            <a:off x="349199" y="964800"/>
            <a:ext cx="8626325"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grpSp>
        <p:nvGrpSpPr>
          <p:cNvPr id="10" name="Gruppieren 9"/>
          <p:cNvGrpSpPr/>
          <p:nvPr userDrawn="1"/>
        </p:nvGrpSpPr>
        <p:grpSpPr>
          <a:xfrm>
            <a:off x="5974726" y="1561673"/>
            <a:ext cx="266215" cy="4572000"/>
            <a:chOff x="6648788" y="1467704"/>
            <a:chExt cx="216000" cy="4680000"/>
          </a:xfrm>
        </p:grpSpPr>
        <p:cxnSp>
          <p:nvCxnSpPr>
            <p:cNvPr id="11" name="Gerader Verbinder 6"/>
            <p:cNvCxnSpPr/>
            <p:nvPr/>
          </p:nvCxnSpPr>
          <p:spPr>
            <a:xfrm>
              <a:off x="6756788" y="1467704"/>
              <a:ext cx="0" cy="4680000"/>
            </a:xfrm>
            <a:prstGeom prst="line">
              <a:avLst/>
            </a:prstGeom>
            <a:noFill/>
            <a:ln w="9525" cap="flat" cmpd="sng" algn="ctr">
              <a:solidFill>
                <a:srgbClr val="00507F">
                  <a:shade val="95000"/>
                  <a:satMod val="105000"/>
                </a:srgbClr>
              </a:solidFill>
              <a:prstDash val="solid"/>
            </a:ln>
            <a:effectLst/>
          </p:spPr>
        </p:cxnSp>
        <p:cxnSp>
          <p:nvCxnSpPr>
            <p:cNvPr id="12" name="Gerader Verbinder 7"/>
            <p:cNvCxnSpPr/>
            <p:nvPr/>
          </p:nvCxnSpPr>
          <p:spPr>
            <a:xfrm rot="5400000">
              <a:off x="6756788" y="6034162"/>
              <a:ext cx="0" cy="216000"/>
            </a:xfrm>
            <a:prstGeom prst="line">
              <a:avLst/>
            </a:prstGeom>
            <a:noFill/>
            <a:ln w="9525" cap="flat" cmpd="sng" algn="ctr">
              <a:solidFill>
                <a:srgbClr val="00507F">
                  <a:shade val="95000"/>
                  <a:satMod val="105000"/>
                </a:srgbClr>
              </a:solidFill>
              <a:prstDash val="solid"/>
            </a:ln>
            <a:effectLst/>
          </p:spPr>
        </p:cxnSp>
        <p:cxnSp>
          <p:nvCxnSpPr>
            <p:cNvPr id="13" name="Gerader Verbinder 8"/>
            <p:cNvCxnSpPr/>
            <p:nvPr/>
          </p:nvCxnSpPr>
          <p:spPr>
            <a:xfrm rot="5400000">
              <a:off x="6756788" y="5814240"/>
              <a:ext cx="0" cy="216000"/>
            </a:xfrm>
            <a:prstGeom prst="line">
              <a:avLst/>
            </a:prstGeom>
            <a:noFill/>
            <a:ln w="9525" cap="flat" cmpd="sng" algn="ctr">
              <a:solidFill>
                <a:srgbClr val="00507F">
                  <a:shade val="95000"/>
                  <a:satMod val="105000"/>
                </a:srgbClr>
              </a:solidFill>
              <a:prstDash val="solid"/>
            </a:ln>
            <a:effectLst/>
          </p:spPr>
        </p:cxnSp>
        <p:cxnSp>
          <p:nvCxnSpPr>
            <p:cNvPr id="14" name="Gerader Verbinder 9"/>
            <p:cNvCxnSpPr/>
            <p:nvPr/>
          </p:nvCxnSpPr>
          <p:spPr>
            <a:xfrm rot="5400000">
              <a:off x="6754948" y="5918282"/>
              <a:ext cx="0" cy="108000"/>
            </a:xfrm>
            <a:prstGeom prst="line">
              <a:avLst/>
            </a:prstGeom>
            <a:noFill/>
            <a:ln w="9525" cap="flat" cmpd="sng" algn="ctr">
              <a:solidFill>
                <a:srgbClr val="00507F">
                  <a:shade val="95000"/>
                  <a:satMod val="105000"/>
                </a:srgbClr>
              </a:solidFill>
              <a:prstDash val="solid"/>
            </a:ln>
            <a:effectLst/>
          </p:spPr>
        </p:cxnSp>
        <p:cxnSp>
          <p:nvCxnSpPr>
            <p:cNvPr id="15" name="Gerader Verbinder 10"/>
            <p:cNvCxnSpPr/>
            <p:nvPr/>
          </p:nvCxnSpPr>
          <p:spPr>
            <a:xfrm rot="5400000">
              <a:off x="6754948" y="6028413"/>
              <a:ext cx="0" cy="108000"/>
            </a:xfrm>
            <a:prstGeom prst="line">
              <a:avLst/>
            </a:prstGeom>
            <a:noFill/>
            <a:ln w="9525" cap="flat" cmpd="sng" algn="ctr">
              <a:solidFill>
                <a:srgbClr val="00507F">
                  <a:shade val="95000"/>
                  <a:satMod val="105000"/>
                </a:srgbClr>
              </a:solidFill>
              <a:prstDash val="solid"/>
            </a:ln>
            <a:effectLst/>
          </p:spPr>
        </p:cxnSp>
        <p:cxnSp>
          <p:nvCxnSpPr>
            <p:cNvPr id="16" name="Gerader Verbinder 11"/>
            <p:cNvCxnSpPr/>
            <p:nvPr/>
          </p:nvCxnSpPr>
          <p:spPr>
            <a:xfrm rot="5400000">
              <a:off x="6754948" y="5971936"/>
              <a:ext cx="0" cy="108000"/>
            </a:xfrm>
            <a:prstGeom prst="line">
              <a:avLst/>
            </a:prstGeom>
            <a:noFill/>
            <a:ln w="9525" cap="flat" cmpd="sng" algn="ctr">
              <a:solidFill>
                <a:srgbClr val="00507F">
                  <a:shade val="95000"/>
                  <a:satMod val="105000"/>
                </a:srgbClr>
              </a:solidFill>
              <a:prstDash val="solid"/>
            </a:ln>
            <a:effectLst/>
          </p:spPr>
        </p:cxnSp>
        <p:cxnSp>
          <p:nvCxnSpPr>
            <p:cNvPr id="17" name="Gerader Verbinder 12"/>
            <p:cNvCxnSpPr/>
            <p:nvPr/>
          </p:nvCxnSpPr>
          <p:spPr>
            <a:xfrm rot="5400000">
              <a:off x="6756788" y="5592134"/>
              <a:ext cx="0" cy="216000"/>
            </a:xfrm>
            <a:prstGeom prst="line">
              <a:avLst/>
            </a:prstGeom>
            <a:noFill/>
            <a:ln w="9525" cap="flat" cmpd="sng" algn="ctr">
              <a:solidFill>
                <a:srgbClr val="00507F">
                  <a:shade val="95000"/>
                  <a:satMod val="105000"/>
                </a:srgbClr>
              </a:solidFill>
              <a:prstDash val="solid"/>
            </a:ln>
            <a:effectLst/>
          </p:spPr>
        </p:cxnSp>
        <p:cxnSp>
          <p:nvCxnSpPr>
            <p:cNvPr id="18" name="Gerader Verbinder 13"/>
            <p:cNvCxnSpPr/>
            <p:nvPr/>
          </p:nvCxnSpPr>
          <p:spPr>
            <a:xfrm rot="5400000">
              <a:off x="6754948" y="5696176"/>
              <a:ext cx="0" cy="108000"/>
            </a:xfrm>
            <a:prstGeom prst="line">
              <a:avLst/>
            </a:prstGeom>
            <a:noFill/>
            <a:ln w="9525" cap="flat" cmpd="sng" algn="ctr">
              <a:solidFill>
                <a:srgbClr val="00507F">
                  <a:shade val="95000"/>
                  <a:satMod val="105000"/>
                </a:srgbClr>
              </a:solidFill>
              <a:prstDash val="solid"/>
            </a:ln>
            <a:effectLst/>
          </p:spPr>
        </p:cxnSp>
        <p:cxnSp>
          <p:nvCxnSpPr>
            <p:cNvPr id="19" name="Gerader Verbinder 14"/>
            <p:cNvCxnSpPr/>
            <p:nvPr/>
          </p:nvCxnSpPr>
          <p:spPr>
            <a:xfrm rot="5400000">
              <a:off x="6754948" y="5806307"/>
              <a:ext cx="0" cy="108000"/>
            </a:xfrm>
            <a:prstGeom prst="line">
              <a:avLst/>
            </a:prstGeom>
            <a:noFill/>
            <a:ln w="9525" cap="flat" cmpd="sng" algn="ctr">
              <a:solidFill>
                <a:srgbClr val="00507F">
                  <a:shade val="95000"/>
                  <a:satMod val="105000"/>
                </a:srgbClr>
              </a:solidFill>
              <a:prstDash val="solid"/>
            </a:ln>
            <a:effectLst/>
          </p:spPr>
        </p:cxnSp>
        <p:cxnSp>
          <p:nvCxnSpPr>
            <p:cNvPr id="20" name="Gerader Verbinder 15"/>
            <p:cNvCxnSpPr/>
            <p:nvPr/>
          </p:nvCxnSpPr>
          <p:spPr>
            <a:xfrm rot="5400000">
              <a:off x="6754948" y="5749830"/>
              <a:ext cx="0" cy="108000"/>
            </a:xfrm>
            <a:prstGeom prst="line">
              <a:avLst/>
            </a:prstGeom>
            <a:noFill/>
            <a:ln w="9525" cap="flat" cmpd="sng" algn="ctr">
              <a:solidFill>
                <a:srgbClr val="00507F">
                  <a:shade val="95000"/>
                  <a:satMod val="105000"/>
                </a:srgbClr>
              </a:solidFill>
              <a:prstDash val="solid"/>
            </a:ln>
            <a:effectLst/>
          </p:spPr>
        </p:cxnSp>
        <p:cxnSp>
          <p:nvCxnSpPr>
            <p:cNvPr id="21" name="Gerader Verbinder 16"/>
            <p:cNvCxnSpPr/>
            <p:nvPr/>
          </p:nvCxnSpPr>
          <p:spPr>
            <a:xfrm rot="5400000">
              <a:off x="6756788" y="5592036"/>
              <a:ext cx="0" cy="216000"/>
            </a:xfrm>
            <a:prstGeom prst="line">
              <a:avLst/>
            </a:prstGeom>
            <a:noFill/>
            <a:ln w="9525" cap="flat" cmpd="sng" algn="ctr">
              <a:solidFill>
                <a:srgbClr val="00507F">
                  <a:shade val="95000"/>
                  <a:satMod val="105000"/>
                </a:srgbClr>
              </a:solidFill>
              <a:prstDash val="solid"/>
            </a:ln>
            <a:effectLst/>
          </p:spPr>
        </p:cxnSp>
        <p:cxnSp>
          <p:nvCxnSpPr>
            <p:cNvPr id="22" name="Gerader Verbinder 17"/>
            <p:cNvCxnSpPr/>
            <p:nvPr/>
          </p:nvCxnSpPr>
          <p:spPr>
            <a:xfrm rot="5400000">
              <a:off x="6756788" y="5372114"/>
              <a:ext cx="0" cy="216000"/>
            </a:xfrm>
            <a:prstGeom prst="line">
              <a:avLst/>
            </a:prstGeom>
            <a:noFill/>
            <a:ln w="9525" cap="flat" cmpd="sng" algn="ctr">
              <a:solidFill>
                <a:srgbClr val="00507F">
                  <a:shade val="95000"/>
                  <a:satMod val="105000"/>
                </a:srgbClr>
              </a:solidFill>
              <a:prstDash val="solid"/>
            </a:ln>
            <a:effectLst/>
          </p:spPr>
        </p:cxnSp>
        <p:cxnSp>
          <p:nvCxnSpPr>
            <p:cNvPr id="23" name="Gerader Verbinder 18"/>
            <p:cNvCxnSpPr/>
            <p:nvPr/>
          </p:nvCxnSpPr>
          <p:spPr>
            <a:xfrm rot="5400000">
              <a:off x="6754948" y="5476156"/>
              <a:ext cx="0" cy="108000"/>
            </a:xfrm>
            <a:prstGeom prst="line">
              <a:avLst/>
            </a:prstGeom>
            <a:noFill/>
            <a:ln w="9525" cap="flat" cmpd="sng" algn="ctr">
              <a:solidFill>
                <a:srgbClr val="00507F">
                  <a:shade val="95000"/>
                  <a:satMod val="105000"/>
                </a:srgbClr>
              </a:solidFill>
              <a:prstDash val="solid"/>
            </a:ln>
            <a:effectLst/>
          </p:spPr>
        </p:cxnSp>
        <p:cxnSp>
          <p:nvCxnSpPr>
            <p:cNvPr id="24" name="Gerader Verbinder 19"/>
            <p:cNvCxnSpPr/>
            <p:nvPr/>
          </p:nvCxnSpPr>
          <p:spPr>
            <a:xfrm rot="5400000">
              <a:off x="6754948" y="5586287"/>
              <a:ext cx="0" cy="108000"/>
            </a:xfrm>
            <a:prstGeom prst="line">
              <a:avLst/>
            </a:prstGeom>
            <a:noFill/>
            <a:ln w="9525" cap="flat" cmpd="sng" algn="ctr">
              <a:solidFill>
                <a:srgbClr val="00507F">
                  <a:shade val="95000"/>
                  <a:satMod val="105000"/>
                </a:srgbClr>
              </a:solidFill>
              <a:prstDash val="solid"/>
            </a:ln>
            <a:effectLst/>
          </p:spPr>
        </p:cxnSp>
        <p:cxnSp>
          <p:nvCxnSpPr>
            <p:cNvPr id="25" name="Gerader Verbinder 20"/>
            <p:cNvCxnSpPr/>
            <p:nvPr/>
          </p:nvCxnSpPr>
          <p:spPr>
            <a:xfrm rot="5400000">
              <a:off x="6754948" y="5529810"/>
              <a:ext cx="0" cy="108000"/>
            </a:xfrm>
            <a:prstGeom prst="line">
              <a:avLst/>
            </a:prstGeom>
            <a:noFill/>
            <a:ln w="9525" cap="flat" cmpd="sng" algn="ctr">
              <a:solidFill>
                <a:srgbClr val="00507F">
                  <a:shade val="95000"/>
                  <a:satMod val="105000"/>
                </a:srgbClr>
              </a:solidFill>
              <a:prstDash val="solid"/>
            </a:ln>
            <a:effectLst/>
          </p:spPr>
        </p:cxnSp>
        <p:cxnSp>
          <p:nvCxnSpPr>
            <p:cNvPr id="26" name="Gerader Verbinder 21"/>
            <p:cNvCxnSpPr/>
            <p:nvPr/>
          </p:nvCxnSpPr>
          <p:spPr>
            <a:xfrm rot="5400000">
              <a:off x="6756788" y="5150008"/>
              <a:ext cx="0" cy="216000"/>
            </a:xfrm>
            <a:prstGeom prst="line">
              <a:avLst/>
            </a:prstGeom>
            <a:noFill/>
            <a:ln w="9525" cap="flat" cmpd="sng" algn="ctr">
              <a:solidFill>
                <a:srgbClr val="00507F">
                  <a:shade val="95000"/>
                  <a:satMod val="105000"/>
                </a:srgbClr>
              </a:solidFill>
              <a:prstDash val="solid"/>
            </a:ln>
            <a:effectLst/>
          </p:spPr>
        </p:cxnSp>
        <p:cxnSp>
          <p:nvCxnSpPr>
            <p:cNvPr id="27" name="Gerader Verbinder 22"/>
            <p:cNvCxnSpPr/>
            <p:nvPr/>
          </p:nvCxnSpPr>
          <p:spPr>
            <a:xfrm rot="5400000">
              <a:off x="6754948" y="5254050"/>
              <a:ext cx="0" cy="108000"/>
            </a:xfrm>
            <a:prstGeom prst="line">
              <a:avLst/>
            </a:prstGeom>
            <a:noFill/>
            <a:ln w="9525" cap="flat" cmpd="sng" algn="ctr">
              <a:solidFill>
                <a:srgbClr val="00507F">
                  <a:shade val="95000"/>
                  <a:satMod val="105000"/>
                </a:srgbClr>
              </a:solidFill>
              <a:prstDash val="solid"/>
            </a:ln>
            <a:effectLst/>
          </p:spPr>
        </p:cxnSp>
        <p:cxnSp>
          <p:nvCxnSpPr>
            <p:cNvPr id="28" name="Gerader Verbinder 23"/>
            <p:cNvCxnSpPr/>
            <p:nvPr/>
          </p:nvCxnSpPr>
          <p:spPr>
            <a:xfrm rot="5400000">
              <a:off x="6754948" y="5364181"/>
              <a:ext cx="0" cy="108000"/>
            </a:xfrm>
            <a:prstGeom prst="line">
              <a:avLst/>
            </a:prstGeom>
            <a:noFill/>
            <a:ln w="9525" cap="flat" cmpd="sng" algn="ctr">
              <a:solidFill>
                <a:srgbClr val="00507F">
                  <a:shade val="95000"/>
                  <a:satMod val="105000"/>
                </a:srgbClr>
              </a:solidFill>
              <a:prstDash val="solid"/>
            </a:ln>
            <a:effectLst/>
          </p:spPr>
        </p:cxnSp>
        <p:cxnSp>
          <p:nvCxnSpPr>
            <p:cNvPr id="29" name="Gerader Verbinder 24"/>
            <p:cNvCxnSpPr/>
            <p:nvPr/>
          </p:nvCxnSpPr>
          <p:spPr>
            <a:xfrm rot="5400000">
              <a:off x="6754948" y="5307704"/>
              <a:ext cx="0" cy="108000"/>
            </a:xfrm>
            <a:prstGeom prst="line">
              <a:avLst/>
            </a:prstGeom>
            <a:noFill/>
            <a:ln w="9525" cap="flat" cmpd="sng" algn="ctr">
              <a:solidFill>
                <a:srgbClr val="00507F">
                  <a:shade val="95000"/>
                  <a:satMod val="105000"/>
                </a:srgbClr>
              </a:solidFill>
              <a:prstDash val="solid"/>
            </a:ln>
            <a:effectLst/>
          </p:spPr>
        </p:cxnSp>
        <p:cxnSp>
          <p:nvCxnSpPr>
            <p:cNvPr id="30" name="Gerader Verbinder 25"/>
            <p:cNvCxnSpPr/>
            <p:nvPr/>
          </p:nvCxnSpPr>
          <p:spPr>
            <a:xfrm rot="5400000">
              <a:off x="6756788" y="4926576"/>
              <a:ext cx="0" cy="216000"/>
            </a:xfrm>
            <a:prstGeom prst="line">
              <a:avLst/>
            </a:prstGeom>
            <a:noFill/>
            <a:ln w="9525" cap="flat" cmpd="sng" algn="ctr">
              <a:solidFill>
                <a:srgbClr val="00507F">
                  <a:shade val="95000"/>
                  <a:satMod val="105000"/>
                </a:srgbClr>
              </a:solidFill>
              <a:prstDash val="solid"/>
            </a:ln>
            <a:effectLst/>
          </p:spPr>
        </p:cxnSp>
        <p:cxnSp>
          <p:nvCxnSpPr>
            <p:cNvPr id="31" name="Gerader Verbinder 26"/>
            <p:cNvCxnSpPr/>
            <p:nvPr/>
          </p:nvCxnSpPr>
          <p:spPr>
            <a:xfrm rot="5400000">
              <a:off x="6754948" y="5030618"/>
              <a:ext cx="0" cy="108000"/>
            </a:xfrm>
            <a:prstGeom prst="line">
              <a:avLst/>
            </a:prstGeom>
            <a:noFill/>
            <a:ln w="9525" cap="flat" cmpd="sng" algn="ctr">
              <a:solidFill>
                <a:srgbClr val="00507F">
                  <a:shade val="95000"/>
                  <a:satMod val="105000"/>
                </a:srgbClr>
              </a:solidFill>
              <a:prstDash val="solid"/>
            </a:ln>
            <a:effectLst/>
          </p:spPr>
        </p:cxnSp>
        <p:cxnSp>
          <p:nvCxnSpPr>
            <p:cNvPr id="32" name="Gerader Verbinder 27"/>
            <p:cNvCxnSpPr/>
            <p:nvPr/>
          </p:nvCxnSpPr>
          <p:spPr>
            <a:xfrm rot="5400000">
              <a:off x="6754948" y="5140749"/>
              <a:ext cx="0" cy="108000"/>
            </a:xfrm>
            <a:prstGeom prst="line">
              <a:avLst/>
            </a:prstGeom>
            <a:noFill/>
            <a:ln w="9525" cap="flat" cmpd="sng" algn="ctr">
              <a:solidFill>
                <a:srgbClr val="00507F">
                  <a:shade val="95000"/>
                  <a:satMod val="105000"/>
                </a:srgbClr>
              </a:solidFill>
              <a:prstDash val="solid"/>
            </a:ln>
            <a:effectLst/>
          </p:spPr>
        </p:cxnSp>
        <p:cxnSp>
          <p:nvCxnSpPr>
            <p:cNvPr id="33" name="Gerader Verbinder 28"/>
            <p:cNvCxnSpPr/>
            <p:nvPr/>
          </p:nvCxnSpPr>
          <p:spPr>
            <a:xfrm rot="5400000">
              <a:off x="6754948" y="5084272"/>
              <a:ext cx="0" cy="108000"/>
            </a:xfrm>
            <a:prstGeom prst="line">
              <a:avLst/>
            </a:prstGeom>
            <a:noFill/>
            <a:ln w="9525" cap="flat" cmpd="sng" algn="ctr">
              <a:solidFill>
                <a:srgbClr val="00507F">
                  <a:shade val="95000"/>
                  <a:satMod val="105000"/>
                </a:srgbClr>
              </a:solidFill>
              <a:prstDash val="solid"/>
            </a:ln>
            <a:effectLst/>
          </p:spPr>
        </p:cxnSp>
        <p:cxnSp>
          <p:nvCxnSpPr>
            <p:cNvPr id="34" name="Gerader Verbinder 29"/>
            <p:cNvCxnSpPr/>
            <p:nvPr/>
          </p:nvCxnSpPr>
          <p:spPr>
            <a:xfrm rot="5400000">
              <a:off x="6756788" y="4704470"/>
              <a:ext cx="0" cy="216000"/>
            </a:xfrm>
            <a:prstGeom prst="line">
              <a:avLst/>
            </a:prstGeom>
            <a:noFill/>
            <a:ln w="9525" cap="flat" cmpd="sng" algn="ctr">
              <a:solidFill>
                <a:srgbClr val="00507F">
                  <a:shade val="95000"/>
                  <a:satMod val="105000"/>
                </a:srgbClr>
              </a:solidFill>
              <a:prstDash val="solid"/>
            </a:ln>
            <a:effectLst/>
          </p:spPr>
        </p:cxnSp>
        <p:cxnSp>
          <p:nvCxnSpPr>
            <p:cNvPr id="35" name="Gerader Verbinder 30"/>
            <p:cNvCxnSpPr/>
            <p:nvPr/>
          </p:nvCxnSpPr>
          <p:spPr>
            <a:xfrm rot="5400000">
              <a:off x="6754948" y="4808512"/>
              <a:ext cx="0" cy="108000"/>
            </a:xfrm>
            <a:prstGeom prst="line">
              <a:avLst/>
            </a:prstGeom>
            <a:noFill/>
            <a:ln w="9525" cap="flat" cmpd="sng" algn="ctr">
              <a:solidFill>
                <a:srgbClr val="00507F">
                  <a:shade val="95000"/>
                  <a:satMod val="105000"/>
                </a:srgbClr>
              </a:solidFill>
              <a:prstDash val="solid"/>
            </a:ln>
            <a:effectLst/>
          </p:spPr>
        </p:cxnSp>
        <p:cxnSp>
          <p:nvCxnSpPr>
            <p:cNvPr id="36" name="Gerader Verbinder 31"/>
            <p:cNvCxnSpPr/>
            <p:nvPr/>
          </p:nvCxnSpPr>
          <p:spPr>
            <a:xfrm rot="5400000">
              <a:off x="6754948" y="4918643"/>
              <a:ext cx="0" cy="108000"/>
            </a:xfrm>
            <a:prstGeom prst="line">
              <a:avLst/>
            </a:prstGeom>
            <a:noFill/>
            <a:ln w="9525" cap="flat" cmpd="sng" algn="ctr">
              <a:solidFill>
                <a:srgbClr val="00507F">
                  <a:shade val="95000"/>
                  <a:satMod val="105000"/>
                </a:srgbClr>
              </a:solidFill>
              <a:prstDash val="solid"/>
            </a:ln>
            <a:effectLst/>
          </p:spPr>
        </p:cxnSp>
        <p:cxnSp>
          <p:nvCxnSpPr>
            <p:cNvPr id="37" name="Gerader Verbinder 32"/>
            <p:cNvCxnSpPr/>
            <p:nvPr/>
          </p:nvCxnSpPr>
          <p:spPr>
            <a:xfrm rot="5400000">
              <a:off x="6754948" y="4862166"/>
              <a:ext cx="0" cy="108000"/>
            </a:xfrm>
            <a:prstGeom prst="line">
              <a:avLst/>
            </a:prstGeom>
            <a:noFill/>
            <a:ln w="9525" cap="flat" cmpd="sng" algn="ctr">
              <a:solidFill>
                <a:srgbClr val="00507F">
                  <a:shade val="95000"/>
                  <a:satMod val="105000"/>
                </a:srgbClr>
              </a:solidFill>
              <a:prstDash val="solid"/>
            </a:ln>
            <a:effectLst/>
          </p:spPr>
        </p:cxnSp>
        <p:cxnSp>
          <p:nvCxnSpPr>
            <p:cNvPr id="38" name="Gerader Verbinder 33"/>
            <p:cNvCxnSpPr/>
            <p:nvPr/>
          </p:nvCxnSpPr>
          <p:spPr>
            <a:xfrm rot="5400000">
              <a:off x="6756788" y="4704372"/>
              <a:ext cx="0" cy="216000"/>
            </a:xfrm>
            <a:prstGeom prst="line">
              <a:avLst/>
            </a:prstGeom>
            <a:noFill/>
            <a:ln w="9525" cap="flat" cmpd="sng" algn="ctr">
              <a:solidFill>
                <a:srgbClr val="00507F">
                  <a:shade val="95000"/>
                  <a:satMod val="105000"/>
                </a:srgbClr>
              </a:solidFill>
              <a:prstDash val="solid"/>
            </a:ln>
            <a:effectLst/>
          </p:spPr>
        </p:cxnSp>
        <p:cxnSp>
          <p:nvCxnSpPr>
            <p:cNvPr id="39" name="Gerader Verbinder 34"/>
            <p:cNvCxnSpPr/>
            <p:nvPr/>
          </p:nvCxnSpPr>
          <p:spPr>
            <a:xfrm rot="5400000">
              <a:off x="6756788" y="4484450"/>
              <a:ext cx="0" cy="216000"/>
            </a:xfrm>
            <a:prstGeom prst="line">
              <a:avLst/>
            </a:prstGeom>
            <a:noFill/>
            <a:ln w="9525" cap="flat" cmpd="sng" algn="ctr">
              <a:solidFill>
                <a:srgbClr val="00507F">
                  <a:shade val="95000"/>
                  <a:satMod val="105000"/>
                </a:srgbClr>
              </a:solidFill>
              <a:prstDash val="solid"/>
            </a:ln>
            <a:effectLst/>
          </p:spPr>
        </p:cxnSp>
        <p:cxnSp>
          <p:nvCxnSpPr>
            <p:cNvPr id="40" name="Gerader Verbinder 35"/>
            <p:cNvCxnSpPr/>
            <p:nvPr/>
          </p:nvCxnSpPr>
          <p:spPr>
            <a:xfrm rot="5400000">
              <a:off x="6754948" y="4588492"/>
              <a:ext cx="0" cy="108000"/>
            </a:xfrm>
            <a:prstGeom prst="line">
              <a:avLst/>
            </a:prstGeom>
            <a:noFill/>
            <a:ln w="9525" cap="flat" cmpd="sng" algn="ctr">
              <a:solidFill>
                <a:srgbClr val="00507F">
                  <a:shade val="95000"/>
                  <a:satMod val="105000"/>
                </a:srgbClr>
              </a:solidFill>
              <a:prstDash val="solid"/>
            </a:ln>
            <a:effectLst/>
          </p:spPr>
        </p:cxnSp>
        <p:cxnSp>
          <p:nvCxnSpPr>
            <p:cNvPr id="41" name="Gerader Verbinder 36"/>
            <p:cNvCxnSpPr/>
            <p:nvPr/>
          </p:nvCxnSpPr>
          <p:spPr>
            <a:xfrm rot="5400000">
              <a:off x="6754948" y="4698623"/>
              <a:ext cx="0" cy="108000"/>
            </a:xfrm>
            <a:prstGeom prst="line">
              <a:avLst/>
            </a:prstGeom>
            <a:noFill/>
            <a:ln w="9525" cap="flat" cmpd="sng" algn="ctr">
              <a:solidFill>
                <a:srgbClr val="00507F">
                  <a:shade val="95000"/>
                  <a:satMod val="105000"/>
                </a:srgbClr>
              </a:solidFill>
              <a:prstDash val="solid"/>
            </a:ln>
            <a:effectLst/>
          </p:spPr>
        </p:cxnSp>
        <p:cxnSp>
          <p:nvCxnSpPr>
            <p:cNvPr id="42" name="Gerader Verbinder 37"/>
            <p:cNvCxnSpPr/>
            <p:nvPr/>
          </p:nvCxnSpPr>
          <p:spPr>
            <a:xfrm rot="5400000">
              <a:off x="6754948" y="4642146"/>
              <a:ext cx="0" cy="108000"/>
            </a:xfrm>
            <a:prstGeom prst="line">
              <a:avLst/>
            </a:prstGeom>
            <a:noFill/>
            <a:ln w="9525" cap="flat" cmpd="sng" algn="ctr">
              <a:solidFill>
                <a:srgbClr val="00507F">
                  <a:shade val="95000"/>
                  <a:satMod val="105000"/>
                </a:srgbClr>
              </a:solidFill>
              <a:prstDash val="solid"/>
            </a:ln>
            <a:effectLst/>
          </p:spPr>
        </p:cxnSp>
        <p:cxnSp>
          <p:nvCxnSpPr>
            <p:cNvPr id="43" name="Gerader Verbinder 38"/>
            <p:cNvCxnSpPr/>
            <p:nvPr/>
          </p:nvCxnSpPr>
          <p:spPr>
            <a:xfrm rot="5400000">
              <a:off x="6756788" y="4262344"/>
              <a:ext cx="0" cy="216000"/>
            </a:xfrm>
            <a:prstGeom prst="line">
              <a:avLst/>
            </a:prstGeom>
            <a:noFill/>
            <a:ln w="9525" cap="flat" cmpd="sng" algn="ctr">
              <a:solidFill>
                <a:srgbClr val="00507F">
                  <a:shade val="95000"/>
                  <a:satMod val="105000"/>
                </a:srgbClr>
              </a:solidFill>
              <a:prstDash val="solid"/>
            </a:ln>
            <a:effectLst/>
          </p:spPr>
        </p:cxnSp>
        <p:cxnSp>
          <p:nvCxnSpPr>
            <p:cNvPr id="44" name="Gerader Verbinder 39"/>
            <p:cNvCxnSpPr/>
            <p:nvPr/>
          </p:nvCxnSpPr>
          <p:spPr>
            <a:xfrm rot="5400000">
              <a:off x="6754948" y="4366386"/>
              <a:ext cx="0" cy="108000"/>
            </a:xfrm>
            <a:prstGeom prst="line">
              <a:avLst/>
            </a:prstGeom>
            <a:noFill/>
            <a:ln w="9525" cap="flat" cmpd="sng" algn="ctr">
              <a:solidFill>
                <a:srgbClr val="00507F">
                  <a:shade val="95000"/>
                  <a:satMod val="105000"/>
                </a:srgbClr>
              </a:solidFill>
              <a:prstDash val="solid"/>
            </a:ln>
            <a:effectLst/>
          </p:spPr>
        </p:cxnSp>
        <p:cxnSp>
          <p:nvCxnSpPr>
            <p:cNvPr id="45" name="Gerader Verbinder 40"/>
            <p:cNvCxnSpPr/>
            <p:nvPr/>
          </p:nvCxnSpPr>
          <p:spPr>
            <a:xfrm rot="5400000">
              <a:off x="6754948" y="4476517"/>
              <a:ext cx="0" cy="108000"/>
            </a:xfrm>
            <a:prstGeom prst="line">
              <a:avLst/>
            </a:prstGeom>
            <a:noFill/>
            <a:ln w="9525" cap="flat" cmpd="sng" algn="ctr">
              <a:solidFill>
                <a:srgbClr val="00507F">
                  <a:shade val="95000"/>
                  <a:satMod val="105000"/>
                </a:srgbClr>
              </a:solidFill>
              <a:prstDash val="solid"/>
            </a:ln>
            <a:effectLst/>
          </p:spPr>
        </p:cxnSp>
        <p:cxnSp>
          <p:nvCxnSpPr>
            <p:cNvPr id="46" name="Gerader Verbinder 41"/>
            <p:cNvCxnSpPr/>
            <p:nvPr/>
          </p:nvCxnSpPr>
          <p:spPr>
            <a:xfrm rot="5400000">
              <a:off x="6754948" y="4420040"/>
              <a:ext cx="0" cy="108000"/>
            </a:xfrm>
            <a:prstGeom prst="line">
              <a:avLst/>
            </a:prstGeom>
            <a:noFill/>
            <a:ln w="9525" cap="flat" cmpd="sng" algn="ctr">
              <a:solidFill>
                <a:srgbClr val="00507F">
                  <a:shade val="95000"/>
                  <a:satMod val="105000"/>
                </a:srgbClr>
              </a:solidFill>
              <a:prstDash val="solid"/>
            </a:ln>
            <a:effectLst/>
          </p:spPr>
        </p:cxnSp>
        <p:cxnSp>
          <p:nvCxnSpPr>
            <p:cNvPr id="47" name="Gerader Verbinder 42"/>
            <p:cNvCxnSpPr/>
            <p:nvPr/>
          </p:nvCxnSpPr>
          <p:spPr>
            <a:xfrm rot="5400000">
              <a:off x="6756788" y="4041905"/>
              <a:ext cx="0" cy="216000"/>
            </a:xfrm>
            <a:prstGeom prst="line">
              <a:avLst/>
            </a:prstGeom>
            <a:noFill/>
            <a:ln w="9525" cap="flat" cmpd="sng" algn="ctr">
              <a:solidFill>
                <a:srgbClr val="00507F">
                  <a:shade val="95000"/>
                  <a:satMod val="105000"/>
                </a:srgbClr>
              </a:solidFill>
              <a:prstDash val="solid"/>
            </a:ln>
            <a:effectLst/>
          </p:spPr>
        </p:cxnSp>
        <p:cxnSp>
          <p:nvCxnSpPr>
            <p:cNvPr id="48" name="Gerader Verbinder 43"/>
            <p:cNvCxnSpPr/>
            <p:nvPr/>
          </p:nvCxnSpPr>
          <p:spPr>
            <a:xfrm rot="5400000">
              <a:off x="6754948" y="4145947"/>
              <a:ext cx="0" cy="108000"/>
            </a:xfrm>
            <a:prstGeom prst="line">
              <a:avLst/>
            </a:prstGeom>
            <a:noFill/>
            <a:ln w="9525" cap="flat" cmpd="sng" algn="ctr">
              <a:solidFill>
                <a:srgbClr val="00507F">
                  <a:shade val="95000"/>
                  <a:satMod val="105000"/>
                </a:srgbClr>
              </a:solidFill>
              <a:prstDash val="solid"/>
            </a:ln>
            <a:effectLst/>
          </p:spPr>
        </p:cxnSp>
        <p:cxnSp>
          <p:nvCxnSpPr>
            <p:cNvPr id="49" name="Gerader Verbinder 44"/>
            <p:cNvCxnSpPr/>
            <p:nvPr/>
          </p:nvCxnSpPr>
          <p:spPr>
            <a:xfrm rot="5400000">
              <a:off x="6754948" y="4256078"/>
              <a:ext cx="0" cy="108000"/>
            </a:xfrm>
            <a:prstGeom prst="line">
              <a:avLst/>
            </a:prstGeom>
            <a:noFill/>
            <a:ln w="9525" cap="flat" cmpd="sng" algn="ctr">
              <a:solidFill>
                <a:srgbClr val="00507F">
                  <a:shade val="95000"/>
                  <a:satMod val="105000"/>
                </a:srgbClr>
              </a:solidFill>
              <a:prstDash val="solid"/>
            </a:ln>
            <a:effectLst/>
          </p:spPr>
        </p:cxnSp>
        <p:cxnSp>
          <p:nvCxnSpPr>
            <p:cNvPr id="50" name="Gerader Verbinder 45"/>
            <p:cNvCxnSpPr/>
            <p:nvPr/>
          </p:nvCxnSpPr>
          <p:spPr>
            <a:xfrm rot="5400000">
              <a:off x="6754948" y="4199601"/>
              <a:ext cx="0" cy="108000"/>
            </a:xfrm>
            <a:prstGeom prst="line">
              <a:avLst/>
            </a:prstGeom>
            <a:noFill/>
            <a:ln w="9525" cap="flat" cmpd="sng" algn="ctr">
              <a:solidFill>
                <a:srgbClr val="00507F">
                  <a:shade val="95000"/>
                  <a:satMod val="105000"/>
                </a:srgbClr>
              </a:solidFill>
              <a:prstDash val="solid"/>
            </a:ln>
            <a:effectLst/>
          </p:spPr>
        </p:cxnSp>
        <p:cxnSp>
          <p:nvCxnSpPr>
            <p:cNvPr id="51" name="Gerader Verbinder 46"/>
            <p:cNvCxnSpPr/>
            <p:nvPr/>
          </p:nvCxnSpPr>
          <p:spPr>
            <a:xfrm rot="5400000">
              <a:off x="6756788" y="3819799"/>
              <a:ext cx="0" cy="216000"/>
            </a:xfrm>
            <a:prstGeom prst="line">
              <a:avLst/>
            </a:prstGeom>
            <a:noFill/>
            <a:ln w="9525" cap="flat" cmpd="sng" algn="ctr">
              <a:solidFill>
                <a:srgbClr val="00507F">
                  <a:shade val="95000"/>
                  <a:satMod val="105000"/>
                </a:srgbClr>
              </a:solidFill>
              <a:prstDash val="solid"/>
            </a:ln>
            <a:effectLst/>
          </p:spPr>
        </p:cxnSp>
        <p:cxnSp>
          <p:nvCxnSpPr>
            <p:cNvPr id="52" name="Gerader Verbinder 47"/>
            <p:cNvCxnSpPr/>
            <p:nvPr/>
          </p:nvCxnSpPr>
          <p:spPr>
            <a:xfrm rot="5400000">
              <a:off x="6754948" y="3923841"/>
              <a:ext cx="0" cy="108000"/>
            </a:xfrm>
            <a:prstGeom prst="line">
              <a:avLst/>
            </a:prstGeom>
            <a:noFill/>
            <a:ln w="9525" cap="flat" cmpd="sng" algn="ctr">
              <a:solidFill>
                <a:srgbClr val="00507F">
                  <a:shade val="95000"/>
                  <a:satMod val="105000"/>
                </a:srgbClr>
              </a:solidFill>
              <a:prstDash val="solid"/>
            </a:ln>
            <a:effectLst/>
          </p:spPr>
        </p:cxnSp>
        <p:cxnSp>
          <p:nvCxnSpPr>
            <p:cNvPr id="53" name="Gerader Verbinder 48"/>
            <p:cNvCxnSpPr/>
            <p:nvPr/>
          </p:nvCxnSpPr>
          <p:spPr>
            <a:xfrm rot="5400000">
              <a:off x="6754948" y="4033972"/>
              <a:ext cx="0" cy="108000"/>
            </a:xfrm>
            <a:prstGeom prst="line">
              <a:avLst/>
            </a:prstGeom>
            <a:noFill/>
            <a:ln w="9525" cap="flat" cmpd="sng" algn="ctr">
              <a:solidFill>
                <a:srgbClr val="00507F">
                  <a:shade val="95000"/>
                  <a:satMod val="105000"/>
                </a:srgbClr>
              </a:solidFill>
              <a:prstDash val="solid"/>
            </a:ln>
            <a:effectLst/>
          </p:spPr>
        </p:cxnSp>
        <p:cxnSp>
          <p:nvCxnSpPr>
            <p:cNvPr id="54" name="Gerader Verbinder 49"/>
            <p:cNvCxnSpPr/>
            <p:nvPr/>
          </p:nvCxnSpPr>
          <p:spPr>
            <a:xfrm rot="5400000">
              <a:off x="6754948" y="3977495"/>
              <a:ext cx="0" cy="108000"/>
            </a:xfrm>
            <a:prstGeom prst="line">
              <a:avLst/>
            </a:prstGeom>
            <a:noFill/>
            <a:ln w="9525" cap="flat" cmpd="sng" algn="ctr">
              <a:solidFill>
                <a:srgbClr val="00507F">
                  <a:shade val="95000"/>
                  <a:satMod val="105000"/>
                </a:srgbClr>
              </a:solidFill>
              <a:prstDash val="solid"/>
            </a:ln>
            <a:effectLst/>
          </p:spPr>
        </p:cxnSp>
        <p:cxnSp>
          <p:nvCxnSpPr>
            <p:cNvPr id="55" name="Gerader Verbinder 50"/>
            <p:cNvCxnSpPr/>
            <p:nvPr/>
          </p:nvCxnSpPr>
          <p:spPr>
            <a:xfrm rot="5400000">
              <a:off x="6756788" y="3819701"/>
              <a:ext cx="0" cy="216000"/>
            </a:xfrm>
            <a:prstGeom prst="line">
              <a:avLst/>
            </a:prstGeom>
            <a:noFill/>
            <a:ln w="9525" cap="flat" cmpd="sng" algn="ctr">
              <a:solidFill>
                <a:srgbClr val="00507F">
                  <a:shade val="95000"/>
                  <a:satMod val="105000"/>
                </a:srgbClr>
              </a:solidFill>
              <a:prstDash val="solid"/>
            </a:ln>
            <a:effectLst/>
          </p:spPr>
        </p:cxnSp>
        <p:cxnSp>
          <p:nvCxnSpPr>
            <p:cNvPr id="56" name="Gerader Verbinder 51"/>
            <p:cNvCxnSpPr/>
            <p:nvPr/>
          </p:nvCxnSpPr>
          <p:spPr>
            <a:xfrm rot="5400000">
              <a:off x="6756788" y="3599779"/>
              <a:ext cx="0" cy="216000"/>
            </a:xfrm>
            <a:prstGeom prst="line">
              <a:avLst/>
            </a:prstGeom>
            <a:noFill/>
            <a:ln w="9525" cap="flat" cmpd="sng" algn="ctr">
              <a:solidFill>
                <a:srgbClr val="00507F">
                  <a:shade val="95000"/>
                  <a:satMod val="105000"/>
                </a:srgbClr>
              </a:solidFill>
              <a:prstDash val="solid"/>
            </a:ln>
            <a:effectLst/>
          </p:spPr>
        </p:cxnSp>
        <p:cxnSp>
          <p:nvCxnSpPr>
            <p:cNvPr id="57" name="Gerader Verbinder 52"/>
            <p:cNvCxnSpPr/>
            <p:nvPr/>
          </p:nvCxnSpPr>
          <p:spPr>
            <a:xfrm rot="5400000">
              <a:off x="6754948" y="3703821"/>
              <a:ext cx="0" cy="108000"/>
            </a:xfrm>
            <a:prstGeom prst="line">
              <a:avLst/>
            </a:prstGeom>
            <a:noFill/>
            <a:ln w="9525" cap="flat" cmpd="sng" algn="ctr">
              <a:solidFill>
                <a:srgbClr val="00507F">
                  <a:shade val="95000"/>
                  <a:satMod val="105000"/>
                </a:srgbClr>
              </a:solidFill>
              <a:prstDash val="solid"/>
            </a:ln>
            <a:effectLst/>
          </p:spPr>
        </p:cxnSp>
        <p:cxnSp>
          <p:nvCxnSpPr>
            <p:cNvPr id="58" name="Gerader Verbinder 53"/>
            <p:cNvCxnSpPr/>
            <p:nvPr/>
          </p:nvCxnSpPr>
          <p:spPr>
            <a:xfrm rot="5400000">
              <a:off x="6754948" y="3813952"/>
              <a:ext cx="0" cy="108000"/>
            </a:xfrm>
            <a:prstGeom prst="line">
              <a:avLst/>
            </a:prstGeom>
            <a:noFill/>
            <a:ln w="9525" cap="flat" cmpd="sng" algn="ctr">
              <a:solidFill>
                <a:srgbClr val="00507F">
                  <a:shade val="95000"/>
                  <a:satMod val="105000"/>
                </a:srgbClr>
              </a:solidFill>
              <a:prstDash val="solid"/>
            </a:ln>
            <a:effectLst/>
          </p:spPr>
        </p:cxnSp>
        <p:cxnSp>
          <p:nvCxnSpPr>
            <p:cNvPr id="59" name="Gerader Verbinder 54"/>
            <p:cNvCxnSpPr/>
            <p:nvPr/>
          </p:nvCxnSpPr>
          <p:spPr>
            <a:xfrm rot="5400000">
              <a:off x="6754948" y="3757475"/>
              <a:ext cx="0" cy="108000"/>
            </a:xfrm>
            <a:prstGeom prst="line">
              <a:avLst/>
            </a:prstGeom>
            <a:noFill/>
            <a:ln w="9525" cap="flat" cmpd="sng" algn="ctr">
              <a:solidFill>
                <a:srgbClr val="00507F">
                  <a:shade val="95000"/>
                  <a:satMod val="105000"/>
                </a:srgbClr>
              </a:solidFill>
              <a:prstDash val="solid"/>
            </a:ln>
            <a:effectLst/>
          </p:spPr>
        </p:cxnSp>
        <p:cxnSp>
          <p:nvCxnSpPr>
            <p:cNvPr id="60" name="Gerader Verbinder 55"/>
            <p:cNvCxnSpPr/>
            <p:nvPr/>
          </p:nvCxnSpPr>
          <p:spPr>
            <a:xfrm rot="5400000">
              <a:off x="6756788" y="3377673"/>
              <a:ext cx="0" cy="216000"/>
            </a:xfrm>
            <a:prstGeom prst="line">
              <a:avLst/>
            </a:prstGeom>
            <a:noFill/>
            <a:ln w="9525" cap="flat" cmpd="sng" algn="ctr">
              <a:solidFill>
                <a:srgbClr val="00507F">
                  <a:shade val="95000"/>
                  <a:satMod val="105000"/>
                </a:srgbClr>
              </a:solidFill>
              <a:prstDash val="solid"/>
            </a:ln>
            <a:effectLst/>
          </p:spPr>
        </p:cxnSp>
        <p:cxnSp>
          <p:nvCxnSpPr>
            <p:cNvPr id="61" name="Gerader Verbinder 56"/>
            <p:cNvCxnSpPr/>
            <p:nvPr/>
          </p:nvCxnSpPr>
          <p:spPr>
            <a:xfrm rot="5400000">
              <a:off x="6754948" y="3481715"/>
              <a:ext cx="0" cy="108000"/>
            </a:xfrm>
            <a:prstGeom prst="line">
              <a:avLst/>
            </a:prstGeom>
            <a:noFill/>
            <a:ln w="9525" cap="flat" cmpd="sng" algn="ctr">
              <a:solidFill>
                <a:srgbClr val="00507F">
                  <a:shade val="95000"/>
                  <a:satMod val="105000"/>
                </a:srgbClr>
              </a:solidFill>
              <a:prstDash val="solid"/>
            </a:ln>
            <a:effectLst/>
          </p:spPr>
        </p:cxnSp>
        <p:cxnSp>
          <p:nvCxnSpPr>
            <p:cNvPr id="62" name="Gerader Verbinder 57"/>
            <p:cNvCxnSpPr/>
            <p:nvPr/>
          </p:nvCxnSpPr>
          <p:spPr>
            <a:xfrm rot="5400000">
              <a:off x="6754948" y="3591846"/>
              <a:ext cx="0" cy="108000"/>
            </a:xfrm>
            <a:prstGeom prst="line">
              <a:avLst/>
            </a:prstGeom>
            <a:noFill/>
            <a:ln w="9525" cap="flat" cmpd="sng" algn="ctr">
              <a:solidFill>
                <a:srgbClr val="00507F">
                  <a:shade val="95000"/>
                  <a:satMod val="105000"/>
                </a:srgbClr>
              </a:solidFill>
              <a:prstDash val="solid"/>
            </a:ln>
            <a:effectLst/>
          </p:spPr>
        </p:cxnSp>
        <p:cxnSp>
          <p:nvCxnSpPr>
            <p:cNvPr id="63" name="Gerader Verbinder 58"/>
            <p:cNvCxnSpPr/>
            <p:nvPr/>
          </p:nvCxnSpPr>
          <p:spPr>
            <a:xfrm rot="5400000">
              <a:off x="6754948" y="3535369"/>
              <a:ext cx="0" cy="108000"/>
            </a:xfrm>
            <a:prstGeom prst="line">
              <a:avLst/>
            </a:prstGeom>
            <a:noFill/>
            <a:ln w="9525" cap="flat" cmpd="sng" algn="ctr">
              <a:solidFill>
                <a:srgbClr val="00507F">
                  <a:shade val="95000"/>
                  <a:satMod val="105000"/>
                </a:srgbClr>
              </a:solidFill>
              <a:prstDash val="solid"/>
            </a:ln>
            <a:effectLst/>
          </p:spPr>
        </p:cxnSp>
        <p:cxnSp>
          <p:nvCxnSpPr>
            <p:cNvPr id="64" name="Gerader Verbinder 59"/>
            <p:cNvCxnSpPr/>
            <p:nvPr/>
          </p:nvCxnSpPr>
          <p:spPr>
            <a:xfrm rot="5400000">
              <a:off x="6756788" y="3154241"/>
              <a:ext cx="0" cy="216000"/>
            </a:xfrm>
            <a:prstGeom prst="line">
              <a:avLst/>
            </a:prstGeom>
            <a:noFill/>
            <a:ln w="9525" cap="flat" cmpd="sng" algn="ctr">
              <a:solidFill>
                <a:srgbClr val="00507F">
                  <a:shade val="95000"/>
                  <a:satMod val="105000"/>
                </a:srgbClr>
              </a:solidFill>
              <a:prstDash val="solid"/>
            </a:ln>
            <a:effectLst/>
          </p:spPr>
        </p:cxnSp>
        <p:cxnSp>
          <p:nvCxnSpPr>
            <p:cNvPr id="65" name="Gerader Verbinder 60"/>
            <p:cNvCxnSpPr/>
            <p:nvPr/>
          </p:nvCxnSpPr>
          <p:spPr>
            <a:xfrm rot="5400000">
              <a:off x="6754948" y="3258283"/>
              <a:ext cx="0" cy="108000"/>
            </a:xfrm>
            <a:prstGeom prst="line">
              <a:avLst/>
            </a:prstGeom>
            <a:noFill/>
            <a:ln w="9525" cap="flat" cmpd="sng" algn="ctr">
              <a:solidFill>
                <a:srgbClr val="00507F">
                  <a:shade val="95000"/>
                  <a:satMod val="105000"/>
                </a:srgbClr>
              </a:solidFill>
              <a:prstDash val="solid"/>
            </a:ln>
            <a:effectLst/>
          </p:spPr>
        </p:cxnSp>
        <p:cxnSp>
          <p:nvCxnSpPr>
            <p:cNvPr id="66" name="Gerader Verbinder 61"/>
            <p:cNvCxnSpPr/>
            <p:nvPr/>
          </p:nvCxnSpPr>
          <p:spPr>
            <a:xfrm rot="5400000">
              <a:off x="6754948" y="3368414"/>
              <a:ext cx="0" cy="108000"/>
            </a:xfrm>
            <a:prstGeom prst="line">
              <a:avLst/>
            </a:prstGeom>
            <a:noFill/>
            <a:ln w="9525" cap="flat" cmpd="sng" algn="ctr">
              <a:solidFill>
                <a:srgbClr val="00507F">
                  <a:shade val="95000"/>
                  <a:satMod val="105000"/>
                </a:srgbClr>
              </a:solidFill>
              <a:prstDash val="solid"/>
            </a:ln>
            <a:effectLst/>
          </p:spPr>
        </p:cxnSp>
        <p:cxnSp>
          <p:nvCxnSpPr>
            <p:cNvPr id="67" name="Gerader Verbinder 62"/>
            <p:cNvCxnSpPr/>
            <p:nvPr/>
          </p:nvCxnSpPr>
          <p:spPr>
            <a:xfrm rot="5400000">
              <a:off x="6754948" y="3311937"/>
              <a:ext cx="0" cy="108000"/>
            </a:xfrm>
            <a:prstGeom prst="line">
              <a:avLst/>
            </a:prstGeom>
            <a:noFill/>
            <a:ln w="9525" cap="flat" cmpd="sng" algn="ctr">
              <a:solidFill>
                <a:srgbClr val="00507F">
                  <a:shade val="95000"/>
                  <a:satMod val="105000"/>
                </a:srgbClr>
              </a:solidFill>
              <a:prstDash val="solid"/>
            </a:ln>
            <a:effectLst/>
          </p:spPr>
        </p:cxnSp>
        <p:cxnSp>
          <p:nvCxnSpPr>
            <p:cNvPr id="68" name="Gerader Verbinder 63"/>
            <p:cNvCxnSpPr/>
            <p:nvPr/>
          </p:nvCxnSpPr>
          <p:spPr>
            <a:xfrm rot="5400000">
              <a:off x="6756788" y="2932135"/>
              <a:ext cx="0" cy="216000"/>
            </a:xfrm>
            <a:prstGeom prst="line">
              <a:avLst/>
            </a:prstGeom>
            <a:noFill/>
            <a:ln w="9525" cap="flat" cmpd="sng" algn="ctr">
              <a:solidFill>
                <a:srgbClr val="00507F">
                  <a:shade val="95000"/>
                  <a:satMod val="105000"/>
                </a:srgbClr>
              </a:solidFill>
              <a:prstDash val="solid"/>
            </a:ln>
            <a:effectLst/>
          </p:spPr>
        </p:cxnSp>
        <p:cxnSp>
          <p:nvCxnSpPr>
            <p:cNvPr id="69" name="Gerader Verbinder 64"/>
            <p:cNvCxnSpPr/>
            <p:nvPr/>
          </p:nvCxnSpPr>
          <p:spPr>
            <a:xfrm rot="5400000">
              <a:off x="6754948" y="3036177"/>
              <a:ext cx="0" cy="108000"/>
            </a:xfrm>
            <a:prstGeom prst="line">
              <a:avLst/>
            </a:prstGeom>
            <a:noFill/>
            <a:ln w="9525" cap="flat" cmpd="sng" algn="ctr">
              <a:solidFill>
                <a:srgbClr val="00507F">
                  <a:shade val="95000"/>
                  <a:satMod val="105000"/>
                </a:srgbClr>
              </a:solidFill>
              <a:prstDash val="solid"/>
            </a:ln>
            <a:effectLst/>
          </p:spPr>
        </p:cxnSp>
        <p:cxnSp>
          <p:nvCxnSpPr>
            <p:cNvPr id="70" name="Gerader Verbinder 65"/>
            <p:cNvCxnSpPr/>
            <p:nvPr/>
          </p:nvCxnSpPr>
          <p:spPr>
            <a:xfrm rot="5400000">
              <a:off x="6754948" y="3146308"/>
              <a:ext cx="0" cy="108000"/>
            </a:xfrm>
            <a:prstGeom prst="line">
              <a:avLst/>
            </a:prstGeom>
            <a:noFill/>
            <a:ln w="9525" cap="flat" cmpd="sng" algn="ctr">
              <a:solidFill>
                <a:srgbClr val="00507F">
                  <a:shade val="95000"/>
                  <a:satMod val="105000"/>
                </a:srgbClr>
              </a:solidFill>
              <a:prstDash val="solid"/>
            </a:ln>
            <a:effectLst/>
          </p:spPr>
        </p:cxnSp>
        <p:cxnSp>
          <p:nvCxnSpPr>
            <p:cNvPr id="71" name="Gerader Verbinder 66"/>
            <p:cNvCxnSpPr/>
            <p:nvPr/>
          </p:nvCxnSpPr>
          <p:spPr>
            <a:xfrm rot="5400000">
              <a:off x="6754948" y="3089831"/>
              <a:ext cx="0" cy="108000"/>
            </a:xfrm>
            <a:prstGeom prst="line">
              <a:avLst/>
            </a:prstGeom>
            <a:noFill/>
            <a:ln w="9525" cap="flat" cmpd="sng" algn="ctr">
              <a:solidFill>
                <a:srgbClr val="00507F">
                  <a:shade val="95000"/>
                  <a:satMod val="105000"/>
                </a:srgbClr>
              </a:solidFill>
              <a:prstDash val="solid"/>
            </a:ln>
            <a:effectLst/>
          </p:spPr>
        </p:cxnSp>
        <p:cxnSp>
          <p:nvCxnSpPr>
            <p:cNvPr id="72" name="Gerader Verbinder 67"/>
            <p:cNvCxnSpPr/>
            <p:nvPr/>
          </p:nvCxnSpPr>
          <p:spPr>
            <a:xfrm rot="5400000">
              <a:off x="6756788" y="2932037"/>
              <a:ext cx="0" cy="216000"/>
            </a:xfrm>
            <a:prstGeom prst="line">
              <a:avLst/>
            </a:prstGeom>
            <a:noFill/>
            <a:ln w="9525" cap="flat" cmpd="sng" algn="ctr">
              <a:solidFill>
                <a:srgbClr val="00507F">
                  <a:shade val="95000"/>
                  <a:satMod val="105000"/>
                </a:srgbClr>
              </a:solidFill>
              <a:prstDash val="solid"/>
            </a:ln>
            <a:effectLst/>
          </p:spPr>
        </p:cxnSp>
        <p:cxnSp>
          <p:nvCxnSpPr>
            <p:cNvPr id="73" name="Gerader Verbinder 68"/>
            <p:cNvCxnSpPr/>
            <p:nvPr/>
          </p:nvCxnSpPr>
          <p:spPr>
            <a:xfrm rot="5400000">
              <a:off x="6756788" y="2712115"/>
              <a:ext cx="0" cy="216000"/>
            </a:xfrm>
            <a:prstGeom prst="line">
              <a:avLst/>
            </a:prstGeom>
            <a:noFill/>
            <a:ln w="9525" cap="flat" cmpd="sng" algn="ctr">
              <a:solidFill>
                <a:srgbClr val="00507F">
                  <a:shade val="95000"/>
                  <a:satMod val="105000"/>
                </a:srgbClr>
              </a:solidFill>
              <a:prstDash val="solid"/>
            </a:ln>
            <a:effectLst/>
          </p:spPr>
        </p:cxnSp>
        <p:cxnSp>
          <p:nvCxnSpPr>
            <p:cNvPr id="74" name="Gerader Verbinder 69"/>
            <p:cNvCxnSpPr/>
            <p:nvPr/>
          </p:nvCxnSpPr>
          <p:spPr>
            <a:xfrm rot="5400000">
              <a:off x="6754948" y="2816157"/>
              <a:ext cx="0" cy="108000"/>
            </a:xfrm>
            <a:prstGeom prst="line">
              <a:avLst/>
            </a:prstGeom>
            <a:noFill/>
            <a:ln w="9525" cap="flat" cmpd="sng" algn="ctr">
              <a:solidFill>
                <a:srgbClr val="00507F">
                  <a:shade val="95000"/>
                  <a:satMod val="105000"/>
                </a:srgbClr>
              </a:solidFill>
              <a:prstDash val="solid"/>
            </a:ln>
            <a:effectLst/>
          </p:spPr>
        </p:cxnSp>
        <p:cxnSp>
          <p:nvCxnSpPr>
            <p:cNvPr id="75" name="Gerader Verbinder 70"/>
            <p:cNvCxnSpPr/>
            <p:nvPr/>
          </p:nvCxnSpPr>
          <p:spPr>
            <a:xfrm rot="5400000">
              <a:off x="6754948" y="2926288"/>
              <a:ext cx="0" cy="108000"/>
            </a:xfrm>
            <a:prstGeom prst="line">
              <a:avLst/>
            </a:prstGeom>
            <a:noFill/>
            <a:ln w="9525" cap="flat" cmpd="sng" algn="ctr">
              <a:solidFill>
                <a:srgbClr val="00507F">
                  <a:shade val="95000"/>
                  <a:satMod val="105000"/>
                </a:srgbClr>
              </a:solidFill>
              <a:prstDash val="solid"/>
            </a:ln>
            <a:effectLst/>
          </p:spPr>
        </p:cxnSp>
        <p:cxnSp>
          <p:nvCxnSpPr>
            <p:cNvPr id="76" name="Gerader Verbinder 71"/>
            <p:cNvCxnSpPr/>
            <p:nvPr/>
          </p:nvCxnSpPr>
          <p:spPr>
            <a:xfrm rot="5400000">
              <a:off x="6754948" y="2869811"/>
              <a:ext cx="0" cy="108000"/>
            </a:xfrm>
            <a:prstGeom prst="line">
              <a:avLst/>
            </a:prstGeom>
            <a:noFill/>
            <a:ln w="9525" cap="flat" cmpd="sng" algn="ctr">
              <a:solidFill>
                <a:srgbClr val="00507F">
                  <a:shade val="95000"/>
                  <a:satMod val="105000"/>
                </a:srgbClr>
              </a:solidFill>
              <a:prstDash val="solid"/>
            </a:ln>
            <a:effectLst/>
          </p:spPr>
        </p:cxnSp>
        <p:cxnSp>
          <p:nvCxnSpPr>
            <p:cNvPr id="77" name="Gerader Verbinder 72"/>
            <p:cNvCxnSpPr/>
            <p:nvPr/>
          </p:nvCxnSpPr>
          <p:spPr>
            <a:xfrm rot="5400000">
              <a:off x="6756788" y="2490009"/>
              <a:ext cx="0" cy="216000"/>
            </a:xfrm>
            <a:prstGeom prst="line">
              <a:avLst/>
            </a:prstGeom>
            <a:noFill/>
            <a:ln w="9525" cap="flat" cmpd="sng" algn="ctr">
              <a:solidFill>
                <a:srgbClr val="00507F">
                  <a:shade val="95000"/>
                  <a:satMod val="105000"/>
                </a:srgbClr>
              </a:solidFill>
              <a:prstDash val="solid"/>
            </a:ln>
            <a:effectLst/>
          </p:spPr>
        </p:cxnSp>
        <p:cxnSp>
          <p:nvCxnSpPr>
            <p:cNvPr id="78" name="Gerader Verbinder 73"/>
            <p:cNvCxnSpPr/>
            <p:nvPr/>
          </p:nvCxnSpPr>
          <p:spPr>
            <a:xfrm rot="5400000">
              <a:off x="6754948" y="2594051"/>
              <a:ext cx="0" cy="108000"/>
            </a:xfrm>
            <a:prstGeom prst="line">
              <a:avLst/>
            </a:prstGeom>
            <a:noFill/>
            <a:ln w="9525" cap="flat" cmpd="sng" algn="ctr">
              <a:solidFill>
                <a:srgbClr val="00507F">
                  <a:shade val="95000"/>
                  <a:satMod val="105000"/>
                </a:srgbClr>
              </a:solidFill>
              <a:prstDash val="solid"/>
            </a:ln>
            <a:effectLst/>
          </p:spPr>
        </p:cxnSp>
        <p:cxnSp>
          <p:nvCxnSpPr>
            <p:cNvPr id="79" name="Gerader Verbinder 74"/>
            <p:cNvCxnSpPr/>
            <p:nvPr/>
          </p:nvCxnSpPr>
          <p:spPr>
            <a:xfrm rot="5400000">
              <a:off x="6754948" y="2704182"/>
              <a:ext cx="0" cy="108000"/>
            </a:xfrm>
            <a:prstGeom prst="line">
              <a:avLst/>
            </a:prstGeom>
            <a:noFill/>
            <a:ln w="9525" cap="flat" cmpd="sng" algn="ctr">
              <a:solidFill>
                <a:srgbClr val="00507F">
                  <a:shade val="95000"/>
                  <a:satMod val="105000"/>
                </a:srgbClr>
              </a:solidFill>
              <a:prstDash val="solid"/>
            </a:ln>
            <a:effectLst/>
          </p:spPr>
        </p:cxnSp>
        <p:cxnSp>
          <p:nvCxnSpPr>
            <p:cNvPr id="80" name="Gerader Verbinder 75"/>
            <p:cNvCxnSpPr/>
            <p:nvPr/>
          </p:nvCxnSpPr>
          <p:spPr>
            <a:xfrm rot="5400000">
              <a:off x="6754948" y="2647705"/>
              <a:ext cx="0" cy="108000"/>
            </a:xfrm>
            <a:prstGeom prst="line">
              <a:avLst/>
            </a:prstGeom>
            <a:noFill/>
            <a:ln w="9525" cap="flat" cmpd="sng" algn="ctr">
              <a:solidFill>
                <a:srgbClr val="00507F">
                  <a:shade val="95000"/>
                  <a:satMod val="105000"/>
                </a:srgbClr>
              </a:solidFill>
              <a:prstDash val="solid"/>
            </a:ln>
            <a:effectLst/>
          </p:spPr>
        </p:cxnSp>
        <p:cxnSp>
          <p:nvCxnSpPr>
            <p:cNvPr id="81" name="Gerader Verbinder 76"/>
            <p:cNvCxnSpPr/>
            <p:nvPr/>
          </p:nvCxnSpPr>
          <p:spPr>
            <a:xfrm rot="5400000">
              <a:off x="6756788" y="2487153"/>
              <a:ext cx="0" cy="216000"/>
            </a:xfrm>
            <a:prstGeom prst="line">
              <a:avLst/>
            </a:prstGeom>
            <a:noFill/>
            <a:ln w="9525" cap="flat" cmpd="sng" algn="ctr">
              <a:solidFill>
                <a:srgbClr val="00507F">
                  <a:shade val="95000"/>
                  <a:satMod val="105000"/>
                </a:srgbClr>
              </a:solidFill>
              <a:prstDash val="solid"/>
            </a:ln>
            <a:effectLst/>
          </p:spPr>
        </p:cxnSp>
        <p:cxnSp>
          <p:nvCxnSpPr>
            <p:cNvPr id="82" name="Gerader Verbinder 77"/>
            <p:cNvCxnSpPr/>
            <p:nvPr/>
          </p:nvCxnSpPr>
          <p:spPr>
            <a:xfrm rot="5400000">
              <a:off x="6756788" y="2267133"/>
              <a:ext cx="0" cy="216000"/>
            </a:xfrm>
            <a:prstGeom prst="line">
              <a:avLst/>
            </a:prstGeom>
            <a:noFill/>
            <a:ln w="9525" cap="flat" cmpd="sng" algn="ctr">
              <a:solidFill>
                <a:srgbClr val="00507F">
                  <a:shade val="95000"/>
                  <a:satMod val="105000"/>
                </a:srgbClr>
              </a:solidFill>
              <a:prstDash val="solid"/>
            </a:ln>
            <a:effectLst/>
          </p:spPr>
        </p:cxnSp>
        <p:cxnSp>
          <p:nvCxnSpPr>
            <p:cNvPr id="83" name="Gerader Verbinder 78"/>
            <p:cNvCxnSpPr/>
            <p:nvPr/>
          </p:nvCxnSpPr>
          <p:spPr>
            <a:xfrm rot="5400000">
              <a:off x="6754948" y="2371175"/>
              <a:ext cx="0" cy="108000"/>
            </a:xfrm>
            <a:prstGeom prst="line">
              <a:avLst/>
            </a:prstGeom>
            <a:noFill/>
            <a:ln w="9525" cap="flat" cmpd="sng" algn="ctr">
              <a:solidFill>
                <a:srgbClr val="00507F">
                  <a:shade val="95000"/>
                  <a:satMod val="105000"/>
                </a:srgbClr>
              </a:solidFill>
              <a:prstDash val="solid"/>
            </a:ln>
            <a:effectLst/>
          </p:spPr>
        </p:cxnSp>
        <p:cxnSp>
          <p:nvCxnSpPr>
            <p:cNvPr id="84" name="Gerader Verbinder 79"/>
            <p:cNvCxnSpPr/>
            <p:nvPr/>
          </p:nvCxnSpPr>
          <p:spPr>
            <a:xfrm rot="5400000">
              <a:off x="6754948" y="2481306"/>
              <a:ext cx="0" cy="108000"/>
            </a:xfrm>
            <a:prstGeom prst="line">
              <a:avLst/>
            </a:prstGeom>
            <a:noFill/>
            <a:ln w="9525" cap="flat" cmpd="sng" algn="ctr">
              <a:solidFill>
                <a:srgbClr val="00507F">
                  <a:shade val="95000"/>
                  <a:satMod val="105000"/>
                </a:srgbClr>
              </a:solidFill>
              <a:prstDash val="solid"/>
            </a:ln>
            <a:effectLst/>
          </p:spPr>
        </p:cxnSp>
        <p:cxnSp>
          <p:nvCxnSpPr>
            <p:cNvPr id="85" name="Gerader Verbinder 80"/>
            <p:cNvCxnSpPr/>
            <p:nvPr/>
          </p:nvCxnSpPr>
          <p:spPr>
            <a:xfrm rot="5400000">
              <a:off x="6754948" y="2424829"/>
              <a:ext cx="0" cy="108000"/>
            </a:xfrm>
            <a:prstGeom prst="line">
              <a:avLst/>
            </a:prstGeom>
            <a:noFill/>
            <a:ln w="9525" cap="flat" cmpd="sng" algn="ctr">
              <a:solidFill>
                <a:srgbClr val="00507F">
                  <a:shade val="95000"/>
                  <a:satMod val="105000"/>
                </a:srgbClr>
              </a:solidFill>
              <a:prstDash val="solid"/>
            </a:ln>
            <a:effectLst/>
          </p:spPr>
        </p:cxnSp>
        <p:cxnSp>
          <p:nvCxnSpPr>
            <p:cNvPr id="86" name="Gerader Verbinder 81"/>
            <p:cNvCxnSpPr/>
            <p:nvPr/>
          </p:nvCxnSpPr>
          <p:spPr>
            <a:xfrm rot="5400000">
              <a:off x="6756788" y="2045027"/>
              <a:ext cx="0" cy="216000"/>
            </a:xfrm>
            <a:prstGeom prst="line">
              <a:avLst/>
            </a:prstGeom>
            <a:noFill/>
            <a:ln w="9525" cap="flat" cmpd="sng" algn="ctr">
              <a:solidFill>
                <a:srgbClr val="00507F">
                  <a:shade val="95000"/>
                  <a:satMod val="105000"/>
                </a:srgbClr>
              </a:solidFill>
              <a:prstDash val="solid"/>
            </a:ln>
            <a:effectLst/>
          </p:spPr>
        </p:cxnSp>
        <p:cxnSp>
          <p:nvCxnSpPr>
            <p:cNvPr id="87" name="Gerader Verbinder 82"/>
            <p:cNvCxnSpPr/>
            <p:nvPr/>
          </p:nvCxnSpPr>
          <p:spPr>
            <a:xfrm rot="5400000">
              <a:off x="6754948" y="2149069"/>
              <a:ext cx="0" cy="108000"/>
            </a:xfrm>
            <a:prstGeom prst="line">
              <a:avLst/>
            </a:prstGeom>
            <a:noFill/>
            <a:ln w="9525" cap="flat" cmpd="sng" algn="ctr">
              <a:solidFill>
                <a:srgbClr val="00507F">
                  <a:shade val="95000"/>
                  <a:satMod val="105000"/>
                </a:srgbClr>
              </a:solidFill>
              <a:prstDash val="solid"/>
            </a:ln>
            <a:effectLst/>
          </p:spPr>
        </p:cxnSp>
        <p:cxnSp>
          <p:nvCxnSpPr>
            <p:cNvPr id="88" name="Gerader Verbinder 83"/>
            <p:cNvCxnSpPr/>
            <p:nvPr/>
          </p:nvCxnSpPr>
          <p:spPr>
            <a:xfrm rot="5400000">
              <a:off x="6754948" y="2259200"/>
              <a:ext cx="0" cy="108000"/>
            </a:xfrm>
            <a:prstGeom prst="line">
              <a:avLst/>
            </a:prstGeom>
            <a:noFill/>
            <a:ln w="9525" cap="flat" cmpd="sng" algn="ctr">
              <a:solidFill>
                <a:srgbClr val="00507F">
                  <a:shade val="95000"/>
                  <a:satMod val="105000"/>
                </a:srgbClr>
              </a:solidFill>
              <a:prstDash val="solid"/>
            </a:ln>
            <a:effectLst/>
          </p:spPr>
        </p:cxnSp>
        <p:cxnSp>
          <p:nvCxnSpPr>
            <p:cNvPr id="89" name="Gerader Verbinder 84"/>
            <p:cNvCxnSpPr/>
            <p:nvPr/>
          </p:nvCxnSpPr>
          <p:spPr>
            <a:xfrm rot="5400000">
              <a:off x="6754948" y="2202723"/>
              <a:ext cx="0" cy="108000"/>
            </a:xfrm>
            <a:prstGeom prst="line">
              <a:avLst/>
            </a:prstGeom>
            <a:noFill/>
            <a:ln w="9525" cap="flat" cmpd="sng" algn="ctr">
              <a:solidFill>
                <a:srgbClr val="00507F">
                  <a:shade val="95000"/>
                  <a:satMod val="105000"/>
                </a:srgbClr>
              </a:solidFill>
              <a:prstDash val="solid"/>
            </a:ln>
            <a:effectLst/>
          </p:spPr>
        </p:cxnSp>
        <p:cxnSp>
          <p:nvCxnSpPr>
            <p:cNvPr id="90" name="Gerader Verbinder 85"/>
            <p:cNvCxnSpPr/>
            <p:nvPr/>
          </p:nvCxnSpPr>
          <p:spPr>
            <a:xfrm rot="5400000">
              <a:off x="6756788" y="1821595"/>
              <a:ext cx="0" cy="216000"/>
            </a:xfrm>
            <a:prstGeom prst="line">
              <a:avLst/>
            </a:prstGeom>
            <a:noFill/>
            <a:ln w="9525" cap="flat" cmpd="sng" algn="ctr">
              <a:solidFill>
                <a:srgbClr val="00507F">
                  <a:shade val="95000"/>
                  <a:satMod val="105000"/>
                </a:srgbClr>
              </a:solidFill>
              <a:prstDash val="solid"/>
            </a:ln>
            <a:effectLst/>
          </p:spPr>
        </p:cxnSp>
        <p:cxnSp>
          <p:nvCxnSpPr>
            <p:cNvPr id="91" name="Gerader Verbinder 86"/>
            <p:cNvCxnSpPr/>
            <p:nvPr/>
          </p:nvCxnSpPr>
          <p:spPr>
            <a:xfrm rot="5400000">
              <a:off x="6754948" y="1925637"/>
              <a:ext cx="0" cy="108000"/>
            </a:xfrm>
            <a:prstGeom prst="line">
              <a:avLst/>
            </a:prstGeom>
            <a:noFill/>
            <a:ln w="9525" cap="flat" cmpd="sng" algn="ctr">
              <a:solidFill>
                <a:srgbClr val="00507F">
                  <a:shade val="95000"/>
                  <a:satMod val="105000"/>
                </a:srgbClr>
              </a:solidFill>
              <a:prstDash val="solid"/>
            </a:ln>
            <a:effectLst/>
          </p:spPr>
        </p:cxnSp>
        <p:cxnSp>
          <p:nvCxnSpPr>
            <p:cNvPr id="92" name="Gerader Verbinder 87"/>
            <p:cNvCxnSpPr/>
            <p:nvPr/>
          </p:nvCxnSpPr>
          <p:spPr>
            <a:xfrm rot="5400000">
              <a:off x="6754948" y="2035768"/>
              <a:ext cx="0" cy="108000"/>
            </a:xfrm>
            <a:prstGeom prst="line">
              <a:avLst/>
            </a:prstGeom>
            <a:noFill/>
            <a:ln w="9525" cap="flat" cmpd="sng" algn="ctr">
              <a:solidFill>
                <a:srgbClr val="00507F">
                  <a:shade val="95000"/>
                  <a:satMod val="105000"/>
                </a:srgbClr>
              </a:solidFill>
              <a:prstDash val="solid"/>
            </a:ln>
            <a:effectLst/>
          </p:spPr>
        </p:cxnSp>
        <p:cxnSp>
          <p:nvCxnSpPr>
            <p:cNvPr id="93" name="Gerader Verbinder 88"/>
            <p:cNvCxnSpPr/>
            <p:nvPr/>
          </p:nvCxnSpPr>
          <p:spPr>
            <a:xfrm rot="5400000">
              <a:off x="6754948" y="1979291"/>
              <a:ext cx="0" cy="108000"/>
            </a:xfrm>
            <a:prstGeom prst="line">
              <a:avLst/>
            </a:prstGeom>
            <a:noFill/>
            <a:ln w="9525" cap="flat" cmpd="sng" algn="ctr">
              <a:solidFill>
                <a:srgbClr val="00507F">
                  <a:shade val="95000"/>
                  <a:satMod val="105000"/>
                </a:srgbClr>
              </a:solidFill>
              <a:prstDash val="solid"/>
            </a:ln>
            <a:effectLst/>
          </p:spPr>
        </p:cxnSp>
        <p:cxnSp>
          <p:nvCxnSpPr>
            <p:cNvPr id="94" name="Gerader Verbinder 89"/>
            <p:cNvCxnSpPr/>
            <p:nvPr/>
          </p:nvCxnSpPr>
          <p:spPr>
            <a:xfrm rot="5400000">
              <a:off x="6756788" y="1599489"/>
              <a:ext cx="0" cy="216000"/>
            </a:xfrm>
            <a:prstGeom prst="line">
              <a:avLst/>
            </a:prstGeom>
            <a:noFill/>
            <a:ln w="9525" cap="flat" cmpd="sng" algn="ctr">
              <a:solidFill>
                <a:srgbClr val="00507F">
                  <a:shade val="95000"/>
                  <a:satMod val="105000"/>
                </a:srgbClr>
              </a:solidFill>
              <a:prstDash val="solid"/>
            </a:ln>
            <a:effectLst/>
          </p:spPr>
        </p:cxnSp>
        <p:cxnSp>
          <p:nvCxnSpPr>
            <p:cNvPr id="95" name="Gerader Verbinder 90"/>
            <p:cNvCxnSpPr/>
            <p:nvPr/>
          </p:nvCxnSpPr>
          <p:spPr>
            <a:xfrm rot="5400000">
              <a:off x="6754948" y="1703531"/>
              <a:ext cx="0" cy="108000"/>
            </a:xfrm>
            <a:prstGeom prst="line">
              <a:avLst/>
            </a:prstGeom>
            <a:noFill/>
            <a:ln w="9525" cap="flat" cmpd="sng" algn="ctr">
              <a:solidFill>
                <a:srgbClr val="00507F">
                  <a:shade val="95000"/>
                  <a:satMod val="105000"/>
                </a:srgbClr>
              </a:solidFill>
              <a:prstDash val="solid"/>
            </a:ln>
            <a:effectLst/>
          </p:spPr>
        </p:cxnSp>
        <p:cxnSp>
          <p:nvCxnSpPr>
            <p:cNvPr id="96" name="Gerader Verbinder 91"/>
            <p:cNvCxnSpPr/>
            <p:nvPr/>
          </p:nvCxnSpPr>
          <p:spPr>
            <a:xfrm rot="5400000">
              <a:off x="6754948" y="1813662"/>
              <a:ext cx="0" cy="108000"/>
            </a:xfrm>
            <a:prstGeom prst="line">
              <a:avLst/>
            </a:prstGeom>
            <a:noFill/>
            <a:ln w="9525" cap="flat" cmpd="sng" algn="ctr">
              <a:solidFill>
                <a:srgbClr val="00507F">
                  <a:shade val="95000"/>
                  <a:satMod val="105000"/>
                </a:srgbClr>
              </a:solidFill>
              <a:prstDash val="solid"/>
            </a:ln>
            <a:effectLst/>
          </p:spPr>
        </p:cxnSp>
        <p:cxnSp>
          <p:nvCxnSpPr>
            <p:cNvPr id="97" name="Gerader Verbinder 92"/>
            <p:cNvCxnSpPr/>
            <p:nvPr/>
          </p:nvCxnSpPr>
          <p:spPr>
            <a:xfrm rot="5400000">
              <a:off x="6754948" y="1757185"/>
              <a:ext cx="0" cy="108000"/>
            </a:xfrm>
            <a:prstGeom prst="line">
              <a:avLst/>
            </a:prstGeom>
            <a:noFill/>
            <a:ln w="9525" cap="flat" cmpd="sng" algn="ctr">
              <a:solidFill>
                <a:srgbClr val="00507F">
                  <a:shade val="95000"/>
                  <a:satMod val="105000"/>
                </a:srgbClr>
              </a:solidFill>
              <a:prstDash val="solid"/>
            </a:ln>
            <a:effectLst/>
          </p:spPr>
        </p:cxnSp>
        <p:cxnSp>
          <p:nvCxnSpPr>
            <p:cNvPr id="98" name="Gerader Verbinder 93"/>
            <p:cNvCxnSpPr/>
            <p:nvPr/>
          </p:nvCxnSpPr>
          <p:spPr>
            <a:xfrm rot="5400000">
              <a:off x="6756788" y="1599391"/>
              <a:ext cx="0" cy="216000"/>
            </a:xfrm>
            <a:prstGeom prst="line">
              <a:avLst/>
            </a:prstGeom>
            <a:noFill/>
            <a:ln w="9525" cap="flat" cmpd="sng" algn="ctr">
              <a:solidFill>
                <a:srgbClr val="00507F">
                  <a:shade val="95000"/>
                  <a:satMod val="105000"/>
                </a:srgbClr>
              </a:solidFill>
              <a:prstDash val="solid"/>
            </a:ln>
            <a:effectLst/>
          </p:spPr>
        </p:cxnSp>
        <p:cxnSp>
          <p:nvCxnSpPr>
            <p:cNvPr id="99" name="Gerader Verbinder 94"/>
            <p:cNvCxnSpPr/>
            <p:nvPr/>
          </p:nvCxnSpPr>
          <p:spPr>
            <a:xfrm rot="5400000">
              <a:off x="6754948" y="1483511"/>
              <a:ext cx="0" cy="108000"/>
            </a:xfrm>
            <a:prstGeom prst="line">
              <a:avLst/>
            </a:prstGeom>
            <a:noFill/>
            <a:ln w="9525" cap="flat" cmpd="sng" algn="ctr">
              <a:solidFill>
                <a:srgbClr val="00507F">
                  <a:shade val="95000"/>
                  <a:satMod val="105000"/>
                </a:srgbClr>
              </a:solidFill>
              <a:prstDash val="solid"/>
            </a:ln>
            <a:effectLst/>
          </p:spPr>
        </p:cxnSp>
        <p:cxnSp>
          <p:nvCxnSpPr>
            <p:cNvPr id="100" name="Gerader Verbinder 95"/>
            <p:cNvCxnSpPr/>
            <p:nvPr/>
          </p:nvCxnSpPr>
          <p:spPr>
            <a:xfrm rot="5400000">
              <a:off x="6754948" y="1593642"/>
              <a:ext cx="0" cy="108000"/>
            </a:xfrm>
            <a:prstGeom prst="line">
              <a:avLst/>
            </a:prstGeom>
            <a:noFill/>
            <a:ln w="9525" cap="flat" cmpd="sng" algn="ctr">
              <a:solidFill>
                <a:srgbClr val="00507F">
                  <a:shade val="95000"/>
                  <a:satMod val="105000"/>
                </a:srgbClr>
              </a:solidFill>
              <a:prstDash val="solid"/>
            </a:ln>
            <a:effectLst/>
          </p:spPr>
        </p:cxnSp>
        <p:cxnSp>
          <p:nvCxnSpPr>
            <p:cNvPr id="101" name="Gerader Verbinder 96"/>
            <p:cNvCxnSpPr/>
            <p:nvPr/>
          </p:nvCxnSpPr>
          <p:spPr>
            <a:xfrm rot="5400000">
              <a:off x="6754948" y="1537165"/>
              <a:ext cx="0" cy="108000"/>
            </a:xfrm>
            <a:prstGeom prst="line">
              <a:avLst/>
            </a:prstGeom>
            <a:noFill/>
            <a:ln w="9525" cap="flat" cmpd="sng" algn="ctr">
              <a:solidFill>
                <a:srgbClr val="00507F">
                  <a:shade val="95000"/>
                  <a:satMod val="105000"/>
                </a:srgbClr>
              </a:solidFill>
              <a:prstDash val="solid"/>
            </a:ln>
            <a:effectLst/>
          </p:spPr>
        </p:cxnSp>
        <p:cxnSp>
          <p:nvCxnSpPr>
            <p:cNvPr id="102" name="Gerader Verbinder 97"/>
            <p:cNvCxnSpPr/>
            <p:nvPr/>
          </p:nvCxnSpPr>
          <p:spPr>
            <a:xfrm rot="5400000">
              <a:off x="6756788" y="1359704"/>
              <a:ext cx="0" cy="216000"/>
            </a:xfrm>
            <a:prstGeom prst="line">
              <a:avLst/>
            </a:prstGeom>
            <a:noFill/>
            <a:ln w="9525" cap="flat" cmpd="sng" algn="ctr">
              <a:solidFill>
                <a:srgbClr val="00507F">
                  <a:shade val="95000"/>
                  <a:satMod val="105000"/>
                </a:srgbClr>
              </a:solidFill>
              <a:prstDash val="solid"/>
            </a:ln>
            <a:effectLst/>
          </p:spPr>
        </p:cxnSp>
      </p:grpSp>
    </p:spTree>
    <p:extLst>
      <p:ext uri="{BB962C8B-B14F-4D97-AF65-F5344CB8AC3E}">
        <p14:creationId xmlns:p14="http://schemas.microsoft.com/office/powerpoint/2010/main" val="113676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9" name="Grafik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87357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12" name="Grafik 11"/>
          <p:cNvPicPr>
            <a:picLocks noChangeAspect="1"/>
          </p:cNvPicPr>
          <p:nvPr userDrawn="1"/>
        </p:nvPicPr>
        <p:blipFill>
          <a:blip r:embed="rId6"/>
          <a:stretch>
            <a:fillRect/>
          </a:stretch>
        </p:blipFill>
        <p:spPr>
          <a:xfrm>
            <a:off x="323077" y="177473"/>
            <a:ext cx="11532770" cy="3828385"/>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22498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349199" y="964800"/>
            <a:ext cx="7448400"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a:t>Sub-Headline</a:t>
            </a:r>
          </a:p>
          <a:p>
            <a:pPr lvl="0"/>
            <a:endParaRPr lang="de-DE" dirty="0"/>
          </a:p>
        </p:txBody>
      </p:sp>
      <p:sp>
        <p:nvSpPr>
          <p:cNvPr id="4" name="Textplatzhalter 3"/>
          <p:cNvSpPr>
            <a:spLocks noGrp="1"/>
          </p:cNvSpPr>
          <p:nvPr>
            <p:ph type="body" sz="quarter" idx="11" hasCustomPrompt="1"/>
          </p:nvPr>
        </p:nvSpPr>
        <p:spPr>
          <a:xfrm>
            <a:off x="349199"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fik 7"/>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185717"/>
            <a:ext cx="10242579" cy="723797"/>
          </a:xfrm>
          <a:prstGeom prst="rect">
            <a:avLst/>
          </a:prstGeom>
          <a:solidFill>
            <a:sysClr val="window" lastClr="FFFFFF"/>
          </a:solidFill>
        </p:spPr>
      </p:pic>
      <p:sp>
        <p:nvSpPr>
          <p:cNvPr id="9" name="Titel 1"/>
          <p:cNvSpPr>
            <a:spLocks noGrp="1"/>
          </p:cNvSpPr>
          <p:nvPr>
            <p:ph type="title" hasCustomPrompt="1"/>
          </p:nvPr>
        </p:nvSpPr>
        <p:spPr>
          <a:xfrm>
            <a:off x="334567" y="236210"/>
            <a:ext cx="8640959" cy="622810"/>
          </a:xfrm>
          <a:prstGeom prst="rect">
            <a:avLst/>
          </a:prstGeom>
        </p:spPr>
        <p:txBody>
          <a:bodyPr>
            <a:normAutofit/>
          </a:bodyPr>
          <a:lstStyle>
            <a:lvl1pPr>
              <a:defRPr sz="2400"/>
            </a:lvl1pPr>
          </a:lstStyle>
          <a:p>
            <a:r>
              <a:rPr lang="en-GB" noProof="0" dirty="0"/>
              <a:t>Edit the headline</a:t>
            </a:r>
            <a:endParaRPr lang="de-DE" dirty="0"/>
          </a:p>
        </p:txBody>
      </p:sp>
    </p:spTree>
    <p:extLst>
      <p:ext uri="{BB962C8B-B14F-4D97-AF65-F5344CB8AC3E}">
        <p14:creationId xmlns:p14="http://schemas.microsoft.com/office/powerpoint/2010/main" val="35619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1 Spalte + Bild">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a:t>Mastertitelformat</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49276" y="1562033"/>
            <a:ext cx="7447794"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sz="2000" b="0" i="1" u="none"/>
            </a:lvl1pPr>
          </a:lstStyle>
          <a:p>
            <a:pPr lvl="0"/>
            <a:r>
              <a:rPr lang="de-DE" dirty="0"/>
              <a:t>Sub-Headline</a:t>
            </a:r>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t>‹Nr.›</a:t>
            </a:fld>
            <a:endParaRPr lang="de-DE" dirty="0"/>
          </a:p>
        </p:txBody>
      </p:sp>
    </p:spTree>
    <p:extLst>
      <p:ext uri="{BB962C8B-B14F-4D97-AF65-F5344CB8AC3E}">
        <p14:creationId xmlns:p14="http://schemas.microsoft.com/office/powerpoint/2010/main" val="26793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7"/>
          <p:cNvSpPr txBox="1">
            <a:spLocks/>
          </p:cNvSpPr>
          <p:nvPr userDrawn="1"/>
        </p:nvSpPr>
        <p:spPr>
          <a:xfrm>
            <a:off x="11287002" y="6300929"/>
            <a:ext cx="536121" cy="365125"/>
          </a:xfrm>
          <a:prstGeom prst="rect">
            <a:avLst/>
          </a:prstGeom>
        </p:spPr>
        <p:txBody>
          <a:bodyPr vert="horz" lIns="91440" tIns="45720" rIns="91440" bIns="45720" rtlCol="0" anchor="ctr"/>
          <a:lstStyle>
            <a:defPPr>
              <a:defRPr lang="de-DE"/>
            </a:defPPr>
            <a:lvl1pPr marL="0" algn="r" defTabSz="1219170" rtl="0" eaLnBrk="1" latinLnBrk="0" hangingPunct="1">
              <a:defRPr sz="1000" kern="1200">
                <a:solidFill>
                  <a:srgbClr val="00507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fld id="{71A9DFA6-AD67-4B6A-A890-1E1267FFEBA8}" type="slidenum">
              <a:rPr lang="en-GB" noProof="0" smtClean="0">
                <a:latin typeface="Arial"/>
              </a:rPr>
              <a:pPr defTabSz="914400"/>
              <a:t>‹Nr.›</a:t>
            </a:fld>
            <a:endParaRPr lang="en-GB" noProof="0" dirty="0">
              <a:latin typeface="Arial"/>
            </a:endParaRPr>
          </a:p>
        </p:txBody>
      </p:sp>
      <p:pic>
        <p:nvPicPr>
          <p:cNvPr id="6" name="Grafik 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795125" y="6228000"/>
            <a:ext cx="1759938" cy="520320"/>
          </a:xfrm>
          <a:prstGeom prst="rect">
            <a:avLst/>
          </a:prstGeom>
        </p:spPr>
      </p:pic>
      <p:pic>
        <p:nvPicPr>
          <p:cNvPr id="11" name="Grafik 10" descr="C:\Users\Breitenbach.HAFEN-HAMBURG\AppData\Local\Microsoft\Windows\INetCache\Content.Word\InterregBSR_logo_75x26mm_rgb.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3279" y="6227999"/>
            <a:ext cx="1339057" cy="465759"/>
          </a:xfrm>
          <a:prstGeom prst="rect">
            <a:avLst/>
          </a:prstGeom>
          <a:noFill/>
          <a:ln>
            <a:noFill/>
          </a:ln>
        </p:spPr>
      </p:pic>
      <p:pic>
        <p:nvPicPr>
          <p:cNvPr id="12" name="Grafik 11" descr="bsrp_EU-supplement_horizontal_50x20mm_rgb"/>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02718" y="6227999"/>
            <a:ext cx="1520000" cy="608000"/>
          </a:xfrm>
          <a:prstGeom prst="rect">
            <a:avLst/>
          </a:prstGeom>
          <a:noFill/>
          <a:ln>
            <a:noFill/>
          </a:ln>
        </p:spPr>
      </p:pic>
      <p:pic>
        <p:nvPicPr>
          <p:cNvPr id="13" name="Grafik 1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40352" y="333450"/>
            <a:ext cx="1165155" cy="502879"/>
          </a:xfrm>
          <a:prstGeom prst="rect">
            <a:avLst/>
          </a:prstGeom>
        </p:spPr>
      </p:pic>
    </p:spTree>
    <p:extLst>
      <p:ext uri="{BB962C8B-B14F-4D97-AF65-F5344CB8AC3E}">
        <p14:creationId xmlns:p14="http://schemas.microsoft.com/office/powerpoint/2010/main" val="2571707426"/>
      </p:ext>
    </p:extLst>
  </p:cSld>
  <p:clrMap bg1="lt1" tx1="dk1" bg2="lt2" tx2="dk2" accent1="accent1" accent2="accent2" accent3="accent3" accent4="accent4" accent5="accent5" accent6="accent6" hlink="hlink" folHlink="folHlink"/>
  <p:sldLayoutIdLst>
    <p:sldLayoutId id="2147483668" r:id="rId1"/>
    <p:sldLayoutId id="2147483666" r:id="rId2"/>
    <p:sldLayoutId id="2147483664" r:id="rId3"/>
    <p:sldLayoutId id="2147483657" r:id="rId4"/>
    <p:sldLayoutId id="2147483655" r:id="rId5"/>
    <p:sldLayoutId id="2147483665" r:id="rId6"/>
    <p:sldLayoutId id="2147483672" r:id="rId7"/>
    <p:sldLayoutId id="2147483670" r:id="rId8"/>
    <p:sldLayoutId id="2147483671" r:id="rId9"/>
    <p:sldLayoutId id="2147483673" r:id="rId10"/>
    <p:sldLayoutId id="2147483677" r:id="rId11"/>
  </p:sldLayoutIdLst>
  <p:txStyles>
    <p:title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base" latinLnBrk="0" hangingPunct="1">
        <a:lnSpc>
          <a:spcPct val="100000"/>
        </a:lnSpc>
        <a:spcBef>
          <a:spcPct val="20000"/>
        </a:spcBef>
        <a:spcAft>
          <a:spcPct val="0"/>
        </a:spcAft>
        <a:buClrTx/>
        <a:buSzTx/>
        <a:buFontTx/>
        <a:buNone/>
        <a:tabLst/>
        <a:defRPr sz="2000"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esni.eu/"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lias.isl.org/index.xhtml"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project-emma.eu/sites/default/files/EMMA_Policy%20Paper%20to%20strengthen%20IWT%20in%20BSR.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076" y="4149874"/>
            <a:ext cx="8652449" cy="621670"/>
          </a:xfrm>
        </p:spPr>
        <p:txBody>
          <a:bodyPr/>
          <a:lstStyle/>
          <a:p>
            <a:r>
              <a:rPr lang="en-GB" sz="2200" dirty="0" err="1"/>
              <a:t>Sisävesiliikenne</a:t>
            </a:r>
            <a:r>
              <a:rPr lang="en-GB" sz="2200" dirty="0"/>
              <a:t> Itämeren </a:t>
            </a:r>
            <a:r>
              <a:rPr lang="en-GB" sz="2200" dirty="0" err="1"/>
              <a:t>alueella</a:t>
            </a:r>
            <a:r>
              <a:rPr lang="en-GB" sz="2200" dirty="0"/>
              <a:t> </a:t>
            </a:r>
            <a:br>
              <a:rPr lang="en-GB" dirty="0"/>
            </a:br>
            <a:r>
              <a:rPr lang="en-GB" dirty="0" err="1"/>
              <a:t>Kilpailukykysuunnitelma</a:t>
            </a:r>
            <a:endParaRPr lang="en-GB" sz="2000" i="1" dirty="0"/>
          </a:p>
        </p:txBody>
      </p:sp>
      <p:sp>
        <p:nvSpPr>
          <p:cNvPr id="4" name="Inhaltsplatzhalter 3"/>
          <p:cNvSpPr>
            <a:spLocks noGrp="1"/>
          </p:cNvSpPr>
          <p:nvPr>
            <p:ph sz="quarter" idx="12"/>
          </p:nvPr>
        </p:nvSpPr>
        <p:spPr/>
        <p:txBody>
          <a:bodyPr/>
          <a:lstStyle/>
          <a:p>
            <a:r>
              <a:rPr lang="de-DE" dirty="0"/>
              <a:t>2019-02-15</a:t>
            </a:r>
          </a:p>
        </p:txBody>
      </p:sp>
      <p:sp>
        <p:nvSpPr>
          <p:cNvPr id="5" name="Tekstin paikkamerkki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2316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de-DE" dirty="0"/>
              <a:t>Olemassa </a:t>
            </a:r>
            <a:r>
              <a:rPr lang="de-DE" dirty="0" err="1"/>
              <a:t>olevien</a:t>
            </a:r>
            <a:r>
              <a:rPr lang="de-DE" dirty="0"/>
              <a:t> </a:t>
            </a:r>
            <a:r>
              <a:rPr lang="de-DE" dirty="0" err="1"/>
              <a:t>organisaatiorakenteiden</a:t>
            </a:r>
            <a:r>
              <a:rPr lang="de-DE" dirty="0"/>
              <a:t> </a:t>
            </a:r>
            <a:r>
              <a:rPr lang="de-DE" dirty="0" err="1"/>
              <a:t>parempi</a:t>
            </a:r>
            <a:r>
              <a:rPr lang="de-DE" dirty="0"/>
              <a:t> </a:t>
            </a:r>
            <a:r>
              <a:rPr lang="de-DE" dirty="0" err="1"/>
              <a:t>hyödyntäminen</a:t>
            </a:r>
            <a:endParaRPr lang="de-DE" dirty="0"/>
          </a:p>
        </p:txBody>
      </p:sp>
      <p:sp>
        <p:nvSpPr>
          <p:cNvPr id="10" name="Textplatzhalter 9"/>
          <p:cNvSpPr>
            <a:spLocks noGrp="1"/>
          </p:cNvSpPr>
          <p:nvPr>
            <p:ph type="body" sz="quarter" idx="10"/>
          </p:nvPr>
        </p:nvSpPr>
        <p:spPr/>
        <p:txBody>
          <a:bodyPr>
            <a:normAutofit/>
          </a:bodyPr>
          <a:lstStyle/>
          <a:p>
            <a:r>
              <a:rPr lang="de-DE" dirty="0" err="1">
                <a:solidFill>
                  <a:srgbClr val="2CB4E1"/>
                </a:solidFill>
              </a:rPr>
              <a:t>Euroopan</a:t>
            </a:r>
            <a:r>
              <a:rPr lang="de-DE" dirty="0">
                <a:solidFill>
                  <a:srgbClr val="2CB4E1"/>
                </a:solidFill>
              </a:rPr>
              <a:t> </a:t>
            </a:r>
            <a:r>
              <a:rPr lang="de-DE" dirty="0" err="1">
                <a:solidFill>
                  <a:srgbClr val="2CB4E1"/>
                </a:solidFill>
              </a:rPr>
              <a:t>Komission</a:t>
            </a:r>
            <a:r>
              <a:rPr lang="de-DE" dirty="0">
                <a:solidFill>
                  <a:srgbClr val="2CB4E1"/>
                </a:solidFill>
              </a:rPr>
              <a:t> </a:t>
            </a:r>
            <a:r>
              <a:rPr lang="de-DE" dirty="0" err="1">
                <a:solidFill>
                  <a:srgbClr val="2CB4E1"/>
                </a:solidFill>
              </a:rPr>
              <a:t>hyödyntämät</a:t>
            </a:r>
            <a:r>
              <a:rPr lang="de-DE" dirty="0">
                <a:solidFill>
                  <a:srgbClr val="2CB4E1"/>
                </a:solidFill>
              </a:rPr>
              <a:t> </a:t>
            </a:r>
            <a:r>
              <a:rPr lang="de-DE" dirty="0" err="1">
                <a:solidFill>
                  <a:srgbClr val="2CB4E1"/>
                </a:solidFill>
              </a:rPr>
              <a:t>asiantuntijaryhmät</a:t>
            </a:r>
            <a:endParaRPr lang="de-DE" dirty="0">
              <a:solidFill>
                <a:srgbClr val="2CB4E1"/>
              </a:solidFill>
            </a:endParaRPr>
          </a:p>
        </p:txBody>
      </p:sp>
      <p:sp>
        <p:nvSpPr>
          <p:cNvPr id="11" name="Textplatzhalter 10"/>
          <p:cNvSpPr>
            <a:spLocks noGrp="1"/>
          </p:cNvSpPr>
          <p:nvPr>
            <p:ph type="body" sz="quarter" idx="11"/>
          </p:nvPr>
        </p:nvSpPr>
        <p:spPr>
          <a:xfrm>
            <a:off x="349200" y="1404000"/>
            <a:ext cx="5529982" cy="4730400"/>
          </a:xfrm>
        </p:spPr>
        <p:txBody>
          <a:bodyPr/>
          <a:lstStyle/>
          <a:p>
            <a:r>
              <a:rPr lang="en-GB" sz="1800" dirty="0" err="1"/>
              <a:t>Rekisteröityjä</a:t>
            </a:r>
            <a:r>
              <a:rPr lang="en-GB" sz="1800" dirty="0"/>
              <a:t> </a:t>
            </a:r>
            <a:r>
              <a:rPr lang="en-GB" sz="1800" dirty="0" err="1"/>
              <a:t>Eurooppalaisia</a:t>
            </a:r>
            <a:r>
              <a:rPr lang="en-GB" sz="1800" dirty="0"/>
              <a:t> </a:t>
            </a:r>
            <a:r>
              <a:rPr lang="en-GB" sz="1800" dirty="0" err="1"/>
              <a:t>asiantuntijaorganisaatioita</a:t>
            </a:r>
            <a:r>
              <a:rPr lang="en-GB" sz="1800" dirty="0"/>
              <a:t> </a:t>
            </a:r>
            <a:r>
              <a:rPr lang="en-GB" sz="1800" dirty="0" err="1"/>
              <a:t>kuullaan</a:t>
            </a:r>
            <a:r>
              <a:rPr lang="en-GB" sz="1800" dirty="0"/>
              <a:t> </a:t>
            </a:r>
            <a:r>
              <a:rPr lang="en-GB" sz="1800" dirty="0" err="1"/>
              <a:t>säännöllisesti</a:t>
            </a:r>
            <a:r>
              <a:rPr lang="en-GB" sz="1800" dirty="0"/>
              <a:t> EU </a:t>
            </a:r>
            <a:r>
              <a:rPr lang="en-GB" sz="1800" dirty="0" err="1"/>
              <a:t>Komission</a:t>
            </a:r>
            <a:r>
              <a:rPr lang="en-GB" sz="1800" dirty="0"/>
              <a:t> </a:t>
            </a:r>
            <a:r>
              <a:rPr lang="en-GB" sz="1800" dirty="0" err="1"/>
              <a:t>asiantuntijaryhmissä</a:t>
            </a:r>
            <a:r>
              <a:rPr lang="en-GB" sz="1800" dirty="0"/>
              <a:t>. </a:t>
            </a:r>
          </a:p>
          <a:p>
            <a:r>
              <a:rPr lang="en-GB" sz="1800" dirty="0"/>
              <a:t>Itämeren </a:t>
            </a:r>
            <a:r>
              <a:rPr lang="en-GB" sz="1800" dirty="0" err="1"/>
              <a:t>alueen</a:t>
            </a:r>
            <a:r>
              <a:rPr lang="en-GB" sz="1800" dirty="0"/>
              <a:t> maiden </a:t>
            </a:r>
            <a:r>
              <a:rPr lang="en-GB" sz="1800" dirty="0" err="1"/>
              <a:t>paikallisten</a:t>
            </a:r>
            <a:r>
              <a:rPr lang="en-GB" sz="1800" dirty="0"/>
              <a:t> </a:t>
            </a:r>
            <a:r>
              <a:rPr lang="en-GB" sz="1800" dirty="0" err="1"/>
              <a:t>edustajien</a:t>
            </a:r>
            <a:r>
              <a:rPr lang="en-GB" sz="1800" dirty="0"/>
              <a:t> </a:t>
            </a:r>
            <a:r>
              <a:rPr lang="en-GB" sz="1800" dirty="0" err="1"/>
              <a:t>kuuleminen</a:t>
            </a:r>
            <a:r>
              <a:rPr lang="en-GB" sz="1800" dirty="0"/>
              <a:t> </a:t>
            </a:r>
            <a:r>
              <a:rPr lang="en-GB" sz="1800" dirty="0" err="1"/>
              <a:t>näissä</a:t>
            </a:r>
            <a:r>
              <a:rPr lang="en-GB" sz="1800" dirty="0"/>
              <a:t> </a:t>
            </a:r>
            <a:r>
              <a:rPr lang="en-GB" sz="1800" dirty="0" err="1"/>
              <a:t>Eurooppalaisissa</a:t>
            </a:r>
            <a:r>
              <a:rPr lang="en-GB" sz="1800" dirty="0"/>
              <a:t> </a:t>
            </a:r>
            <a:r>
              <a:rPr lang="en-GB" sz="1800" dirty="0" err="1"/>
              <a:t>asiantuntijajärjestöissä</a:t>
            </a:r>
            <a:r>
              <a:rPr lang="en-GB" sz="1800" dirty="0"/>
              <a:t> on </a:t>
            </a:r>
            <a:r>
              <a:rPr lang="en-GB" sz="1800" dirty="0" err="1"/>
              <a:t>välttämätöntä</a:t>
            </a:r>
            <a:r>
              <a:rPr lang="en-GB" sz="1800" dirty="0"/>
              <a:t>, </a:t>
            </a:r>
            <a:r>
              <a:rPr lang="en-GB" sz="1800" dirty="0" err="1"/>
              <a:t>jotta</a:t>
            </a:r>
            <a:r>
              <a:rPr lang="en-GB" sz="1800" dirty="0"/>
              <a:t> </a:t>
            </a:r>
            <a:r>
              <a:rPr lang="en-GB" sz="1800" dirty="0" err="1"/>
              <a:t>koko</a:t>
            </a:r>
            <a:r>
              <a:rPr lang="en-GB" sz="1800" dirty="0"/>
              <a:t> </a:t>
            </a:r>
            <a:r>
              <a:rPr lang="en-GB" sz="1800" dirty="0" err="1"/>
              <a:t>liikennemuotosektorin</a:t>
            </a:r>
            <a:r>
              <a:rPr lang="en-GB" sz="1800" dirty="0"/>
              <a:t> </a:t>
            </a:r>
            <a:r>
              <a:rPr lang="en-GB" sz="1800" dirty="0" err="1"/>
              <a:t>ääni</a:t>
            </a:r>
            <a:r>
              <a:rPr lang="en-GB" sz="1800" dirty="0"/>
              <a:t> </a:t>
            </a:r>
            <a:r>
              <a:rPr lang="en-GB" sz="1800" dirty="0" err="1"/>
              <a:t>saadaa</a:t>
            </a:r>
            <a:r>
              <a:rPr lang="en-GB" sz="1800" dirty="0"/>
              <a:t> </a:t>
            </a:r>
            <a:r>
              <a:rPr lang="en-GB" sz="1800" dirty="0" err="1"/>
              <a:t>yhteisesti</a:t>
            </a:r>
            <a:r>
              <a:rPr lang="en-GB" sz="1800" dirty="0"/>
              <a:t> </a:t>
            </a:r>
            <a:r>
              <a:rPr lang="en-GB" sz="1800" dirty="0" err="1"/>
              <a:t>paremmin</a:t>
            </a:r>
            <a:r>
              <a:rPr lang="en-GB" sz="1800" dirty="0"/>
              <a:t> </a:t>
            </a:r>
            <a:r>
              <a:rPr lang="en-GB" sz="1800" dirty="0" err="1"/>
              <a:t>kuuluviin</a:t>
            </a:r>
            <a:r>
              <a:rPr lang="en-GB" sz="1800" dirty="0"/>
              <a:t>, </a:t>
            </a:r>
            <a:r>
              <a:rPr lang="en-GB" sz="1800" dirty="0" err="1"/>
              <a:t>tämän</a:t>
            </a:r>
            <a:r>
              <a:rPr lang="en-GB" sz="1800" dirty="0"/>
              <a:t> </a:t>
            </a:r>
            <a:r>
              <a:rPr lang="en-GB" sz="1800" dirty="0" err="1"/>
              <a:t>lisäksi</a:t>
            </a:r>
            <a:r>
              <a:rPr lang="en-GB" sz="1800" dirty="0"/>
              <a:t>:</a:t>
            </a:r>
          </a:p>
          <a:p>
            <a:pPr marL="342900" indent="-342900">
              <a:buFont typeface="Courier New" panose="02070309020205020404" pitchFamily="49" charset="0"/>
              <a:buChar char="o"/>
            </a:pPr>
            <a:r>
              <a:rPr lang="en-GB" sz="1800" dirty="0" err="1"/>
              <a:t>Alueellisten</a:t>
            </a:r>
            <a:r>
              <a:rPr lang="en-GB" sz="1800" dirty="0"/>
              <a:t> </a:t>
            </a:r>
            <a:r>
              <a:rPr lang="en-GB" sz="1800" dirty="0" err="1"/>
              <a:t>toimijoiden</a:t>
            </a:r>
            <a:r>
              <a:rPr lang="en-GB" sz="1800" dirty="0"/>
              <a:t> </a:t>
            </a:r>
            <a:r>
              <a:rPr lang="en-GB" sz="1800" dirty="0" err="1"/>
              <a:t>tulisi</a:t>
            </a:r>
            <a:r>
              <a:rPr lang="en-GB" sz="1800" dirty="0"/>
              <a:t> </a:t>
            </a:r>
            <a:r>
              <a:rPr lang="en-GB" sz="1800" dirty="0" err="1"/>
              <a:t>vahvistaa</a:t>
            </a:r>
            <a:r>
              <a:rPr lang="en-GB" sz="1800" dirty="0"/>
              <a:t> </a:t>
            </a:r>
            <a:r>
              <a:rPr lang="en-GB" sz="1800" dirty="0" err="1"/>
              <a:t>kansallisia</a:t>
            </a:r>
            <a:r>
              <a:rPr lang="en-GB" sz="1800" dirty="0"/>
              <a:t> </a:t>
            </a:r>
            <a:r>
              <a:rPr lang="en-GB" sz="1800" dirty="0" err="1"/>
              <a:t>organisaatioita</a:t>
            </a:r>
            <a:r>
              <a:rPr lang="en-GB" sz="1800" dirty="0"/>
              <a:t> </a:t>
            </a:r>
            <a:r>
              <a:rPr lang="en-GB" sz="1800" dirty="0" err="1"/>
              <a:t>kaikissa</a:t>
            </a:r>
            <a:r>
              <a:rPr lang="en-GB" sz="1800" dirty="0"/>
              <a:t> Itämeren </a:t>
            </a:r>
            <a:r>
              <a:rPr lang="en-GB" sz="1800" dirty="0" err="1"/>
              <a:t>alueen</a:t>
            </a:r>
            <a:r>
              <a:rPr lang="en-GB" sz="1800" dirty="0"/>
              <a:t> </a:t>
            </a:r>
            <a:r>
              <a:rPr lang="en-GB" sz="1800" dirty="0" err="1"/>
              <a:t>maissa</a:t>
            </a:r>
            <a:r>
              <a:rPr lang="en-GB" sz="1800" dirty="0"/>
              <a:t>.</a:t>
            </a:r>
          </a:p>
          <a:p>
            <a:pPr marL="342900" indent="-342900">
              <a:buFont typeface="Courier New" panose="02070309020205020404" pitchFamily="49" charset="0"/>
              <a:buChar char="o"/>
            </a:pPr>
            <a:r>
              <a:rPr lang="en-GB" sz="1800" dirty="0" err="1"/>
              <a:t>Kansallisten</a:t>
            </a:r>
            <a:r>
              <a:rPr lang="en-GB" sz="1800" dirty="0"/>
              <a:t> </a:t>
            </a:r>
            <a:r>
              <a:rPr lang="en-GB" sz="1800" dirty="0" err="1"/>
              <a:t>kattojärjestöjen</a:t>
            </a:r>
            <a:r>
              <a:rPr lang="en-GB" sz="1800" dirty="0"/>
              <a:t> </a:t>
            </a:r>
            <a:r>
              <a:rPr lang="en-GB" sz="1800" dirty="0" err="1"/>
              <a:t>tulisi</a:t>
            </a:r>
            <a:r>
              <a:rPr lang="en-GB" sz="1800" dirty="0"/>
              <a:t> </a:t>
            </a:r>
            <a:r>
              <a:rPr lang="en-GB" sz="1800" dirty="0" err="1"/>
              <a:t>liittyä</a:t>
            </a:r>
            <a:r>
              <a:rPr lang="en-GB" sz="1800" dirty="0"/>
              <a:t> </a:t>
            </a:r>
            <a:r>
              <a:rPr lang="en-GB" sz="1800" dirty="0" err="1"/>
              <a:t>vahvemmin</a:t>
            </a:r>
            <a:r>
              <a:rPr lang="en-GB" sz="1800" dirty="0"/>
              <a:t> </a:t>
            </a:r>
            <a:r>
              <a:rPr lang="en-GB" sz="1800" dirty="0" err="1"/>
              <a:t>osaksi</a:t>
            </a:r>
            <a:r>
              <a:rPr lang="en-GB" sz="1800" dirty="0"/>
              <a:t> </a:t>
            </a:r>
            <a:r>
              <a:rPr lang="en-GB" sz="1800" dirty="0" err="1"/>
              <a:t>Eurooppalaisia</a:t>
            </a:r>
            <a:r>
              <a:rPr lang="en-GB" sz="1800" dirty="0"/>
              <a:t> ja </a:t>
            </a:r>
            <a:r>
              <a:rPr lang="en-GB" sz="1800" dirty="0" err="1"/>
              <a:t>mielellään</a:t>
            </a:r>
            <a:r>
              <a:rPr lang="en-GB" sz="1800" dirty="0"/>
              <a:t> </a:t>
            </a:r>
            <a:r>
              <a:rPr lang="en-GB" sz="1800" dirty="0" err="1"/>
              <a:t>myös</a:t>
            </a:r>
            <a:r>
              <a:rPr lang="en-GB" sz="1800" dirty="0"/>
              <a:t> </a:t>
            </a:r>
            <a:r>
              <a:rPr lang="en-GB" sz="1800" dirty="0" err="1"/>
              <a:t>kansainvälisiä</a:t>
            </a:r>
            <a:r>
              <a:rPr lang="en-GB" sz="1800" dirty="0"/>
              <a:t> </a:t>
            </a:r>
            <a:r>
              <a:rPr lang="en-GB" sz="1800" dirty="0" err="1"/>
              <a:t>asiantuntijajärjestöjä</a:t>
            </a:r>
            <a:r>
              <a:rPr lang="en-GB" sz="1800" dirty="0"/>
              <a:t>.</a:t>
            </a:r>
          </a:p>
          <a:p>
            <a:r>
              <a:rPr lang="en-GB" sz="1800" dirty="0"/>
              <a:t>Itämeren </a:t>
            </a:r>
            <a:r>
              <a:rPr lang="en-GB" sz="1800" dirty="0" err="1"/>
              <a:t>alueen</a:t>
            </a:r>
            <a:r>
              <a:rPr lang="en-GB" sz="1800" dirty="0"/>
              <a:t> EU </a:t>
            </a:r>
            <a:r>
              <a:rPr lang="en-GB" sz="1800" dirty="0" err="1"/>
              <a:t>jäsenvaltioiden</a:t>
            </a:r>
            <a:r>
              <a:rPr lang="en-GB" sz="1800" dirty="0"/>
              <a:t> </a:t>
            </a:r>
            <a:r>
              <a:rPr lang="en-GB" sz="1800" dirty="0" err="1"/>
              <a:t>tulisi</a:t>
            </a:r>
            <a:r>
              <a:rPr lang="en-GB" sz="1800" dirty="0"/>
              <a:t> </a:t>
            </a:r>
            <a:r>
              <a:rPr lang="en-GB" sz="1800" dirty="0" err="1"/>
              <a:t>ottaa</a:t>
            </a:r>
            <a:r>
              <a:rPr lang="en-GB" sz="1800" dirty="0"/>
              <a:t> </a:t>
            </a:r>
            <a:r>
              <a:rPr lang="en-GB" sz="1800" dirty="0" err="1"/>
              <a:t>vahvempi</a:t>
            </a:r>
            <a:r>
              <a:rPr lang="en-GB" sz="1800" dirty="0"/>
              <a:t> </a:t>
            </a:r>
            <a:r>
              <a:rPr lang="en-GB" sz="1800" dirty="0" err="1"/>
              <a:t>rooli</a:t>
            </a:r>
            <a:r>
              <a:rPr lang="en-GB" sz="1800" dirty="0"/>
              <a:t> </a:t>
            </a:r>
            <a:r>
              <a:rPr lang="en-GB" sz="1800" dirty="0" err="1"/>
              <a:t>liikennemuodon</a:t>
            </a:r>
            <a:r>
              <a:rPr lang="en-GB" sz="1800" dirty="0"/>
              <a:t> </a:t>
            </a:r>
            <a:r>
              <a:rPr lang="en-GB" sz="1800" dirty="0" err="1"/>
              <a:t>politiikkalinjauksiin</a:t>
            </a:r>
            <a:r>
              <a:rPr lang="en-GB" sz="1800" dirty="0"/>
              <a:t> </a:t>
            </a:r>
            <a:r>
              <a:rPr lang="en-GB" sz="1800" dirty="0" err="1"/>
              <a:t>vaikuttavissa</a:t>
            </a:r>
            <a:r>
              <a:rPr lang="en-GB" sz="1800" dirty="0"/>
              <a:t> </a:t>
            </a:r>
            <a:r>
              <a:rPr lang="en-GB" sz="1800" dirty="0" err="1"/>
              <a:t>työryhmissä</a:t>
            </a:r>
            <a:r>
              <a:rPr lang="en-GB" sz="1800" dirty="0"/>
              <a:t>.</a:t>
            </a:r>
          </a:p>
          <a:p>
            <a:endParaRPr lang="de-DE" dirty="0"/>
          </a:p>
        </p:txBody>
      </p:sp>
      <p:pic>
        <p:nvPicPr>
          <p:cNvPr id="13" name="Grafik 12"/>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79182" y="1404000"/>
            <a:ext cx="5544616" cy="4730400"/>
          </a:xfrm>
          <a:prstGeom prst="rect">
            <a:avLst/>
          </a:prstGeom>
          <a:noFill/>
          <a:ln>
            <a:solidFill>
              <a:schemeClr val="accent1"/>
            </a:solidFill>
          </a:ln>
        </p:spPr>
      </p:pic>
    </p:spTree>
    <p:extLst>
      <p:ext uri="{BB962C8B-B14F-4D97-AF65-F5344CB8AC3E}">
        <p14:creationId xmlns:p14="http://schemas.microsoft.com/office/powerpoint/2010/main" val="205663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i-FI" dirty="0"/>
              <a:t>Olemassa olevien organisaatiorakenteiden parempi hyödyntäminen</a:t>
            </a:r>
            <a:endParaRPr lang="de-DE" dirty="0"/>
          </a:p>
        </p:txBody>
      </p:sp>
      <p:sp>
        <p:nvSpPr>
          <p:cNvPr id="10" name="Textplatzhalter 9"/>
          <p:cNvSpPr>
            <a:spLocks noGrp="1"/>
          </p:cNvSpPr>
          <p:nvPr>
            <p:ph type="body" sz="quarter" idx="10"/>
          </p:nvPr>
        </p:nvSpPr>
        <p:spPr/>
        <p:txBody>
          <a:bodyPr/>
          <a:lstStyle/>
          <a:p>
            <a:r>
              <a:rPr lang="de-DE" dirty="0">
                <a:solidFill>
                  <a:srgbClr val="2CB4E1"/>
                </a:solidFill>
              </a:rPr>
              <a:t>CESNI </a:t>
            </a:r>
            <a:r>
              <a:rPr lang="de-DE" dirty="0" err="1">
                <a:solidFill>
                  <a:srgbClr val="2CB4E1"/>
                </a:solidFill>
              </a:rPr>
              <a:t>Komitea</a:t>
            </a:r>
            <a:r>
              <a:rPr lang="de-DE" dirty="0">
                <a:solidFill>
                  <a:srgbClr val="2CB4E1"/>
                </a:solidFill>
              </a:rPr>
              <a:t> ja UNECE</a:t>
            </a:r>
          </a:p>
        </p:txBody>
      </p:sp>
      <p:sp>
        <p:nvSpPr>
          <p:cNvPr id="11" name="Textplatzhalter 10"/>
          <p:cNvSpPr>
            <a:spLocks noGrp="1"/>
          </p:cNvSpPr>
          <p:nvPr>
            <p:ph type="body" sz="quarter" idx="11"/>
          </p:nvPr>
        </p:nvSpPr>
        <p:spPr/>
        <p:txBody>
          <a:bodyPr/>
          <a:lstStyle/>
          <a:p>
            <a:r>
              <a:rPr lang="en-GB" dirty="0" err="1"/>
              <a:t>Erittäin</a:t>
            </a:r>
            <a:r>
              <a:rPr lang="en-GB" dirty="0"/>
              <a:t> </a:t>
            </a:r>
            <a:r>
              <a:rPr lang="en-GB" dirty="0" err="1"/>
              <a:t>merkittävä</a:t>
            </a:r>
            <a:r>
              <a:rPr lang="en-GB" dirty="0"/>
              <a:t> </a:t>
            </a:r>
            <a:r>
              <a:rPr lang="en-GB" dirty="0" err="1"/>
              <a:t>rooli</a:t>
            </a:r>
            <a:r>
              <a:rPr lang="en-GB" dirty="0"/>
              <a:t> on “Central Commission for Navigation on the Rhine” (CCNR). CCNR </a:t>
            </a:r>
            <a:r>
              <a:rPr lang="en-GB" dirty="0" err="1"/>
              <a:t>sekä</a:t>
            </a:r>
            <a:r>
              <a:rPr lang="en-GB" dirty="0"/>
              <a:t> EU </a:t>
            </a:r>
            <a:r>
              <a:rPr lang="en-GB" dirty="0" err="1"/>
              <a:t>Komissio</a:t>
            </a:r>
            <a:r>
              <a:rPr lang="en-GB" dirty="0"/>
              <a:t> </a:t>
            </a:r>
            <a:r>
              <a:rPr lang="en-GB" dirty="0" err="1"/>
              <a:t>ovat</a:t>
            </a:r>
            <a:r>
              <a:rPr lang="en-GB" dirty="0"/>
              <a:t> </a:t>
            </a:r>
            <a:r>
              <a:rPr lang="en-GB" dirty="0" err="1"/>
              <a:t>luoneet</a:t>
            </a:r>
            <a:r>
              <a:rPr lang="en-GB" dirty="0"/>
              <a:t> </a:t>
            </a:r>
            <a:r>
              <a:rPr lang="en-GB" dirty="0" err="1"/>
              <a:t>yhteisen</a:t>
            </a:r>
            <a:r>
              <a:rPr lang="en-GB" dirty="0"/>
              <a:t> </a:t>
            </a:r>
            <a:r>
              <a:rPr lang="en-GB" dirty="0" err="1"/>
              <a:t>komitean</a:t>
            </a:r>
            <a:r>
              <a:rPr lang="en-GB" dirty="0"/>
              <a:t> </a:t>
            </a:r>
            <a:r>
              <a:rPr lang="en-GB" dirty="0" err="1"/>
              <a:t>pohtimaan</a:t>
            </a:r>
            <a:r>
              <a:rPr lang="en-GB" dirty="0"/>
              <a:t> </a:t>
            </a:r>
            <a:r>
              <a:rPr lang="en-GB" dirty="0" err="1"/>
              <a:t>yleisiä</a:t>
            </a:r>
            <a:r>
              <a:rPr lang="en-GB" dirty="0"/>
              <a:t> </a:t>
            </a:r>
            <a:r>
              <a:rPr lang="en-GB" dirty="0" err="1"/>
              <a:t>sisävesiliikenteen</a:t>
            </a:r>
            <a:r>
              <a:rPr lang="en-GB" dirty="0"/>
              <a:t> </a:t>
            </a:r>
            <a:r>
              <a:rPr lang="en-GB" dirty="0" err="1"/>
              <a:t>standardeja</a:t>
            </a:r>
            <a:r>
              <a:rPr lang="en-GB" dirty="0"/>
              <a:t>: CESNI, </a:t>
            </a:r>
            <a:r>
              <a:rPr lang="en-GB" dirty="0">
                <a:hlinkClick r:id="rId2"/>
              </a:rPr>
              <a:t>www.cesni.eu</a:t>
            </a:r>
            <a:r>
              <a:rPr lang="en-GB" dirty="0"/>
              <a:t>  </a:t>
            </a:r>
          </a:p>
          <a:p>
            <a:r>
              <a:rPr lang="en-GB" b="1" dirty="0"/>
              <a:t>CESNI </a:t>
            </a:r>
            <a:r>
              <a:rPr lang="en-GB" b="1" dirty="0" err="1"/>
              <a:t>Komitea</a:t>
            </a:r>
            <a:r>
              <a:rPr lang="en-GB" dirty="0"/>
              <a:t> </a:t>
            </a:r>
            <a:r>
              <a:rPr lang="en-GB" dirty="0" err="1"/>
              <a:t>vaikuttaa</a:t>
            </a:r>
            <a:r>
              <a:rPr lang="en-GB" dirty="0"/>
              <a:t> </a:t>
            </a:r>
            <a:r>
              <a:rPr lang="en-GB" dirty="0" err="1"/>
              <a:t>suoraan</a:t>
            </a:r>
            <a:r>
              <a:rPr lang="en-GB" dirty="0"/>
              <a:t> </a:t>
            </a:r>
            <a:r>
              <a:rPr lang="en-GB" dirty="0" err="1"/>
              <a:t>aihealueen</a:t>
            </a:r>
            <a:r>
              <a:rPr lang="en-GB" dirty="0"/>
              <a:t> </a:t>
            </a:r>
            <a:r>
              <a:rPr lang="en-GB" dirty="0" err="1"/>
              <a:t>Eurooppalaiseen</a:t>
            </a:r>
            <a:r>
              <a:rPr lang="en-GB" dirty="0"/>
              <a:t> </a:t>
            </a:r>
            <a:r>
              <a:rPr lang="en-GB" dirty="0" err="1"/>
              <a:t>lainsäädäntöön</a:t>
            </a:r>
            <a:r>
              <a:rPr lang="en-GB" dirty="0"/>
              <a:t> (mm. RIS) </a:t>
            </a:r>
            <a:r>
              <a:rPr lang="en-GB" dirty="0" err="1"/>
              <a:t>jonka</a:t>
            </a:r>
            <a:r>
              <a:rPr lang="en-GB" dirty="0"/>
              <a:t> </a:t>
            </a:r>
            <a:r>
              <a:rPr lang="en-GB" dirty="0" err="1"/>
              <a:t>vuoksi</a:t>
            </a:r>
            <a:r>
              <a:rPr lang="en-GB" dirty="0"/>
              <a:t> </a:t>
            </a:r>
            <a:r>
              <a:rPr lang="en-GB" dirty="0" err="1"/>
              <a:t>kaikkien</a:t>
            </a:r>
            <a:r>
              <a:rPr lang="en-GB" dirty="0"/>
              <a:t> </a:t>
            </a:r>
            <a:r>
              <a:rPr lang="en-GB" dirty="0" err="1"/>
              <a:t>jäsenmaiden</a:t>
            </a:r>
            <a:r>
              <a:rPr lang="en-GB" dirty="0"/>
              <a:t> </a:t>
            </a:r>
            <a:r>
              <a:rPr lang="en-GB" dirty="0" err="1"/>
              <a:t>tulisi</a:t>
            </a:r>
            <a:r>
              <a:rPr lang="en-GB" dirty="0"/>
              <a:t> olla </a:t>
            </a:r>
            <a:r>
              <a:rPr lang="en-GB" dirty="0" err="1"/>
              <a:t>osallisena</a:t>
            </a:r>
            <a:r>
              <a:rPr lang="en-GB" dirty="0"/>
              <a:t> </a:t>
            </a:r>
            <a:r>
              <a:rPr lang="en-GB" dirty="0" err="1"/>
              <a:t>päätöksentekoprosessissa</a:t>
            </a:r>
            <a:r>
              <a:rPr lang="en-GB" dirty="0"/>
              <a:t> (</a:t>
            </a:r>
            <a:r>
              <a:rPr lang="en-GB" dirty="0" err="1"/>
              <a:t>tämä</a:t>
            </a:r>
            <a:r>
              <a:rPr lang="en-GB" dirty="0"/>
              <a:t> </a:t>
            </a:r>
            <a:r>
              <a:rPr lang="en-GB" dirty="0" err="1"/>
              <a:t>ei</a:t>
            </a:r>
            <a:r>
              <a:rPr lang="en-GB" dirty="0"/>
              <a:t> </a:t>
            </a:r>
            <a:r>
              <a:rPr lang="en-GB" dirty="0" err="1"/>
              <a:t>kuitenkaan</a:t>
            </a:r>
            <a:r>
              <a:rPr lang="en-GB" dirty="0"/>
              <a:t> ole </a:t>
            </a:r>
            <a:r>
              <a:rPr lang="en-GB" dirty="0" err="1"/>
              <a:t>tämänhetkinen</a:t>
            </a:r>
            <a:r>
              <a:rPr lang="en-GB" dirty="0"/>
              <a:t> </a:t>
            </a:r>
            <a:r>
              <a:rPr lang="en-GB" dirty="0" err="1"/>
              <a:t>tilanne</a:t>
            </a:r>
            <a:r>
              <a:rPr lang="en-GB" dirty="0"/>
              <a:t> Itämeren </a:t>
            </a:r>
            <a:r>
              <a:rPr lang="en-GB" dirty="0" err="1"/>
              <a:t>alueen</a:t>
            </a:r>
            <a:r>
              <a:rPr lang="en-GB" dirty="0"/>
              <a:t> </a:t>
            </a:r>
            <a:r>
              <a:rPr lang="en-GB" dirty="0" err="1"/>
              <a:t>mailla</a:t>
            </a:r>
            <a:r>
              <a:rPr lang="en-GB" dirty="0"/>
              <a:t>).</a:t>
            </a:r>
          </a:p>
          <a:p>
            <a:r>
              <a:rPr lang="en-US" dirty="0" err="1"/>
              <a:t>UNECE:n</a:t>
            </a:r>
            <a:r>
              <a:rPr lang="en-US" dirty="0"/>
              <a:t> </a:t>
            </a:r>
            <a:r>
              <a:rPr lang="en-US" dirty="0" err="1"/>
              <a:t>sisävesiliikennetyöryhmän</a:t>
            </a:r>
            <a:r>
              <a:rPr lang="en-US" dirty="0"/>
              <a:t> </a:t>
            </a:r>
            <a:r>
              <a:rPr lang="en-US" dirty="0" err="1"/>
              <a:t>lyhenne</a:t>
            </a:r>
            <a:r>
              <a:rPr lang="en-US" dirty="0"/>
              <a:t> on “SC.3”. </a:t>
            </a:r>
            <a:r>
              <a:rPr lang="en-US" dirty="0" err="1"/>
              <a:t>Jäsenvaltiot</a:t>
            </a:r>
            <a:r>
              <a:rPr lang="en-US" dirty="0"/>
              <a:t> </a:t>
            </a:r>
            <a:r>
              <a:rPr lang="en-US" dirty="0" err="1"/>
              <a:t>ovat</a:t>
            </a:r>
            <a:r>
              <a:rPr lang="en-US" dirty="0"/>
              <a:t> </a:t>
            </a:r>
            <a:r>
              <a:rPr lang="en-US" dirty="0" err="1"/>
              <a:t>edustettuina</a:t>
            </a:r>
            <a:r>
              <a:rPr lang="en-US" dirty="0"/>
              <a:t> </a:t>
            </a:r>
            <a:r>
              <a:rPr lang="en-US" dirty="0" err="1"/>
              <a:t>työryhmässä</a:t>
            </a:r>
            <a:r>
              <a:rPr lang="en-GB" dirty="0"/>
              <a:t>, </a:t>
            </a:r>
            <a:r>
              <a:rPr lang="en-GB" dirty="0" err="1"/>
              <a:t>joko</a:t>
            </a:r>
            <a:r>
              <a:rPr lang="en-GB" dirty="0"/>
              <a:t> </a:t>
            </a:r>
            <a:r>
              <a:rPr lang="en-GB" dirty="0" err="1"/>
              <a:t>vesiväyliin</a:t>
            </a:r>
            <a:r>
              <a:rPr lang="en-GB" dirty="0"/>
              <a:t> </a:t>
            </a:r>
            <a:r>
              <a:rPr lang="en-GB" dirty="0" err="1"/>
              <a:t>liittyvän</a:t>
            </a:r>
            <a:r>
              <a:rPr lang="en-GB" dirty="0"/>
              <a:t> </a:t>
            </a:r>
            <a:r>
              <a:rPr lang="en-GB" dirty="0" err="1"/>
              <a:t>hallinnon</a:t>
            </a:r>
            <a:r>
              <a:rPr lang="en-GB" dirty="0"/>
              <a:t> tai </a:t>
            </a:r>
            <a:r>
              <a:rPr lang="en-GB" dirty="0" err="1"/>
              <a:t>erilaisten</a:t>
            </a:r>
            <a:r>
              <a:rPr lang="en-GB" dirty="0"/>
              <a:t> </a:t>
            </a:r>
            <a:r>
              <a:rPr lang="en-GB" dirty="0" err="1"/>
              <a:t>jokialuekomissioiden</a:t>
            </a:r>
            <a:r>
              <a:rPr lang="en-GB" dirty="0"/>
              <a:t> </a:t>
            </a:r>
            <a:r>
              <a:rPr lang="en-GB" dirty="0" err="1"/>
              <a:t>kautta</a:t>
            </a:r>
            <a:r>
              <a:rPr lang="en-GB" dirty="0"/>
              <a:t>, </a:t>
            </a:r>
            <a:r>
              <a:rPr lang="en-GB" dirty="0" err="1"/>
              <a:t>jotka</a:t>
            </a:r>
            <a:r>
              <a:rPr lang="en-GB" dirty="0"/>
              <a:t> on </a:t>
            </a:r>
            <a:r>
              <a:rPr lang="en-GB" dirty="0" err="1"/>
              <a:t>valtuutettu</a:t>
            </a:r>
            <a:r>
              <a:rPr lang="en-GB" dirty="0"/>
              <a:t> </a:t>
            </a:r>
            <a:r>
              <a:rPr lang="en-GB" dirty="0" err="1"/>
              <a:t>edustamaan</a:t>
            </a:r>
            <a:r>
              <a:rPr lang="en-GB" dirty="0"/>
              <a:t> </a:t>
            </a:r>
            <a:r>
              <a:rPr lang="en-GB" dirty="0" err="1"/>
              <a:t>kansallisia</a:t>
            </a:r>
            <a:r>
              <a:rPr lang="en-GB" dirty="0"/>
              <a:t> </a:t>
            </a:r>
            <a:r>
              <a:rPr lang="en-GB" dirty="0" err="1"/>
              <a:t>intressejä</a:t>
            </a:r>
            <a:r>
              <a:rPr lang="en-GB" dirty="0"/>
              <a:t> </a:t>
            </a:r>
            <a:r>
              <a:rPr lang="en-GB" dirty="0" err="1"/>
              <a:t>työryhmissä</a:t>
            </a:r>
            <a:r>
              <a:rPr lang="en-GB" dirty="0"/>
              <a:t> ja </a:t>
            </a:r>
            <a:r>
              <a:rPr lang="en-GB" dirty="0" err="1"/>
              <a:t>komiteoissa</a:t>
            </a:r>
            <a:r>
              <a:rPr lang="en-GB" dirty="0"/>
              <a:t>.</a:t>
            </a:r>
            <a:endParaRPr lang="de-DE" dirty="0"/>
          </a:p>
          <a:p>
            <a:endParaRPr lang="de-DE" dirty="0"/>
          </a:p>
        </p:txBody>
      </p:sp>
      <p:sp>
        <p:nvSpPr>
          <p:cNvPr id="12" name="Bildplatzhalter 11"/>
          <p:cNvSpPr>
            <a:spLocks noGrp="1"/>
          </p:cNvSpPr>
          <p:nvPr>
            <p:ph type="pic" sz="quarter" idx="12"/>
          </p:nvPr>
        </p:nvSpPr>
        <p:spPr>
          <a:xfrm>
            <a:off x="7967414" y="1562400"/>
            <a:ext cx="3960440" cy="4572000"/>
          </a:xfrm>
        </p:spPr>
      </p:sp>
      <p:pic>
        <p:nvPicPr>
          <p:cNvPr id="3" name="Grafik 2"/>
          <p:cNvPicPr>
            <a:picLocks noChangeAspect="1"/>
          </p:cNvPicPr>
          <p:nvPr/>
        </p:nvPicPr>
        <p:blipFill>
          <a:blip r:embed="rId3"/>
          <a:stretch>
            <a:fillRect/>
          </a:stretch>
        </p:blipFill>
        <p:spPr>
          <a:xfrm>
            <a:off x="7967414" y="1562399"/>
            <a:ext cx="3960440" cy="1092535"/>
          </a:xfrm>
          <a:prstGeom prst="rect">
            <a:avLst/>
          </a:prstGeom>
        </p:spPr>
      </p:pic>
      <p:pic>
        <p:nvPicPr>
          <p:cNvPr id="5" name="Grafik 4"/>
          <p:cNvPicPr>
            <a:picLocks noChangeAspect="1"/>
          </p:cNvPicPr>
          <p:nvPr/>
        </p:nvPicPr>
        <p:blipFill>
          <a:blip r:embed="rId4"/>
          <a:stretch>
            <a:fillRect/>
          </a:stretch>
        </p:blipFill>
        <p:spPr>
          <a:xfrm>
            <a:off x="7967414" y="2997746"/>
            <a:ext cx="3874637" cy="1277034"/>
          </a:xfrm>
          <a:prstGeom prst="rect">
            <a:avLst/>
          </a:prstGeom>
        </p:spPr>
      </p:pic>
    </p:spTree>
    <p:extLst>
      <p:ext uri="{BB962C8B-B14F-4D97-AF65-F5344CB8AC3E}">
        <p14:creationId xmlns:p14="http://schemas.microsoft.com/office/powerpoint/2010/main" val="99844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Eurooppalaiset</a:t>
            </a:r>
            <a:r>
              <a:rPr lang="en-GB" dirty="0"/>
              <a:t> </a:t>
            </a:r>
            <a:r>
              <a:rPr lang="en-GB" dirty="0" err="1"/>
              <a:t>sisävesiliikenteen</a:t>
            </a:r>
            <a:r>
              <a:rPr lang="en-GB" dirty="0"/>
              <a:t> </a:t>
            </a:r>
            <a:r>
              <a:rPr lang="en-GB" dirty="0" err="1"/>
              <a:t>tiedonvälitysjärjestelmät</a:t>
            </a:r>
            <a:r>
              <a:rPr lang="en-GB" dirty="0"/>
              <a:t> </a:t>
            </a:r>
            <a:endParaRPr lang="de-DE" dirty="0"/>
          </a:p>
        </p:txBody>
      </p:sp>
      <p:sp>
        <p:nvSpPr>
          <p:cNvPr id="3" name="Textplatzhalter 2"/>
          <p:cNvSpPr>
            <a:spLocks noGrp="1"/>
          </p:cNvSpPr>
          <p:nvPr>
            <p:ph type="body" sz="quarter" idx="10"/>
          </p:nvPr>
        </p:nvSpPr>
        <p:spPr/>
        <p:txBody>
          <a:bodyPr>
            <a:normAutofit/>
          </a:bodyPr>
          <a:lstStyle/>
          <a:p>
            <a:r>
              <a:rPr lang="de-DE" dirty="0" err="1">
                <a:solidFill>
                  <a:srgbClr val="2CB4E1"/>
                </a:solidFill>
              </a:rPr>
              <a:t>Erilaiset</a:t>
            </a:r>
            <a:r>
              <a:rPr lang="de-DE" dirty="0">
                <a:solidFill>
                  <a:srgbClr val="2CB4E1"/>
                </a:solidFill>
              </a:rPr>
              <a:t> </a:t>
            </a:r>
            <a:r>
              <a:rPr lang="de-DE" dirty="0" err="1">
                <a:solidFill>
                  <a:srgbClr val="2CB4E1"/>
                </a:solidFill>
              </a:rPr>
              <a:t>järjestelmät</a:t>
            </a:r>
            <a:r>
              <a:rPr lang="de-DE" dirty="0">
                <a:solidFill>
                  <a:srgbClr val="2CB4E1"/>
                </a:solidFill>
              </a:rPr>
              <a:t> </a:t>
            </a:r>
            <a:r>
              <a:rPr lang="de-DE" dirty="0" err="1">
                <a:solidFill>
                  <a:srgbClr val="2CB4E1"/>
                </a:solidFill>
              </a:rPr>
              <a:t>Itämeren</a:t>
            </a:r>
            <a:r>
              <a:rPr lang="de-DE" dirty="0">
                <a:solidFill>
                  <a:srgbClr val="2CB4E1"/>
                </a:solidFill>
              </a:rPr>
              <a:t> </a:t>
            </a:r>
            <a:r>
              <a:rPr lang="de-DE" dirty="0" err="1">
                <a:solidFill>
                  <a:srgbClr val="2CB4E1"/>
                </a:solidFill>
              </a:rPr>
              <a:t>alueella</a:t>
            </a:r>
            <a:endParaRPr lang="de-DE" dirty="0">
              <a:solidFill>
                <a:srgbClr val="2CB4E1"/>
              </a:solidFill>
            </a:endParaRPr>
          </a:p>
        </p:txBody>
      </p:sp>
      <p:sp>
        <p:nvSpPr>
          <p:cNvPr id="4" name="Textplatzhalter 3"/>
          <p:cNvSpPr>
            <a:spLocks noGrp="1"/>
          </p:cNvSpPr>
          <p:nvPr>
            <p:ph type="body" sz="quarter" idx="11"/>
          </p:nvPr>
        </p:nvSpPr>
        <p:spPr>
          <a:xfrm>
            <a:off x="349200" y="1404000"/>
            <a:ext cx="7186166" cy="4834106"/>
          </a:xfrm>
        </p:spPr>
        <p:txBody>
          <a:bodyPr/>
          <a:lstStyle/>
          <a:p>
            <a:r>
              <a:rPr lang="en-GB" sz="1600" dirty="0" err="1"/>
              <a:t>Keski-Euroopassa</a:t>
            </a:r>
            <a:r>
              <a:rPr lang="en-GB" sz="1600" dirty="0"/>
              <a:t> on </a:t>
            </a:r>
            <a:r>
              <a:rPr lang="en-GB" sz="1600" dirty="0" err="1"/>
              <a:t>kehitetty</a:t>
            </a:r>
            <a:r>
              <a:rPr lang="en-GB" sz="1600" dirty="0"/>
              <a:t> </a:t>
            </a:r>
            <a:r>
              <a:rPr lang="en-GB" sz="1600" dirty="0" err="1"/>
              <a:t>käyttöön</a:t>
            </a:r>
            <a:r>
              <a:rPr lang="en-GB" sz="1600" dirty="0"/>
              <a:t> </a:t>
            </a:r>
            <a:r>
              <a:rPr lang="en-GB" sz="1600" dirty="0" err="1"/>
              <a:t>koko</a:t>
            </a:r>
            <a:r>
              <a:rPr lang="en-GB" sz="1600" dirty="0"/>
              <a:t> </a:t>
            </a:r>
            <a:r>
              <a:rPr lang="en-GB" sz="1600" dirty="0" err="1"/>
              <a:t>jokiverkoston</a:t>
            </a:r>
            <a:r>
              <a:rPr lang="en-GB" sz="1600" dirty="0"/>
              <a:t> </a:t>
            </a:r>
            <a:r>
              <a:rPr lang="en-GB" sz="1600" dirty="0" err="1"/>
              <a:t>kattava</a:t>
            </a:r>
            <a:r>
              <a:rPr lang="en-GB" sz="1600" dirty="0"/>
              <a:t> </a:t>
            </a:r>
            <a:r>
              <a:rPr lang="en-GB" sz="1600" dirty="0" err="1"/>
              <a:t>yhteentoimiva</a:t>
            </a:r>
            <a:r>
              <a:rPr lang="en-GB" sz="1600" dirty="0"/>
              <a:t> RIS (River Information System) </a:t>
            </a:r>
            <a:r>
              <a:rPr lang="en-GB" sz="1600" dirty="0" err="1"/>
              <a:t>järjestelmä</a:t>
            </a:r>
            <a:r>
              <a:rPr lang="en-GB" sz="1600" dirty="0"/>
              <a:t>. </a:t>
            </a:r>
            <a:r>
              <a:rPr lang="en-GB" sz="1600" dirty="0" err="1"/>
              <a:t>Järjestelmä</a:t>
            </a:r>
            <a:r>
              <a:rPr lang="en-GB" sz="1600" dirty="0"/>
              <a:t> </a:t>
            </a:r>
            <a:r>
              <a:rPr lang="en-GB" sz="1600" dirty="0" err="1"/>
              <a:t>tuottaa</a:t>
            </a:r>
            <a:r>
              <a:rPr lang="en-GB" sz="1600" dirty="0"/>
              <a:t> </a:t>
            </a:r>
            <a:r>
              <a:rPr lang="en-GB" sz="1600" dirty="0" err="1"/>
              <a:t>tietoa</a:t>
            </a:r>
            <a:r>
              <a:rPr lang="en-GB" sz="1600" dirty="0"/>
              <a:t> </a:t>
            </a:r>
            <a:r>
              <a:rPr lang="en-GB" sz="1600" dirty="0" err="1"/>
              <a:t>liittyen</a:t>
            </a:r>
            <a:r>
              <a:rPr lang="en-GB" sz="1600" dirty="0"/>
              <a:t> </a:t>
            </a:r>
            <a:r>
              <a:rPr lang="en-GB" sz="1600" dirty="0" err="1"/>
              <a:t>navigointiin</a:t>
            </a:r>
            <a:r>
              <a:rPr lang="en-GB" sz="1600" dirty="0"/>
              <a:t> ja </a:t>
            </a:r>
            <a:r>
              <a:rPr lang="en-GB" sz="1600" dirty="0" err="1"/>
              <a:t>operaatioihin</a:t>
            </a:r>
            <a:r>
              <a:rPr lang="en-GB" sz="1600" dirty="0"/>
              <a:t> </a:t>
            </a:r>
            <a:r>
              <a:rPr lang="en-GB" sz="1600" dirty="0" err="1"/>
              <a:t>jokiverkostolla</a:t>
            </a:r>
            <a:r>
              <a:rPr lang="en-GB" sz="1600" dirty="0"/>
              <a:t>. </a:t>
            </a:r>
          </a:p>
          <a:p>
            <a:r>
              <a:rPr lang="en-GB" sz="1600" dirty="0" err="1"/>
              <a:t>Joissakin</a:t>
            </a:r>
            <a:r>
              <a:rPr lang="en-GB" sz="1600" dirty="0"/>
              <a:t> Itämeren </a:t>
            </a:r>
            <a:r>
              <a:rPr lang="en-GB" sz="1600" dirty="0" err="1"/>
              <a:t>alueen</a:t>
            </a:r>
            <a:r>
              <a:rPr lang="en-GB" sz="1600" dirty="0"/>
              <a:t> </a:t>
            </a:r>
            <a:r>
              <a:rPr lang="en-GB" sz="1600" dirty="0" err="1"/>
              <a:t>maissa</a:t>
            </a:r>
            <a:r>
              <a:rPr lang="en-GB" sz="1600" dirty="0"/>
              <a:t>, </a:t>
            </a:r>
            <a:r>
              <a:rPr lang="en-GB" sz="1600" dirty="0" err="1"/>
              <a:t>kuten</a:t>
            </a:r>
            <a:r>
              <a:rPr lang="en-GB" sz="1600" dirty="0"/>
              <a:t> </a:t>
            </a:r>
            <a:r>
              <a:rPr lang="en-GB" sz="1600" dirty="0" err="1"/>
              <a:t>Pohjoismaissa</a:t>
            </a:r>
            <a:r>
              <a:rPr lang="en-GB" sz="1600" dirty="0"/>
              <a:t> </a:t>
            </a:r>
            <a:r>
              <a:rPr lang="en-GB" sz="1600" dirty="0" err="1"/>
              <a:t>sisävesiväylät</a:t>
            </a:r>
            <a:r>
              <a:rPr lang="en-GB" sz="1600" dirty="0"/>
              <a:t> </a:t>
            </a:r>
            <a:r>
              <a:rPr lang="en-GB" sz="1600" dirty="0" err="1"/>
              <a:t>ovat</a:t>
            </a:r>
            <a:r>
              <a:rPr lang="en-GB" sz="1600" dirty="0"/>
              <a:t> </a:t>
            </a:r>
            <a:r>
              <a:rPr lang="en-GB" sz="1600" dirty="0" err="1"/>
              <a:t>kuitenkin</a:t>
            </a:r>
            <a:r>
              <a:rPr lang="en-GB" sz="1600" dirty="0"/>
              <a:t> </a:t>
            </a:r>
            <a:r>
              <a:rPr lang="en-GB" sz="1600" dirty="0" err="1"/>
              <a:t>yleisemmin</a:t>
            </a:r>
            <a:r>
              <a:rPr lang="en-GB" sz="1600" dirty="0"/>
              <a:t> </a:t>
            </a:r>
            <a:r>
              <a:rPr lang="en-GB" sz="1600" dirty="0" err="1"/>
              <a:t>kytköksissä</a:t>
            </a:r>
            <a:r>
              <a:rPr lang="en-GB" sz="1600" dirty="0"/>
              <a:t> </a:t>
            </a:r>
            <a:r>
              <a:rPr lang="en-GB" sz="1600" dirty="0" err="1"/>
              <a:t>mereen</a:t>
            </a:r>
            <a:r>
              <a:rPr lang="en-GB" sz="1600" dirty="0"/>
              <a:t> ja </a:t>
            </a:r>
            <a:r>
              <a:rPr lang="en-GB" sz="1600" dirty="0" err="1"/>
              <a:t>irrallisia</a:t>
            </a:r>
            <a:r>
              <a:rPr lang="en-GB" sz="1600" dirty="0"/>
              <a:t> </a:t>
            </a:r>
            <a:r>
              <a:rPr lang="en-GB" sz="1600" dirty="0" err="1"/>
              <a:t>Euroopassa</a:t>
            </a:r>
            <a:r>
              <a:rPr lang="en-GB" sz="1600" dirty="0"/>
              <a:t> </a:t>
            </a:r>
            <a:r>
              <a:rPr lang="en-GB" sz="1600" dirty="0" err="1"/>
              <a:t>sijaitsevista</a:t>
            </a:r>
            <a:r>
              <a:rPr lang="en-GB" sz="1600" dirty="0"/>
              <a:t>  </a:t>
            </a:r>
            <a:r>
              <a:rPr lang="en-GB" sz="1600" dirty="0" err="1"/>
              <a:t>sisävesiväylistä</a:t>
            </a:r>
            <a:r>
              <a:rPr lang="en-GB" sz="1600" dirty="0"/>
              <a:t> ja </a:t>
            </a:r>
            <a:r>
              <a:rPr lang="en-GB" sz="1600" dirty="0" err="1"/>
              <a:t>jokiverkostoista</a:t>
            </a:r>
            <a:r>
              <a:rPr lang="en-GB" sz="1600" dirty="0"/>
              <a:t>. </a:t>
            </a:r>
          </a:p>
          <a:p>
            <a:pPr marL="342900" indent="-342900">
              <a:buFont typeface="Courier New" panose="02070309020205020404" pitchFamily="49" charset="0"/>
              <a:buChar char="o"/>
            </a:pPr>
            <a:r>
              <a:rPr lang="en-GB" sz="1600" dirty="0" err="1"/>
              <a:t>Pohjoismaissa</a:t>
            </a:r>
            <a:r>
              <a:rPr lang="en-GB" sz="1600" dirty="0"/>
              <a:t> Short Sea-, River-Sea- ja Lake-Sea </a:t>
            </a:r>
            <a:r>
              <a:rPr lang="en-GB" sz="1600" dirty="0" err="1"/>
              <a:t>laivaliikenne</a:t>
            </a:r>
            <a:r>
              <a:rPr lang="en-GB" sz="1600" dirty="0"/>
              <a:t> </a:t>
            </a:r>
            <a:r>
              <a:rPr lang="en-GB" sz="1600" dirty="0" err="1"/>
              <a:t>käyttää</a:t>
            </a:r>
            <a:r>
              <a:rPr lang="en-GB" sz="1600" dirty="0"/>
              <a:t> ja </a:t>
            </a:r>
            <a:r>
              <a:rPr lang="en-GB" sz="1600" dirty="0" err="1"/>
              <a:t>hyödyntääkin</a:t>
            </a:r>
            <a:r>
              <a:rPr lang="en-GB" sz="1600" dirty="0"/>
              <a:t> </a:t>
            </a:r>
            <a:r>
              <a:rPr lang="en-GB" sz="1600" dirty="0" err="1"/>
              <a:t>suoraan</a:t>
            </a:r>
            <a:r>
              <a:rPr lang="en-GB" sz="1600" dirty="0"/>
              <a:t> </a:t>
            </a:r>
            <a:r>
              <a:rPr lang="en-GB" sz="1600" dirty="0" err="1"/>
              <a:t>merenkulkuun</a:t>
            </a:r>
            <a:r>
              <a:rPr lang="en-GB" sz="1600" dirty="0"/>
              <a:t> </a:t>
            </a:r>
            <a:r>
              <a:rPr lang="en-GB" sz="1600" dirty="0" err="1"/>
              <a:t>kehitettyä</a:t>
            </a:r>
            <a:r>
              <a:rPr lang="en-GB" sz="1600" dirty="0"/>
              <a:t> </a:t>
            </a:r>
            <a:r>
              <a:rPr lang="en-GB" sz="1600" dirty="0" err="1"/>
              <a:t>järjestelmää</a:t>
            </a:r>
            <a:r>
              <a:rPr lang="en-GB" sz="1600" dirty="0"/>
              <a:t>.</a:t>
            </a:r>
          </a:p>
          <a:p>
            <a:pPr marL="342900" indent="-342900">
              <a:buFont typeface="Courier New" panose="02070309020205020404" pitchFamily="49" charset="0"/>
              <a:buChar char="o"/>
            </a:pPr>
            <a:r>
              <a:rPr lang="en-GB" sz="1600" dirty="0" err="1"/>
              <a:t>Pohjoismaissa</a:t>
            </a:r>
            <a:r>
              <a:rPr lang="en-GB" sz="1600" dirty="0"/>
              <a:t> </a:t>
            </a:r>
            <a:r>
              <a:rPr lang="en-GB" sz="1600" dirty="0" err="1"/>
              <a:t>erillistä</a:t>
            </a:r>
            <a:r>
              <a:rPr lang="en-GB" sz="1600" dirty="0"/>
              <a:t> </a:t>
            </a:r>
            <a:r>
              <a:rPr lang="en-GB" sz="1600" dirty="0" err="1"/>
              <a:t>sisävesiliikenteen</a:t>
            </a:r>
            <a:r>
              <a:rPr lang="en-GB" sz="1600" dirty="0"/>
              <a:t> </a:t>
            </a:r>
            <a:r>
              <a:rPr lang="en-GB" sz="1600" dirty="0" err="1"/>
              <a:t>tietojärjestelmää</a:t>
            </a:r>
            <a:r>
              <a:rPr lang="en-GB" sz="1600" dirty="0"/>
              <a:t> </a:t>
            </a:r>
            <a:r>
              <a:rPr lang="en-GB" sz="1600" dirty="0" err="1"/>
              <a:t>ei</a:t>
            </a:r>
            <a:r>
              <a:rPr lang="en-GB" sz="1600" dirty="0"/>
              <a:t> ole </a:t>
            </a:r>
            <a:r>
              <a:rPr lang="en-GB" sz="1600" dirty="0" err="1"/>
              <a:t>nähty</a:t>
            </a:r>
            <a:r>
              <a:rPr lang="en-GB" sz="1600" dirty="0"/>
              <a:t> </a:t>
            </a:r>
            <a:r>
              <a:rPr lang="en-GB" sz="1600" dirty="0" err="1"/>
              <a:t>tarpeelliseksi</a:t>
            </a:r>
            <a:r>
              <a:rPr lang="en-GB" sz="1600" dirty="0"/>
              <a:t> </a:t>
            </a:r>
            <a:r>
              <a:rPr lang="en-GB" sz="1600" dirty="0" err="1"/>
              <a:t>luoda</a:t>
            </a:r>
            <a:r>
              <a:rPr lang="en-GB" sz="1600" dirty="0"/>
              <a:t>, </a:t>
            </a:r>
            <a:r>
              <a:rPr lang="en-GB" sz="1600" dirty="0" err="1"/>
              <a:t>joten</a:t>
            </a:r>
            <a:r>
              <a:rPr lang="en-GB" sz="1600" dirty="0"/>
              <a:t> </a:t>
            </a:r>
            <a:r>
              <a:rPr lang="en-GB" sz="1600" dirty="0" err="1"/>
              <a:t>päällekkäisen</a:t>
            </a:r>
            <a:r>
              <a:rPr lang="en-GB" sz="1600" dirty="0"/>
              <a:t> </a:t>
            </a:r>
            <a:r>
              <a:rPr lang="en-GB" sz="1600" dirty="0" err="1"/>
              <a:t>järjestelmän</a:t>
            </a:r>
            <a:r>
              <a:rPr lang="en-GB" sz="1600" dirty="0"/>
              <a:t> </a:t>
            </a:r>
            <a:r>
              <a:rPr lang="en-GB" sz="1600" dirty="0" err="1"/>
              <a:t>kehittäminen</a:t>
            </a:r>
            <a:r>
              <a:rPr lang="en-GB" sz="1600" dirty="0"/>
              <a:t> ja </a:t>
            </a:r>
            <a:r>
              <a:rPr lang="en-GB" sz="1600" dirty="0" err="1"/>
              <a:t>käyttöönotto</a:t>
            </a:r>
            <a:r>
              <a:rPr lang="en-GB" sz="1600" dirty="0"/>
              <a:t> </a:t>
            </a:r>
            <a:r>
              <a:rPr lang="en-GB" sz="1600" dirty="0" err="1"/>
              <a:t>tulevaisuudessa</a:t>
            </a:r>
            <a:r>
              <a:rPr lang="en-GB" sz="1600" dirty="0"/>
              <a:t> </a:t>
            </a:r>
            <a:r>
              <a:rPr lang="en-GB" sz="1600" dirty="0" err="1"/>
              <a:t>ei</a:t>
            </a:r>
            <a:r>
              <a:rPr lang="en-GB" sz="1600" dirty="0"/>
              <a:t> ole </a:t>
            </a:r>
            <a:r>
              <a:rPr lang="en-GB" sz="1600" dirty="0" err="1"/>
              <a:t>järkevää</a:t>
            </a:r>
            <a:r>
              <a:rPr lang="en-GB" sz="1600" dirty="0"/>
              <a:t> </a:t>
            </a:r>
            <a:r>
              <a:rPr lang="en-GB" sz="1600" dirty="0" err="1"/>
              <a:t>koska</a:t>
            </a:r>
            <a:r>
              <a:rPr lang="en-GB" sz="1600" dirty="0"/>
              <a:t> </a:t>
            </a:r>
            <a:r>
              <a:rPr lang="en-GB" sz="1600" dirty="0" err="1"/>
              <a:t>vastaava</a:t>
            </a:r>
            <a:r>
              <a:rPr lang="en-GB" sz="1600" dirty="0"/>
              <a:t> </a:t>
            </a:r>
            <a:r>
              <a:rPr lang="en-GB" sz="1600" dirty="0" err="1"/>
              <a:t>kehittynyt</a:t>
            </a:r>
            <a:r>
              <a:rPr lang="en-GB" sz="1600" dirty="0"/>
              <a:t> </a:t>
            </a:r>
            <a:r>
              <a:rPr lang="en-GB" sz="1600" dirty="0" err="1"/>
              <a:t>järjestelmä</a:t>
            </a:r>
            <a:r>
              <a:rPr lang="en-GB" sz="1600" dirty="0"/>
              <a:t> on </a:t>
            </a:r>
            <a:r>
              <a:rPr lang="en-GB" sz="1600" dirty="0" err="1"/>
              <a:t>alueella</a:t>
            </a:r>
            <a:r>
              <a:rPr lang="en-GB" sz="1600" dirty="0"/>
              <a:t> jo </a:t>
            </a:r>
            <a:r>
              <a:rPr lang="en-GB" sz="1600" dirty="0" err="1"/>
              <a:t>käytössä</a:t>
            </a:r>
            <a:r>
              <a:rPr lang="en-GB" sz="1600" dirty="0"/>
              <a:t>.</a:t>
            </a:r>
          </a:p>
          <a:p>
            <a:pPr marL="342900" indent="-342900">
              <a:buFont typeface="Courier New" panose="02070309020205020404" pitchFamily="49" charset="0"/>
              <a:buChar char="o"/>
            </a:pPr>
            <a:r>
              <a:rPr lang="en-GB" sz="1600" dirty="0" err="1"/>
              <a:t>Käytössä</a:t>
            </a:r>
            <a:r>
              <a:rPr lang="en-GB" sz="1600" dirty="0"/>
              <a:t> </a:t>
            </a:r>
            <a:r>
              <a:rPr lang="en-GB" sz="1600" dirty="0" err="1"/>
              <a:t>oleva</a:t>
            </a:r>
            <a:r>
              <a:rPr lang="en-GB" sz="1600" dirty="0"/>
              <a:t> </a:t>
            </a:r>
            <a:r>
              <a:rPr lang="en-GB" sz="1600" dirty="0" err="1"/>
              <a:t>järjestelmä</a:t>
            </a:r>
            <a:r>
              <a:rPr lang="en-GB" sz="1600" dirty="0"/>
              <a:t> </a:t>
            </a:r>
            <a:r>
              <a:rPr lang="en-GB" sz="1600" dirty="0" err="1"/>
              <a:t>perustuu</a:t>
            </a:r>
            <a:r>
              <a:rPr lang="en-GB" sz="1600" dirty="0"/>
              <a:t> VTS ja AIS </a:t>
            </a:r>
            <a:r>
              <a:rPr lang="en-GB" sz="1600" dirty="0" err="1"/>
              <a:t>järjestelmiin</a:t>
            </a:r>
            <a:r>
              <a:rPr lang="en-GB" sz="1600" dirty="0"/>
              <a:t> (Vessel Traffic Services ja Automatic Ship Identification) (AIS) </a:t>
            </a:r>
            <a:r>
              <a:rPr lang="en-GB" sz="1600" dirty="0" err="1"/>
              <a:t>sekä</a:t>
            </a:r>
            <a:r>
              <a:rPr lang="en-GB" sz="1600" dirty="0"/>
              <a:t> </a:t>
            </a:r>
            <a:r>
              <a:rPr lang="en-GB" sz="1600" dirty="0" err="1"/>
              <a:t>sidosryhmien</a:t>
            </a:r>
            <a:r>
              <a:rPr lang="en-GB" sz="1600" dirty="0"/>
              <a:t> </a:t>
            </a:r>
            <a:r>
              <a:rPr lang="en-GB" sz="1600" dirty="0" err="1"/>
              <a:t>käyttämään</a:t>
            </a:r>
            <a:r>
              <a:rPr lang="en-GB" sz="1600" dirty="0"/>
              <a:t> </a:t>
            </a:r>
            <a:r>
              <a:rPr lang="en-GB" sz="1600" dirty="0" err="1"/>
              <a:t>operatiiviseen</a:t>
            </a:r>
            <a:r>
              <a:rPr lang="en-GB" sz="1600" dirty="0"/>
              <a:t> </a:t>
            </a:r>
            <a:r>
              <a:rPr lang="en-GB" sz="1600" dirty="0" err="1"/>
              <a:t>tiedonantojärjestelmään</a:t>
            </a:r>
            <a:r>
              <a:rPr lang="en-GB" sz="1600" dirty="0"/>
              <a:t>. VTMIS ja </a:t>
            </a:r>
            <a:r>
              <a:rPr lang="en-GB" sz="1600" dirty="0" err="1"/>
              <a:t>Portnet</a:t>
            </a:r>
            <a:r>
              <a:rPr lang="en-GB" sz="1600" dirty="0"/>
              <a:t> </a:t>
            </a:r>
            <a:r>
              <a:rPr lang="en-GB" sz="1600" dirty="0" err="1"/>
              <a:t>Suomessa</a:t>
            </a:r>
            <a:endParaRPr lang="en-GB" sz="1600" dirty="0"/>
          </a:p>
          <a:p>
            <a:r>
              <a:rPr lang="en-GB" sz="1600" dirty="0" err="1"/>
              <a:t>Täten</a:t>
            </a:r>
            <a:r>
              <a:rPr lang="en-GB" sz="1600" dirty="0"/>
              <a:t>, </a:t>
            </a:r>
            <a:r>
              <a:rPr lang="en-GB" sz="1600" dirty="0" err="1"/>
              <a:t>säädökset</a:t>
            </a:r>
            <a:r>
              <a:rPr lang="en-GB" sz="1600" dirty="0"/>
              <a:t>, </a:t>
            </a:r>
            <a:r>
              <a:rPr lang="en-GB" sz="1600" dirty="0" err="1"/>
              <a:t>käytännöt</a:t>
            </a:r>
            <a:r>
              <a:rPr lang="en-GB" sz="1600" dirty="0"/>
              <a:t> ja </a:t>
            </a:r>
            <a:r>
              <a:rPr lang="en-GB" sz="1600" dirty="0" err="1"/>
              <a:t>yhteentoimivuus</a:t>
            </a:r>
            <a:r>
              <a:rPr lang="en-GB" sz="1600" dirty="0"/>
              <a:t> </a:t>
            </a:r>
            <a:r>
              <a:rPr lang="en-GB" sz="1600" dirty="0" err="1"/>
              <a:t>tulisikin</a:t>
            </a:r>
            <a:r>
              <a:rPr lang="en-GB" sz="1600" dirty="0"/>
              <a:t> </a:t>
            </a:r>
            <a:r>
              <a:rPr lang="en-GB" sz="1600" dirty="0" err="1"/>
              <a:t>saattaa</a:t>
            </a:r>
            <a:r>
              <a:rPr lang="en-GB" sz="1600" dirty="0"/>
              <a:t> </a:t>
            </a:r>
            <a:r>
              <a:rPr lang="en-GB" sz="1600" dirty="0" err="1"/>
              <a:t>paremmin</a:t>
            </a:r>
            <a:r>
              <a:rPr lang="en-GB" sz="1600" dirty="0"/>
              <a:t> </a:t>
            </a:r>
            <a:r>
              <a:rPr lang="en-GB" sz="1600" dirty="0" err="1"/>
              <a:t>yhteentoimiviksi</a:t>
            </a:r>
            <a:r>
              <a:rPr lang="en-GB" sz="1600" dirty="0"/>
              <a:t> (RIS/VTS) </a:t>
            </a:r>
            <a:r>
              <a:rPr lang="en-GB" sz="1600" dirty="0" err="1"/>
              <a:t>osalta</a:t>
            </a:r>
            <a:r>
              <a:rPr lang="en-GB" sz="1600" dirty="0"/>
              <a:t>. </a:t>
            </a:r>
            <a:endParaRPr lang="de-DE" sz="1600" dirty="0"/>
          </a:p>
          <a:p>
            <a:endParaRPr lang="de-DE" dirty="0"/>
          </a:p>
        </p:txBody>
      </p:sp>
      <p:sp>
        <p:nvSpPr>
          <p:cNvPr id="5" name="Bildplatzhalter 4"/>
          <p:cNvSpPr>
            <a:spLocks noGrp="1"/>
          </p:cNvSpPr>
          <p:nvPr>
            <p:ph type="pic" sz="quarter" idx="12"/>
          </p:nvPr>
        </p:nvSpPr>
        <p:spPr/>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26258" t="35360" r="28158"/>
          <a:stretch/>
        </p:blipFill>
        <p:spPr>
          <a:xfrm>
            <a:off x="7902164" y="1459287"/>
            <a:ext cx="3941130" cy="4130748"/>
          </a:xfrm>
          <a:prstGeom prst="rect">
            <a:avLst/>
          </a:prstGeom>
        </p:spPr>
      </p:pic>
      <p:sp>
        <p:nvSpPr>
          <p:cNvPr id="7" name="Textfeld 6"/>
          <p:cNvSpPr txBox="1"/>
          <p:nvPr/>
        </p:nvSpPr>
        <p:spPr>
          <a:xfrm>
            <a:off x="7823398" y="5621972"/>
            <a:ext cx="1818815" cy="461665"/>
          </a:xfrm>
          <a:prstGeom prst="rect">
            <a:avLst/>
          </a:prstGeom>
          <a:noFill/>
        </p:spPr>
        <p:txBody>
          <a:bodyPr wrap="square" rtlCol="0">
            <a:spAutoFit/>
          </a:bodyPr>
          <a:lstStyle/>
          <a:p>
            <a:r>
              <a:rPr lang="de-DE" sz="1200" i="1" dirty="0"/>
              <a:t>© City </a:t>
            </a:r>
            <a:r>
              <a:rPr lang="de-DE" sz="1200" i="1" dirty="0" err="1"/>
              <a:t>of</a:t>
            </a:r>
            <a:r>
              <a:rPr lang="de-DE" sz="1200" i="1" dirty="0"/>
              <a:t> </a:t>
            </a:r>
            <a:r>
              <a:rPr lang="de-DE" sz="1200" i="1" dirty="0" err="1"/>
              <a:t>Lappeenranta</a:t>
            </a:r>
            <a:r>
              <a:rPr lang="de-DE" sz="1200" i="1" dirty="0"/>
              <a:t> </a:t>
            </a:r>
          </a:p>
          <a:p>
            <a:r>
              <a:rPr lang="de-DE" sz="1200" i="1" dirty="0"/>
              <a:t> </a:t>
            </a:r>
          </a:p>
        </p:txBody>
      </p:sp>
    </p:spTree>
    <p:extLst>
      <p:ext uri="{BB962C8B-B14F-4D97-AF65-F5344CB8AC3E}">
        <p14:creationId xmlns:p14="http://schemas.microsoft.com/office/powerpoint/2010/main" val="187084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349200" y="1459286"/>
            <a:ext cx="6322070" cy="4675114"/>
          </a:xfrm>
        </p:spPr>
        <p:txBody>
          <a:bodyPr/>
          <a:lstStyle/>
          <a:p>
            <a:r>
              <a:rPr lang="en-GB" sz="1800" dirty="0"/>
              <a:t>ELIAS </a:t>
            </a:r>
            <a:r>
              <a:rPr lang="en-GB" sz="1800" dirty="0" err="1"/>
              <a:t>prototyyppi</a:t>
            </a:r>
            <a:r>
              <a:rPr lang="en-GB" sz="1800" dirty="0"/>
              <a:t> </a:t>
            </a:r>
            <a:r>
              <a:rPr lang="en-GB" sz="1800" dirty="0" err="1"/>
              <a:t>luotiin</a:t>
            </a:r>
            <a:r>
              <a:rPr lang="en-GB" sz="1800" dirty="0"/>
              <a:t> </a:t>
            </a:r>
            <a:r>
              <a:rPr lang="en-GB" sz="1800" dirty="0" err="1"/>
              <a:t>demonstroimaan</a:t>
            </a:r>
            <a:r>
              <a:rPr lang="en-GB" sz="1800" dirty="0"/>
              <a:t> </a:t>
            </a:r>
            <a:r>
              <a:rPr lang="en-GB" sz="1800" dirty="0" err="1"/>
              <a:t>modernia</a:t>
            </a:r>
            <a:r>
              <a:rPr lang="en-GB" sz="1800" dirty="0"/>
              <a:t> </a:t>
            </a:r>
            <a:r>
              <a:rPr lang="en-GB" sz="1800" dirty="0" err="1"/>
              <a:t>alusliikennepalvelumallia</a:t>
            </a:r>
            <a:r>
              <a:rPr lang="en-GB" sz="1800" dirty="0"/>
              <a:t>, </a:t>
            </a:r>
            <a:r>
              <a:rPr lang="en-GB" sz="1800" dirty="0" err="1"/>
              <a:t>jolla</a:t>
            </a:r>
            <a:r>
              <a:rPr lang="en-GB" sz="1800" dirty="0"/>
              <a:t> </a:t>
            </a:r>
            <a:r>
              <a:rPr lang="en-GB" sz="1800" dirty="0" err="1"/>
              <a:t>tuotetaan</a:t>
            </a:r>
            <a:r>
              <a:rPr lang="en-GB" sz="1800" dirty="0"/>
              <a:t> </a:t>
            </a:r>
            <a:r>
              <a:rPr lang="en-GB" sz="1800" dirty="0" err="1"/>
              <a:t>reaaliaikaista</a:t>
            </a:r>
            <a:r>
              <a:rPr lang="en-GB" sz="1800" dirty="0"/>
              <a:t> </a:t>
            </a:r>
            <a:r>
              <a:rPr lang="en-GB" sz="1800" dirty="0" err="1"/>
              <a:t>tietoa</a:t>
            </a:r>
            <a:r>
              <a:rPr lang="en-GB" sz="1800" dirty="0"/>
              <a:t> </a:t>
            </a:r>
            <a:r>
              <a:rPr lang="en-GB" sz="1800" dirty="0" err="1"/>
              <a:t>alusten</a:t>
            </a:r>
            <a:r>
              <a:rPr lang="en-GB" sz="1800" dirty="0"/>
              <a:t> </a:t>
            </a:r>
            <a:r>
              <a:rPr lang="en-GB" sz="1800" dirty="0" err="1"/>
              <a:t>kapteeneille</a:t>
            </a:r>
            <a:r>
              <a:rPr lang="en-GB" sz="1800" dirty="0"/>
              <a:t> </a:t>
            </a:r>
            <a:r>
              <a:rPr lang="en-GB" sz="1800" dirty="0" err="1"/>
              <a:t>sekä</a:t>
            </a:r>
            <a:r>
              <a:rPr lang="en-GB" sz="1800" dirty="0"/>
              <a:t> </a:t>
            </a:r>
            <a:r>
              <a:rPr lang="en-GB" sz="1800" dirty="0" err="1"/>
              <a:t>liikenteestä</a:t>
            </a:r>
            <a:r>
              <a:rPr lang="en-GB" sz="1800" dirty="0"/>
              <a:t> ja </a:t>
            </a:r>
            <a:r>
              <a:rPr lang="en-GB" sz="1800" dirty="0" err="1"/>
              <a:t>rahdista</a:t>
            </a:r>
            <a:r>
              <a:rPr lang="en-GB" sz="1800" dirty="0"/>
              <a:t> </a:t>
            </a:r>
            <a:r>
              <a:rPr lang="en-GB" sz="1800" dirty="0" err="1"/>
              <a:t>vastaaville</a:t>
            </a:r>
            <a:r>
              <a:rPr lang="en-GB" sz="1800" dirty="0"/>
              <a:t> </a:t>
            </a:r>
            <a:r>
              <a:rPr lang="en-GB" sz="1800" dirty="0" err="1"/>
              <a:t>operatiivisille</a:t>
            </a:r>
            <a:r>
              <a:rPr lang="en-GB" sz="1800" dirty="0"/>
              <a:t> </a:t>
            </a:r>
            <a:r>
              <a:rPr lang="en-GB" sz="1800" dirty="0" err="1"/>
              <a:t>sidosryhmille</a:t>
            </a:r>
            <a:r>
              <a:rPr lang="en-GB" sz="1800" dirty="0"/>
              <a:t>.</a:t>
            </a:r>
          </a:p>
          <a:p>
            <a:pPr marL="342900" indent="-342900">
              <a:buFont typeface="Courier New" panose="02070309020205020404" pitchFamily="49" charset="0"/>
              <a:buChar char="o"/>
            </a:pPr>
            <a:r>
              <a:rPr lang="en-GB" sz="1800" dirty="0" err="1"/>
              <a:t>Avoimen</a:t>
            </a:r>
            <a:r>
              <a:rPr lang="en-GB" sz="1800" dirty="0"/>
              <a:t> </a:t>
            </a:r>
            <a:r>
              <a:rPr lang="en-GB" sz="1800" dirty="0" err="1"/>
              <a:t>lähdekoodin</a:t>
            </a:r>
            <a:r>
              <a:rPr lang="en-GB" sz="1800" dirty="0"/>
              <a:t> </a:t>
            </a:r>
            <a:r>
              <a:rPr lang="en-GB" sz="1800" dirty="0" err="1"/>
              <a:t>käyttö</a:t>
            </a:r>
            <a:r>
              <a:rPr lang="en-GB" sz="1800" dirty="0"/>
              <a:t> ja </a:t>
            </a:r>
            <a:r>
              <a:rPr lang="en-GB" sz="1800" dirty="0" err="1"/>
              <a:t>kaikille</a:t>
            </a:r>
            <a:r>
              <a:rPr lang="en-GB" sz="1800" dirty="0"/>
              <a:t> </a:t>
            </a:r>
            <a:r>
              <a:rPr lang="en-GB" sz="1800" dirty="0" err="1"/>
              <a:t>avoin</a:t>
            </a:r>
            <a:r>
              <a:rPr lang="en-GB" sz="1800" dirty="0"/>
              <a:t> </a:t>
            </a:r>
            <a:r>
              <a:rPr lang="en-GB" sz="1800" dirty="0" err="1"/>
              <a:t>karttapohjainen</a:t>
            </a:r>
            <a:r>
              <a:rPr lang="en-GB" sz="1800" dirty="0"/>
              <a:t> </a:t>
            </a:r>
            <a:r>
              <a:rPr lang="en-GB" sz="1800" dirty="0" err="1"/>
              <a:t>aplikaatio</a:t>
            </a:r>
            <a:r>
              <a:rPr lang="en-GB" sz="1800" dirty="0"/>
              <a:t> </a:t>
            </a:r>
            <a:r>
              <a:rPr lang="en-GB" sz="1800" dirty="0" err="1"/>
              <a:t>löytyy</a:t>
            </a:r>
            <a:r>
              <a:rPr lang="en-GB" sz="1800" dirty="0"/>
              <a:t> </a:t>
            </a:r>
            <a:r>
              <a:rPr lang="en-GB" sz="1800" dirty="0" err="1"/>
              <a:t>osoitteesta</a:t>
            </a:r>
            <a:r>
              <a:rPr lang="en-GB" sz="1800" dirty="0"/>
              <a:t>: </a:t>
            </a:r>
            <a:r>
              <a:rPr lang="de-DE" sz="1800" dirty="0">
                <a:solidFill>
                  <a:srgbClr val="2CB4E1"/>
                </a:solidFill>
                <a:hlinkClick r:id="rId2"/>
              </a:rPr>
              <a:t>https://elias.isl.org/index.xhtml</a:t>
            </a:r>
            <a:endParaRPr lang="en-GB" sz="1800" dirty="0">
              <a:solidFill>
                <a:srgbClr val="2CB4E1"/>
              </a:solidFill>
            </a:endParaRPr>
          </a:p>
          <a:p>
            <a:pPr marL="342900" indent="-342900">
              <a:buFont typeface="Courier New" panose="02070309020205020404" pitchFamily="49" charset="0"/>
              <a:buChar char="o"/>
            </a:pPr>
            <a:r>
              <a:rPr lang="en-GB" sz="1800" dirty="0" err="1"/>
              <a:t>Tiedot</a:t>
            </a:r>
            <a:r>
              <a:rPr lang="en-GB" sz="1800" dirty="0"/>
              <a:t> </a:t>
            </a:r>
            <a:r>
              <a:rPr lang="en-GB" sz="1800" dirty="0" err="1"/>
              <a:t>vesiväyläinfrasta</a:t>
            </a:r>
            <a:r>
              <a:rPr lang="en-GB" sz="1800" dirty="0"/>
              <a:t> on </a:t>
            </a:r>
            <a:r>
              <a:rPr lang="en-GB" sz="1800" dirty="0" err="1"/>
              <a:t>koottu</a:t>
            </a:r>
            <a:r>
              <a:rPr lang="en-GB" sz="1800" dirty="0"/>
              <a:t> </a:t>
            </a:r>
            <a:r>
              <a:rPr lang="en-GB" sz="1800" dirty="0" err="1"/>
              <a:t>Eurooppalaista</a:t>
            </a:r>
            <a:r>
              <a:rPr lang="en-GB" sz="1800" dirty="0"/>
              <a:t> RIS </a:t>
            </a:r>
            <a:r>
              <a:rPr lang="en-GB" sz="1800" dirty="0" err="1"/>
              <a:t>indeksiä</a:t>
            </a:r>
            <a:r>
              <a:rPr lang="en-GB" sz="1800" dirty="0"/>
              <a:t> </a:t>
            </a:r>
            <a:r>
              <a:rPr lang="en-GB" sz="1800" dirty="0" err="1"/>
              <a:t>hyödyntäen</a:t>
            </a:r>
            <a:endParaRPr lang="en-GB" sz="1800" dirty="0"/>
          </a:p>
          <a:p>
            <a:pPr marL="342900" indent="-342900">
              <a:buFont typeface="Courier New" panose="02070309020205020404" pitchFamily="49" charset="0"/>
              <a:buChar char="o"/>
            </a:pPr>
            <a:r>
              <a:rPr lang="en-GB" sz="1800" dirty="0" err="1"/>
              <a:t>Anonymisoidut</a:t>
            </a:r>
            <a:r>
              <a:rPr lang="en-GB" sz="1800" dirty="0"/>
              <a:t> </a:t>
            </a:r>
            <a:r>
              <a:rPr lang="en-GB" sz="1800" dirty="0" err="1"/>
              <a:t>alus-sijainnit</a:t>
            </a:r>
            <a:r>
              <a:rPr lang="en-GB" sz="1800" dirty="0"/>
              <a:t> </a:t>
            </a:r>
            <a:r>
              <a:rPr lang="en-GB" sz="1800" dirty="0" err="1"/>
              <a:t>perustuvat</a:t>
            </a:r>
            <a:r>
              <a:rPr lang="en-GB" sz="1800" dirty="0"/>
              <a:t> </a:t>
            </a:r>
            <a:r>
              <a:rPr lang="en-GB" sz="1800" dirty="0" err="1"/>
              <a:t>reaaliaikaiseen</a:t>
            </a:r>
            <a:r>
              <a:rPr lang="en-GB" sz="1800" dirty="0"/>
              <a:t> AIS </a:t>
            </a:r>
            <a:r>
              <a:rPr lang="en-GB" sz="1800" dirty="0" err="1"/>
              <a:t>tietoon</a:t>
            </a:r>
            <a:r>
              <a:rPr lang="en-GB" sz="1800" dirty="0"/>
              <a:t>, </a:t>
            </a:r>
            <a:r>
              <a:rPr lang="en-GB" sz="1800" dirty="0" err="1"/>
              <a:t>joka</a:t>
            </a:r>
            <a:r>
              <a:rPr lang="en-GB" sz="1800" dirty="0"/>
              <a:t> </a:t>
            </a:r>
            <a:r>
              <a:rPr lang="en-GB" sz="1800" dirty="0" err="1"/>
              <a:t>mahdollistaa</a:t>
            </a:r>
            <a:r>
              <a:rPr lang="en-GB" sz="1800" dirty="0"/>
              <a:t> </a:t>
            </a:r>
            <a:r>
              <a:rPr lang="en-GB" sz="1800" dirty="0" err="1"/>
              <a:t>liikennevirran</a:t>
            </a:r>
            <a:r>
              <a:rPr lang="en-GB" sz="1800" dirty="0"/>
              <a:t> ja- </a:t>
            </a:r>
            <a:r>
              <a:rPr lang="en-GB" sz="1800" dirty="0" err="1"/>
              <a:t>tiheyden</a:t>
            </a:r>
            <a:r>
              <a:rPr lang="en-GB" sz="1800" dirty="0"/>
              <a:t> </a:t>
            </a:r>
            <a:r>
              <a:rPr lang="en-GB" sz="1800" dirty="0" err="1"/>
              <a:t>hahmottamisen</a:t>
            </a:r>
            <a:r>
              <a:rPr lang="en-GB" sz="1800" dirty="0"/>
              <a:t> </a:t>
            </a:r>
            <a:r>
              <a:rPr lang="en-GB" sz="1800" dirty="0" err="1"/>
              <a:t>reaaliaikaisesti</a:t>
            </a:r>
            <a:endParaRPr lang="en-GB" sz="1800" dirty="0"/>
          </a:p>
          <a:p>
            <a:pPr marL="342900" indent="-342900">
              <a:buFont typeface="Courier New" panose="02070309020205020404" pitchFamily="49" charset="0"/>
              <a:buChar char="o"/>
            </a:pPr>
            <a:r>
              <a:rPr lang="en-GB" sz="1800" dirty="0" err="1"/>
              <a:t>Liikenne</a:t>
            </a:r>
            <a:r>
              <a:rPr lang="en-GB" sz="1800" dirty="0"/>
              <a:t> </a:t>
            </a:r>
            <a:r>
              <a:rPr lang="en-GB" sz="1800" dirty="0" err="1"/>
              <a:t>tilastopalvelu</a:t>
            </a:r>
            <a:endParaRPr lang="de-DE" sz="1800" dirty="0"/>
          </a:p>
          <a:p>
            <a:pPr marL="342900" indent="-342900">
              <a:buFont typeface="Courier New" panose="02070309020205020404" pitchFamily="49" charset="0"/>
              <a:buChar char="o"/>
            </a:pPr>
            <a:r>
              <a:rPr lang="en-GB" sz="1800" dirty="0" err="1"/>
              <a:t>Ilmoituspalvelu</a:t>
            </a:r>
            <a:r>
              <a:rPr lang="en-GB" sz="1800" dirty="0"/>
              <a:t> </a:t>
            </a:r>
            <a:r>
              <a:rPr lang="en-GB" sz="1800" dirty="0" err="1"/>
              <a:t>alusten</a:t>
            </a:r>
            <a:r>
              <a:rPr lang="en-GB" sz="1800" dirty="0"/>
              <a:t> </a:t>
            </a:r>
            <a:r>
              <a:rPr lang="en-GB" sz="1800" dirty="0" err="1"/>
              <a:t>kapteeneille</a:t>
            </a:r>
            <a:endParaRPr lang="en-GB" sz="1800" dirty="0"/>
          </a:p>
          <a:p>
            <a:pPr marL="342900" indent="-342900">
              <a:buFont typeface="Courier New" panose="02070309020205020404" pitchFamily="49" charset="0"/>
              <a:buChar char="o"/>
            </a:pPr>
            <a:r>
              <a:rPr lang="en-GB" sz="1800" dirty="0"/>
              <a:t>Geofencing </a:t>
            </a:r>
            <a:r>
              <a:rPr lang="en-GB" sz="1800" dirty="0" err="1"/>
              <a:t>tietopalvelu</a:t>
            </a:r>
            <a:endParaRPr lang="de-DE" sz="1800" dirty="0"/>
          </a:p>
          <a:p>
            <a:pPr marL="342900" indent="-342900">
              <a:buFont typeface="Courier New" panose="02070309020205020404" pitchFamily="49" charset="0"/>
              <a:buChar char="o"/>
            </a:pPr>
            <a:endParaRPr lang="de-DE" dirty="0"/>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endParaRPr lang="en-GB" dirty="0"/>
          </a:p>
          <a:p>
            <a:endParaRPr lang="de-DE" dirty="0"/>
          </a:p>
        </p:txBody>
      </p:sp>
      <p:sp>
        <p:nvSpPr>
          <p:cNvPr id="6" name="Titel 1"/>
          <p:cNvSpPr>
            <a:spLocks noGrp="1"/>
          </p:cNvSpPr>
          <p:nvPr>
            <p:ph type="title"/>
          </p:nvPr>
        </p:nvSpPr>
        <p:spPr/>
        <p:txBody>
          <a:bodyPr/>
          <a:lstStyle/>
          <a:p>
            <a:r>
              <a:rPr lang="en-GB" dirty="0"/>
              <a:t>RIS </a:t>
            </a:r>
            <a:r>
              <a:rPr lang="en-GB" dirty="0" err="1"/>
              <a:t>järjestelmän</a:t>
            </a:r>
            <a:r>
              <a:rPr lang="en-GB" dirty="0"/>
              <a:t> </a:t>
            </a:r>
            <a:r>
              <a:rPr lang="en-GB" dirty="0" err="1"/>
              <a:t>hyödyntäminen</a:t>
            </a:r>
            <a:r>
              <a:rPr lang="en-GB" dirty="0"/>
              <a:t> ja </a:t>
            </a:r>
            <a:r>
              <a:rPr lang="en-GB" dirty="0" err="1"/>
              <a:t>kehittäminen</a:t>
            </a:r>
            <a:endParaRPr lang="en-GB" dirty="0"/>
          </a:p>
        </p:txBody>
      </p:sp>
      <p:pic>
        <p:nvPicPr>
          <p:cNvPr id="7" name="Grafik 6"/>
          <p:cNvPicPr/>
          <p:nvPr/>
        </p:nvPicPr>
        <p:blipFill>
          <a:blip r:embed="rId3" cstate="screen">
            <a:extLst>
              <a:ext uri="{28A0092B-C50C-407E-A947-70E740481C1C}">
                <a14:useLocalDpi xmlns:a14="http://schemas.microsoft.com/office/drawing/2010/main" val="0"/>
              </a:ext>
            </a:extLst>
          </a:blip>
          <a:stretch>
            <a:fillRect/>
          </a:stretch>
        </p:blipFill>
        <p:spPr>
          <a:xfrm>
            <a:off x="6879462" y="3584301"/>
            <a:ext cx="4976384" cy="3182379"/>
          </a:xfrm>
          <a:prstGeom prst="rect">
            <a:avLst/>
          </a:prstGeom>
          <a:ln>
            <a:solidFill>
              <a:schemeClr val="accent1"/>
            </a:solidFill>
          </a:ln>
        </p:spPr>
      </p:pic>
      <p:pic>
        <p:nvPicPr>
          <p:cNvPr id="9" name="Grafik 8"/>
          <p:cNvPicPr>
            <a:picLocks noChangeAspect="1"/>
          </p:cNvPicPr>
          <p:nvPr/>
        </p:nvPicPr>
        <p:blipFill>
          <a:blip r:embed="rId4"/>
          <a:stretch>
            <a:fillRect/>
          </a:stretch>
        </p:blipFill>
        <p:spPr>
          <a:xfrm>
            <a:off x="6879462" y="1558508"/>
            <a:ext cx="4976384" cy="1871285"/>
          </a:xfrm>
          <a:prstGeom prst="rect">
            <a:avLst/>
          </a:prstGeom>
        </p:spPr>
      </p:pic>
    </p:spTree>
    <p:extLst>
      <p:ext uri="{BB962C8B-B14F-4D97-AF65-F5344CB8AC3E}">
        <p14:creationId xmlns:p14="http://schemas.microsoft.com/office/powerpoint/2010/main" val="226148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a:stretch>
            <a:fillRect/>
          </a:stretch>
        </p:blipFill>
        <p:spPr bwMode="auto">
          <a:xfrm>
            <a:off x="349199" y="1562401"/>
            <a:ext cx="7546207" cy="4573076"/>
          </a:xfrm>
          <a:prstGeom prst="rect">
            <a:avLst/>
          </a:prstGeom>
          <a:noFill/>
          <a:ln w="9525">
            <a:noFill/>
            <a:miter lim="800000"/>
            <a:headEnd/>
            <a:tailEnd/>
          </a:ln>
        </p:spPr>
      </p:pic>
      <p:sp>
        <p:nvSpPr>
          <p:cNvPr id="7" name="Textplatzhalter 6"/>
          <p:cNvSpPr>
            <a:spLocks noGrp="1"/>
          </p:cNvSpPr>
          <p:nvPr>
            <p:ph type="body" sz="quarter" idx="10"/>
          </p:nvPr>
        </p:nvSpPr>
        <p:spPr/>
        <p:txBody>
          <a:bodyPr>
            <a:normAutofit/>
          </a:bodyPr>
          <a:lstStyle/>
          <a:p>
            <a:r>
              <a:rPr lang="en-GB" dirty="0">
                <a:solidFill>
                  <a:srgbClr val="2CAAE1"/>
                </a:solidFill>
              </a:rPr>
              <a:t>“ELIAS” TOIMINNALLISUUDET (</a:t>
            </a:r>
            <a:r>
              <a:rPr lang="en-GB" dirty="0" err="1">
                <a:solidFill>
                  <a:srgbClr val="2CAAE1"/>
                </a:solidFill>
              </a:rPr>
              <a:t>kehitetty</a:t>
            </a:r>
            <a:r>
              <a:rPr lang="en-GB" dirty="0">
                <a:solidFill>
                  <a:srgbClr val="2CAAE1"/>
                </a:solidFill>
              </a:rPr>
              <a:t> EMMA </a:t>
            </a:r>
            <a:r>
              <a:rPr lang="en-GB" dirty="0" err="1">
                <a:solidFill>
                  <a:srgbClr val="2CAAE1"/>
                </a:solidFill>
              </a:rPr>
              <a:t>hankkeessa</a:t>
            </a:r>
            <a:r>
              <a:rPr lang="en-GB" dirty="0">
                <a:solidFill>
                  <a:srgbClr val="2CAAE1"/>
                </a:solidFill>
              </a:rPr>
              <a:t>)</a:t>
            </a:r>
          </a:p>
          <a:p>
            <a:endParaRPr lang="de-DE" dirty="0">
              <a:solidFill>
                <a:srgbClr val="2CAAE1"/>
              </a:solidFill>
            </a:endParaRPr>
          </a:p>
        </p:txBody>
      </p:sp>
      <p:sp>
        <p:nvSpPr>
          <p:cNvPr id="13" name="Textplatzhalter 12"/>
          <p:cNvSpPr>
            <a:spLocks noGrp="1"/>
          </p:cNvSpPr>
          <p:nvPr>
            <p:ph type="body" sz="quarter" idx="11"/>
          </p:nvPr>
        </p:nvSpPr>
        <p:spPr>
          <a:xfrm>
            <a:off x="8711034" y="1184400"/>
            <a:ext cx="3175730" cy="4572000"/>
          </a:xfrm>
        </p:spPr>
        <p:txBody>
          <a:bodyPr/>
          <a:lstStyle/>
          <a:p>
            <a:pPr marL="180957" indent="-180957">
              <a:buFont typeface="Arial" pitchFamily="34" charset="0"/>
              <a:buChar char="•"/>
            </a:pPr>
            <a:r>
              <a:rPr lang="en-GB" dirty="0" err="1"/>
              <a:t>Selattava</a:t>
            </a:r>
            <a:r>
              <a:rPr lang="en-GB" dirty="0"/>
              <a:t> </a:t>
            </a:r>
            <a:r>
              <a:rPr lang="en-GB" dirty="0" err="1"/>
              <a:t>kartta</a:t>
            </a:r>
            <a:r>
              <a:rPr lang="en-GB" dirty="0"/>
              <a:t> </a:t>
            </a:r>
          </a:p>
          <a:p>
            <a:pPr marL="180957" indent="-180957">
              <a:buFont typeface="Arial" pitchFamily="34" charset="0"/>
              <a:buChar char="•"/>
            </a:pPr>
            <a:r>
              <a:rPr lang="en-GB" dirty="0" err="1"/>
              <a:t>Tietoa</a:t>
            </a:r>
            <a:r>
              <a:rPr lang="en-GB" dirty="0"/>
              <a:t> </a:t>
            </a:r>
            <a:r>
              <a:rPr lang="en-GB" dirty="0" err="1"/>
              <a:t>kartalle</a:t>
            </a:r>
            <a:r>
              <a:rPr lang="en-GB" dirty="0"/>
              <a:t> </a:t>
            </a:r>
            <a:r>
              <a:rPr lang="en-GB" dirty="0" err="1"/>
              <a:t>sijoitetuin</a:t>
            </a:r>
            <a:r>
              <a:rPr lang="en-GB" dirty="0"/>
              <a:t> RIS </a:t>
            </a:r>
            <a:r>
              <a:rPr lang="en-GB" dirty="0" err="1"/>
              <a:t>objektein</a:t>
            </a:r>
            <a:endParaRPr lang="en-GB" dirty="0"/>
          </a:p>
          <a:p>
            <a:pPr marL="180957" indent="-180957">
              <a:buFont typeface="Arial" pitchFamily="34" charset="0"/>
              <a:buChar char="•"/>
            </a:pPr>
            <a:r>
              <a:rPr lang="en-GB" dirty="0" err="1"/>
              <a:t>Geokoodatut</a:t>
            </a:r>
            <a:r>
              <a:rPr lang="en-GB" dirty="0"/>
              <a:t> </a:t>
            </a:r>
            <a:r>
              <a:rPr lang="en-GB" dirty="0" err="1"/>
              <a:t>NtS</a:t>
            </a:r>
            <a:r>
              <a:rPr lang="en-GB" dirty="0"/>
              <a:t> </a:t>
            </a:r>
            <a:r>
              <a:rPr lang="en-GB" dirty="0" err="1"/>
              <a:t>viestit</a:t>
            </a:r>
            <a:r>
              <a:rPr lang="en-GB" dirty="0"/>
              <a:t> </a:t>
            </a:r>
            <a:r>
              <a:rPr lang="en-GB" dirty="0" err="1"/>
              <a:t>aluksille</a:t>
            </a:r>
            <a:endParaRPr lang="en-GB" dirty="0"/>
          </a:p>
          <a:p>
            <a:pPr marL="180957" indent="-180957">
              <a:buFont typeface="Arial" pitchFamily="34" charset="0"/>
              <a:buChar char="•"/>
            </a:pPr>
            <a:r>
              <a:rPr lang="en-GB" dirty="0" err="1"/>
              <a:t>Linkit</a:t>
            </a:r>
            <a:r>
              <a:rPr lang="en-GB" dirty="0"/>
              <a:t> </a:t>
            </a:r>
            <a:r>
              <a:rPr lang="en-GB" dirty="0" err="1"/>
              <a:t>lisätietoihin</a:t>
            </a:r>
            <a:endParaRPr lang="en-GB" dirty="0"/>
          </a:p>
        </p:txBody>
      </p:sp>
      <p:sp>
        <p:nvSpPr>
          <p:cNvPr id="2" name="Titel 1"/>
          <p:cNvSpPr>
            <a:spLocks noGrp="1"/>
          </p:cNvSpPr>
          <p:nvPr>
            <p:ph type="title"/>
          </p:nvPr>
        </p:nvSpPr>
        <p:spPr/>
        <p:txBody>
          <a:bodyPr/>
          <a:lstStyle/>
          <a:p>
            <a:r>
              <a:rPr lang="en-GB" dirty="0"/>
              <a:t>RIS </a:t>
            </a:r>
            <a:r>
              <a:rPr lang="en-GB" dirty="0" err="1"/>
              <a:t>järjestelmän</a:t>
            </a:r>
            <a:r>
              <a:rPr lang="en-GB" dirty="0"/>
              <a:t> </a:t>
            </a:r>
            <a:r>
              <a:rPr lang="en-GB" dirty="0" err="1"/>
              <a:t>hyödyntäminen</a:t>
            </a:r>
            <a:r>
              <a:rPr lang="en-GB" dirty="0"/>
              <a:t> ja </a:t>
            </a:r>
            <a:r>
              <a:rPr lang="en-GB" dirty="0" err="1"/>
              <a:t>kehittäminen</a:t>
            </a:r>
            <a:endParaRPr lang="en-GB" dirty="0"/>
          </a:p>
        </p:txBody>
      </p:sp>
      <p:sp>
        <p:nvSpPr>
          <p:cNvPr id="5" name="Foliennummernplatzhalter 4"/>
          <p:cNvSpPr>
            <a:spLocks noGrp="1"/>
          </p:cNvSpPr>
          <p:nvPr>
            <p:ph type="sldNum" sz="quarter" idx="4294967295"/>
          </p:nvPr>
        </p:nvSpPr>
        <p:spPr>
          <a:xfrm>
            <a:off x="11655425" y="6337300"/>
            <a:ext cx="534988" cy="365125"/>
          </a:xfrm>
          <a:prstGeom prst="rect">
            <a:avLst/>
          </a:prstGeom>
        </p:spPr>
        <p:txBody>
          <a:bodyPr/>
          <a:lstStyle/>
          <a:p>
            <a:fld id="{71A9DFA6-AD67-4B6A-A890-1E1267FFEBA8}" type="slidenum">
              <a:rPr lang="en-GB" smtClean="0"/>
              <a:pPr/>
              <a:t>14</a:t>
            </a:fld>
            <a:endParaRPr lang="en-GB"/>
          </a:p>
        </p:txBody>
      </p:sp>
      <p:pic>
        <p:nvPicPr>
          <p:cNvPr id="15" name="Picture 4"/>
          <p:cNvPicPr>
            <a:picLocks noChangeAspect="1" noChangeArrowheads="1"/>
          </p:cNvPicPr>
          <p:nvPr/>
        </p:nvPicPr>
        <p:blipFill>
          <a:blip r:embed="rId4" cstate="print"/>
          <a:srcRect/>
          <a:stretch>
            <a:fillRect/>
          </a:stretch>
        </p:blipFill>
        <p:spPr bwMode="auto">
          <a:xfrm>
            <a:off x="3790950" y="3672352"/>
            <a:ext cx="5901887" cy="3026608"/>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r="478" b="12438"/>
          <a:stretch>
            <a:fillRect/>
          </a:stretch>
        </p:blipFill>
        <p:spPr bwMode="auto">
          <a:xfrm>
            <a:off x="5543315" y="1404000"/>
            <a:ext cx="2893687" cy="3697102"/>
          </a:xfrm>
          <a:prstGeom prst="rect">
            <a:avLst/>
          </a:prstGeom>
          <a:ln>
            <a:noFill/>
          </a:ln>
          <a:effectLst>
            <a:outerShdw blurRad="292100" dist="139700" dir="2700000" algn="tl" rotWithShape="0">
              <a:srgbClr val="333333">
                <a:alpha val="65000"/>
              </a:srgbClr>
            </a:outerShdw>
          </a:effectLst>
        </p:spPr>
      </p:pic>
      <p:pic>
        <p:nvPicPr>
          <p:cNvPr id="17" name="Picture 2" descr="http://www.ris.eu/docs/Image/342/thumb_450x-_nts.jpg"/>
          <p:cNvPicPr>
            <a:picLocks noChangeAspect="1" noChangeArrowheads="1"/>
          </p:cNvPicPr>
          <p:nvPr/>
        </p:nvPicPr>
        <p:blipFill>
          <a:blip r:embed="rId6" cstate="print"/>
          <a:srcRect/>
          <a:stretch>
            <a:fillRect/>
          </a:stretch>
        </p:blipFill>
        <p:spPr bwMode="auto">
          <a:xfrm>
            <a:off x="9997188" y="4819644"/>
            <a:ext cx="1706640" cy="462689"/>
          </a:xfrm>
          <a:prstGeom prst="rect">
            <a:avLst/>
          </a:prstGeom>
          <a:noFill/>
        </p:spPr>
      </p:pic>
      <p:pic>
        <p:nvPicPr>
          <p:cNvPr id="18" name="Picture 4" descr="http://www.ris.eu/docs/Image/343/thumb_450x-_ecdislogo.jpg"/>
          <p:cNvPicPr>
            <a:picLocks noChangeAspect="1" noChangeArrowheads="1"/>
          </p:cNvPicPr>
          <p:nvPr/>
        </p:nvPicPr>
        <p:blipFill>
          <a:blip r:embed="rId7" cstate="print"/>
          <a:srcRect/>
          <a:stretch>
            <a:fillRect/>
          </a:stretch>
        </p:blipFill>
        <p:spPr bwMode="auto">
          <a:xfrm>
            <a:off x="9968037" y="4189474"/>
            <a:ext cx="2002014" cy="462689"/>
          </a:xfrm>
          <a:prstGeom prst="rect">
            <a:avLst/>
          </a:prstGeom>
          <a:noFill/>
        </p:spPr>
      </p:pic>
      <p:pic>
        <p:nvPicPr>
          <p:cNvPr id="19" name="Picture 2" descr="http://www.ris.eu/docs/Image/341/thumb_450x-_vtt.jpg"/>
          <p:cNvPicPr>
            <a:picLocks noChangeAspect="1" noChangeArrowheads="1"/>
          </p:cNvPicPr>
          <p:nvPr/>
        </p:nvPicPr>
        <p:blipFill>
          <a:blip r:embed="rId8" cstate="print"/>
          <a:srcRect/>
          <a:stretch>
            <a:fillRect/>
          </a:stretch>
        </p:blipFill>
        <p:spPr bwMode="auto">
          <a:xfrm>
            <a:off x="9997188" y="5464408"/>
            <a:ext cx="1706640" cy="474067"/>
          </a:xfrm>
          <a:prstGeom prst="rect">
            <a:avLst/>
          </a:prstGeom>
          <a:noFill/>
        </p:spPr>
      </p:pic>
    </p:spTree>
    <p:extLst>
      <p:ext uri="{BB962C8B-B14F-4D97-AF65-F5344CB8AC3E}">
        <p14:creationId xmlns:p14="http://schemas.microsoft.com/office/powerpoint/2010/main" val="39811033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a:t>
            </a:r>
            <a:r>
              <a:rPr lang="en-GB" dirty="0" err="1"/>
              <a:t>hanke</a:t>
            </a:r>
            <a:r>
              <a:rPr lang="en-GB" dirty="0"/>
              <a:t> </a:t>
            </a:r>
            <a:r>
              <a:rPr lang="en-GB" dirty="0" err="1"/>
              <a:t>pähkinänkuoressa</a:t>
            </a:r>
            <a:endParaRPr lang="en-GB" dirty="0"/>
          </a:p>
        </p:txBody>
      </p:sp>
      <p:sp>
        <p:nvSpPr>
          <p:cNvPr id="3" name="Textplatzhalter 2"/>
          <p:cNvSpPr>
            <a:spLocks noGrp="1"/>
          </p:cNvSpPr>
          <p:nvPr>
            <p:ph type="body" sz="quarter" idx="12"/>
          </p:nvPr>
        </p:nvSpPr>
        <p:spPr/>
        <p:txBody>
          <a:bodyPr/>
          <a:lstStyle/>
          <a:p>
            <a:r>
              <a:rPr lang="en-GB" dirty="0"/>
              <a:t>Kilpailukyky </a:t>
            </a:r>
            <a:r>
              <a:rPr lang="en-GB" dirty="0" err="1"/>
              <a:t>suunnitelmat</a:t>
            </a:r>
            <a:endParaRPr lang="en-GB" dirty="0"/>
          </a:p>
        </p:txBody>
      </p:sp>
      <p:sp>
        <p:nvSpPr>
          <p:cNvPr id="4" name="Textplatzhalter 3"/>
          <p:cNvSpPr>
            <a:spLocks noGrp="1"/>
          </p:cNvSpPr>
          <p:nvPr>
            <p:ph type="body" sz="quarter" idx="13"/>
          </p:nvPr>
        </p:nvSpPr>
        <p:spPr/>
        <p:txBody>
          <a:bodyPr/>
          <a:lstStyle/>
          <a:p>
            <a:r>
              <a:rPr lang="en-GB" dirty="0"/>
              <a:t>Itämeren </a:t>
            </a:r>
            <a:r>
              <a:rPr lang="en-GB" dirty="0" err="1"/>
              <a:t>alue</a:t>
            </a:r>
            <a:r>
              <a:rPr lang="en-GB" dirty="0"/>
              <a:t> ja </a:t>
            </a:r>
            <a:r>
              <a:rPr lang="en-GB" dirty="0" err="1"/>
              <a:t>kansainvälisyys</a:t>
            </a:r>
            <a:endParaRPr lang="en-GB" dirty="0"/>
          </a:p>
        </p:txBody>
      </p:sp>
      <p:sp>
        <p:nvSpPr>
          <p:cNvPr id="5" name="Textplatzhalter 4"/>
          <p:cNvSpPr>
            <a:spLocks noGrp="1"/>
          </p:cNvSpPr>
          <p:nvPr>
            <p:ph type="body" sz="quarter" idx="14"/>
          </p:nvPr>
        </p:nvSpPr>
        <p:spPr/>
        <p:txBody>
          <a:bodyPr/>
          <a:lstStyle/>
          <a:p>
            <a:r>
              <a:rPr lang="en-GB" dirty="0">
                <a:solidFill>
                  <a:srgbClr val="2CB4E1"/>
                </a:solidFill>
              </a:rPr>
              <a:t>Johtopäätökset ja </a:t>
            </a:r>
            <a:r>
              <a:rPr lang="en-GB" dirty="0" err="1">
                <a:solidFill>
                  <a:srgbClr val="2CB4E1"/>
                </a:solidFill>
              </a:rPr>
              <a:t>suositukset</a:t>
            </a:r>
            <a:endParaRPr lang="en-GB" dirty="0">
              <a:solidFill>
                <a:srgbClr val="2CB4E1"/>
              </a:solidFill>
            </a:endParaRPr>
          </a:p>
        </p:txBody>
      </p:sp>
      <p:sp>
        <p:nvSpPr>
          <p:cNvPr id="6" name="Titel 5"/>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306899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Hallinnon</a:t>
            </a:r>
            <a:r>
              <a:rPr lang="de-DE" dirty="0"/>
              <a:t> ja </a:t>
            </a:r>
            <a:r>
              <a:rPr lang="de-DE" dirty="0" err="1"/>
              <a:t>etujärjestörakenteiden</a:t>
            </a:r>
            <a:r>
              <a:rPr lang="de-DE" dirty="0"/>
              <a:t> </a:t>
            </a:r>
            <a:r>
              <a:rPr lang="de-DE" dirty="0" err="1"/>
              <a:t>kehittäminen</a:t>
            </a:r>
            <a:endParaRPr lang="de-DE" dirty="0"/>
          </a:p>
        </p:txBody>
      </p:sp>
      <p:sp>
        <p:nvSpPr>
          <p:cNvPr id="4" name="Textplatzhalter 3"/>
          <p:cNvSpPr>
            <a:spLocks noGrp="1"/>
          </p:cNvSpPr>
          <p:nvPr>
            <p:ph type="body" sz="quarter" idx="10"/>
          </p:nvPr>
        </p:nvSpPr>
        <p:spPr/>
        <p:txBody>
          <a:bodyPr/>
          <a:lstStyle/>
          <a:p>
            <a:endParaRPr lang="de-DE" b="1" dirty="0"/>
          </a:p>
          <a:p>
            <a:endParaRPr lang="de-DE" dirty="0"/>
          </a:p>
        </p:txBody>
      </p:sp>
      <p:sp>
        <p:nvSpPr>
          <p:cNvPr id="8" name="Textplatzhalter 7"/>
          <p:cNvSpPr>
            <a:spLocks noGrp="1"/>
          </p:cNvSpPr>
          <p:nvPr>
            <p:ph type="body" sz="quarter" idx="11"/>
          </p:nvPr>
        </p:nvSpPr>
        <p:spPr/>
        <p:txBody>
          <a:bodyPr/>
          <a:lstStyle/>
          <a:p>
            <a:endParaRPr lang="de-DE"/>
          </a:p>
        </p:txBody>
      </p:sp>
      <p:pic>
        <p:nvPicPr>
          <p:cNvPr id="6" name="Grafik 5"/>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8531" y="1404000"/>
            <a:ext cx="10482316" cy="4572000"/>
          </a:xfrm>
          <a:prstGeom prst="rect">
            <a:avLst/>
          </a:prstGeom>
          <a:noFill/>
          <a:ln>
            <a:solidFill>
              <a:schemeClr val="accent1"/>
            </a:solidFill>
          </a:ln>
        </p:spPr>
      </p:pic>
    </p:spTree>
    <p:extLst>
      <p:ext uri="{BB962C8B-B14F-4D97-AF65-F5344CB8AC3E}">
        <p14:creationId xmlns:p14="http://schemas.microsoft.com/office/powerpoint/2010/main" val="315532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err="1"/>
              <a:t>Tarvitaan</a:t>
            </a:r>
            <a:r>
              <a:rPr lang="en-GB" dirty="0"/>
              <a:t> </a:t>
            </a:r>
            <a:r>
              <a:rPr lang="en-GB" dirty="0" err="1"/>
              <a:t>selkeä</a:t>
            </a:r>
            <a:r>
              <a:rPr lang="en-GB" dirty="0"/>
              <a:t> ja </a:t>
            </a:r>
            <a:r>
              <a:rPr lang="en-GB" dirty="0" err="1"/>
              <a:t>yhteinen</a:t>
            </a:r>
            <a:r>
              <a:rPr lang="en-GB" dirty="0"/>
              <a:t> Itämeren </a:t>
            </a:r>
            <a:r>
              <a:rPr lang="en-GB" dirty="0" err="1"/>
              <a:t>alueen</a:t>
            </a:r>
            <a:r>
              <a:rPr lang="en-GB" dirty="0"/>
              <a:t> </a:t>
            </a:r>
            <a:r>
              <a:rPr lang="en-GB" dirty="0" err="1"/>
              <a:t>sisävesiliikennettä</a:t>
            </a:r>
            <a:r>
              <a:rPr lang="en-GB" dirty="0"/>
              <a:t> </a:t>
            </a:r>
            <a:r>
              <a:rPr lang="en-GB" dirty="0" err="1"/>
              <a:t>tukeva</a:t>
            </a:r>
            <a:r>
              <a:rPr lang="en-GB" dirty="0"/>
              <a:t> </a:t>
            </a:r>
            <a:r>
              <a:rPr lang="en-GB" dirty="0" err="1"/>
              <a:t>strategia</a:t>
            </a:r>
            <a:endParaRPr lang="de-DE" dirty="0"/>
          </a:p>
        </p:txBody>
      </p:sp>
      <p:sp>
        <p:nvSpPr>
          <p:cNvPr id="3" name="Textplatzhalter 2"/>
          <p:cNvSpPr>
            <a:spLocks noGrp="1"/>
          </p:cNvSpPr>
          <p:nvPr>
            <p:ph type="body" sz="quarter" idx="10"/>
          </p:nvPr>
        </p:nvSpPr>
        <p:spPr/>
        <p:txBody>
          <a:bodyPr>
            <a:normAutofit/>
          </a:bodyPr>
          <a:lstStyle/>
          <a:p>
            <a:r>
              <a:rPr lang="en-GB" dirty="0">
                <a:solidFill>
                  <a:srgbClr val="2CB4E1"/>
                </a:solidFill>
              </a:rPr>
              <a:t>EMMA </a:t>
            </a:r>
            <a:r>
              <a:rPr lang="en-GB" dirty="0" err="1">
                <a:solidFill>
                  <a:srgbClr val="2CB4E1"/>
                </a:solidFill>
              </a:rPr>
              <a:t>Politiikkapaperi</a:t>
            </a:r>
            <a:r>
              <a:rPr lang="en-GB" dirty="0">
                <a:solidFill>
                  <a:srgbClr val="2CB4E1"/>
                </a:solidFill>
              </a:rPr>
              <a:t> </a:t>
            </a:r>
            <a:r>
              <a:rPr lang="en-GB" dirty="0" err="1">
                <a:solidFill>
                  <a:srgbClr val="2CB4E1"/>
                </a:solidFill>
              </a:rPr>
              <a:t>sisävesiliikenteen</a:t>
            </a:r>
            <a:r>
              <a:rPr lang="en-GB" dirty="0">
                <a:solidFill>
                  <a:srgbClr val="2CB4E1"/>
                </a:solidFill>
              </a:rPr>
              <a:t> </a:t>
            </a:r>
            <a:r>
              <a:rPr lang="en-GB" dirty="0" err="1">
                <a:solidFill>
                  <a:srgbClr val="2CB4E1"/>
                </a:solidFill>
              </a:rPr>
              <a:t>kehittämiseksi</a:t>
            </a:r>
            <a:endParaRPr lang="en-GB" dirty="0">
              <a:solidFill>
                <a:srgbClr val="2CB4E1"/>
              </a:solidFill>
            </a:endParaRPr>
          </a:p>
        </p:txBody>
      </p:sp>
      <p:sp>
        <p:nvSpPr>
          <p:cNvPr id="4" name="Textplatzhalter 3"/>
          <p:cNvSpPr>
            <a:spLocks noGrp="1"/>
          </p:cNvSpPr>
          <p:nvPr>
            <p:ph type="body" sz="quarter" idx="11"/>
          </p:nvPr>
        </p:nvSpPr>
        <p:spPr>
          <a:xfrm>
            <a:off x="349200" y="1562400"/>
            <a:ext cx="6610102" cy="4572000"/>
          </a:xfrm>
        </p:spPr>
        <p:txBody>
          <a:bodyPr/>
          <a:lstStyle/>
          <a:p>
            <a:pPr marL="342900" indent="-342900">
              <a:buFont typeface="Courier New" panose="02070309020205020404" pitchFamily="49" charset="0"/>
              <a:buChar char="o"/>
            </a:pPr>
            <a:r>
              <a:rPr lang="en-GB" sz="1600" dirty="0" err="1"/>
              <a:t>Sisävesiliikenteen</a:t>
            </a:r>
            <a:r>
              <a:rPr lang="en-GB" sz="1600" dirty="0"/>
              <a:t> </a:t>
            </a:r>
            <a:r>
              <a:rPr lang="en-GB" sz="1600" dirty="0" err="1"/>
              <a:t>integroiminen</a:t>
            </a:r>
            <a:r>
              <a:rPr lang="en-GB" sz="1600" dirty="0"/>
              <a:t> </a:t>
            </a:r>
            <a:r>
              <a:rPr lang="en-GB" sz="1600" dirty="0" err="1"/>
              <a:t>multimodaalisiiin</a:t>
            </a:r>
            <a:r>
              <a:rPr lang="en-GB" sz="1600" dirty="0"/>
              <a:t> </a:t>
            </a:r>
            <a:r>
              <a:rPr lang="en-GB" sz="1600" dirty="0" err="1"/>
              <a:t>kuljetusketjuratkaisuihin</a:t>
            </a:r>
            <a:endParaRPr lang="en-GB" sz="1600" dirty="0"/>
          </a:p>
          <a:p>
            <a:pPr marL="342900" indent="-342900">
              <a:buFont typeface="Courier New" panose="02070309020205020404" pitchFamily="49" charset="0"/>
              <a:buChar char="o"/>
            </a:pPr>
            <a:r>
              <a:rPr lang="en-GB" sz="1600" dirty="0" err="1"/>
              <a:t>Erilaisten</a:t>
            </a:r>
            <a:r>
              <a:rPr lang="en-GB" sz="1600" dirty="0"/>
              <a:t> </a:t>
            </a:r>
            <a:r>
              <a:rPr lang="en-GB" sz="1600" dirty="0" err="1"/>
              <a:t>alueellisten</a:t>
            </a:r>
            <a:r>
              <a:rPr lang="en-GB" sz="1600" dirty="0"/>
              <a:t> </a:t>
            </a:r>
            <a:r>
              <a:rPr lang="en-GB" sz="1600" dirty="0" err="1"/>
              <a:t>väyläverkostojen</a:t>
            </a:r>
            <a:r>
              <a:rPr lang="en-GB" sz="1600" dirty="0"/>
              <a:t>, </a:t>
            </a:r>
            <a:r>
              <a:rPr lang="en-GB" sz="1600" dirty="0" err="1"/>
              <a:t>toimintatapojen</a:t>
            </a:r>
            <a:r>
              <a:rPr lang="en-GB" sz="1600" dirty="0"/>
              <a:t> ja </a:t>
            </a:r>
            <a:r>
              <a:rPr lang="en-GB" sz="1600" dirty="0" err="1"/>
              <a:t>kulttuurin</a:t>
            </a:r>
            <a:r>
              <a:rPr lang="en-GB" sz="1600" dirty="0"/>
              <a:t> </a:t>
            </a:r>
            <a:r>
              <a:rPr lang="en-GB" sz="1600" dirty="0" err="1"/>
              <a:t>arvostaminen</a:t>
            </a:r>
            <a:r>
              <a:rPr lang="en-GB" sz="1600" dirty="0"/>
              <a:t> </a:t>
            </a:r>
            <a:r>
              <a:rPr lang="en-GB" sz="1600" dirty="0" err="1"/>
              <a:t>sekä</a:t>
            </a:r>
            <a:r>
              <a:rPr lang="en-GB" sz="1600" dirty="0"/>
              <a:t> </a:t>
            </a:r>
            <a:r>
              <a:rPr lang="en-GB" sz="1600" dirty="0" err="1"/>
              <a:t>huomioiminen</a:t>
            </a:r>
            <a:endParaRPr lang="en-GB" sz="1600" dirty="0"/>
          </a:p>
          <a:p>
            <a:pPr marL="342900" indent="-342900">
              <a:buFont typeface="Courier New" panose="02070309020205020404" pitchFamily="49" charset="0"/>
              <a:buChar char="o"/>
            </a:pPr>
            <a:r>
              <a:rPr lang="fi-FI" sz="1600" dirty="0"/>
              <a:t>Siirtymäpisteet eritasoisille vesiväyläluokille tulee merkitä sekä niiden välisiä yhteyksiä parantaa ja kehittää</a:t>
            </a:r>
          </a:p>
          <a:p>
            <a:pPr marL="342900" indent="-342900">
              <a:buFont typeface="Courier New" panose="02070309020205020404" pitchFamily="49" charset="0"/>
              <a:buChar char="o"/>
            </a:pPr>
            <a:r>
              <a:rPr lang="en-US" sz="1600" dirty="0" err="1"/>
              <a:t>Sisävesiliikenteeseen</a:t>
            </a:r>
            <a:r>
              <a:rPr lang="en-US" sz="1600" dirty="0"/>
              <a:t> </a:t>
            </a:r>
            <a:r>
              <a:rPr lang="en-US" sz="1600" dirty="0" err="1"/>
              <a:t>rakentuva</a:t>
            </a:r>
            <a:r>
              <a:rPr lang="en-US" sz="1600" dirty="0"/>
              <a:t> </a:t>
            </a:r>
            <a:r>
              <a:rPr lang="en-US" sz="1600" dirty="0" err="1"/>
              <a:t>vaihtoehtoisten</a:t>
            </a:r>
            <a:r>
              <a:rPr lang="en-US" sz="1600" dirty="0"/>
              <a:t> </a:t>
            </a:r>
            <a:r>
              <a:rPr lang="en-US" sz="1600" dirty="0" err="1"/>
              <a:t>polttoaineiden</a:t>
            </a:r>
            <a:r>
              <a:rPr lang="en-US" sz="1600" dirty="0"/>
              <a:t> </a:t>
            </a:r>
            <a:r>
              <a:rPr lang="en-US" sz="1600" dirty="0" err="1"/>
              <a:t>käyttö</a:t>
            </a:r>
            <a:r>
              <a:rPr lang="en-US" sz="1600" dirty="0"/>
              <a:t> ja </a:t>
            </a:r>
            <a:r>
              <a:rPr lang="en-US" sz="1600" dirty="0" err="1"/>
              <a:t>jakeluverkosto</a:t>
            </a:r>
            <a:endParaRPr lang="en-US" sz="1600" dirty="0"/>
          </a:p>
          <a:p>
            <a:pPr marL="342900" indent="-342900">
              <a:buFont typeface="Courier New" panose="02070309020205020404" pitchFamily="49" charset="0"/>
              <a:buChar char="o"/>
            </a:pPr>
            <a:r>
              <a:rPr lang="en-US" sz="1600" dirty="0" err="1"/>
              <a:t>Tietojärjestelmästrategian</a:t>
            </a:r>
            <a:r>
              <a:rPr lang="en-US" sz="1600" dirty="0"/>
              <a:t> </a:t>
            </a:r>
            <a:r>
              <a:rPr lang="en-US" sz="1600" dirty="0" err="1"/>
              <a:t>selkeyttäminen</a:t>
            </a:r>
            <a:r>
              <a:rPr lang="en-US" sz="1600" dirty="0"/>
              <a:t> ja </a:t>
            </a:r>
            <a:r>
              <a:rPr lang="en-US" sz="1600" dirty="0" err="1"/>
              <a:t>synergiat</a:t>
            </a:r>
            <a:r>
              <a:rPr lang="en-US" sz="1600" dirty="0"/>
              <a:t> </a:t>
            </a:r>
            <a:r>
              <a:rPr lang="de-DE" sz="1600" dirty="0"/>
              <a:t>(</a:t>
            </a:r>
            <a:r>
              <a:rPr lang="en-GB" sz="1600" dirty="0"/>
              <a:t>RIS &amp; VTS </a:t>
            </a:r>
            <a:r>
              <a:rPr lang="en-GB" sz="1600" dirty="0" err="1"/>
              <a:t>palveluiden</a:t>
            </a:r>
            <a:r>
              <a:rPr lang="en-GB" sz="1600" dirty="0"/>
              <a:t> </a:t>
            </a:r>
            <a:r>
              <a:rPr lang="en-GB" sz="1600" dirty="0" err="1"/>
              <a:t>osalta</a:t>
            </a:r>
            <a:r>
              <a:rPr lang="en-GB" sz="1600" dirty="0"/>
              <a:t>)</a:t>
            </a:r>
          </a:p>
          <a:p>
            <a:pPr marL="342900" indent="-342900">
              <a:buFont typeface="Courier New" panose="02070309020205020404" pitchFamily="49" charset="0"/>
              <a:buChar char="o"/>
            </a:pPr>
            <a:r>
              <a:rPr lang="en-GB" sz="1600" dirty="0" err="1"/>
              <a:t>Kansallisten</a:t>
            </a:r>
            <a:r>
              <a:rPr lang="en-GB" sz="1600" dirty="0"/>
              <a:t> </a:t>
            </a:r>
            <a:r>
              <a:rPr lang="en-GB" sz="1600" dirty="0" err="1"/>
              <a:t>lakien</a:t>
            </a:r>
            <a:r>
              <a:rPr lang="en-GB" sz="1600" dirty="0"/>
              <a:t> ja </a:t>
            </a:r>
            <a:r>
              <a:rPr lang="en-GB" sz="1600" dirty="0" err="1"/>
              <a:t>säädösten</a:t>
            </a:r>
            <a:r>
              <a:rPr lang="en-GB" sz="1600" dirty="0"/>
              <a:t> </a:t>
            </a:r>
            <a:r>
              <a:rPr lang="en-GB" sz="1600" dirty="0" err="1"/>
              <a:t>harmonisointi</a:t>
            </a:r>
            <a:r>
              <a:rPr lang="en-GB" sz="1600" dirty="0"/>
              <a:t> EU </a:t>
            </a:r>
            <a:r>
              <a:rPr lang="en-GB" sz="1600" dirty="0" err="1"/>
              <a:t>tasolla</a:t>
            </a:r>
            <a:endParaRPr lang="en-GB" sz="1600" dirty="0"/>
          </a:p>
          <a:p>
            <a:pPr marL="342900" indent="-342900">
              <a:buFont typeface="Courier New" panose="02070309020205020404" pitchFamily="49" charset="0"/>
              <a:buChar char="o"/>
            </a:pPr>
            <a:r>
              <a:rPr lang="en-GB" sz="1600" dirty="0" err="1"/>
              <a:t>Infrasturuktuurin</a:t>
            </a:r>
            <a:r>
              <a:rPr lang="en-GB" sz="1600" dirty="0"/>
              <a:t> </a:t>
            </a:r>
            <a:r>
              <a:rPr lang="en-GB" sz="1600" dirty="0" err="1"/>
              <a:t>modernisoiminen</a:t>
            </a:r>
            <a:r>
              <a:rPr lang="en-GB" sz="1600" dirty="0"/>
              <a:t> ja </a:t>
            </a:r>
            <a:r>
              <a:rPr lang="en-GB" sz="1600" dirty="0" err="1"/>
              <a:t>liikennemuodon</a:t>
            </a:r>
            <a:r>
              <a:rPr lang="en-GB" sz="1600" dirty="0"/>
              <a:t> </a:t>
            </a:r>
            <a:r>
              <a:rPr lang="en-GB" sz="1600" dirty="0" err="1"/>
              <a:t>vahvistaminen</a:t>
            </a:r>
            <a:r>
              <a:rPr lang="en-GB" sz="1600" dirty="0"/>
              <a:t> </a:t>
            </a:r>
            <a:r>
              <a:rPr lang="en-GB" sz="1600" dirty="0" err="1"/>
              <a:t>vaativat</a:t>
            </a:r>
            <a:r>
              <a:rPr lang="en-GB" sz="1600" dirty="0"/>
              <a:t> </a:t>
            </a:r>
            <a:r>
              <a:rPr lang="en-GB" sz="1600" dirty="0" err="1"/>
              <a:t>investointeja</a:t>
            </a:r>
            <a:r>
              <a:rPr lang="en-GB" sz="1600" dirty="0"/>
              <a:t> (</a:t>
            </a:r>
            <a:r>
              <a:rPr lang="en-GB" sz="1600" dirty="0" err="1"/>
              <a:t>sekä</a:t>
            </a:r>
            <a:r>
              <a:rPr lang="en-GB" sz="1600" dirty="0"/>
              <a:t> </a:t>
            </a:r>
            <a:r>
              <a:rPr lang="en-GB" sz="1600" dirty="0" err="1"/>
              <a:t>maanpäällä</a:t>
            </a:r>
            <a:r>
              <a:rPr lang="en-GB" sz="1600" dirty="0"/>
              <a:t> </a:t>
            </a:r>
            <a:r>
              <a:rPr lang="en-GB" sz="1600" dirty="0" err="1"/>
              <a:t>että</a:t>
            </a:r>
            <a:r>
              <a:rPr lang="en-GB" sz="1600" dirty="0"/>
              <a:t> </a:t>
            </a:r>
            <a:r>
              <a:rPr lang="en-GB" sz="1600" dirty="0" err="1"/>
              <a:t>vesiväylillä</a:t>
            </a:r>
            <a:r>
              <a:rPr lang="en-GB" sz="1600" dirty="0"/>
              <a:t>)</a:t>
            </a:r>
          </a:p>
          <a:p>
            <a:pPr marL="342900" indent="-342900">
              <a:buFont typeface="Courier New" panose="02070309020205020404" pitchFamily="49" charset="0"/>
              <a:buChar char="o"/>
            </a:pPr>
            <a:r>
              <a:rPr lang="en-US" sz="1600" dirty="0" err="1"/>
              <a:t>Eurooppalainen</a:t>
            </a:r>
            <a:r>
              <a:rPr lang="en-US" sz="1600" dirty="0"/>
              <a:t> </a:t>
            </a:r>
            <a:r>
              <a:rPr lang="en-US" sz="1600" dirty="0" err="1"/>
              <a:t>sisävesikuljettamisen</a:t>
            </a:r>
            <a:r>
              <a:rPr lang="en-US" sz="1600" dirty="0"/>
              <a:t> </a:t>
            </a:r>
            <a:r>
              <a:rPr lang="en-US" sz="1600" dirty="0" err="1"/>
              <a:t>tieto</a:t>
            </a:r>
            <a:r>
              <a:rPr lang="en-US" sz="1600" dirty="0"/>
              <a:t>- ja </a:t>
            </a:r>
            <a:r>
              <a:rPr lang="en-US" sz="1600" dirty="0" err="1"/>
              <a:t>osaamisverkosto</a:t>
            </a:r>
            <a:endParaRPr lang="en-US" sz="1600" dirty="0"/>
          </a:p>
          <a:p>
            <a:pPr marL="342900" indent="-342900">
              <a:buFont typeface="Courier New" panose="02070309020205020404" pitchFamily="49" charset="0"/>
              <a:buChar char="o"/>
            </a:pPr>
            <a:r>
              <a:rPr lang="de-DE" sz="1600" dirty="0" err="1"/>
              <a:t>Älykkäät</a:t>
            </a:r>
            <a:r>
              <a:rPr lang="de-DE" sz="1600" dirty="0"/>
              <a:t> ja </a:t>
            </a:r>
            <a:r>
              <a:rPr lang="de-DE" sz="1600" dirty="0" err="1"/>
              <a:t>innovatiiviset</a:t>
            </a:r>
            <a:r>
              <a:rPr lang="de-DE" sz="1600" dirty="0"/>
              <a:t> </a:t>
            </a:r>
            <a:r>
              <a:rPr lang="de-DE" sz="1600" dirty="0" err="1"/>
              <a:t>strategisesti</a:t>
            </a:r>
            <a:r>
              <a:rPr lang="de-DE" sz="1600" dirty="0"/>
              <a:t> </a:t>
            </a:r>
            <a:r>
              <a:rPr lang="de-DE" sz="1600" dirty="0" err="1"/>
              <a:t>tärkeät</a:t>
            </a:r>
            <a:r>
              <a:rPr lang="de-DE" sz="1600" dirty="0"/>
              <a:t> </a:t>
            </a:r>
            <a:r>
              <a:rPr lang="de-DE" sz="1600" dirty="0" err="1"/>
              <a:t>sisävesiväyläprojektit</a:t>
            </a:r>
            <a:endParaRPr lang="en-GB" sz="1600" dirty="0"/>
          </a:p>
        </p:txBody>
      </p:sp>
      <p:sp>
        <p:nvSpPr>
          <p:cNvPr id="5" name="Bildplatzhalter 4"/>
          <p:cNvSpPr>
            <a:spLocks noGrp="1"/>
          </p:cNvSpPr>
          <p:nvPr>
            <p:ph type="pic" sz="quarter" idx="12"/>
          </p:nvPr>
        </p:nvSpPr>
        <p:spPr/>
      </p:sp>
      <p:sp>
        <p:nvSpPr>
          <p:cNvPr id="6" name="Rechteck 5"/>
          <p:cNvSpPr/>
          <p:nvPr/>
        </p:nvSpPr>
        <p:spPr>
          <a:xfrm rot="5400000">
            <a:off x="9373809" y="3443973"/>
            <a:ext cx="4363910" cy="600164"/>
          </a:xfrm>
          <a:prstGeom prst="rect">
            <a:avLst/>
          </a:prstGeom>
        </p:spPr>
        <p:txBody>
          <a:bodyPr wrap="square">
            <a:spAutoFit/>
          </a:bodyPr>
          <a:lstStyle/>
          <a:p>
            <a:r>
              <a:rPr lang="de-DE" sz="1100" dirty="0">
                <a:hlinkClick r:id="rId3"/>
              </a:rPr>
              <a:t>www.project-emma.eu/sites/default/files/EMMA_Policy%20Paper%20to%20strengthen%20IWT%20in%20BSR.pdf</a:t>
            </a:r>
            <a:r>
              <a:rPr lang="de-DE" sz="1100" dirty="0"/>
              <a:t> </a:t>
            </a:r>
          </a:p>
        </p:txBody>
      </p:sp>
      <p:pic>
        <p:nvPicPr>
          <p:cNvPr id="8" name="Grafik 7"/>
          <p:cNvPicPr>
            <a:picLocks noChangeAspect="1"/>
          </p:cNvPicPr>
          <p:nvPr/>
        </p:nvPicPr>
        <p:blipFill>
          <a:blip r:embed="rId4"/>
          <a:stretch>
            <a:fillRect/>
          </a:stretch>
        </p:blipFill>
        <p:spPr>
          <a:xfrm>
            <a:off x="7895405" y="1562100"/>
            <a:ext cx="3243991" cy="4572000"/>
          </a:xfrm>
          <a:prstGeom prst="rect">
            <a:avLst/>
          </a:prstGeom>
        </p:spPr>
      </p:pic>
    </p:spTree>
    <p:extLst>
      <p:ext uri="{BB962C8B-B14F-4D97-AF65-F5344CB8AC3E}">
        <p14:creationId xmlns:p14="http://schemas.microsoft.com/office/powerpoint/2010/main" val="178329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de-DE" sz="2000" i="1" dirty="0"/>
          </a:p>
        </p:txBody>
      </p:sp>
      <p:sp>
        <p:nvSpPr>
          <p:cNvPr id="4" name="Inhaltsplatzhalter 3"/>
          <p:cNvSpPr>
            <a:spLocks noGrp="1"/>
          </p:cNvSpPr>
          <p:nvPr>
            <p:ph sz="quarter" idx="12"/>
          </p:nvPr>
        </p:nvSpPr>
        <p:spPr/>
        <p:txBody>
          <a:bodyPr/>
          <a:lstStyle/>
          <a:p>
            <a:r>
              <a:rPr lang="de-DE" dirty="0"/>
              <a:t>2019-02-15</a:t>
            </a:r>
          </a:p>
        </p:txBody>
      </p:sp>
    </p:spTree>
    <p:extLst>
      <p:ext uri="{BB962C8B-B14F-4D97-AF65-F5344CB8AC3E}">
        <p14:creationId xmlns:p14="http://schemas.microsoft.com/office/powerpoint/2010/main" val="205839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solidFill>
                  <a:srgbClr val="2CB4E1"/>
                </a:solidFill>
              </a:rPr>
              <a:t>EMMA </a:t>
            </a:r>
            <a:r>
              <a:rPr lang="en-GB" dirty="0" err="1">
                <a:solidFill>
                  <a:srgbClr val="2CB4E1"/>
                </a:solidFill>
              </a:rPr>
              <a:t>hanke</a:t>
            </a:r>
            <a:r>
              <a:rPr lang="en-GB" dirty="0">
                <a:solidFill>
                  <a:srgbClr val="2CB4E1"/>
                </a:solidFill>
              </a:rPr>
              <a:t> </a:t>
            </a:r>
            <a:r>
              <a:rPr lang="en-GB" dirty="0" err="1">
                <a:solidFill>
                  <a:srgbClr val="2CB4E1"/>
                </a:solidFill>
              </a:rPr>
              <a:t>pähkinänkuoressa</a:t>
            </a:r>
            <a:endParaRPr lang="en-GB" dirty="0">
              <a:solidFill>
                <a:srgbClr val="2CB4E1"/>
              </a:solidFill>
            </a:endParaRPr>
          </a:p>
        </p:txBody>
      </p:sp>
      <p:sp>
        <p:nvSpPr>
          <p:cNvPr id="3" name="Textplatzhalter 2"/>
          <p:cNvSpPr>
            <a:spLocks noGrp="1"/>
          </p:cNvSpPr>
          <p:nvPr>
            <p:ph type="body" sz="quarter" idx="12"/>
          </p:nvPr>
        </p:nvSpPr>
        <p:spPr/>
        <p:txBody>
          <a:bodyPr/>
          <a:lstStyle/>
          <a:p>
            <a:r>
              <a:rPr lang="en-GB" dirty="0"/>
              <a:t>Kilpailukyky </a:t>
            </a:r>
            <a:r>
              <a:rPr lang="en-GB" dirty="0" err="1"/>
              <a:t>suunnitelmat</a:t>
            </a:r>
            <a:endParaRPr lang="en-GB" dirty="0"/>
          </a:p>
        </p:txBody>
      </p:sp>
      <p:sp>
        <p:nvSpPr>
          <p:cNvPr id="4" name="Textplatzhalter 3"/>
          <p:cNvSpPr>
            <a:spLocks noGrp="1"/>
          </p:cNvSpPr>
          <p:nvPr>
            <p:ph type="body" sz="quarter" idx="13"/>
          </p:nvPr>
        </p:nvSpPr>
        <p:spPr/>
        <p:txBody>
          <a:bodyPr/>
          <a:lstStyle/>
          <a:p>
            <a:r>
              <a:rPr lang="en-GB" dirty="0"/>
              <a:t>Itämeren </a:t>
            </a:r>
            <a:r>
              <a:rPr lang="en-GB" dirty="0" err="1"/>
              <a:t>alue</a:t>
            </a:r>
            <a:r>
              <a:rPr lang="en-GB" dirty="0"/>
              <a:t> ja </a:t>
            </a:r>
            <a:r>
              <a:rPr lang="en-GB" dirty="0" err="1"/>
              <a:t>kansainvälisyys</a:t>
            </a:r>
            <a:endParaRPr lang="en-GB" dirty="0"/>
          </a:p>
        </p:txBody>
      </p:sp>
      <p:sp>
        <p:nvSpPr>
          <p:cNvPr id="5" name="Textplatzhalter 4"/>
          <p:cNvSpPr>
            <a:spLocks noGrp="1"/>
          </p:cNvSpPr>
          <p:nvPr>
            <p:ph type="body" sz="quarter" idx="14"/>
          </p:nvPr>
        </p:nvSpPr>
        <p:spPr/>
        <p:txBody>
          <a:bodyPr/>
          <a:lstStyle/>
          <a:p>
            <a:r>
              <a:rPr lang="en-GB" dirty="0"/>
              <a:t>Johtopäätökset ja </a:t>
            </a:r>
            <a:r>
              <a:rPr lang="en-GB" dirty="0" err="1"/>
              <a:t>suositukset</a:t>
            </a:r>
            <a:endParaRPr lang="en-GB" dirty="0"/>
          </a:p>
        </p:txBody>
      </p:sp>
      <p:sp>
        <p:nvSpPr>
          <p:cNvPr id="6" name="Titel 5"/>
          <p:cNvSpPr>
            <a:spLocks noGrp="1"/>
          </p:cNvSpPr>
          <p:nvPr>
            <p:ph type="title"/>
          </p:nvPr>
        </p:nvSpPr>
        <p:spPr/>
        <p:txBody>
          <a:bodyPr/>
          <a:lstStyle/>
          <a:p>
            <a:r>
              <a:rPr lang="de-DE" dirty="0" err="1"/>
              <a:t>Sisältö</a:t>
            </a:r>
            <a:endParaRPr lang="de-DE" dirty="0"/>
          </a:p>
        </p:txBody>
      </p:sp>
    </p:spTree>
    <p:extLst>
      <p:ext uri="{BB962C8B-B14F-4D97-AF65-F5344CB8AC3E}">
        <p14:creationId xmlns:p14="http://schemas.microsoft.com/office/powerpoint/2010/main" val="47777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p:txBody>
          <a:bodyPr/>
          <a:lstStyle/>
          <a:p>
            <a:r>
              <a:rPr lang="en-US" sz="1866" b="1" i="1" dirty="0">
                <a:solidFill>
                  <a:srgbClr val="00B0F0"/>
                </a:solidFill>
              </a:rPr>
              <a:t>E</a:t>
            </a:r>
            <a:r>
              <a:rPr lang="en-US" sz="1866" i="1" dirty="0"/>
              <a:t>nhancing freight </a:t>
            </a:r>
            <a:r>
              <a:rPr lang="en-US" sz="1866" b="1" i="1" dirty="0">
                <a:solidFill>
                  <a:srgbClr val="00B0F0"/>
                </a:solidFill>
              </a:rPr>
              <a:t>M</a:t>
            </a:r>
            <a:r>
              <a:rPr lang="en-US" sz="1866" i="1" dirty="0"/>
              <a:t>obility and logistics in the BSR by strengthening inland waterway and river sea transport and </a:t>
            </a:r>
            <a:r>
              <a:rPr lang="en-US" sz="1866" i="1" dirty="0" err="1"/>
              <a:t>pro</a:t>
            </a:r>
            <a:r>
              <a:rPr lang="en-US" sz="1866" b="1" i="1" dirty="0" err="1">
                <a:solidFill>
                  <a:srgbClr val="00B0F0"/>
                </a:solidFill>
              </a:rPr>
              <a:t>M</a:t>
            </a:r>
            <a:r>
              <a:rPr lang="en-US" sz="1866" i="1" dirty="0" err="1"/>
              <a:t>oting</a:t>
            </a:r>
            <a:r>
              <a:rPr lang="en-US" sz="1866" i="1" dirty="0"/>
              <a:t> new </a:t>
            </a:r>
            <a:r>
              <a:rPr lang="en-US" sz="1866" i="1" dirty="0" err="1"/>
              <a:t>intern</a:t>
            </a:r>
            <a:r>
              <a:rPr lang="en-US" sz="1866" b="1" i="1" dirty="0" err="1">
                <a:solidFill>
                  <a:srgbClr val="00B0F0"/>
                </a:solidFill>
              </a:rPr>
              <a:t>A</a:t>
            </a:r>
            <a:r>
              <a:rPr lang="en-US" sz="1866" i="1" dirty="0" err="1"/>
              <a:t>tional</a:t>
            </a:r>
            <a:r>
              <a:rPr lang="en-US" sz="1866" i="1" dirty="0"/>
              <a:t> shipping services </a:t>
            </a:r>
          </a:p>
          <a:p>
            <a:endParaRPr lang="en-US" sz="1866" i="1" dirty="0"/>
          </a:p>
          <a:p>
            <a:pPr marL="285722" indent="-285722">
              <a:buFont typeface="Courier New" panose="02070309020205020404" pitchFamily="49" charset="0"/>
              <a:buChar char="o"/>
              <a:tabLst>
                <a:tab pos="2514349" algn="l"/>
              </a:tabLst>
            </a:pPr>
            <a:r>
              <a:rPr lang="en-US" sz="1866" dirty="0" err="1"/>
              <a:t>Pääpartneri</a:t>
            </a:r>
            <a:r>
              <a:rPr lang="en-US" sz="1866" dirty="0"/>
              <a:t>:		</a:t>
            </a:r>
            <a:r>
              <a:rPr lang="en-US" sz="1866" dirty="0" err="1"/>
              <a:t>Hampurin</a:t>
            </a:r>
            <a:r>
              <a:rPr lang="en-US" sz="1866" dirty="0"/>
              <a:t> </a:t>
            </a:r>
            <a:r>
              <a:rPr lang="en-US" sz="1866" dirty="0" err="1"/>
              <a:t>sataman</a:t>
            </a:r>
            <a:r>
              <a:rPr lang="en-US" sz="1866" dirty="0"/>
              <a:t> </a:t>
            </a:r>
            <a:r>
              <a:rPr lang="en-US" sz="1866" dirty="0" err="1"/>
              <a:t>markkinointi</a:t>
            </a:r>
            <a:endParaRPr lang="en-US" sz="1866" dirty="0"/>
          </a:p>
          <a:p>
            <a:pPr marL="285722" indent="-285722">
              <a:buFont typeface="Courier New" panose="02070309020205020404" pitchFamily="49" charset="0"/>
              <a:buChar char="o"/>
              <a:tabLst>
                <a:tab pos="2514349" algn="l"/>
              </a:tabLst>
            </a:pPr>
            <a:r>
              <a:rPr lang="de-DE" sz="1866" dirty="0" err="1"/>
              <a:t>Hankepartnerit</a:t>
            </a:r>
            <a:r>
              <a:rPr lang="de-DE" sz="1866" dirty="0"/>
              <a:t>:		20 (DE, FI, LT, PL, SE)</a:t>
            </a:r>
          </a:p>
          <a:p>
            <a:pPr marL="285722" indent="-285722">
              <a:buFont typeface="Courier New" panose="02070309020205020404" pitchFamily="49" charset="0"/>
              <a:buChar char="o"/>
              <a:tabLst>
                <a:tab pos="2514349" algn="l"/>
              </a:tabLst>
            </a:pPr>
            <a:r>
              <a:rPr lang="de-DE" sz="1866" dirty="0" err="1"/>
              <a:t>Liitännäispartnerit</a:t>
            </a:r>
            <a:r>
              <a:rPr lang="de-DE" sz="1866" dirty="0"/>
              <a:t>: 		45+</a:t>
            </a:r>
          </a:p>
          <a:p>
            <a:pPr marL="285722" indent="-285722">
              <a:buFont typeface="Courier New" panose="02070309020205020404" pitchFamily="49" charset="0"/>
              <a:buChar char="o"/>
              <a:tabLst>
                <a:tab pos="2514349" algn="l"/>
              </a:tabLst>
            </a:pPr>
            <a:endParaRPr lang="de-DE" sz="1067" dirty="0"/>
          </a:p>
          <a:p>
            <a:pPr marL="285722" indent="-285722">
              <a:buFont typeface="Courier New" panose="02070309020205020404" pitchFamily="49" charset="0"/>
              <a:buChar char="o"/>
              <a:tabLst>
                <a:tab pos="2514349" algn="l"/>
              </a:tabLst>
            </a:pPr>
            <a:r>
              <a:rPr lang="de-DE" sz="1866" dirty="0" err="1"/>
              <a:t>Rahoitusohjelma</a:t>
            </a:r>
            <a:r>
              <a:rPr lang="de-DE" sz="1866" dirty="0"/>
              <a:t>: 		</a:t>
            </a:r>
            <a:r>
              <a:rPr lang="de-DE" sz="1866" dirty="0" err="1"/>
              <a:t>Interreg</a:t>
            </a:r>
            <a:r>
              <a:rPr lang="de-DE" sz="1866" dirty="0"/>
              <a:t> </a:t>
            </a:r>
            <a:r>
              <a:rPr lang="de-DE" sz="1866" dirty="0" err="1"/>
              <a:t>Itämeri</a:t>
            </a:r>
            <a:r>
              <a:rPr lang="de-DE" sz="1866" dirty="0"/>
              <a:t> </a:t>
            </a:r>
            <a:r>
              <a:rPr lang="de-DE" sz="1067" dirty="0"/>
              <a:t>	</a:t>
            </a:r>
          </a:p>
          <a:p>
            <a:pPr marL="285722" indent="-285722">
              <a:buFont typeface="Courier New" panose="02070309020205020404" pitchFamily="49" charset="0"/>
              <a:buChar char="o"/>
              <a:tabLst>
                <a:tab pos="2514349" algn="l"/>
              </a:tabLst>
            </a:pPr>
            <a:r>
              <a:rPr lang="de-DE" sz="1866" dirty="0" err="1"/>
              <a:t>Kokonaisbudjetti</a:t>
            </a:r>
            <a:r>
              <a:rPr lang="de-DE" sz="1866" dirty="0"/>
              <a:t>:		4.42 </a:t>
            </a:r>
            <a:r>
              <a:rPr lang="de-DE" sz="1866" dirty="0" err="1"/>
              <a:t>milj</a:t>
            </a:r>
            <a:r>
              <a:rPr lang="de-DE" sz="1866" dirty="0"/>
              <a:t>. €</a:t>
            </a:r>
            <a:br>
              <a:rPr lang="de-DE" sz="1866" dirty="0"/>
            </a:br>
            <a:r>
              <a:rPr lang="de-DE" sz="1866" dirty="0"/>
              <a:t>EAKR </a:t>
            </a:r>
            <a:r>
              <a:rPr lang="de-DE" sz="1866" dirty="0" err="1"/>
              <a:t>osuus</a:t>
            </a:r>
            <a:r>
              <a:rPr lang="de-DE" sz="1400" i="1" dirty="0"/>
              <a:t>:		3,45 </a:t>
            </a:r>
            <a:r>
              <a:rPr lang="de-DE" sz="1400" i="1" dirty="0" err="1"/>
              <a:t>milj</a:t>
            </a:r>
            <a:r>
              <a:rPr lang="de-DE" sz="1400" i="1" dirty="0"/>
              <a:t>. €	</a:t>
            </a:r>
            <a:br>
              <a:rPr lang="de-DE" sz="1400" i="1" dirty="0"/>
            </a:br>
            <a:endParaRPr lang="de-DE" sz="1400" i="1" dirty="0"/>
          </a:p>
          <a:p>
            <a:pPr marL="285722" indent="-285722">
              <a:buFont typeface="Courier New" panose="02070309020205020404" pitchFamily="49" charset="0"/>
              <a:buChar char="o"/>
              <a:tabLst>
                <a:tab pos="2514349" algn="l"/>
              </a:tabLst>
            </a:pPr>
            <a:r>
              <a:rPr lang="de-DE" sz="1866" dirty="0" err="1"/>
              <a:t>Hankkeen</a:t>
            </a:r>
            <a:r>
              <a:rPr lang="de-DE" sz="1866" dirty="0"/>
              <a:t> </a:t>
            </a:r>
            <a:r>
              <a:rPr lang="de-DE" sz="1866" dirty="0" err="1"/>
              <a:t>kesto</a:t>
            </a:r>
            <a:r>
              <a:rPr lang="de-DE" sz="1866" dirty="0"/>
              <a:t>:		3/2016 – 2/2019</a:t>
            </a:r>
          </a:p>
        </p:txBody>
      </p:sp>
      <p:sp>
        <p:nvSpPr>
          <p:cNvPr id="3" name="Titel 2"/>
          <p:cNvSpPr>
            <a:spLocks noGrp="1"/>
          </p:cNvSpPr>
          <p:nvPr>
            <p:ph type="title"/>
          </p:nvPr>
        </p:nvSpPr>
        <p:spPr/>
        <p:txBody>
          <a:bodyPr>
            <a:normAutofit/>
          </a:bodyPr>
          <a:lstStyle/>
          <a:p>
            <a:r>
              <a:rPr lang="de-DE" dirty="0" err="1"/>
              <a:t>Interreg</a:t>
            </a:r>
            <a:r>
              <a:rPr lang="de-DE" dirty="0"/>
              <a:t> </a:t>
            </a:r>
            <a:r>
              <a:rPr lang="de-DE" dirty="0" err="1"/>
              <a:t>Itämeriohjelman</a:t>
            </a:r>
            <a:r>
              <a:rPr lang="de-DE" dirty="0"/>
              <a:t> EMMA </a:t>
            </a:r>
            <a:r>
              <a:rPr lang="de-DE" dirty="0" err="1"/>
              <a:t>hanke</a:t>
            </a:r>
            <a:endParaRPr lang="de-DE" dirty="0"/>
          </a:p>
        </p:txBody>
      </p:sp>
      <p:pic>
        <p:nvPicPr>
          <p:cNvPr id="20" name="Bildplatzhalter 19"/>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8687495" y="1562100"/>
            <a:ext cx="3168352" cy="4572000"/>
          </a:xfrm>
        </p:spPr>
      </p:pic>
      <p:sp>
        <p:nvSpPr>
          <p:cNvPr id="8" name="Textplatzhalter 7"/>
          <p:cNvSpPr>
            <a:spLocks noGrp="1"/>
          </p:cNvSpPr>
          <p:nvPr>
            <p:ph type="body" sz="quarter" idx="10"/>
          </p:nvPr>
        </p:nvSpPr>
        <p:spPr>
          <a:xfrm>
            <a:off x="349199" y="964800"/>
            <a:ext cx="8626326" cy="597300"/>
          </a:xfrm>
        </p:spPr>
        <p:txBody>
          <a:bodyPr>
            <a:normAutofit fontScale="92500" lnSpcReduction="20000"/>
          </a:bodyPr>
          <a:lstStyle/>
          <a:p>
            <a:r>
              <a:rPr lang="en-US" dirty="0">
                <a:solidFill>
                  <a:srgbClr val="2CAAE1"/>
                </a:solidFill>
              </a:rPr>
              <a:t>…TAVOITTEENA VAHVISTAA JA TUKEA ITÄMEREN YMPÄRISTÖSSÄ TAPAHTUVAA </a:t>
            </a:r>
            <a:r>
              <a:rPr lang="en-US" sz="2200" dirty="0">
                <a:solidFill>
                  <a:srgbClr val="2CAAE1"/>
                </a:solidFill>
              </a:rPr>
              <a:t>SISÄVESILIIKENNETTÄ</a:t>
            </a:r>
            <a:endParaRPr lang="en-GB" sz="2200" dirty="0">
              <a:solidFill>
                <a:srgbClr val="2CAAE1"/>
              </a:solidFill>
            </a:endParaRPr>
          </a:p>
        </p:txBody>
      </p:sp>
    </p:spTree>
    <p:extLst>
      <p:ext uri="{BB962C8B-B14F-4D97-AF65-F5344CB8AC3E}">
        <p14:creationId xmlns:p14="http://schemas.microsoft.com/office/powerpoint/2010/main" val="84720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p:cNvGraphicFramePr>
            <a:graphicFrameLocks noChangeAspect="1"/>
          </p:cNvGraphicFramePr>
          <p:nvPr>
            <p:extLst/>
          </p:nvPr>
        </p:nvGraphicFramePr>
        <p:xfrm>
          <a:off x="6839890" y="1562400"/>
          <a:ext cx="4970343" cy="4648522"/>
        </p:xfrm>
        <a:graphic>
          <a:graphicData uri="http://schemas.openxmlformats.org/presentationml/2006/ole">
            <mc:AlternateContent xmlns:mc="http://schemas.openxmlformats.org/markup-compatibility/2006">
              <mc:Choice xmlns:v="urn:schemas-microsoft-com:vml" Requires="v">
                <p:oleObj spid="_x0000_s1090" name="Bitmap-Bild" r:id="rId4" imgW="5295960" imgH="4952880" progId="Paint.Picture">
                  <p:embed/>
                </p:oleObj>
              </mc:Choice>
              <mc:Fallback>
                <p:oleObj name="Bitmap-Bild" r:id="rId4" imgW="5295960" imgH="4952880" progId="Paint.Picture">
                  <p:embed/>
                  <p:pic>
                    <p:nvPicPr>
                      <p:cNvPr id="0" name=""/>
                      <p:cNvPicPr/>
                      <p:nvPr/>
                    </p:nvPicPr>
                    <p:blipFill>
                      <a:blip r:embed="rId5"/>
                      <a:stretch>
                        <a:fillRect/>
                      </a:stretch>
                    </p:blipFill>
                    <p:spPr>
                      <a:xfrm>
                        <a:off x="6839890" y="1562400"/>
                        <a:ext cx="4970343" cy="4648522"/>
                      </a:xfrm>
                      <a:prstGeom prst="rect">
                        <a:avLst/>
                      </a:prstGeom>
                    </p:spPr>
                  </p:pic>
                </p:oleObj>
              </mc:Fallback>
            </mc:AlternateContent>
          </a:graphicData>
        </a:graphic>
      </p:graphicFrame>
      <p:sp>
        <p:nvSpPr>
          <p:cNvPr id="5" name="Titel 4"/>
          <p:cNvSpPr>
            <a:spLocks noGrp="1"/>
          </p:cNvSpPr>
          <p:nvPr>
            <p:ph type="title"/>
          </p:nvPr>
        </p:nvSpPr>
        <p:spPr>
          <a:xfrm>
            <a:off x="334566" y="274638"/>
            <a:ext cx="8640959" cy="634876"/>
          </a:xfrm>
          <a:prstGeom prst="rect">
            <a:avLst/>
          </a:prstGeom>
        </p:spPr>
        <p:txBody>
          <a:bodyPr/>
          <a:lstStyle/>
          <a:p>
            <a:r>
              <a:rPr lang="en-GB" dirty="0"/>
              <a:t>EMMA </a:t>
            </a:r>
            <a:r>
              <a:rPr lang="en-GB" dirty="0" err="1"/>
              <a:t>hanke</a:t>
            </a:r>
            <a:endParaRPr lang="en-GB" dirty="0"/>
          </a:p>
        </p:txBody>
      </p:sp>
      <p:sp>
        <p:nvSpPr>
          <p:cNvPr id="8" name="Textplatzhalter 7"/>
          <p:cNvSpPr>
            <a:spLocks noGrp="1"/>
          </p:cNvSpPr>
          <p:nvPr>
            <p:ph type="body" sz="quarter" idx="10"/>
          </p:nvPr>
        </p:nvSpPr>
        <p:spPr/>
        <p:txBody>
          <a:bodyPr>
            <a:normAutofit/>
          </a:bodyPr>
          <a:lstStyle/>
          <a:p>
            <a:r>
              <a:rPr lang="en-GB" dirty="0">
                <a:solidFill>
                  <a:srgbClr val="2CAAE1"/>
                </a:solidFill>
              </a:rPr>
              <a:t>PILOTTIKOHTEET JA TEHTÄVÄT</a:t>
            </a:r>
          </a:p>
        </p:txBody>
      </p:sp>
      <p:sp>
        <p:nvSpPr>
          <p:cNvPr id="2" name="Textplatzhalter 1"/>
          <p:cNvSpPr>
            <a:spLocks noGrp="1"/>
          </p:cNvSpPr>
          <p:nvPr>
            <p:ph type="body" sz="quarter" idx="11"/>
          </p:nvPr>
        </p:nvSpPr>
        <p:spPr>
          <a:xfrm>
            <a:off x="349200" y="1562400"/>
            <a:ext cx="6682110" cy="4572000"/>
          </a:xfrm>
        </p:spPr>
        <p:txBody>
          <a:bodyPr>
            <a:noAutofit/>
          </a:bodyPr>
          <a:lstStyle/>
          <a:p>
            <a:pPr lvl="0">
              <a:defRPr/>
            </a:pPr>
            <a:r>
              <a:rPr lang="en-GB" sz="1800" kern="0" dirty="0" err="1">
                <a:solidFill>
                  <a:srgbClr val="2CAAE1"/>
                </a:solidFill>
                <a:latin typeface="Arial"/>
              </a:rPr>
              <a:t>Ruotsi</a:t>
            </a:r>
            <a:r>
              <a:rPr lang="en-GB" sz="1800" kern="0" dirty="0">
                <a:solidFill>
                  <a:srgbClr val="2CAAE1"/>
                </a:solidFill>
                <a:latin typeface="Arial"/>
              </a:rPr>
              <a:t> – </a:t>
            </a:r>
            <a:r>
              <a:rPr lang="en-GB" sz="1800" kern="0" dirty="0" err="1">
                <a:solidFill>
                  <a:srgbClr val="2CAAE1"/>
                </a:solidFill>
                <a:latin typeface="Arial"/>
              </a:rPr>
              <a:t>Göteborgin</a:t>
            </a:r>
            <a:r>
              <a:rPr lang="en-GB" sz="1800" kern="0" dirty="0">
                <a:solidFill>
                  <a:srgbClr val="2CAAE1"/>
                </a:solidFill>
                <a:latin typeface="Arial"/>
              </a:rPr>
              <a:t> </a:t>
            </a:r>
            <a:r>
              <a:rPr lang="en-GB" sz="1800" kern="0" dirty="0" err="1">
                <a:solidFill>
                  <a:srgbClr val="2CAAE1"/>
                </a:solidFill>
                <a:latin typeface="Arial"/>
              </a:rPr>
              <a:t>alue</a:t>
            </a:r>
            <a:r>
              <a:rPr lang="en-GB" sz="1800" kern="0" dirty="0">
                <a:solidFill>
                  <a:srgbClr val="2CAAE1"/>
                </a:solidFill>
                <a:latin typeface="Arial"/>
              </a:rPr>
              <a:t> (</a:t>
            </a:r>
            <a:r>
              <a:rPr lang="en-GB" sz="1800" kern="0" dirty="0" err="1">
                <a:solidFill>
                  <a:srgbClr val="2CAAE1"/>
                </a:solidFill>
                <a:latin typeface="Arial"/>
              </a:rPr>
              <a:t>Vänern</a:t>
            </a:r>
            <a:r>
              <a:rPr lang="en-GB" sz="1800" kern="0" dirty="0">
                <a:solidFill>
                  <a:srgbClr val="2CAAE1"/>
                </a:solidFill>
                <a:latin typeface="Arial"/>
              </a:rPr>
              <a:t>)</a:t>
            </a:r>
          </a:p>
          <a:p>
            <a:pPr lvl="0">
              <a:defRPr/>
            </a:pPr>
            <a:r>
              <a:rPr lang="en-GB" sz="1800" kern="0" dirty="0" err="1">
                <a:latin typeface="Arial"/>
              </a:rPr>
              <a:t>Kuljetusten</a:t>
            </a:r>
            <a:r>
              <a:rPr lang="en-GB" sz="1800" kern="0" dirty="0">
                <a:latin typeface="Arial"/>
              </a:rPr>
              <a:t> </a:t>
            </a:r>
            <a:r>
              <a:rPr lang="en-GB" sz="1800" kern="0" dirty="0" err="1">
                <a:latin typeface="Arial"/>
              </a:rPr>
              <a:t>siirto</a:t>
            </a:r>
            <a:r>
              <a:rPr lang="en-GB" sz="1800" kern="0" dirty="0">
                <a:latin typeface="Arial"/>
              </a:rPr>
              <a:t> </a:t>
            </a:r>
            <a:r>
              <a:rPr lang="en-GB" sz="1800" kern="0" dirty="0" err="1">
                <a:latin typeface="Arial"/>
              </a:rPr>
              <a:t>teiltä</a:t>
            </a:r>
            <a:r>
              <a:rPr lang="en-GB" sz="1800" kern="0" dirty="0">
                <a:latin typeface="Arial"/>
              </a:rPr>
              <a:t> </a:t>
            </a:r>
            <a:r>
              <a:rPr lang="en-GB" sz="1800" kern="0" dirty="0" err="1">
                <a:latin typeface="Arial"/>
              </a:rPr>
              <a:t>sisävesiliikenteeseen</a:t>
            </a:r>
            <a:r>
              <a:rPr lang="en-GB" sz="1800" kern="0" dirty="0">
                <a:latin typeface="Arial"/>
              </a:rPr>
              <a:t> </a:t>
            </a:r>
            <a:r>
              <a:rPr lang="en-GB" sz="1800" kern="0" dirty="0" err="1">
                <a:latin typeface="Arial"/>
              </a:rPr>
              <a:t>Vänern</a:t>
            </a:r>
            <a:r>
              <a:rPr lang="en-GB" sz="1800" kern="0" dirty="0">
                <a:latin typeface="Arial"/>
              </a:rPr>
              <a:t> </a:t>
            </a:r>
            <a:r>
              <a:rPr lang="en-GB" sz="1800" kern="0" dirty="0" err="1">
                <a:latin typeface="Arial"/>
              </a:rPr>
              <a:t>järven</a:t>
            </a:r>
            <a:r>
              <a:rPr lang="en-GB" sz="1800" kern="0" dirty="0">
                <a:latin typeface="Arial"/>
              </a:rPr>
              <a:t> </a:t>
            </a:r>
            <a:r>
              <a:rPr lang="en-GB" sz="1800" kern="0" dirty="0" err="1">
                <a:latin typeface="Arial"/>
              </a:rPr>
              <a:t>vaikutusalueella</a:t>
            </a:r>
            <a:endParaRPr lang="en-GB" sz="1800" kern="0" dirty="0">
              <a:latin typeface="Arial"/>
            </a:endParaRPr>
          </a:p>
          <a:p>
            <a:pPr lvl="0">
              <a:defRPr/>
            </a:pPr>
            <a:endParaRPr lang="en-GB" sz="500" kern="0" dirty="0">
              <a:latin typeface="Arial"/>
            </a:endParaRPr>
          </a:p>
          <a:p>
            <a:pPr lvl="0">
              <a:defRPr/>
            </a:pPr>
            <a:r>
              <a:rPr lang="en-GB" sz="1800" kern="0" dirty="0">
                <a:solidFill>
                  <a:srgbClr val="2CAAE1"/>
                </a:solidFill>
                <a:latin typeface="Arial"/>
              </a:rPr>
              <a:t>Suomi – </a:t>
            </a:r>
            <a:r>
              <a:rPr lang="en-GB" sz="1800" kern="0" dirty="0" err="1">
                <a:solidFill>
                  <a:srgbClr val="2CAAE1"/>
                </a:solidFill>
                <a:latin typeface="Arial"/>
              </a:rPr>
              <a:t>Pohjois-Karjala</a:t>
            </a:r>
            <a:r>
              <a:rPr lang="en-GB" sz="1800" kern="0" dirty="0">
                <a:solidFill>
                  <a:srgbClr val="2CAAE1"/>
                </a:solidFill>
                <a:latin typeface="Arial"/>
              </a:rPr>
              <a:t> (Saimaan Kanava ja </a:t>
            </a:r>
            <a:r>
              <a:rPr lang="en-GB" sz="1800" kern="0" dirty="0" err="1">
                <a:solidFill>
                  <a:srgbClr val="2CAAE1"/>
                </a:solidFill>
                <a:latin typeface="Arial"/>
              </a:rPr>
              <a:t>järvialue</a:t>
            </a:r>
            <a:r>
              <a:rPr lang="en-GB" sz="1800" kern="0" dirty="0">
                <a:solidFill>
                  <a:srgbClr val="2CAAE1"/>
                </a:solidFill>
                <a:latin typeface="Arial"/>
              </a:rPr>
              <a:t>)</a:t>
            </a:r>
          </a:p>
          <a:p>
            <a:pPr lvl="0">
              <a:defRPr/>
            </a:pPr>
            <a:r>
              <a:rPr lang="en-GB" sz="1800" kern="0" dirty="0" err="1">
                <a:latin typeface="Arial"/>
              </a:rPr>
              <a:t>Sisävesikuljetusten</a:t>
            </a:r>
            <a:r>
              <a:rPr lang="en-GB" sz="1800" kern="0" dirty="0">
                <a:latin typeface="Arial"/>
              </a:rPr>
              <a:t> </a:t>
            </a:r>
            <a:r>
              <a:rPr lang="en-GB" sz="1800" kern="0" dirty="0" err="1">
                <a:latin typeface="Arial"/>
              </a:rPr>
              <a:t>tietoisuuden</a:t>
            </a:r>
            <a:r>
              <a:rPr lang="en-GB" sz="1800" kern="0" dirty="0">
                <a:latin typeface="Arial"/>
              </a:rPr>
              <a:t> </a:t>
            </a:r>
            <a:r>
              <a:rPr lang="en-GB" sz="1800" kern="0" dirty="0" err="1">
                <a:latin typeface="Arial"/>
              </a:rPr>
              <a:t>lisääminen</a:t>
            </a:r>
            <a:r>
              <a:rPr lang="en-GB" sz="1800" kern="0" dirty="0">
                <a:latin typeface="Arial"/>
              </a:rPr>
              <a:t> ja </a:t>
            </a:r>
            <a:r>
              <a:rPr lang="en-GB" sz="1800" kern="0" dirty="0" err="1">
                <a:latin typeface="Arial"/>
              </a:rPr>
              <a:t>politiikkalinjauksiin</a:t>
            </a:r>
            <a:r>
              <a:rPr lang="en-GB" sz="1800" kern="0" dirty="0">
                <a:latin typeface="Arial"/>
              </a:rPr>
              <a:t> </a:t>
            </a:r>
            <a:r>
              <a:rPr lang="en-GB" sz="1800" kern="0" dirty="0" err="1">
                <a:latin typeface="Arial"/>
              </a:rPr>
              <a:t>vaikuttaminen</a:t>
            </a:r>
            <a:r>
              <a:rPr lang="en-GB" sz="1800" kern="0" dirty="0">
                <a:latin typeface="Arial"/>
              </a:rPr>
              <a:t> Saimaan </a:t>
            </a:r>
            <a:r>
              <a:rPr lang="en-GB" sz="1800" kern="0" dirty="0" err="1">
                <a:latin typeface="Arial"/>
              </a:rPr>
              <a:t>järvialueella</a:t>
            </a:r>
            <a:endParaRPr lang="en-GB" sz="1800" kern="0" dirty="0">
              <a:latin typeface="Arial"/>
            </a:endParaRPr>
          </a:p>
          <a:p>
            <a:pPr lvl="0">
              <a:defRPr/>
            </a:pPr>
            <a:endParaRPr lang="de-DE" sz="500" dirty="0"/>
          </a:p>
          <a:p>
            <a:pPr lvl="0">
              <a:defRPr/>
            </a:pPr>
            <a:r>
              <a:rPr lang="de-DE" sz="1800" kern="0" dirty="0" err="1">
                <a:solidFill>
                  <a:srgbClr val="2CAAE1"/>
                </a:solidFill>
                <a:latin typeface="Arial"/>
              </a:rPr>
              <a:t>Saksa</a:t>
            </a:r>
            <a:r>
              <a:rPr lang="de-DE" sz="1800" kern="0" dirty="0">
                <a:solidFill>
                  <a:srgbClr val="2CAAE1"/>
                </a:solidFill>
                <a:latin typeface="Arial"/>
              </a:rPr>
              <a:t> (</a:t>
            </a:r>
            <a:r>
              <a:rPr lang="de-DE" sz="1800" kern="0" dirty="0" err="1">
                <a:solidFill>
                  <a:srgbClr val="2CAAE1"/>
                </a:solidFill>
                <a:latin typeface="Arial"/>
              </a:rPr>
              <a:t>Pohjois-Saksan</a:t>
            </a:r>
            <a:r>
              <a:rPr lang="de-DE" sz="1800" kern="0" dirty="0">
                <a:solidFill>
                  <a:srgbClr val="2CAAE1"/>
                </a:solidFill>
                <a:latin typeface="Arial"/>
              </a:rPr>
              <a:t> </a:t>
            </a:r>
            <a:r>
              <a:rPr lang="de-DE" sz="1800" kern="0" dirty="0" err="1">
                <a:solidFill>
                  <a:srgbClr val="2CAAE1"/>
                </a:solidFill>
                <a:latin typeface="Arial"/>
              </a:rPr>
              <a:t>jokiverkosto</a:t>
            </a:r>
            <a:r>
              <a:rPr lang="de-DE" sz="1800" kern="0" dirty="0">
                <a:solidFill>
                  <a:srgbClr val="2CAAE1"/>
                </a:solidFill>
                <a:latin typeface="Arial"/>
              </a:rPr>
              <a:t>) </a:t>
            </a:r>
          </a:p>
          <a:p>
            <a:pPr lvl="0">
              <a:defRPr/>
            </a:pPr>
            <a:r>
              <a:rPr lang="en-GB" sz="1800" kern="0" dirty="0" err="1">
                <a:latin typeface="Arial"/>
              </a:rPr>
              <a:t>Digitaalinen</a:t>
            </a:r>
            <a:r>
              <a:rPr lang="en-GB" sz="1800" kern="0" dirty="0">
                <a:latin typeface="Arial"/>
              </a:rPr>
              <a:t> </a:t>
            </a:r>
            <a:r>
              <a:rPr lang="en-GB" sz="1800" kern="0" dirty="0" err="1">
                <a:latin typeface="Arial"/>
              </a:rPr>
              <a:t>sisävesiliikenteen</a:t>
            </a:r>
            <a:r>
              <a:rPr lang="en-GB" sz="1800" kern="0" dirty="0">
                <a:latin typeface="Arial"/>
              </a:rPr>
              <a:t> </a:t>
            </a:r>
            <a:r>
              <a:rPr lang="en-GB" sz="1800" kern="0" dirty="0" err="1">
                <a:latin typeface="Arial"/>
              </a:rPr>
              <a:t>tilannetietokartta</a:t>
            </a:r>
            <a:r>
              <a:rPr lang="en-GB" sz="1800" kern="0" dirty="0">
                <a:latin typeface="Arial"/>
              </a:rPr>
              <a:t> (RIS)</a:t>
            </a:r>
          </a:p>
          <a:p>
            <a:pPr lvl="0">
              <a:defRPr/>
            </a:pPr>
            <a:endParaRPr lang="de-DE" sz="800" dirty="0"/>
          </a:p>
          <a:p>
            <a:pPr lvl="0">
              <a:defRPr/>
            </a:pPr>
            <a:r>
              <a:rPr lang="en-GB" sz="1800" kern="0" dirty="0" err="1">
                <a:solidFill>
                  <a:srgbClr val="2CAAE1"/>
                </a:solidFill>
                <a:latin typeface="Arial"/>
              </a:rPr>
              <a:t>Puola</a:t>
            </a:r>
            <a:r>
              <a:rPr lang="en-GB" sz="1800" kern="0" dirty="0">
                <a:solidFill>
                  <a:srgbClr val="2CAAE1"/>
                </a:solidFill>
                <a:latin typeface="Arial"/>
              </a:rPr>
              <a:t> – </a:t>
            </a:r>
            <a:r>
              <a:rPr lang="en-GB" sz="1800" kern="0" dirty="0" err="1">
                <a:solidFill>
                  <a:srgbClr val="2CAAE1"/>
                </a:solidFill>
                <a:latin typeface="Arial"/>
              </a:rPr>
              <a:t>Gdańsk</a:t>
            </a:r>
            <a:r>
              <a:rPr lang="en-GB" sz="1800" kern="0" dirty="0">
                <a:solidFill>
                  <a:srgbClr val="2CAAE1"/>
                </a:solidFill>
                <a:latin typeface="Arial"/>
              </a:rPr>
              <a:t> (Vistula </a:t>
            </a:r>
            <a:r>
              <a:rPr lang="en-GB" sz="1800" kern="0" dirty="0" err="1">
                <a:solidFill>
                  <a:srgbClr val="2CAAE1"/>
                </a:solidFill>
                <a:latin typeface="Arial"/>
              </a:rPr>
              <a:t>joki</a:t>
            </a:r>
            <a:r>
              <a:rPr lang="en-GB" sz="1800" kern="0" dirty="0">
                <a:solidFill>
                  <a:srgbClr val="2CAAE1"/>
                </a:solidFill>
                <a:latin typeface="Arial"/>
              </a:rPr>
              <a:t>)</a:t>
            </a:r>
          </a:p>
          <a:p>
            <a:pPr lvl="0">
              <a:defRPr/>
            </a:pPr>
            <a:r>
              <a:rPr lang="en-GB" sz="1800" kern="0" dirty="0" err="1">
                <a:latin typeface="Arial"/>
              </a:rPr>
              <a:t>Multimodaalisen</a:t>
            </a:r>
            <a:r>
              <a:rPr lang="en-GB" sz="1800" kern="0" dirty="0">
                <a:latin typeface="Arial"/>
              </a:rPr>
              <a:t> </a:t>
            </a:r>
            <a:r>
              <a:rPr lang="en-GB" sz="1800" kern="0" dirty="0" err="1">
                <a:latin typeface="Arial"/>
              </a:rPr>
              <a:t>sisämaaterminaalin</a:t>
            </a:r>
            <a:r>
              <a:rPr lang="en-GB" sz="1800" kern="0" dirty="0">
                <a:latin typeface="Arial"/>
              </a:rPr>
              <a:t> </a:t>
            </a:r>
            <a:r>
              <a:rPr lang="en-GB" sz="1800" kern="0" dirty="0" err="1">
                <a:latin typeface="Arial"/>
              </a:rPr>
              <a:t>toteutettavuustutkimus</a:t>
            </a:r>
            <a:endParaRPr lang="en-GB" sz="500" kern="0" dirty="0">
              <a:latin typeface="Arial"/>
            </a:endParaRPr>
          </a:p>
          <a:p>
            <a:pPr lvl="0">
              <a:defRPr/>
            </a:pPr>
            <a:endParaRPr lang="de-DE" sz="100" dirty="0"/>
          </a:p>
          <a:p>
            <a:pPr>
              <a:defRPr/>
            </a:pPr>
            <a:r>
              <a:rPr lang="en-GB" sz="1800" kern="0" dirty="0" err="1">
                <a:solidFill>
                  <a:srgbClr val="2CAAE1"/>
                </a:solidFill>
                <a:latin typeface="Arial"/>
              </a:rPr>
              <a:t>Liettua</a:t>
            </a:r>
            <a:r>
              <a:rPr lang="en-GB" sz="1800" kern="0" dirty="0">
                <a:solidFill>
                  <a:srgbClr val="2CAAE1"/>
                </a:solidFill>
                <a:latin typeface="Arial"/>
              </a:rPr>
              <a:t> – </a:t>
            </a:r>
            <a:r>
              <a:rPr lang="en-GB" sz="1800" kern="0" dirty="0" err="1">
                <a:solidFill>
                  <a:srgbClr val="2CAAE1"/>
                </a:solidFill>
                <a:latin typeface="Arial"/>
              </a:rPr>
              <a:t>Klaipėda</a:t>
            </a:r>
            <a:r>
              <a:rPr lang="en-GB" sz="1800" kern="0" dirty="0">
                <a:solidFill>
                  <a:srgbClr val="2CAAE1"/>
                </a:solidFill>
                <a:latin typeface="Arial"/>
              </a:rPr>
              <a:t> (Neman </a:t>
            </a:r>
            <a:r>
              <a:rPr lang="en-GB" sz="1800" kern="0" dirty="0" err="1">
                <a:solidFill>
                  <a:srgbClr val="2CAAE1"/>
                </a:solidFill>
                <a:latin typeface="Arial"/>
              </a:rPr>
              <a:t>joki</a:t>
            </a:r>
            <a:r>
              <a:rPr lang="en-GB" sz="1800" kern="0" dirty="0">
                <a:solidFill>
                  <a:srgbClr val="2CAAE1"/>
                </a:solidFill>
                <a:latin typeface="Arial"/>
              </a:rPr>
              <a:t>)</a:t>
            </a:r>
          </a:p>
          <a:p>
            <a:pPr>
              <a:defRPr/>
            </a:pPr>
            <a:r>
              <a:rPr lang="fi-FI" sz="1800" kern="0" dirty="0">
                <a:latin typeface="Arial"/>
              </a:rPr>
              <a:t>Raskaat projektikuljetukset </a:t>
            </a:r>
            <a:r>
              <a:rPr lang="fi-FI" sz="1800" kern="0" dirty="0" err="1">
                <a:latin typeface="Arial"/>
              </a:rPr>
              <a:t>Klaipedan</a:t>
            </a:r>
            <a:r>
              <a:rPr lang="fi-FI" sz="1800" kern="0" dirty="0">
                <a:latin typeface="Arial"/>
              </a:rPr>
              <a:t> satamasta sisämaahan | Moottorijärjestelmän jälkiasennuskonsepti Dieselmoottorille</a:t>
            </a:r>
            <a:endParaRPr lang="de-DE" sz="800" dirty="0"/>
          </a:p>
          <a:p>
            <a:pPr lvl="0">
              <a:defRPr/>
            </a:pPr>
            <a:endParaRPr lang="en-GB" sz="400" kern="0" dirty="0">
              <a:latin typeface="Arial"/>
            </a:endParaRPr>
          </a:p>
        </p:txBody>
      </p:sp>
      <p:sp>
        <p:nvSpPr>
          <p:cNvPr id="10" name="Ellipse 9"/>
          <p:cNvSpPr/>
          <p:nvPr/>
        </p:nvSpPr>
        <p:spPr>
          <a:xfrm>
            <a:off x="10991750" y="1917626"/>
            <a:ext cx="576064"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rot="18304939">
            <a:off x="7980583" y="3544948"/>
            <a:ext cx="802502" cy="449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1130500">
            <a:off x="9414193" y="5256822"/>
            <a:ext cx="356387" cy="8573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769374">
            <a:off x="7451151" y="5386715"/>
            <a:ext cx="1222540" cy="599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rot="1053080">
            <a:off x="10081209" y="4906982"/>
            <a:ext cx="76760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895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EMMA </a:t>
            </a:r>
            <a:r>
              <a:rPr lang="de-DE" dirty="0" err="1"/>
              <a:t>hankkeen</a:t>
            </a:r>
            <a:r>
              <a:rPr lang="de-DE" dirty="0"/>
              <a:t> </a:t>
            </a:r>
            <a:r>
              <a:rPr lang="de-DE" dirty="0" err="1"/>
              <a:t>visio</a:t>
            </a:r>
            <a:r>
              <a:rPr lang="de-DE" dirty="0"/>
              <a:t> </a:t>
            </a:r>
            <a:r>
              <a:rPr lang="de-DE" dirty="0" err="1"/>
              <a:t>Itämeren</a:t>
            </a:r>
            <a:r>
              <a:rPr lang="de-DE" dirty="0"/>
              <a:t> </a:t>
            </a:r>
            <a:r>
              <a:rPr lang="de-DE" dirty="0" err="1"/>
              <a:t>alueelle</a:t>
            </a:r>
            <a:endParaRPr lang="de-DE" dirty="0"/>
          </a:p>
        </p:txBody>
      </p:sp>
      <p:sp>
        <p:nvSpPr>
          <p:cNvPr id="17" name="Textplatzhalter 16"/>
          <p:cNvSpPr>
            <a:spLocks noGrp="1"/>
          </p:cNvSpPr>
          <p:nvPr>
            <p:ph type="body" sz="quarter" idx="11"/>
          </p:nvPr>
        </p:nvSpPr>
        <p:spPr>
          <a:xfrm>
            <a:off x="349200" y="1097454"/>
            <a:ext cx="7186166" cy="5036946"/>
          </a:xfrm>
        </p:spPr>
        <p:txBody>
          <a:bodyPr/>
          <a:lstStyle/>
          <a:p>
            <a:r>
              <a:rPr lang="en-GB" sz="1800" dirty="0" err="1">
                <a:solidFill>
                  <a:srgbClr val="2CB4E1"/>
                </a:solidFill>
              </a:rPr>
              <a:t>Sisävesiliikenne</a:t>
            </a:r>
            <a:r>
              <a:rPr lang="en-GB" sz="1800" dirty="0">
                <a:solidFill>
                  <a:srgbClr val="2CB4E1"/>
                </a:solidFill>
              </a:rPr>
              <a:t> on </a:t>
            </a:r>
            <a:r>
              <a:rPr lang="en-GB" sz="1800" dirty="0" err="1">
                <a:solidFill>
                  <a:srgbClr val="2CB4E1"/>
                </a:solidFill>
              </a:rPr>
              <a:t>ympäristöystävällistä</a:t>
            </a:r>
            <a:r>
              <a:rPr lang="en-GB" sz="1800" dirty="0">
                <a:solidFill>
                  <a:srgbClr val="2CB4E1"/>
                </a:solidFill>
              </a:rPr>
              <a:t> ja </a:t>
            </a:r>
            <a:r>
              <a:rPr lang="en-GB" sz="1800" dirty="0" err="1">
                <a:solidFill>
                  <a:srgbClr val="2CB4E1"/>
                </a:solidFill>
              </a:rPr>
              <a:t>älykästä</a:t>
            </a:r>
            <a:r>
              <a:rPr lang="en-GB" sz="1800" dirty="0">
                <a:solidFill>
                  <a:srgbClr val="2CB4E1"/>
                </a:solidFill>
              </a:rPr>
              <a:t>. Se </a:t>
            </a:r>
            <a:r>
              <a:rPr lang="en-GB" sz="1800" dirty="0" err="1">
                <a:solidFill>
                  <a:srgbClr val="2CB4E1"/>
                </a:solidFill>
              </a:rPr>
              <a:t>kytkeytyy</a:t>
            </a:r>
            <a:r>
              <a:rPr lang="en-GB" sz="1800" dirty="0">
                <a:solidFill>
                  <a:srgbClr val="2CB4E1"/>
                </a:solidFill>
              </a:rPr>
              <a:t> </a:t>
            </a:r>
            <a:r>
              <a:rPr lang="en-GB" sz="1800" dirty="0" err="1">
                <a:solidFill>
                  <a:srgbClr val="2CB4E1"/>
                </a:solidFill>
              </a:rPr>
              <a:t>tiiviisti</a:t>
            </a:r>
            <a:r>
              <a:rPr lang="en-GB" sz="1800" dirty="0">
                <a:solidFill>
                  <a:srgbClr val="2CB4E1"/>
                </a:solidFill>
              </a:rPr>
              <a:t> </a:t>
            </a:r>
            <a:r>
              <a:rPr lang="en-GB" sz="1800" dirty="0" err="1">
                <a:solidFill>
                  <a:srgbClr val="2CB4E1"/>
                </a:solidFill>
              </a:rPr>
              <a:t>multimodaalisiin</a:t>
            </a:r>
            <a:r>
              <a:rPr lang="en-GB" sz="1800" dirty="0">
                <a:solidFill>
                  <a:srgbClr val="2CB4E1"/>
                </a:solidFill>
              </a:rPr>
              <a:t> </a:t>
            </a:r>
            <a:r>
              <a:rPr lang="en-GB" sz="1800" dirty="0" err="1">
                <a:solidFill>
                  <a:srgbClr val="2CB4E1"/>
                </a:solidFill>
              </a:rPr>
              <a:t>kuljetusketjuihin</a:t>
            </a:r>
            <a:r>
              <a:rPr lang="en-GB" sz="1800" dirty="0">
                <a:solidFill>
                  <a:srgbClr val="2CB4E1"/>
                </a:solidFill>
              </a:rPr>
              <a:t>. </a:t>
            </a:r>
            <a:r>
              <a:rPr lang="en-GB" sz="1800" dirty="0" err="1">
                <a:solidFill>
                  <a:srgbClr val="2CB4E1"/>
                </a:solidFill>
              </a:rPr>
              <a:t>merkittävämpi</a:t>
            </a:r>
            <a:r>
              <a:rPr lang="en-GB" sz="1800" dirty="0">
                <a:solidFill>
                  <a:srgbClr val="2CB4E1"/>
                </a:solidFill>
              </a:rPr>
              <a:t> </a:t>
            </a:r>
            <a:r>
              <a:rPr lang="en-GB" sz="1800" dirty="0" err="1">
                <a:solidFill>
                  <a:srgbClr val="2CB4E1"/>
                </a:solidFill>
              </a:rPr>
              <a:t>osuus</a:t>
            </a:r>
            <a:r>
              <a:rPr lang="en-GB" sz="1800" dirty="0">
                <a:solidFill>
                  <a:srgbClr val="2CB4E1"/>
                </a:solidFill>
              </a:rPr>
              <a:t> </a:t>
            </a:r>
            <a:r>
              <a:rPr lang="en-GB" sz="1800" dirty="0" err="1">
                <a:solidFill>
                  <a:srgbClr val="2CB4E1"/>
                </a:solidFill>
              </a:rPr>
              <a:t>tavarakuljetusten</a:t>
            </a:r>
            <a:r>
              <a:rPr lang="en-GB" sz="1800" dirty="0">
                <a:solidFill>
                  <a:srgbClr val="2CB4E1"/>
                </a:solidFill>
              </a:rPr>
              <a:t> </a:t>
            </a:r>
            <a:r>
              <a:rPr lang="en-GB" sz="1800" dirty="0" err="1">
                <a:solidFill>
                  <a:srgbClr val="2CB4E1"/>
                </a:solidFill>
              </a:rPr>
              <a:t>kokonaisvolyymistä</a:t>
            </a:r>
            <a:r>
              <a:rPr lang="en-GB" sz="1800" dirty="0">
                <a:solidFill>
                  <a:srgbClr val="2CB4E1"/>
                </a:solidFill>
              </a:rPr>
              <a:t> </a:t>
            </a:r>
            <a:r>
              <a:rPr lang="en-GB" sz="1800" dirty="0" err="1">
                <a:solidFill>
                  <a:srgbClr val="2CB4E1"/>
                </a:solidFill>
              </a:rPr>
              <a:t>kulkee</a:t>
            </a:r>
            <a:r>
              <a:rPr lang="en-GB" sz="1800" dirty="0">
                <a:solidFill>
                  <a:srgbClr val="2CB4E1"/>
                </a:solidFill>
              </a:rPr>
              <a:t> </a:t>
            </a:r>
            <a:r>
              <a:rPr lang="en-GB" sz="1800" dirty="0" err="1">
                <a:solidFill>
                  <a:srgbClr val="2CB4E1"/>
                </a:solidFill>
              </a:rPr>
              <a:t>tulevaisuudessa</a:t>
            </a:r>
            <a:r>
              <a:rPr lang="en-GB" sz="1800" dirty="0">
                <a:solidFill>
                  <a:srgbClr val="2CB4E1"/>
                </a:solidFill>
              </a:rPr>
              <a:t> </a:t>
            </a:r>
            <a:r>
              <a:rPr lang="en-GB" sz="1800" dirty="0" err="1">
                <a:solidFill>
                  <a:srgbClr val="2CB4E1"/>
                </a:solidFill>
              </a:rPr>
              <a:t>vesiväyliä</a:t>
            </a:r>
            <a:r>
              <a:rPr lang="en-GB" sz="1800" dirty="0">
                <a:solidFill>
                  <a:srgbClr val="2CB4E1"/>
                </a:solidFill>
              </a:rPr>
              <a:t> </a:t>
            </a:r>
            <a:r>
              <a:rPr lang="en-GB" sz="1800" dirty="0" err="1">
                <a:solidFill>
                  <a:srgbClr val="2CB4E1"/>
                </a:solidFill>
              </a:rPr>
              <a:t>pitkin</a:t>
            </a:r>
            <a:endParaRPr lang="en-GB" sz="1800" dirty="0"/>
          </a:p>
          <a:p>
            <a:pPr marL="342900" indent="-342900">
              <a:buFont typeface="Courier New" panose="02070309020205020404" pitchFamily="49" charset="0"/>
              <a:buChar char="o"/>
            </a:pPr>
            <a:r>
              <a:rPr lang="en-GB" sz="1800" dirty="0" err="1"/>
              <a:t>Sisävesiliikenne</a:t>
            </a:r>
            <a:r>
              <a:rPr lang="en-GB" sz="1800" dirty="0"/>
              <a:t> </a:t>
            </a:r>
            <a:r>
              <a:rPr lang="en-GB" sz="1800" dirty="0" err="1"/>
              <a:t>huomioidaan</a:t>
            </a:r>
            <a:r>
              <a:rPr lang="en-GB" sz="1800" dirty="0"/>
              <a:t> </a:t>
            </a:r>
            <a:r>
              <a:rPr lang="en-GB" sz="1800" dirty="0" err="1"/>
              <a:t>hyvin</a:t>
            </a:r>
            <a:r>
              <a:rPr lang="en-GB" sz="1800" dirty="0"/>
              <a:t> </a:t>
            </a:r>
            <a:r>
              <a:rPr lang="en-GB" sz="1800" dirty="0" err="1"/>
              <a:t>suunniteltaessa</a:t>
            </a:r>
            <a:r>
              <a:rPr lang="en-GB" sz="1800" dirty="0"/>
              <a:t> </a:t>
            </a:r>
            <a:r>
              <a:rPr lang="en-GB" sz="1800" dirty="0" err="1"/>
              <a:t>liikennestrategiaa</a:t>
            </a:r>
            <a:r>
              <a:rPr lang="en-GB" sz="1800" dirty="0"/>
              <a:t>, </a:t>
            </a:r>
            <a:r>
              <a:rPr lang="en-GB" sz="1800" dirty="0" err="1"/>
              <a:t>liikenneverkkoja</a:t>
            </a:r>
            <a:r>
              <a:rPr lang="en-GB" sz="1800" dirty="0"/>
              <a:t> ja </a:t>
            </a:r>
            <a:r>
              <a:rPr lang="en-GB" sz="1800" dirty="0" err="1"/>
              <a:t>lainsäädäntöä</a:t>
            </a:r>
            <a:endParaRPr lang="en-GB" sz="1800" dirty="0"/>
          </a:p>
          <a:p>
            <a:pPr marL="342900" indent="-342900">
              <a:buFont typeface="Courier New" panose="02070309020205020404" pitchFamily="49" charset="0"/>
              <a:buChar char="o"/>
            </a:pPr>
            <a:r>
              <a:rPr lang="en-GB" sz="1800" dirty="0" err="1"/>
              <a:t>Selkeä</a:t>
            </a:r>
            <a:r>
              <a:rPr lang="en-GB" sz="1800" dirty="0"/>
              <a:t> ja </a:t>
            </a:r>
            <a:r>
              <a:rPr lang="en-GB" sz="1800" dirty="0" err="1"/>
              <a:t>yhteentoimiva</a:t>
            </a:r>
            <a:r>
              <a:rPr lang="en-GB" sz="1800" dirty="0"/>
              <a:t> </a:t>
            </a:r>
            <a:r>
              <a:rPr lang="en-GB" sz="1800" dirty="0" err="1"/>
              <a:t>strategia</a:t>
            </a:r>
            <a:r>
              <a:rPr lang="en-GB" sz="1800" dirty="0"/>
              <a:t> </a:t>
            </a:r>
            <a:r>
              <a:rPr lang="en-GB" sz="1800" dirty="0" err="1"/>
              <a:t>sekä</a:t>
            </a:r>
            <a:r>
              <a:rPr lang="en-GB" sz="1800" dirty="0"/>
              <a:t> </a:t>
            </a:r>
            <a:r>
              <a:rPr lang="en-GB" sz="1800" dirty="0" err="1"/>
              <a:t>järjestelmät</a:t>
            </a:r>
            <a:r>
              <a:rPr lang="en-GB" sz="1800" dirty="0"/>
              <a:t> </a:t>
            </a:r>
            <a:r>
              <a:rPr lang="en-GB" sz="1800" dirty="0" err="1"/>
              <a:t>aluksille</a:t>
            </a:r>
            <a:r>
              <a:rPr lang="en-GB" sz="1800" dirty="0"/>
              <a:t> </a:t>
            </a:r>
            <a:r>
              <a:rPr lang="en-GB" sz="1800" dirty="0" err="1"/>
              <a:t>tarjottavien</a:t>
            </a:r>
            <a:r>
              <a:rPr lang="en-GB" sz="1800" dirty="0"/>
              <a:t> </a:t>
            </a:r>
            <a:r>
              <a:rPr lang="en-GB" sz="1800" dirty="0" err="1"/>
              <a:t>tietopalveluiden</a:t>
            </a:r>
            <a:r>
              <a:rPr lang="en-GB" sz="1800" dirty="0"/>
              <a:t> </a:t>
            </a:r>
            <a:r>
              <a:rPr lang="en-GB" sz="1800" dirty="0" err="1"/>
              <a:t>osalta</a:t>
            </a:r>
            <a:r>
              <a:rPr lang="en-GB" sz="1800" dirty="0"/>
              <a:t> (RIS/VTS) </a:t>
            </a:r>
            <a:r>
              <a:rPr lang="en-GB" sz="1800" dirty="0" err="1"/>
              <a:t>joka</a:t>
            </a:r>
            <a:r>
              <a:rPr lang="en-GB" sz="1800" dirty="0"/>
              <a:t> </a:t>
            </a:r>
            <a:r>
              <a:rPr lang="en-GB" sz="1800" dirty="0" err="1"/>
              <a:t>mahdollistaa</a:t>
            </a:r>
            <a:r>
              <a:rPr lang="en-GB" sz="1800" dirty="0"/>
              <a:t> </a:t>
            </a:r>
            <a:r>
              <a:rPr lang="en-GB" sz="1800" dirty="0" err="1"/>
              <a:t>älykkäiden</a:t>
            </a:r>
            <a:r>
              <a:rPr lang="en-GB" sz="1800" dirty="0"/>
              <a:t> </a:t>
            </a:r>
            <a:r>
              <a:rPr lang="en-GB" sz="1800" dirty="0" err="1"/>
              <a:t>sovellusten</a:t>
            </a:r>
            <a:r>
              <a:rPr lang="en-GB" sz="1800" dirty="0"/>
              <a:t> </a:t>
            </a:r>
            <a:r>
              <a:rPr lang="en-GB" sz="1800" dirty="0" err="1"/>
              <a:t>kehittymisen</a:t>
            </a:r>
            <a:endParaRPr lang="en-GB" sz="1800" dirty="0"/>
          </a:p>
          <a:p>
            <a:pPr marL="361950" lvl="1" indent="-361950"/>
            <a:r>
              <a:rPr lang="en-GB" dirty="0" err="1"/>
              <a:t>Modernia</a:t>
            </a:r>
            <a:r>
              <a:rPr lang="en-GB" dirty="0"/>
              <a:t>, </a:t>
            </a:r>
            <a:r>
              <a:rPr lang="en-GB" dirty="0" err="1"/>
              <a:t>älykästä</a:t>
            </a:r>
            <a:r>
              <a:rPr lang="en-GB" dirty="0"/>
              <a:t> ja </a:t>
            </a:r>
            <a:r>
              <a:rPr lang="en-GB" dirty="0" err="1"/>
              <a:t>ympäristöystävällistä</a:t>
            </a:r>
            <a:r>
              <a:rPr lang="en-GB" dirty="0"/>
              <a:t> </a:t>
            </a:r>
            <a:r>
              <a:rPr lang="en-GB" dirty="0" err="1"/>
              <a:t>sisävesiliikennettä</a:t>
            </a:r>
            <a:r>
              <a:rPr lang="en-GB" dirty="0"/>
              <a:t> </a:t>
            </a:r>
            <a:r>
              <a:rPr lang="en-GB" dirty="0" err="1"/>
              <a:t>palveleva</a:t>
            </a:r>
            <a:r>
              <a:rPr lang="en-GB" dirty="0"/>
              <a:t> </a:t>
            </a:r>
            <a:r>
              <a:rPr lang="en-GB" dirty="0" err="1"/>
              <a:t>vaihtoehtoisten</a:t>
            </a:r>
            <a:r>
              <a:rPr lang="en-GB" dirty="0"/>
              <a:t> </a:t>
            </a:r>
            <a:r>
              <a:rPr lang="en-GB" dirty="0" err="1"/>
              <a:t>liikennepolttoaineiden</a:t>
            </a:r>
            <a:r>
              <a:rPr lang="en-GB" dirty="0"/>
              <a:t> </a:t>
            </a:r>
            <a:r>
              <a:rPr lang="en-GB" dirty="0" err="1"/>
              <a:t>jakeluverkosto</a:t>
            </a:r>
            <a:r>
              <a:rPr lang="en-GB" dirty="0"/>
              <a:t> </a:t>
            </a:r>
            <a:r>
              <a:rPr lang="en-GB" dirty="0" err="1"/>
              <a:t>rakentuu</a:t>
            </a:r>
            <a:endParaRPr lang="en-GB" dirty="0"/>
          </a:p>
          <a:p>
            <a:pPr marL="361950" lvl="1" indent="-361950"/>
            <a:r>
              <a:rPr lang="fi-FI" dirty="0"/>
              <a:t>Siirtymäpisteet eritasoisille vesiväyläluokille on merkittävä sekä niiden välisiä yhteyksiä tulee parantaa ja kehittää</a:t>
            </a:r>
            <a:endParaRPr lang="en-GB" sz="1800" dirty="0"/>
          </a:p>
          <a:p>
            <a:pPr marL="342900" indent="-342900">
              <a:buFont typeface="Courier New" panose="02070309020205020404" pitchFamily="49" charset="0"/>
              <a:buChar char="o"/>
            </a:pPr>
            <a:r>
              <a:rPr lang="en-GB" sz="1800" dirty="0" err="1"/>
              <a:t>Liikennemuodon</a:t>
            </a:r>
            <a:r>
              <a:rPr lang="en-GB" sz="1800" dirty="0"/>
              <a:t> </a:t>
            </a:r>
            <a:r>
              <a:rPr lang="en-GB" sz="1800" dirty="0" err="1"/>
              <a:t>vaikutusmahdollisuuksien</a:t>
            </a:r>
            <a:r>
              <a:rPr lang="en-GB" sz="1800" dirty="0"/>
              <a:t> </a:t>
            </a:r>
            <a:r>
              <a:rPr lang="en-GB" sz="1800" dirty="0" err="1"/>
              <a:t>voimistaminen</a:t>
            </a:r>
            <a:endParaRPr lang="en-GB" sz="1800" dirty="0"/>
          </a:p>
          <a:p>
            <a:endParaRPr lang="de-DE" dirty="0"/>
          </a:p>
        </p:txBody>
      </p:sp>
      <p:sp>
        <p:nvSpPr>
          <p:cNvPr id="18" name="Bildplatzhalter 17"/>
          <p:cNvSpPr>
            <a:spLocks noGrp="1"/>
          </p:cNvSpPr>
          <p:nvPr>
            <p:ph type="pic" sz="quarter" idx="12"/>
          </p:nvPr>
        </p:nvSpPr>
        <p:spPr/>
      </p:sp>
      <p:sp>
        <p:nvSpPr>
          <p:cNvPr id="6" name="Textplatzhalter 2"/>
          <p:cNvSpPr txBox="1">
            <a:spLocks/>
          </p:cNvSpPr>
          <p:nvPr/>
        </p:nvSpPr>
        <p:spPr>
          <a:xfrm>
            <a:off x="860571" y="3717826"/>
            <a:ext cx="4737895" cy="4392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2000" i="1"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rgbClr val="2CB4E1"/>
              </a:solidFill>
            </a:endParaRPr>
          </a:p>
        </p:txBody>
      </p:sp>
      <p:sp>
        <p:nvSpPr>
          <p:cNvPr id="7" name="Rechteck 6"/>
          <p:cNvSpPr/>
          <p:nvPr/>
        </p:nvSpPr>
        <p:spPr>
          <a:xfrm>
            <a:off x="550590" y="1263701"/>
            <a:ext cx="5774242" cy="2135969"/>
          </a:xfrm>
          <a:prstGeom prst="rect">
            <a:avLst/>
          </a:prstGeom>
        </p:spPr>
        <p:txBody>
          <a:bodyPr/>
          <a:lstStyle/>
          <a:p>
            <a:pPr defTabSz="914400" fontAlgn="base">
              <a:spcBef>
                <a:spcPct val="20000"/>
              </a:spcBef>
              <a:spcAft>
                <a:spcPct val="0"/>
              </a:spcAft>
            </a:pPr>
            <a:endParaRPr lang="en-GB" sz="2000" dirty="0">
              <a:solidFill>
                <a:srgbClr val="00507F"/>
              </a:solidFill>
              <a:latin typeface="Arial" panose="020B0604020202020204" pitchFamily="34" charset="0"/>
              <a:cs typeface="Arial" panose="020B0604020202020204" pitchFamily="34" charset="0"/>
            </a:endParaRPr>
          </a:p>
        </p:txBody>
      </p:sp>
      <p:sp>
        <p:nvSpPr>
          <p:cNvPr id="19" name="Textfeld 18"/>
          <p:cNvSpPr txBox="1"/>
          <p:nvPr/>
        </p:nvSpPr>
        <p:spPr>
          <a:xfrm>
            <a:off x="8759502" y="5837996"/>
            <a:ext cx="1163718" cy="400110"/>
          </a:xfrm>
          <a:prstGeom prst="rect">
            <a:avLst/>
          </a:prstGeom>
          <a:noFill/>
        </p:spPr>
        <p:txBody>
          <a:bodyPr wrap="square" rtlCol="0">
            <a:spAutoFit/>
          </a:bodyPr>
          <a:lstStyle/>
          <a:p>
            <a:r>
              <a:rPr lang="de-DE" sz="1000" dirty="0">
                <a:solidFill>
                  <a:schemeClr val="bg1"/>
                </a:solidFill>
              </a:rPr>
              <a:t>© </a:t>
            </a:r>
            <a:r>
              <a:rPr lang="de-DE" sz="1000" dirty="0" err="1">
                <a:solidFill>
                  <a:schemeClr val="bg1"/>
                </a:solidFill>
              </a:rPr>
              <a:t>Watertruck</a:t>
            </a:r>
            <a:r>
              <a:rPr lang="de-DE" sz="1000" dirty="0">
                <a:solidFill>
                  <a:schemeClr val="bg1"/>
                </a:solidFill>
              </a:rPr>
              <a:t>+</a:t>
            </a:r>
          </a:p>
          <a:p>
            <a:r>
              <a:rPr lang="de-DE" sz="1000" dirty="0">
                <a:solidFill>
                  <a:schemeClr val="bg1"/>
                </a:solidFill>
              </a:rPr>
              <a:t> </a:t>
            </a:r>
          </a:p>
        </p:txBody>
      </p:sp>
      <p:pic>
        <p:nvPicPr>
          <p:cNvPr id="21" name="Grafik 20"/>
          <p:cNvPicPr>
            <a:picLocks noChangeAspect="1"/>
          </p:cNvPicPr>
          <p:nvPr/>
        </p:nvPicPr>
        <p:blipFill>
          <a:blip r:embed="rId3"/>
          <a:stretch>
            <a:fillRect/>
          </a:stretch>
        </p:blipFill>
        <p:spPr>
          <a:xfrm>
            <a:off x="7895406" y="3815888"/>
            <a:ext cx="3980327" cy="2318212"/>
          </a:xfrm>
          <a:prstGeom prst="rect">
            <a:avLst/>
          </a:prstGeom>
        </p:spPr>
      </p:pic>
      <p:pic>
        <p:nvPicPr>
          <p:cNvPr id="11" name="Grafik 10"/>
          <p:cNvPicPr>
            <a:picLocks noChangeAspect="1"/>
          </p:cNvPicPr>
          <p:nvPr/>
        </p:nvPicPr>
        <p:blipFill>
          <a:blip r:embed="rId4"/>
          <a:stretch>
            <a:fillRect/>
          </a:stretch>
        </p:blipFill>
        <p:spPr>
          <a:xfrm>
            <a:off x="7895406" y="1562100"/>
            <a:ext cx="3339469" cy="2080959"/>
          </a:xfrm>
          <a:prstGeom prst="rect">
            <a:avLst/>
          </a:prstGeom>
        </p:spPr>
      </p:pic>
      <p:sp>
        <p:nvSpPr>
          <p:cNvPr id="3" name="Textfeld 2"/>
          <p:cNvSpPr txBox="1"/>
          <p:nvPr/>
        </p:nvSpPr>
        <p:spPr>
          <a:xfrm rot="16200000">
            <a:off x="10430030" y="2239710"/>
            <a:ext cx="2592288" cy="307777"/>
          </a:xfrm>
          <a:prstGeom prst="rect">
            <a:avLst/>
          </a:prstGeom>
          <a:noFill/>
        </p:spPr>
        <p:txBody>
          <a:bodyPr wrap="square" rtlCol="0">
            <a:spAutoFit/>
          </a:bodyPr>
          <a:lstStyle/>
          <a:p>
            <a:r>
              <a:rPr lang="de-DE" sz="1400" dirty="0"/>
              <a:t>© BEHALA/ TUB-EBMS</a:t>
            </a:r>
          </a:p>
        </p:txBody>
      </p:sp>
    </p:spTree>
    <p:extLst>
      <p:ext uri="{BB962C8B-B14F-4D97-AF65-F5344CB8AC3E}">
        <p14:creationId xmlns:p14="http://schemas.microsoft.com/office/powerpoint/2010/main" val="143522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a:t>
            </a:r>
            <a:r>
              <a:rPr lang="en-GB" dirty="0" err="1"/>
              <a:t>hanke</a:t>
            </a:r>
            <a:r>
              <a:rPr lang="en-GB" dirty="0"/>
              <a:t> </a:t>
            </a:r>
            <a:r>
              <a:rPr lang="en-GB" dirty="0" err="1"/>
              <a:t>pähkinänkuoressa</a:t>
            </a:r>
            <a:endParaRPr lang="en-GB" dirty="0"/>
          </a:p>
        </p:txBody>
      </p:sp>
      <p:sp>
        <p:nvSpPr>
          <p:cNvPr id="3" name="Textplatzhalter 2"/>
          <p:cNvSpPr>
            <a:spLocks noGrp="1"/>
          </p:cNvSpPr>
          <p:nvPr>
            <p:ph type="body" sz="quarter" idx="12"/>
          </p:nvPr>
        </p:nvSpPr>
        <p:spPr/>
        <p:txBody>
          <a:bodyPr/>
          <a:lstStyle/>
          <a:p>
            <a:r>
              <a:rPr lang="en-GB" dirty="0">
                <a:solidFill>
                  <a:srgbClr val="2CB4E1"/>
                </a:solidFill>
              </a:rPr>
              <a:t>Kilpailukyky </a:t>
            </a:r>
            <a:r>
              <a:rPr lang="en-GB" dirty="0" err="1">
                <a:solidFill>
                  <a:srgbClr val="2CB4E1"/>
                </a:solidFill>
              </a:rPr>
              <a:t>suunnitelmat</a:t>
            </a:r>
            <a:endParaRPr lang="en-GB" dirty="0">
              <a:solidFill>
                <a:srgbClr val="2CB4E1"/>
              </a:solidFill>
            </a:endParaRPr>
          </a:p>
        </p:txBody>
      </p:sp>
      <p:sp>
        <p:nvSpPr>
          <p:cNvPr id="4" name="Textplatzhalter 3"/>
          <p:cNvSpPr>
            <a:spLocks noGrp="1"/>
          </p:cNvSpPr>
          <p:nvPr>
            <p:ph type="body" sz="quarter" idx="13"/>
          </p:nvPr>
        </p:nvSpPr>
        <p:spPr/>
        <p:txBody>
          <a:bodyPr/>
          <a:lstStyle/>
          <a:p>
            <a:r>
              <a:rPr lang="en-GB" dirty="0"/>
              <a:t>Itämeren </a:t>
            </a:r>
            <a:r>
              <a:rPr lang="en-GB" dirty="0" err="1"/>
              <a:t>alue</a:t>
            </a:r>
            <a:r>
              <a:rPr lang="en-GB" dirty="0"/>
              <a:t> ja </a:t>
            </a:r>
            <a:r>
              <a:rPr lang="en-GB" dirty="0" err="1"/>
              <a:t>kansainvälisyys</a:t>
            </a:r>
            <a:endParaRPr lang="en-GB" dirty="0"/>
          </a:p>
        </p:txBody>
      </p:sp>
      <p:sp>
        <p:nvSpPr>
          <p:cNvPr id="5" name="Textplatzhalter 4"/>
          <p:cNvSpPr>
            <a:spLocks noGrp="1"/>
          </p:cNvSpPr>
          <p:nvPr>
            <p:ph type="body" sz="quarter" idx="14"/>
          </p:nvPr>
        </p:nvSpPr>
        <p:spPr/>
        <p:txBody>
          <a:bodyPr/>
          <a:lstStyle/>
          <a:p>
            <a:r>
              <a:rPr lang="en-GB" dirty="0"/>
              <a:t>Johtopäätökset ja </a:t>
            </a:r>
            <a:r>
              <a:rPr lang="en-GB" dirty="0" err="1"/>
              <a:t>suositukset</a:t>
            </a:r>
            <a:endParaRPr lang="en-GB" dirty="0"/>
          </a:p>
        </p:txBody>
      </p:sp>
      <p:sp>
        <p:nvSpPr>
          <p:cNvPr id="6" name="Titel 5"/>
          <p:cNvSpPr>
            <a:spLocks noGrp="1"/>
          </p:cNvSpPr>
          <p:nvPr>
            <p:ph type="title"/>
          </p:nvPr>
        </p:nvSpPr>
        <p:spPr/>
        <p:txBody>
          <a:bodyPr/>
          <a:lstStyle/>
          <a:p>
            <a:r>
              <a:rPr lang="de-DE" dirty="0" err="1"/>
              <a:t>Sisältö</a:t>
            </a:r>
            <a:endParaRPr lang="de-DE" dirty="0"/>
          </a:p>
        </p:txBody>
      </p:sp>
    </p:spTree>
    <p:extLst>
      <p:ext uri="{BB962C8B-B14F-4D97-AF65-F5344CB8AC3E}">
        <p14:creationId xmlns:p14="http://schemas.microsoft.com/office/powerpoint/2010/main" val="415477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Suomi</a:t>
            </a:r>
          </a:p>
        </p:txBody>
      </p:sp>
      <p:sp>
        <p:nvSpPr>
          <p:cNvPr id="5" name="Textplatzhalter 4"/>
          <p:cNvSpPr>
            <a:spLocks noGrp="1"/>
          </p:cNvSpPr>
          <p:nvPr>
            <p:ph type="body" sz="quarter" idx="10"/>
          </p:nvPr>
        </p:nvSpPr>
        <p:spPr/>
        <p:txBody>
          <a:bodyPr>
            <a:normAutofit/>
          </a:bodyPr>
          <a:lstStyle/>
          <a:p>
            <a:r>
              <a:rPr lang="en-GB" dirty="0" err="1">
                <a:solidFill>
                  <a:srgbClr val="2CB4E1"/>
                </a:solidFill>
              </a:rPr>
              <a:t>Pullonkaulat</a:t>
            </a:r>
            <a:r>
              <a:rPr lang="en-GB" dirty="0">
                <a:solidFill>
                  <a:srgbClr val="2CB4E1"/>
                </a:solidFill>
              </a:rPr>
              <a:t> </a:t>
            </a:r>
            <a:r>
              <a:rPr lang="en-GB" dirty="0" err="1">
                <a:solidFill>
                  <a:srgbClr val="2CB4E1"/>
                </a:solidFill>
              </a:rPr>
              <a:t>infrastruktuurissa</a:t>
            </a:r>
            <a:r>
              <a:rPr lang="en-GB" dirty="0">
                <a:solidFill>
                  <a:srgbClr val="2CB4E1"/>
                </a:solidFill>
              </a:rPr>
              <a:t> ja </a:t>
            </a:r>
            <a:r>
              <a:rPr lang="en-GB" dirty="0" err="1">
                <a:solidFill>
                  <a:srgbClr val="2CB4E1"/>
                </a:solidFill>
              </a:rPr>
              <a:t>liikennemuodon</a:t>
            </a:r>
            <a:r>
              <a:rPr lang="en-GB" dirty="0">
                <a:solidFill>
                  <a:srgbClr val="2CB4E1"/>
                </a:solidFill>
              </a:rPr>
              <a:t> </a:t>
            </a:r>
            <a:r>
              <a:rPr lang="en-GB" dirty="0" err="1">
                <a:solidFill>
                  <a:srgbClr val="2CB4E1"/>
                </a:solidFill>
              </a:rPr>
              <a:t>potentiaali</a:t>
            </a:r>
            <a:endParaRPr lang="en-GB" dirty="0">
              <a:solidFill>
                <a:srgbClr val="2CB4E1"/>
              </a:solidFill>
            </a:endParaRPr>
          </a:p>
        </p:txBody>
      </p:sp>
      <p:sp>
        <p:nvSpPr>
          <p:cNvPr id="6" name="Textplatzhalter 5"/>
          <p:cNvSpPr>
            <a:spLocks noGrp="1"/>
          </p:cNvSpPr>
          <p:nvPr>
            <p:ph type="body" sz="quarter" idx="11"/>
          </p:nvPr>
        </p:nvSpPr>
        <p:spPr>
          <a:xfrm>
            <a:off x="349200" y="1562400"/>
            <a:ext cx="7402190" cy="4572000"/>
          </a:xfrm>
        </p:spPr>
        <p:txBody>
          <a:bodyPr/>
          <a:lstStyle/>
          <a:p>
            <a:r>
              <a:rPr lang="en-GB" sz="1800" dirty="0"/>
              <a:t>Saimaa (</a:t>
            </a:r>
            <a:r>
              <a:rPr lang="en-GB" sz="1800" dirty="0" err="1"/>
              <a:t>useat</a:t>
            </a:r>
            <a:r>
              <a:rPr lang="en-GB" sz="1800" dirty="0"/>
              <a:t> </a:t>
            </a:r>
            <a:r>
              <a:rPr lang="en-GB" sz="1800" dirty="0" err="1"/>
              <a:t>järvet</a:t>
            </a:r>
            <a:r>
              <a:rPr lang="en-GB" sz="1800" dirty="0"/>
              <a:t> ja </a:t>
            </a:r>
            <a:r>
              <a:rPr lang="en-GB" sz="1800" dirty="0" err="1"/>
              <a:t>vesiväylät</a:t>
            </a:r>
            <a:r>
              <a:rPr lang="en-GB" sz="1800" dirty="0"/>
              <a:t>) </a:t>
            </a:r>
            <a:r>
              <a:rPr lang="en-GB" sz="1800" dirty="0" err="1"/>
              <a:t>ovat</a:t>
            </a:r>
            <a:r>
              <a:rPr lang="en-GB" sz="1800" dirty="0"/>
              <a:t> </a:t>
            </a:r>
            <a:r>
              <a:rPr lang="en-GB" sz="1800" dirty="0" err="1"/>
              <a:t>yhteydessä</a:t>
            </a:r>
            <a:r>
              <a:rPr lang="en-GB" sz="1800" dirty="0"/>
              <a:t> </a:t>
            </a:r>
            <a:r>
              <a:rPr lang="en-GB" sz="1800" dirty="0" err="1"/>
              <a:t>luonnollisten</a:t>
            </a:r>
            <a:r>
              <a:rPr lang="en-GB" sz="1800" dirty="0"/>
              <a:t> </a:t>
            </a:r>
            <a:r>
              <a:rPr lang="en-GB" sz="1800" dirty="0" err="1"/>
              <a:t>väylien</a:t>
            </a:r>
            <a:r>
              <a:rPr lang="en-GB" sz="1800" dirty="0"/>
              <a:t> ja </a:t>
            </a:r>
            <a:r>
              <a:rPr lang="en-GB" sz="1800" dirty="0" err="1"/>
              <a:t>rakennettujen</a:t>
            </a:r>
            <a:r>
              <a:rPr lang="en-GB" sz="1800" dirty="0"/>
              <a:t> </a:t>
            </a:r>
            <a:r>
              <a:rPr lang="en-GB" sz="1800" dirty="0" err="1"/>
              <a:t>kanavien</a:t>
            </a:r>
            <a:r>
              <a:rPr lang="en-GB" sz="1800" dirty="0"/>
              <a:t> </a:t>
            </a:r>
            <a:r>
              <a:rPr lang="en-GB" sz="1800" dirty="0" err="1"/>
              <a:t>sekä</a:t>
            </a:r>
            <a:r>
              <a:rPr lang="en-GB" sz="1800" dirty="0"/>
              <a:t> </a:t>
            </a:r>
            <a:r>
              <a:rPr lang="en-GB" sz="1800" dirty="0" err="1"/>
              <a:t>sulkujen</a:t>
            </a:r>
            <a:r>
              <a:rPr lang="en-GB" sz="1800" dirty="0"/>
              <a:t> </a:t>
            </a:r>
            <a:r>
              <a:rPr lang="en-GB" sz="1800" dirty="0" err="1"/>
              <a:t>myötä</a:t>
            </a:r>
            <a:r>
              <a:rPr lang="en-GB" sz="1800" dirty="0"/>
              <a:t> </a:t>
            </a:r>
            <a:r>
              <a:rPr lang="en-GB" sz="1800" dirty="0" err="1"/>
              <a:t>kytköksissä</a:t>
            </a:r>
            <a:r>
              <a:rPr lang="en-GB" sz="1800" dirty="0"/>
              <a:t> </a:t>
            </a:r>
            <a:r>
              <a:rPr lang="en-GB" sz="1800" dirty="0" err="1"/>
              <a:t>Itämereen</a:t>
            </a:r>
            <a:r>
              <a:rPr lang="en-GB" sz="1800" dirty="0"/>
              <a:t>.</a:t>
            </a:r>
          </a:p>
          <a:p>
            <a:r>
              <a:rPr lang="en-GB" sz="1800" dirty="0" err="1"/>
              <a:t>Nykyään</a:t>
            </a:r>
            <a:r>
              <a:rPr lang="en-GB" sz="1800" dirty="0"/>
              <a:t> </a:t>
            </a:r>
            <a:r>
              <a:rPr lang="en-GB" sz="1800" dirty="0" err="1"/>
              <a:t>käytössä</a:t>
            </a:r>
            <a:r>
              <a:rPr lang="en-GB" sz="1800" dirty="0"/>
              <a:t> </a:t>
            </a:r>
            <a:r>
              <a:rPr lang="en-GB" sz="1800" dirty="0" err="1"/>
              <a:t>olevat</a:t>
            </a:r>
            <a:r>
              <a:rPr lang="en-GB" sz="1800" dirty="0"/>
              <a:t> Saimaan </a:t>
            </a:r>
            <a:r>
              <a:rPr lang="en-GB" sz="1800" dirty="0" err="1"/>
              <a:t>kanavan</a:t>
            </a:r>
            <a:r>
              <a:rPr lang="en-GB" sz="1800" dirty="0"/>
              <a:t> </a:t>
            </a:r>
            <a:r>
              <a:rPr lang="en-GB" sz="1800" dirty="0" err="1"/>
              <a:t>sulut</a:t>
            </a:r>
            <a:r>
              <a:rPr lang="en-GB" sz="1800" dirty="0"/>
              <a:t> </a:t>
            </a:r>
            <a:r>
              <a:rPr lang="en-GB" sz="1800" dirty="0" err="1"/>
              <a:t>ovat</a:t>
            </a:r>
            <a:r>
              <a:rPr lang="en-GB" sz="1800" dirty="0"/>
              <a:t> </a:t>
            </a:r>
            <a:r>
              <a:rPr lang="en-GB" sz="1800" dirty="0" err="1"/>
              <a:t>vuodelta</a:t>
            </a:r>
            <a:r>
              <a:rPr lang="en-GB" sz="1800" dirty="0"/>
              <a:t> 1968 </a:t>
            </a:r>
            <a:r>
              <a:rPr lang="en-GB" sz="1800" dirty="0" err="1"/>
              <a:t>jolloin</a:t>
            </a:r>
            <a:r>
              <a:rPr lang="en-GB" sz="1800" dirty="0"/>
              <a:t> </a:t>
            </a:r>
            <a:r>
              <a:rPr lang="en-GB" sz="1800" dirty="0" err="1"/>
              <a:t>alustonniston</a:t>
            </a:r>
            <a:r>
              <a:rPr lang="en-GB" sz="1800" dirty="0"/>
              <a:t> </a:t>
            </a:r>
            <a:r>
              <a:rPr lang="en-GB" sz="1800" dirty="0" err="1"/>
              <a:t>koko</a:t>
            </a:r>
            <a:r>
              <a:rPr lang="en-GB" sz="1800" dirty="0"/>
              <a:t> </a:t>
            </a:r>
            <a:r>
              <a:rPr lang="en-GB" sz="1800" dirty="0" err="1"/>
              <a:t>oli</a:t>
            </a:r>
            <a:r>
              <a:rPr lang="en-GB" sz="1800" dirty="0"/>
              <a:t> </a:t>
            </a:r>
            <a:r>
              <a:rPr lang="en-GB" sz="1800" dirty="0" err="1"/>
              <a:t>yleisesti</a:t>
            </a:r>
            <a:r>
              <a:rPr lang="en-GB" sz="1800" dirty="0"/>
              <a:t> </a:t>
            </a:r>
            <a:r>
              <a:rPr lang="en-GB" sz="1800" dirty="0" err="1"/>
              <a:t>pienempi</a:t>
            </a:r>
            <a:r>
              <a:rPr lang="en-GB" sz="1800" dirty="0"/>
              <a:t> </a:t>
            </a:r>
            <a:r>
              <a:rPr lang="en-GB" sz="1800" dirty="0" err="1"/>
              <a:t>kuin</a:t>
            </a:r>
            <a:r>
              <a:rPr lang="en-GB" sz="1800" dirty="0"/>
              <a:t> se on </a:t>
            </a:r>
            <a:r>
              <a:rPr lang="en-GB" sz="1800" dirty="0" err="1"/>
              <a:t>nykyään</a:t>
            </a:r>
            <a:r>
              <a:rPr lang="en-GB" sz="1800" dirty="0"/>
              <a:t>.</a:t>
            </a:r>
          </a:p>
          <a:p>
            <a:pPr marL="342900" indent="-342900">
              <a:buFont typeface="Arial" panose="020B0604020202020204" pitchFamily="34" charset="0"/>
              <a:buChar char="•"/>
            </a:pPr>
            <a:r>
              <a:rPr lang="en-GB" sz="1800" dirty="0" err="1"/>
              <a:t>Pidentämällä</a:t>
            </a:r>
            <a:r>
              <a:rPr lang="en-GB" sz="1800" dirty="0"/>
              <a:t> </a:t>
            </a:r>
            <a:r>
              <a:rPr lang="en-GB" sz="1800" dirty="0" err="1"/>
              <a:t>kaikki</a:t>
            </a:r>
            <a:r>
              <a:rPr lang="en-GB" sz="1800" dirty="0"/>
              <a:t> </a:t>
            </a:r>
            <a:r>
              <a:rPr lang="en-GB" sz="1800" dirty="0" err="1"/>
              <a:t>kanavan</a:t>
            </a:r>
            <a:r>
              <a:rPr lang="en-GB" sz="1800" dirty="0"/>
              <a:t> 8 </a:t>
            </a:r>
            <a:r>
              <a:rPr lang="en-GB" sz="1800" dirty="0" err="1"/>
              <a:t>sulkua</a:t>
            </a:r>
            <a:r>
              <a:rPr lang="en-GB" sz="1800" dirty="0"/>
              <a:t> 12 </a:t>
            </a:r>
            <a:r>
              <a:rPr lang="en-GB" sz="1800" dirty="0" err="1"/>
              <a:t>metrillä</a:t>
            </a:r>
            <a:r>
              <a:rPr lang="en-GB" sz="1800" dirty="0"/>
              <a:t> </a:t>
            </a:r>
            <a:r>
              <a:rPr lang="en-GB" sz="1800" dirty="0" err="1"/>
              <a:t>hyödyttäisi</a:t>
            </a:r>
            <a:r>
              <a:rPr lang="en-GB" sz="1800" dirty="0"/>
              <a:t> Saimaan </a:t>
            </a:r>
            <a:r>
              <a:rPr lang="en-GB" sz="1800" dirty="0" err="1"/>
              <a:t>alueen</a:t>
            </a:r>
            <a:r>
              <a:rPr lang="en-GB" sz="1800" dirty="0"/>
              <a:t> </a:t>
            </a:r>
            <a:r>
              <a:rPr lang="en-GB" sz="1800" dirty="0" err="1"/>
              <a:t>sisävesiliikennettä</a:t>
            </a:r>
            <a:r>
              <a:rPr lang="en-GB" sz="1800" dirty="0"/>
              <a:t> </a:t>
            </a:r>
          </a:p>
          <a:p>
            <a:pPr marL="342900" indent="-342900">
              <a:buFont typeface="Arial" panose="020B0604020202020204" pitchFamily="34" charset="0"/>
              <a:buChar char="•"/>
            </a:pPr>
            <a:r>
              <a:rPr lang="en-GB" sz="1800" dirty="0" err="1"/>
              <a:t>Toinen</a:t>
            </a:r>
            <a:r>
              <a:rPr lang="en-GB" sz="1800" dirty="0"/>
              <a:t> </a:t>
            </a:r>
            <a:r>
              <a:rPr lang="en-GB" sz="1800" dirty="0" err="1"/>
              <a:t>liikennemuotoa</a:t>
            </a:r>
            <a:r>
              <a:rPr lang="en-GB" sz="1800" dirty="0"/>
              <a:t> </a:t>
            </a:r>
            <a:r>
              <a:rPr lang="en-GB" sz="1800" dirty="0" err="1"/>
              <a:t>hyödyttävä</a:t>
            </a:r>
            <a:r>
              <a:rPr lang="en-GB" sz="1800" dirty="0"/>
              <a:t> </a:t>
            </a:r>
            <a:r>
              <a:rPr lang="en-GB" sz="1800" dirty="0" err="1"/>
              <a:t>kehityshanke</a:t>
            </a:r>
            <a:r>
              <a:rPr lang="en-GB" sz="1800" dirty="0"/>
              <a:t> on </a:t>
            </a:r>
            <a:r>
              <a:rPr lang="en-GB" sz="1800" dirty="0" err="1"/>
              <a:t>vedenpinnan</a:t>
            </a:r>
            <a:r>
              <a:rPr lang="en-GB" sz="1800" dirty="0"/>
              <a:t> </a:t>
            </a:r>
            <a:r>
              <a:rPr lang="en-GB" sz="1800" dirty="0" err="1"/>
              <a:t>korkeuden</a:t>
            </a:r>
            <a:r>
              <a:rPr lang="en-GB" sz="1800" dirty="0"/>
              <a:t> </a:t>
            </a:r>
            <a:r>
              <a:rPr lang="en-GB" sz="1800" dirty="0" err="1"/>
              <a:t>nostaminen</a:t>
            </a:r>
            <a:r>
              <a:rPr lang="en-GB" sz="1800" dirty="0"/>
              <a:t> Saimaan </a:t>
            </a:r>
            <a:r>
              <a:rPr lang="en-GB" sz="1800" dirty="0" err="1"/>
              <a:t>kanavassa</a:t>
            </a:r>
            <a:r>
              <a:rPr lang="en-GB" sz="1800" dirty="0"/>
              <a:t>. </a:t>
            </a:r>
            <a:r>
              <a:rPr lang="en-GB" sz="1800" dirty="0" err="1"/>
              <a:t>Tämä</a:t>
            </a:r>
            <a:r>
              <a:rPr lang="en-GB" sz="1800" dirty="0"/>
              <a:t> </a:t>
            </a:r>
            <a:r>
              <a:rPr lang="en-GB" sz="1800" dirty="0" err="1"/>
              <a:t>vaatii</a:t>
            </a:r>
            <a:r>
              <a:rPr lang="en-GB" sz="1800" dirty="0"/>
              <a:t> </a:t>
            </a:r>
            <a:r>
              <a:rPr lang="en-GB" sz="1800" dirty="0" err="1"/>
              <a:t>kanavapatojen</a:t>
            </a:r>
            <a:r>
              <a:rPr lang="en-GB" sz="1800" dirty="0"/>
              <a:t> </a:t>
            </a:r>
            <a:r>
              <a:rPr lang="en-GB" sz="1800" dirty="0" err="1"/>
              <a:t>vahvistamista</a:t>
            </a:r>
            <a:r>
              <a:rPr lang="en-GB" sz="1800" dirty="0"/>
              <a:t> ja </a:t>
            </a:r>
            <a:r>
              <a:rPr lang="en-GB" sz="1800" dirty="0" err="1"/>
              <a:t>luvan</a:t>
            </a:r>
            <a:r>
              <a:rPr lang="en-GB" sz="1800" dirty="0"/>
              <a:t> </a:t>
            </a:r>
            <a:r>
              <a:rPr lang="en-GB" sz="1800" dirty="0" err="1"/>
              <a:t>hakemista</a:t>
            </a:r>
            <a:r>
              <a:rPr lang="en-GB" sz="1800" dirty="0"/>
              <a:t> </a:t>
            </a:r>
            <a:r>
              <a:rPr lang="en-GB" sz="1800" dirty="0" err="1"/>
              <a:t>vesioikeudesta</a:t>
            </a:r>
            <a:r>
              <a:rPr lang="en-GB" sz="1800" dirty="0"/>
              <a:t> </a:t>
            </a:r>
            <a:r>
              <a:rPr lang="en-GB" sz="1800" dirty="0" err="1"/>
              <a:t>kanavan</a:t>
            </a:r>
            <a:r>
              <a:rPr lang="en-GB" sz="1800" dirty="0"/>
              <a:t> </a:t>
            </a:r>
            <a:r>
              <a:rPr lang="en-GB" sz="1800" dirty="0" err="1"/>
              <a:t>sisällä</a:t>
            </a:r>
            <a:r>
              <a:rPr lang="en-GB" sz="1800" dirty="0"/>
              <a:t> </a:t>
            </a:r>
            <a:r>
              <a:rPr lang="en-GB" sz="1800" dirty="0" err="1"/>
              <a:t>sijaitsevien</a:t>
            </a:r>
            <a:r>
              <a:rPr lang="en-GB" sz="1800" dirty="0"/>
              <a:t> </a:t>
            </a:r>
            <a:r>
              <a:rPr lang="en-GB" sz="1800" dirty="0" err="1"/>
              <a:t>järvialueiden</a:t>
            </a:r>
            <a:r>
              <a:rPr lang="en-GB" sz="1800" dirty="0"/>
              <a:t> </a:t>
            </a:r>
            <a:r>
              <a:rPr lang="en-GB" sz="1800" dirty="0" err="1"/>
              <a:t>osalta</a:t>
            </a:r>
            <a:r>
              <a:rPr lang="en-GB" sz="1800" dirty="0"/>
              <a:t>. </a:t>
            </a:r>
          </a:p>
          <a:p>
            <a:r>
              <a:rPr lang="en-GB" sz="1800" dirty="0" err="1"/>
              <a:t>Kehityshankkeiden</a:t>
            </a:r>
            <a:r>
              <a:rPr lang="en-GB" sz="1800" dirty="0"/>
              <a:t> </a:t>
            </a:r>
            <a:r>
              <a:rPr lang="en-GB" sz="1800" dirty="0" err="1"/>
              <a:t>toteuttaminen</a:t>
            </a:r>
            <a:r>
              <a:rPr lang="en-GB" sz="1800" dirty="0"/>
              <a:t> </a:t>
            </a:r>
            <a:r>
              <a:rPr lang="en-GB" sz="1800" dirty="0" err="1"/>
              <a:t>merkitsee</a:t>
            </a:r>
            <a:r>
              <a:rPr lang="en-GB" sz="1800" dirty="0"/>
              <a:t> </a:t>
            </a:r>
            <a:r>
              <a:rPr lang="en-GB" sz="1800" dirty="0" err="1"/>
              <a:t>uutta</a:t>
            </a:r>
            <a:r>
              <a:rPr lang="en-GB" sz="1800" dirty="0"/>
              <a:t> </a:t>
            </a:r>
            <a:r>
              <a:rPr lang="en-GB" sz="1800" dirty="0" err="1"/>
              <a:t>aluskokoa</a:t>
            </a:r>
            <a:r>
              <a:rPr lang="en-GB" sz="1800" dirty="0"/>
              <a:t> ja –</a:t>
            </a:r>
            <a:r>
              <a:rPr lang="en-GB" sz="1800" dirty="0" err="1"/>
              <a:t>kalustoa</a:t>
            </a:r>
            <a:r>
              <a:rPr lang="en-GB" sz="1800" dirty="0"/>
              <a:t> Saimaan </a:t>
            </a:r>
            <a:r>
              <a:rPr lang="en-GB" sz="1800" dirty="0" err="1"/>
              <a:t>liikenteeseen</a:t>
            </a:r>
            <a:r>
              <a:rPr lang="en-GB" sz="1800" dirty="0"/>
              <a:t>, </a:t>
            </a:r>
            <a:r>
              <a:rPr lang="en-GB" sz="1800" dirty="0" err="1"/>
              <a:t>jolla</a:t>
            </a:r>
            <a:r>
              <a:rPr lang="en-GB" sz="1800" dirty="0"/>
              <a:t> on </a:t>
            </a:r>
            <a:r>
              <a:rPr lang="en-GB" sz="1800" dirty="0" err="1"/>
              <a:t>noin</a:t>
            </a:r>
            <a:r>
              <a:rPr lang="en-GB" sz="1800" dirty="0"/>
              <a:t> 20% </a:t>
            </a:r>
            <a:r>
              <a:rPr lang="en-GB" sz="1800" dirty="0" err="1"/>
              <a:t>parempi</a:t>
            </a:r>
            <a:r>
              <a:rPr lang="en-GB" sz="1800" dirty="0"/>
              <a:t> </a:t>
            </a:r>
            <a:r>
              <a:rPr lang="en-GB" sz="1800" dirty="0" err="1"/>
              <a:t>lastinottokyky</a:t>
            </a:r>
            <a:r>
              <a:rPr lang="en-GB" sz="1800" dirty="0"/>
              <a:t>. </a:t>
            </a:r>
            <a:r>
              <a:rPr lang="en-GB" sz="1800" dirty="0" err="1"/>
              <a:t>Parantunut</a:t>
            </a:r>
            <a:r>
              <a:rPr lang="en-GB" sz="1800" dirty="0"/>
              <a:t> </a:t>
            </a:r>
            <a:r>
              <a:rPr lang="en-GB" sz="1800" dirty="0" err="1"/>
              <a:t>lastinottokyky</a:t>
            </a:r>
            <a:r>
              <a:rPr lang="en-GB" sz="1800" dirty="0"/>
              <a:t> </a:t>
            </a:r>
            <a:r>
              <a:rPr lang="en-GB" sz="1800" dirty="0" err="1"/>
              <a:t>parantaa</a:t>
            </a:r>
            <a:r>
              <a:rPr lang="en-GB" sz="1800" dirty="0"/>
              <a:t> </a:t>
            </a:r>
            <a:r>
              <a:rPr lang="en-GB" sz="1800" dirty="0" err="1"/>
              <a:t>merkittävästi</a:t>
            </a:r>
            <a:r>
              <a:rPr lang="en-GB" sz="1800" dirty="0"/>
              <a:t> </a:t>
            </a:r>
            <a:r>
              <a:rPr lang="en-GB" sz="1800" dirty="0" err="1"/>
              <a:t>sisävesiliikenteen</a:t>
            </a:r>
            <a:r>
              <a:rPr lang="en-GB" sz="1800" dirty="0"/>
              <a:t> </a:t>
            </a:r>
            <a:r>
              <a:rPr lang="en-GB" sz="1800" dirty="0" err="1"/>
              <a:t>kilpailukykyä</a:t>
            </a:r>
            <a:r>
              <a:rPr lang="en-GB" sz="1800" dirty="0"/>
              <a:t> </a:t>
            </a:r>
            <a:r>
              <a:rPr lang="en-GB" sz="1800" dirty="0" err="1"/>
              <a:t>suhteessa</a:t>
            </a:r>
            <a:r>
              <a:rPr lang="en-GB" sz="1800" dirty="0"/>
              <a:t> </a:t>
            </a:r>
            <a:r>
              <a:rPr lang="en-GB" sz="1800" dirty="0" err="1"/>
              <a:t>muihin</a:t>
            </a:r>
            <a:r>
              <a:rPr lang="en-GB" sz="1800" dirty="0"/>
              <a:t> </a:t>
            </a:r>
            <a:r>
              <a:rPr lang="en-GB" sz="1800" dirty="0" err="1"/>
              <a:t>sisämaasta</a:t>
            </a:r>
            <a:r>
              <a:rPr lang="en-GB" sz="1800" dirty="0"/>
              <a:t> </a:t>
            </a:r>
            <a:r>
              <a:rPr lang="en-GB" sz="1800" dirty="0" err="1"/>
              <a:t>liikennöiviin</a:t>
            </a:r>
            <a:r>
              <a:rPr lang="en-GB" sz="1800" dirty="0"/>
              <a:t> </a:t>
            </a:r>
            <a:r>
              <a:rPr lang="en-GB" sz="1800" dirty="0" err="1"/>
              <a:t>kuljetusmuotoihin</a:t>
            </a:r>
            <a:r>
              <a:rPr lang="en-GB" sz="1800" dirty="0"/>
              <a:t> </a:t>
            </a:r>
            <a:r>
              <a:rPr lang="en-GB" sz="1800" dirty="0" err="1"/>
              <a:t>verrattuna</a:t>
            </a:r>
            <a:r>
              <a:rPr lang="en-GB" sz="1800" dirty="0"/>
              <a:t>.</a:t>
            </a:r>
          </a:p>
          <a:p>
            <a:endParaRPr lang="de-DE" dirty="0"/>
          </a:p>
        </p:txBody>
      </p:sp>
      <p:sp>
        <p:nvSpPr>
          <p:cNvPr id="7" name="Bildplatzhalter 6"/>
          <p:cNvSpPr>
            <a:spLocks noGrp="1"/>
          </p:cNvSpPr>
          <p:nvPr>
            <p:ph type="pic" sz="quarter" idx="12"/>
          </p:nvPr>
        </p:nvSpPr>
        <p:spPr/>
      </p:sp>
      <p:pic>
        <p:nvPicPr>
          <p:cNvPr id="8" name="Grafik 7"/>
          <p:cNvPicPr>
            <a:picLocks noChangeAspect="1"/>
          </p:cNvPicPr>
          <p:nvPr/>
        </p:nvPicPr>
        <p:blipFill>
          <a:blip r:embed="rId3"/>
          <a:stretch>
            <a:fillRect/>
          </a:stretch>
        </p:blipFill>
        <p:spPr>
          <a:xfrm>
            <a:off x="7920263" y="1562100"/>
            <a:ext cx="3941583" cy="4572000"/>
          </a:xfrm>
          <a:prstGeom prst="rect">
            <a:avLst/>
          </a:prstGeom>
        </p:spPr>
      </p:pic>
    </p:spTree>
    <p:extLst>
      <p:ext uri="{BB962C8B-B14F-4D97-AF65-F5344CB8AC3E}">
        <p14:creationId xmlns:p14="http://schemas.microsoft.com/office/powerpoint/2010/main" val="261320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Suomi</a:t>
            </a:r>
            <a:endParaRPr lang="de-DE" dirty="0"/>
          </a:p>
        </p:txBody>
      </p:sp>
      <p:sp>
        <p:nvSpPr>
          <p:cNvPr id="3" name="Textplatzhalter 2"/>
          <p:cNvSpPr>
            <a:spLocks noGrp="1"/>
          </p:cNvSpPr>
          <p:nvPr>
            <p:ph type="body" sz="quarter" idx="10"/>
          </p:nvPr>
        </p:nvSpPr>
        <p:spPr/>
        <p:txBody>
          <a:bodyPr/>
          <a:lstStyle/>
          <a:p>
            <a:r>
              <a:rPr lang="en-GB" dirty="0">
                <a:solidFill>
                  <a:srgbClr val="2CB4E1"/>
                </a:solidFill>
              </a:rPr>
              <a:t>Johtopäätökset ja </a:t>
            </a:r>
            <a:r>
              <a:rPr lang="en-GB" dirty="0" err="1">
                <a:solidFill>
                  <a:srgbClr val="2CB4E1"/>
                </a:solidFill>
              </a:rPr>
              <a:t>suositukset</a:t>
            </a:r>
            <a:endParaRPr lang="en-GB" dirty="0">
              <a:solidFill>
                <a:srgbClr val="2CB4E1"/>
              </a:solidFill>
            </a:endParaRPr>
          </a:p>
        </p:txBody>
      </p:sp>
      <p:sp>
        <p:nvSpPr>
          <p:cNvPr id="4" name="Textplatzhalter 3"/>
          <p:cNvSpPr>
            <a:spLocks noGrp="1"/>
          </p:cNvSpPr>
          <p:nvPr>
            <p:ph type="body" sz="quarter" idx="11"/>
          </p:nvPr>
        </p:nvSpPr>
        <p:spPr/>
        <p:txBody>
          <a:bodyPr/>
          <a:lstStyle/>
          <a:p>
            <a:pPr marL="457200" indent="-457200">
              <a:buFont typeface="Courier New" panose="02070309020205020404" pitchFamily="49" charset="0"/>
              <a:buChar char="o"/>
            </a:pPr>
            <a:r>
              <a:rPr lang="en-GB" dirty="0" err="1"/>
              <a:t>Suunnitellut</a:t>
            </a:r>
            <a:r>
              <a:rPr lang="en-GB" dirty="0"/>
              <a:t> </a:t>
            </a:r>
            <a:r>
              <a:rPr lang="en-GB" dirty="0" err="1"/>
              <a:t>investoinnit</a:t>
            </a:r>
            <a:r>
              <a:rPr lang="en-GB" dirty="0"/>
              <a:t> ja </a:t>
            </a:r>
            <a:r>
              <a:rPr lang="en-GB" dirty="0" err="1"/>
              <a:t>kehityshankkeet</a:t>
            </a:r>
            <a:r>
              <a:rPr lang="en-GB" dirty="0"/>
              <a:t> </a:t>
            </a:r>
            <a:r>
              <a:rPr lang="en-GB" dirty="0" err="1"/>
              <a:t>tulisi</a:t>
            </a:r>
            <a:r>
              <a:rPr lang="en-GB" dirty="0"/>
              <a:t> </a:t>
            </a:r>
            <a:r>
              <a:rPr lang="en-GB" dirty="0" err="1"/>
              <a:t>toteuttaa</a:t>
            </a:r>
            <a:r>
              <a:rPr lang="en-GB" dirty="0"/>
              <a:t> </a:t>
            </a:r>
            <a:r>
              <a:rPr lang="en-GB" dirty="0" err="1"/>
              <a:t>ilman</a:t>
            </a:r>
            <a:r>
              <a:rPr lang="en-GB" dirty="0"/>
              <a:t> </a:t>
            </a:r>
            <a:r>
              <a:rPr lang="en-GB" dirty="0" err="1"/>
              <a:t>viivästyksiä</a:t>
            </a:r>
            <a:r>
              <a:rPr lang="en-GB" dirty="0"/>
              <a:t>, </a:t>
            </a:r>
            <a:r>
              <a:rPr lang="en-GB" dirty="0" err="1"/>
              <a:t>jotta</a:t>
            </a:r>
            <a:r>
              <a:rPr lang="en-GB" dirty="0"/>
              <a:t> </a:t>
            </a:r>
            <a:r>
              <a:rPr lang="en-GB" dirty="0" err="1"/>
              <a:t>kyetään</a:t>
            </a:r>
            <a:r>
              <a:rPr lang="en-GB" dirty="0"/>
              <a:t> </a:t>
            </a:r>
            <a:r>
              <a:rPr lang="en-GB" dirty="0" err="1"/>
              <a:t>turvaamaan</a:t>
            </a:r>
            <a:r>
              <a:rPr lang="en-GB" dirty="0"/>
              <a:t> ja </a:t>
            </a:r>
            <a:r>
              <a:rPr lang="en-GB" dirty="0" err="1"/>
              <a:t>tarjoamaan</a:t>
            </a:r>
            <a:r>
              <a:rPr lang="en-GB" dirty="0"/>
              <a:t> </a:t>
            </a:r>
            <a:r>
              <a:rPr lang="en-GB" dirty="0" err="1"/>
              <a:t>luotettava</a:t>
            </a:r>
            <a:r>
              <a:rPr lang="en-GB" dirty="0"/>
              <a:t> </a:t>
            </a:r>
            <a:r>
              <a:rPr lang="en-GB" dirty="0" err="1"/>
              <a:t>infrastruktuuri</a:t>
            </a:r>
            <a:r>
              <a:rPr lang="en-GB" dirty="0"/>
              <a:t> </a:t>
            </a:r>
            <a:r>
              <a:rPr lang="en-GB" dirty="0" err="1"/>
              <a:t>sisävesiliikenne</a:t>
            </a:r>
            <a:r>
              <a:rPr lang="en-GB" dirty="0"/>
              <a:t> </a:t>
            </a:r>
            <a:r>
              <a:rPr lang="en-GB" dirty="0" err="1"/>
              <a:t>toimijoille</a:t>
            </a:r>
            <a:r>
              <a:rPr lang="en-GB" dirty="0"/>
              <a:t> ja </a:t>
            </a:r>
            <a:r>
              <a:rPr lang="en-GB" dirty="0" err="1"/>
              <a:t>sidosryhmille</a:t>
            </a:r>
            <a:r>
              <a:rPr lang="en-GB" dirty="0"/>
              <a:t>. </a:t>
            </a:r>
            <a:endParaRPr lang="de-DE" dirty="0"/>
          </a:p>
          <a:p>
            <a:pPr marL="457200" indent="-457200">
              <a:buFont typeface="Courier New" panose="02070309020205020404" pitchFamily="49" charset="0"/>
              <a:buChar char="o"/>
            </a:pPr>
            <a:r>
              <a:rPr lang="en-GB" dirty="0" err="1"/>
              <a:t>Digitalisaatiota</a:t>
            </a:r>
            <a:r>
              <a:rPr lang="en-GB" dirty="0"/>
              <a:t> </a:t>
            </a:r>
            <a:r>
              <a:rPr lang="en-GB" dirty="0" err="1"/>
              <a:t>tulee</a:t>
            </a:r>
            <a:r>
              <a:rPr lang="en-GB" dirty="0"/>
              <a:t> </a:t>
            </a:r>
            <a:r>
              <a:rPr lang="en-GB" dirty="0" err="1"/>
              <a:t>edelleen</a:t>
            </a:r>
            <a:r>
              <a:rPr lang="en-GB" dirty="0"/>
              <a:t> </a:t>
            </a:r>
            <a:r>
              <a:rPr lang="en-GB" dirty="0" err="1"/>
              <a:t>kehittää</a:t>
            </a:r>
            <a:r>
              <a:rPr lang="en-GB" dirty="0"/>
              <a:t> ja </a:t>
            </a:r>
            <a:r>
              <a:rPr lang="en-GB" dirty="0" err="1"/>
              <a:t>hyödyntää</a:t>
            </a:r>
            <a:r>
              <a:rPr lang="en-GB" dirty="0"/>
              <a:t> </a:t>
            </a:r>
            <a:r>
              <a:rPr lang="en-GB" dirty="0" err="1"/>
              <a:t>voimakkaasti</a:t>
            </a:r>
            <a:r>
              <a:rPr lang="en-GB" dirty="0"/>
              <a:t>. VTS </a:t>
            </a:r>
            <a:r>
              <a:rPr lang="en-GB" dirty="0" err="1"/>
              <a:t>palvelun</a:t>
            </a:r>
            <a:r>
              <a:rPr lang="en-GB" dirty="0"/>
              <a:t> </a:t>
            </a:r>
            <a:r>
              <a:rPr lang="en-GB" dirty="0" err="1"/>
              <a:t>kehittämisen</a:t>
            </a:r>
            <a:r>
              <a:rPr lang="en-GB" dirty="0"/>
              <a:t> </a:t>
            </a:r>
            <a:r>
              <a:rPr lang="en-GB" dirty="0" err="1"/>
              <a:t>osalta</a:t>
            </a:r>
            <a:r>
              <a:rPr lang="en-GB" dirty="0"/>
              <a:t> </a:t>
            </a:r>
            <a:r>
              <a:rPr lang="en-GB" dirty="0" err="1"/>
              <a:t>tulee</a:t>
            </a:r>
            <a:r>
              <a:rPr lang="en-GB" dirty="0"/>
              <a:t> </a:t>
            </a:r>
            <a:r>
              <a:rPr lang="en-GB" dirty="0" err="1"/>
              <a:t>huomioida</a:t>
            </a:r>
            <a:r>
              <a:rPr lang="en-GB" dirty="0"/>
              <a:t> </a:t>
            </a:r>
            <a:r>
              <a:rPr lang="en-GB" dirty="0" err="1"/>
              <a:t>keskinäinen</a:t>
            </a:r>
            <a:r>
              <a:rPr lang="en-GB" dirty="0"/>
              <a:t> </a:t>
            </a:r>
            <a:r>
              <a:rPr lang="en-GB" dirty="0" err="1"/>
              <a:t>yhteentoimivuus</a:t>
            </a:r>
            <a:r>
              <a:rPr lang="en-GB" dirty="0"/>
              <a:t> </a:t>
            </a:r>
            <a:r>
              <a:rPr lang="en-GB" dirty="0" err="1"/>
              <a:t>Keski-Euroopassa</a:t>
            </a:r>
            <a:r>
              <a:rPr lang="en-GB" dirty="0"/>
              <a:t> </a:t>
            </a:r>
            <a:r>
              <a:rPr lang="en-GB" dirty="0" err="1"/>
              <a:t>kehitetyn</a:t>
            </a:r>
            <a:r>
              <a:rPr lang="en-GB" dirty="0"/>
              <a:t> RIS-</a:t>
            </a:r>
            <a:r>
              <a:rPr lang="en-GB" dirty="0" err="1"/>
              <a:t>järjestelmän</a:t>
            </a:r>
            <a:r>
              <a:rPr lang="en-GB" dirty="0"/>
              <a:t> </a:t>
            </a:r>
            <a:r>
              <a:rPr lang="en-GB" dirty="0" err="1"/>
              <a:t>kanssa</a:t>
            </a:r>
            <a:r>
              <a:rPr lang="en-GB" dirty="0"/>
              <a:t>.</a:t>
            </a:r>
            <a:endParaRPr lang="de-DE" dirty="0"/>
          </a:p>
          <a:p>
            <a:pPr marL="457200" indent="-457200">
              <a:buFont typeface="Courier New" panose="02070309020205020404" pitchFamily="49" charset="0"/>
              <a:buChar char="o"/>
            </a:pPr>
            <a:r>
              <a:rPr lang="en-GB" dirty="0" err="1"/>
              <a:t>Voimakkaampi</a:t>
            </a:r>
            <a:r>
              <a:rPr lang="en-GB" dirty="0"/>
              <a:t> </a:t>
            </a:r>
            <a:r>
              <a:rPr lang="en-GB" dirty="0" err="1"/>
              <a:t>yhteistyö</a:t>
            </a:r>
            <a:r>
              <a:rPr lang="en-GB" dirty="0"/>
              <a:t> </a:t>
            </a:r>
            <a:r>
              <a:rPr lang="en-GB" dirty="0" err="1"/>
              <a:t>poliitikkojen</a:t>
            </a:r>
            <a:r>
              <a:rPr lang="en-GB" dirty="0"/>
              <a:t>, </a:t>
            </a:r>
            <a:r>
              <a:rPr lang="en-GB" dirty="0" err="1"/>
              <a:t>hallinnon</a:t>
            </a:r>
            <a:r>
              <a:rPr lang="en-GB" dirty="0"/>
              <a:t> ja </a:t>
            </a:r>
            <a:r>
              <a:rPr lang="en-GB" dirty="0" err="1"/>
              <a:t>yrityselämän</a:t>
            </a:r>
            <a:r>
              <a:rPr lang="en-GB" dirty="0"/>
              <a:t> </a:t>
            </a:r>
            <a:r>
              <a:rPr lang="en-GB" dirty="0" err="1"/>
              <a:t>kanssa</a:t>
            </a:r>
            <a:r>
              <a:rPr lang="en-GB" dirty="0"/>
              <a:t> </a:t>
            </a:r>
            <a:r>
              <a:rPr lang="en-GB" dirty="0" err="1"/>
              <a:t>takaa</a:t>
            </a:r>
            <a:r>
              <a:rPr lang="en-GB" dirty="0"/>
              <a:t> </a:t>
            </a:r>
            <a:r>
              <a:rPr lang="en-GB" dirty="0" err="1"/>
              <a:t>liikennemuodolle</a:t>
            </a:r>
            <a:r>
              <a:rPr lang="en-GB" dirty="0"/>
              <a:t> </a:t>
            </a:r>
            <a:r>
              <a:rPr lang="en-GB" dirty="0" err="1"/>
              <a:t>riittävän</a:t>
            </a:r>
            <a:r>
              <a:rPr lang="en-GB" dirty="0"/>
              <a:t> </a:t>
            </a:r>
            <a:r>
              <a:rPr lang="en-GB" dirty="0" err="1"/>
              <a:t>tuen</a:t>
            </a:r>
            <a:r>
              <a:rPr lang="en-GB" dirty="0"/>
              <a:t> </a:t>
            </a:r>
            <a:r>
              <a:rPr lang="en-GB" dirty="0" err="1"/>
              <a:t>kehittämisresurssien</a:t>
            </a:r>
            <a:r>
              <a:rPr lang="en-GB" dirty="0"/>
              <a:t> ja </a:t>
            </a:r>
            <a:r>
              <a:rPr lang="en-GB" dirty="0" err="1"/>
              <a:t>rahoituksen</a:t>
            </a:r>
            <a:r>
              <a:rPr lang="en-GB" dirty="0"/>
              <a:t> </a:t>
            </a:r>
            <a:r>
              <a:rPr lang="en-GB" dirty="0" err="1"/>
              <a:t>muodossa</a:t>
            </a:r>
            <a:r>
              <a:rPr lang="en-GB" dirty="0"/>
              <a:t>, </a:t>
            </a:r>
            <a:r>
              <a:rPr lang="en-GB" dirty="0" err="1"/>
              <a:t>jotta</a:t>
            </a:r>
            <a:r>
              <a:rPr lang="en-GB" dirty="0"/>
              <a:t> </a:t>
            </a:r>
            <a:r>
              <a:rPr lang="en-GB" dirty="0" err="1"/>
              <a:t>tarvittavat</a:t>
            </a:r>
            <a:r>
              <a:rPr lang="en-GB" dirty="0"/>
              <a:t> </a:t>
            </a:r>
            <a:r>
              <a:rPr lang="en-GB" dirty="0" err="1"/>
              <a:t>parannukset</a:t>
            </a:r>
            <a:r>
              <a:rPr lang="en-GB" dirty="0"/>
              <a:t> </a:t>
            </a:r>
            <a:r>
              <a:rPr lang="en-GB" dirty="0" err="1"/>
              <a:t>kuljetusmuodon</a:t>
            </a:r>
            <a:r>
              <a:rPr lang="en-GB" dirty="0"/>
              <a:t> </a:t>
            </a:r>
            <a:r>
              <a:rPr lang="en-GB" dirty="0" err="1"/>
              <a:t>käytön</a:t>
            </a:r>
            <a:r>
              <a:rPr lang="en-GB" dirty="0"/>
              <a:t> </a:t>
            </a:r>
            <a:r>
              <a:rPr lang="en-GB" dirty="0" err="1"/>
              <a:t>lisäämiseksi</a:t>
            </a:r>
            <a:r>
              <a:rPr lang="en-GB" dirty="0"/>
              <a:t> </a:t>
            </a:r>
            <a:r>
              <a:rPr lang="en-GB" dirty="0" err="1"/>
              <a:t>saadaan</a:t>
            </a:r>
            <a:r>
              <a:rPr lang="en-GB" dirty="0"/>
              <a:t> </a:t>
            </a:r>
            <a:r>
              <a:rPr lang="en-GB" dirty="0" err="1"/>
              <a:t>toteutettua</a:t>
            </a:r>
            <a:r>
              <a:rPr lang="en-GB" dirty="0"/>
              <a:t>.</a:t>
            </a:r>
            <a:endParaRPr lang="de-DE" dirty="0"/>
          </a:p>
          <a:p>
            <a:endParaRPr lang="de-DE" dirty="0"/>
          </a:p>
        </p:txBody>
      </p:sp>
      <p:pic>
        <p:nvPicPr>
          <p:cNvPr id="8" name="Bildplatzhalter 7"/>
          <p:cNvPicPr>
            <a:picLocks noGrp="1" noChangeAspect="1"/>
          </p:cNvPicPr>
          <p:nvPr>
            <p:ph type="pic" sz="quarter" idx="12"/>
          </p:nvPr>
        </p:nvPicPr>
        <p:blipFill>
          <a:blip r:embed="rId2"/>
          <a:srcRect l="6757" r="6757"/>
          <a:stretch>
            <a:fillRect/>
          </a:stretch>
        </p:blipFill>
        <p:spPr>
          <a:prstGeom prst="rect">
            <a:avLst/>
          </a:prstGeom>
        </p:spPr>
      </p:pic>
      <p:sp>
        <p:nvSpPr>
          <p:cNvPr id="9" name="Textfeld 8"/>
          <p:cNvSpPr txBox="1"/>
          <p:nvPr/>
        </p:nvSpPr>
        <p:spPr>
          <a:xfrm>
            <a:off x="7895406" y="1571658"/>
            <a:ext cx="1818815" cy="461665"/>
          </a:xfrm>
          <a:prstGeom prst="rect">
            <a:avLst/>
          </a:prstGeom>
          <a:noFill/>
        </p:spPr>
        <p:txBody>
          <a:bodyPr wrap="square" rtlCol="0">
            <a:spAutoFit/>
          </a:bodyPr>
          <a:lstStyle/>
          <a:p>
            <a:r>
              <a:rPr lang="de-DE" sz="1200" dirty="0">
                <a:solidFill>
                  <a:schemeClr val="bg1"/>
                </a:solidFill>
              </a:rPr>
              <a:t>© </a:t>
            </a:r>
            <a:r>
              <a:rPr lang="de-DE" sz="1200" dirty="0" err="1">
                <a:solidFill>
                  <a:schemeClr val="bg1"/>
                </a:solidFill>
              </a:rPr>
              <a:t>kareliacottagesfinland</a:t>
            </a:r>
            <a:endParaRPr lang="de-DE" sz="1200" dirty="0">
              <a:solidFill>
                <a:schemeClr val="bg1"/>
              </a:solidFill>
            </a:endParaRPr>
          </a:p>
          <a:p>
            <a:r>
              <a:rPr lang="de-DE" sz="1200" dirty="0">
                <a:solidFill>
                  <a:schemeClr val="bg1"/>
                </a:solidFill>
              </a:rPr>
              <a:t> </a:t>
            </a:r>
          </a:p>
        </p:txBody>
      </p:sp>
    </p:spTree>
    <p:extLst>
      <p:ext uri="{BB962C8B-B14F-4D97-AF65-F5344CB8AC3E}">
        <p14:creationId xmlns:p14="http://schemas.microsoft.com/office/powerpoint/2010/main" val="280625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fi-FI" dirty="0"/>
              <a:t>EMMA hanke pähkinänkuoressa</a:t>
            </a:r>
          </a:p>
        </p:txBody>
      </p:sp>
      <p:sp>
        <p:nvSpPr>
          <p:cNvPr id="3" name="Textplatzhalter 2"/>
          <p:cNvSpPr>
            <a:spLocks noGrp="1"/>
          </p:cNvSpPr>
          <p:nvPr>
            <p:ph type="body" sz="quarter" idx="12"/>
          </p:nvPr>
        </p:nvSpPr>
        <p:spPr/>
        <p:txBody>
          <a:bodyPr/>
          <a:lstStyle/>
          <a:p>
            <a:r>
              <a:rPr lang="en-GB" dirty="0"/>
              <a:t>Kilpailukyky </a:t>
            </a:r>
            <a:r>
              <a:rPr lang="en-GB" dirty="0" err="1"/>
              <a:t>suunnitelmat</a:t>
            </a:r>
            <a:endParaRPr lang="en-GB" dirty="0"/>
          </a:p>
        </p:txBody>
      </p:sp>
      <p:sp>
        <p:nvSpPr>
          <p:cNvPr id="4" name="Textplatzhalter 3"/>
          <p:cNvSpPr>
            <a:spLocks noGrp="1"/>
          </p:cNvSpPr>
          <p:nvPr>
            <p:ph type="body" sz="quarter" idx="13"/>
          </p:nvPr>
        </p:nvSpPr>
        <p:spPr/>
        <p:txBody>
          <a:bodyPr/>
          <a:lstStyle/>
          <a:p>
            <a:r>
              <a:rPr lang="en-GB" dirty="0">
                <a:solidFill>
                  <a:srgbClr val="2CB4E1"/>
                </a:solidFill>
              </a:rPr>
              <a:t>Itämeren </a:t>
            </a:r>
            <a:r>
              <a:rPr lang="en-GB" dirty="0" err="1">
                <a:solidFill>
                  <a:srgbClr val="2CB4E1"/>
                </a:solidFill>
              </a:rPr>
              <a:t>alue</a:t>
            </a:r>
            <a:r>
              <a:rPr lang="en-GB" dirty="0">
                <a:solidFill>
                  <a:srgbClr val="2CB4E1"/>
                </a:solidFill>
              </a:rPr>
              <a:t> ja </a:t>
            </a:r>
            <a:r>
              <a:rPr lang="en-GB" dirty="0" err="1">
                <a:solidFill>
                  <a:srgbClr val="2CB4E1"/>
                </a:solidFill>
              </a:rPr>
              <a:t>kansainvälisyys</a:t>
            </a:r>
            <a:endParaRPr lang="en-GB" dirty="0">
              <a:solidFill>
                <a:srgbClr val="2CB4E1"/>
              </a:solidFill>
            </a:endParaRPr>
          </a:p>
        </p:txBody>
      </p:sp>
      <p:sp>
        <p:nvSpPr>
          <p:cNvPr id="5" name="Textplatzhalter 4"/>
          <p:cNvSpPr>
            <a:spLocks noGrp="1"/>
          </p:cNvSpPr>
          <p:nvPr>
            <p:ph type="body" sz="quarter" idx="14"/>
          </p:nvPr>
        </p:nvSpPr>
        <p:spPr/>
        <p:txBody>
          <a:bodyPr/>
          <a:lstStyle/>
          <a:p>
            <a:r>
              <a:rPr lang="en-GB" dirty="0"/>
              <a:t>Johtopäätökset ja </a:t>
            </a:r>
            <a:r>
              <a:rPr lang="en-GB" dirty="0" err="1"/>
              <a:t>suositukset</a:t>
            </a:r>
            <a:endParaRPr lang="en-GB" dirty="0"/>
          </a:p>
        </p:txBody>
      </p:sp>
      <p:sp>
        <p:nvSpPr>
          <p:cNvPr id="6" name="Titel 5"/>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1913996753"/>
      </p:ext>
    </p:extLst>
  </p:cSld>
  <p:clrMapOvr>
    <a:masterClrMapping/>
  </p:clrMapOvr>
</p:sld>
</file>

<file path=ppt/theme/theme1.xml><?xml version="1.0" encoding="utf-8"?>
<a:theme xmlns:a="http://schemas.openxmlformats.org/drawingml/2006/main" name="EMMA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1918</Words>
  <Application>Microsoft Office PowerPoint</Application>
  <PresentationFormat>Benutzerdefiniert</PresentationFormat>
  <Paragraphs>206</Paragraphs>
  <Slides>18</Slides>
  <Notes>9</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4" baseType="lpstr">
      <vt:lpstr>Arial</vt:lpstr>
      <vt:lpstr>Wingdings</vt:lpstr>
      <vt:lpstr>Calibri</vt:lpstr>
      <vt:lpstr>Courier New</vt:lpstr>
      <vt:lpstr>EMMA Master</vt:lpstr>
      <vt:lpstr>Bitmap-Bild</vt:lpstr>
      <vt:lpstr>Sisävesiliikenne Itämeren alueella  Kilpailukykysuunnitelma</vt:lpstr>
      <vt:lpstr>Sisältö</vt:lpstr>
      <vt:lpstr>Interreg Itämeriohjelman EMMA hanke</vt:lpstr>
      <vt:lpstr>EMMA hanke</vt:lpstr>
      <vt:lpstr>EMMA hankkeen visio Itämeren alueelle</vt:lpstr>
      <vt:lpstr>Sisältö</vt:lpstr>
      <vt:lpstr>Suomi</vt:lpstr>
      <vt:lpstr>Suomi</vt:lpstr>
      <vt:lpstr>Content</vt:lpstr>
      <vt:lpstr>Olemassa olevien organisaatiorakenteiden parempi hyödyntäminen</vt:lpstr>
      <vt:lpstr>Olemassa olevien organisaatiorakenteiden parempi hyödyntäminen</vt:lpstr>
      <vt:lpstr>Eurooppalaiset sisävesiliikenteen tiedonvälitysjärjestelmät </vt:lpstr>
      <vt:lpstr>RIS järjestelmän hyödyntäminen ja kehittäminen</vt:lpstr>
      <vt:lpstr>RIS järjestelmän hyödyntäminen ja kehittäminen</vt:lpstr>
      <vt:lpstr>Content</vt:lpstr>
      <vt:lpstr>Hallinnon ja etujärjestörakenteiden kehittäminen</vt:lpstr>
      <vt:lpstr>Tarvitaan selkeä ja yhteinen Itämeren alueen sisävesiliikennettä tukeva strategia</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Nikola Košvancová</dc:creator>
  <cp:lastModifiedBy>Cailliaux, Adina Katharina</cp:lastModifiedBy>
  <cp:revision>190</cp:revision>
  <cp:lastPrinted>2019-03-11T08:20:36Z</cp:lastPrinted>
  <dcterms:created xsi:type="dcterms:W3CDTF">2016-02-17T09:17:34Z</dcterms:created>
  <dcterms:modified xsi:type="dcterms:W3CDTF">2019-03-14T08:13:25Z</dcterms:modified>
</cp:coreProperties>
</file>