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51" r:id="rId1"/>
  </p:sldMasterIdLst>
  <p:notesMasterIdLst>
    <p:notesMasterId r:id="rId33"/>
  </p:notesMasterIdLst>
  <p:sldIdLst>
    <p:sldId id="256" r:id="rId2"/>
    <p:sldId id="300" r:id="rId3"/>
    <p:sldId id="287" r:id="rId4"/>
    <p:sldId id="289" r:id="rId5"/>
    <p:sldId id="297" r:id="rId6"/>
    <p:sldId id="320" r:id="rId7"/>
    <p:sldId id="321" r:id="rId8"/>
    <p:sldId id="323" r:id="rId9"/>
    <p:sldId id="322" r:id="rId10"/>
    <p:sldId id="325" r:id="rId11"/>
    <p:sldId id="326" r:id="rId12"/>
    <p:sldId id="327" r:id="rId13"/>
    <p:sldId id="328" r:id="rId14"/>
    <p:sldId id="329" r:id="rId15"/>
    <p:sldId id="304" r:id="rId16"/>
    <p:sldId id="335" r:id="rId17"/>
    <p:sldId id="330" r:id="rId18"/>
    <p:sldId id="333" r:id="rId19"/>
    <p:sldId id="312" r:id="rId20"/>
    <p:sldId id="305" r:id="rId21"/>
    <p:sldId id="332" r:id="rId22"/>
    <p:sldId id="314" r:id="rId23"/>
    <p:sldId id="313" r:id="rId24"/>
    <p:sldId id="315" r:id="rId25"/>
    <p:sldId id="316" r:id="rId26"/>
    <p:sldId id="317" r:id="rId27"/>
    <p:sldId id="259" r:id="rId28"/>
    <p:sldId id="319" r:id="rId29"/>
    <p:sldId id="318" r:id="rId30"/>
    <p:sldId id="302" r:id="rId31"/>
    <p:sldId id="272" r:id="rId32"/>
  </p:sldIdLst>
  <p:sldSz cx="12190413" cy="6859588"/>
  <p:notesSz cx="6858000" cy="9144000"/>
  <p:embeddedFontLst>
    <p:embeddedFont>
      <p:font typeface="Calibri" panose="020F0502020204030204" pitchFamily="34" charset="0"/>
      <p:regular r:id="rId34"/>
      <p:bold r:id="rId35"/>
      <p:italic r:id="rId36"/>
      <p:boldItalic r:id="rId37"/>
    </p:embeddedFont>
  </p:embeddedFontLst>
  <p:defaultTex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1FF44D1D-B32E-4770-B8C0-3B2012F4EE5C}">
          <p14:sldIdLst>
            <p14:sldId id="256"/>
            <p14:sldId id="300"/>
          </p14:sldIdLst>
        </p14:section>
        <p14:section name="EMMA in a Nutshell" id="{1EF2D8E7-C8A4-4187-8E4D-481F5B62B973}">
          <p14:sldIdLst>
            <p14:sldId id="287"/>
            <p14:sldId id="289"/>
            <p14:sldId id="297"/>
            <p14:sldId id="320"/>
          </p14:sldIdLst>
        </p14:section>
        <p14:section name="CIP - Finland" id="{22CCB5AE-6D1A-4C18-A5AC-3EF3CDA2CA4A}">
          <p14:sldIdLst>
            <p14:sldId id="321"/>
            <p14:sldId id="323"/>
          </p14:sldIdLst>
        </p14:section>
        <p14:section name="CIP Germany" id="{E41D37A2-A9D5-4DA5-BA58-39C8034E93DC}">
          <p14:sldIdLst>
            <p14:sldId id="322"/>
            <p14:sldId id="325"/>
            <p14:sldId id="326"/>
          </p14:sldIdLst>
        </p14:section>
        <p14:section name="CIP Lithuania" id="{57E656A5-4E3E-4F32-A38F-54A77039CE36}">
          <p14:sldIdLst>
            <p14:sldId id="327"/>
            <p14:sldId id="328"/>
          </p14:sldIdLst>
        </p14:section>
        <p14:section name="CIP Poland" id="{47359A4E-4C2E-483C-BCC3-B2CF9EEEC9F5}">
          <p14:sldIdLst>
            <p14:sldId id="329"/>
            <p14:sldId id="304"/>
            <p14:sldId id="335"/>
            <p14:sldId id="330"/>
          </p14:sldIdLst>
        </p14:section>
        <p14:section name="CIP Sweden" id="{B567F5DF-3B7E-4BC2-BF89-92EDC175A9FF}">
          <p14:sldIdLst>
            <p14:sldId id="333"/>
            <p14:sldId id="312"/>
            <p14:sldId id="305"/>
            <p14:sldId id="332"/>
          </p14:sldIdLst>
        </p14:section>
        <p14:section name="BSR and International" id="{6D05F3A9-8929-4238-9C14-E6D06C9DC547}">
          <p14:sldIdLst>
            <p14:sldId id="314"/>
            <p14:sldId id="313"/>
            <p14:sldId id="315"/>
            <p14:sldId id="316"/>
            <p14:sldId id="317"/>
            <p14:sldId id="259"/>
          </p14:sldIdLst>
        </p14:section>
        <p14:section name="Conclusions and Recommendations" id="{383F1F4F-170C-427F-A8D0-341A5D385496}">
          <p14:sldIdLst>
            <p14:sldId id="319"/>
            <p14:sldId id="318"/>
            <p14:sldId id="302"/>
          </p14:sldIdLst>
        </p14:section>
        <p14:section name="Final Slide" id="{46F155F2-177B-4C4D-ADB8-4404CD6854D2}">
          <p14:sldIdLst>
            <p14:sldId id="272"/>
          </p14:sldIdLst>
        </p14:section>
      </p14:sectionLst>
    </p:ex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B4E1"/>
    <a:srgbClr val="00507F"/>
    <a:srgbClr val="C00000"/>
    <a:srgbClr val="7B7B7B"/>
    <a:srgbClr val="CDC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02" autoAdjust="0"/>
    <p:restoredTop sz="81518" autoAdjust="0"/>
  </p:normalViewPr>
  <p:slideViewPr>
    <p:cSldViewPr>
      <p:cViewPr varScale="1">
        <p:scale>
          <a:sx n="111" d="100"/>
          <a:sy n="111" d="100"/>
        </p:scale>
        <p:origin x="114" y="132"/>
      </p:cViewPr>
      <p:guideLst>
        <p:guide orient="horz" pos="2161"/>
        <p:guide pos="3840"/>
      </p:guideLst>
    </p:cSldViewPr>
  </p:slideViewPr>
  <p:notesTextViewPr>
    <p:cViewPr>
      <p:scale>
        <a:sx n="3" d="2"/>
        <a:sy n="3" d="2"/>
      </p:scale>
      <p:origin x="0" y="0"/>
    </p:cViewPr>
  </p:notesTextViewPr>
  <p:sorterViewPr>
    <p:cViewPr>
      <p:scale>
        <a:sx n="100" d="100"/>
        <a:sy n="100" d="100"/>
      </p:scale>
      <p:origin x="0" y="74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216123-3A9E-440B-94D1-BE521FCE44CB}" type="datetimeFigureOut">
              <a:rPr lang="de-DE" smtClean="0"/>
              <a:t>01.03.2019</a:t>
            </a:fld>
            <a:endParaRPr lang="de-DE"/>
          </a:p>
        </p:txBody>
      </p:sp>
      <p:sp>
        <p:nvSpPr>
          <p:cNvPr id="4" name="Folienbildplatzhalt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ED9978-FAC8-4A75-91ED-8A62DF927ED4}" type="slidenum">
              <a:rPr lang="de-DE" smtClean="0"/>
              <a:t>‹Nr.›</a:t>
            </a:fld>
            <a:endParaRPr lang="de-DE"/>
          </a:p>
        </p:txBody>
      </p:sp>
    </p:spTree>
    <p:extLst>
      <p:ext uri="{BB962C8B-B14F-4D97-AF65-F5344CB8AC3E}">
        <p14:creationId xmlns:p14="http://schemas.microsoft.com/office/powerpoint/2010/main" val="2624175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FED9978-FAC8-4A75-91ED-8A62DF927ED4}" type="slidenum">
              <a:rPr lang="de-DE" smtClean="0"/>
              <a:t>1</a:t>
            </a:fld>
            <a:endParaRPr lang="de-DE"/>
          </a:p>
        </p:txBody>
      </p:sp>
    </p:spTree>
    <p:extLst>
      <p:ext uri="{BB962C8B-B14F-4D97-AF65-F5344CB8AC3E}">
        <p14:creationId xmlns:p14="http://schemas.microsoft.com/office/powerpoint/2010/main" val="1048324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FED9978-FAC8-4A75-91ED-8A62DF927ED4}" type="slidenum">
              <a:rPr lang="de-DE" smtClean="0"/>
              <a:t>17</a:t>
            </a:fld>
            <a:endParaRPr lang="de-DE"/>
          </a:p>
        </p:txBody>
      </p:sp>
    </p:spTree>
    <p:extLst>
      <p:ext uri="{BB962C8B-B14F-4D97-AF65-F5344CB8AC3E}">
        <p14:creationId xmlns:p14="http://schemas.microsoft.com/office/powerpoint/2010/main" val="3541353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1" dirty="0" smtClean="0"/>
              <a:t>All</a:t>
            </a:r>
            <a:r>
              <a:rPr lang="de-DE" b="1" baseline="0" dirty="0" smtClean="0"/>
              <a:t> SE </a:t>
            </a:r>
            <a:r>
              <a:rPr lang="de-DE" b="1" baseline="0" dirty="0" err="1" smtClean="0"/>
              <a:t>bottlenecks</a:t>
            </a:r>
            <a:r>
              <a:rPr lang="de-DE" b="1" baseline="0" dirty="0" smtClean="0"/>
              <a:t> </a:t>
            </a:r>
            <a:r>
              <a:rPr lang="de-DE" b="1" baseline="0" dirty="0" err="1" smtClean="0"/>
              <a:t>are</a:t>
            </a:r>
            <a:r>
              <a:rPr lang="de-DE" b="1" baseline="0" dirty="0" smtClean="0"/>
              <a:t> not </a:t>
            </a:r>
            <a:r>
              <a:rPr lang="de-DE" b="1" baseline="0" dirty="0" err="1" smtClean="0"/>
              <a:t>part</a:t>
            </a:r>
            <a:r>
              <a:rPr lang="de-DE" b="1" baseline="0" dirty="0" smtClean="0"/>
              <a:t> </a:t>
            </a:r>
            <a:r>
              <a:rPr lang="de-DE" b="1" baseline="0" dirty="0" err="1" smtClean="0"/>
              <a:t>of</a:t>
            </a:r>
            <a:r>
              <a:rPr lang="de-DE" b="1" baseline="0" dirty="0" smtClean="0"/>
              <a:t> </a:t>
            </a:r>
            <a:r>
              <a:rPr lang="de-DE" b="1" baseline="0" dirty="0" err="1" smtClean="0"/>
              <a:t>any</a:t>
            </a:r>
            <a:r>
              <a:rPr lang="de-DE" b="1" baseline="0" dirty="0" smtClean="0"/>
              <a:t> TEN-T Core </a:t>
            </a:r>
            <a:r>
              <a:rPr lang="de-DE" b="1" baseline="0" dirty="0" err="1" smtClean="0"/>
              <a:t>Corridor</a:t>
            </a:r>
            <a:r>
              <a:rPr lang="de-DE" b="1" baseline="0" dirty="0" smtClean="0"/>
              <a:t>.</a:t>
            </a:r>
          </a:p>
          <a:p>
            <a:pPr marL="0" indent="0">
              <a:buFont typeface="Arial" panose="020B0604020202020204" pitchFamily="34" charset="0"/>
              <a:buNone/>
            </a:pPr>
            <a:endParaRPr lang="de-DE" b="1" dirty="0" smtClean="0"/>
          </a:p>
          <a:p>
            <a:pPr marL="0" indent="0">
              <a:buFont typeface="Arial" panose="020B0604020202020204" pitchFamily="34" charset="0"/>
              <a:buNone/>
            </a:pPr>
            <a:r>
              <a:rPr lang="de-DE" b="1" dirty="0" smtClean="0"/>
              <a:t>SE-01 </a:t>
            </a:r>
            <a:r>
              <a:rPr lang="de-DE" b="1" dirty="0" err="1" smtClean="0"/>
              <a:t>Göta</a:t>
            </a:r>
            <a:r>
              <a:rPr lang="de-DE" b="1" dirty="0" smtClean="0"/>
              <a:t> River </a:t>
            </a:r>
            <a:r>
              <a:rPr lang="sv-SE" b="1" dirty="0" smtClean="0"/>
              <a:t>from Göteborg (Göta River Bridge) to Vänersborg </a:t>
            </a:r>
            <a:r>
              <a:rPr lang="sv-SE" b="1" dirty="0" smtClean="0">
                <a:sym typeface="Wingdings" panose="05000000000000000000" pitchFamily="2" charset="2"/>
              </a:rPr>
              <a:t> </a:t>
            </a:r>
            <a:r>
              <a:rPr lang="fr-FR" b="1" dirty="0" err="1" smtClean="0">
                <a:sym typeface="Wingdings" panose="05000000000000000000" pitchFamily="2" charset="2"/>
              </a:rPr>
              <a:t>Insufficient</a:t>
            </a:r>
            <a:r>
              <a:rPr lang="fr-FR" b="1" dirty="0" smtClean="0">
                <a:sym typeface="Wingdings" panose="05000000000000000000" pitchFamily="2" charset="2"/>
              </a:rPr>
              <a:t> River Information System applications</a:t>
            </a:r>
            <a:endParaRPr lang="de-DE" b="1" dirty="0" smtClean="0"/>
          </a:p>
          <a:p>
            <a:pPr marL="171450" indent="-171450">
              <a:buFont typeface="Arial" panose="020B0604020202020204" pitchFamily="34" charset="0"/>
              <a:buChar char="•"/>
            </a:pPr>
            <a:r>
              <a:rPr lang="en-US" dirty="0" smtClean="0"/>
              <a:t>Since there are conflicts between river traffic and passing train and roadways, earlier RIS-pilot (GOTRIS) showed a need for traffic synchronization between different modes of traffic. New bridge over </a:t>
            </a:r>
            <a:r>
              <a:rPr lang="en-US" dirty="0" err="1" smtClean="0"/>
              <a:t>Göta</a:t>
            </a:r>
            <a:r>
              <a:rPr lang="en-US" dirty="0" smtClean="0"/>
              <a:t> River in the center of </a:t>
            </a:r>
            <a:r>
              <a:rPr lang="en-US" dirty="0" err="1" smtClean="0"/>
              <a:t>Göteborg</a:t>
            </a:r>
            <a:r>
              <a:rPr lang="en-US" dirty="0" smtClean="0"/>
              <a:t> have legal prerequisites to be followed by some sort of traffic management system addressing issues above.</a:t>
            </a:r>
          </a:p>
          <a:p>
            <a:pPr marL="171450" indent="-171450">
              <a:buFont typeface="Arial" panose="020B0604020202020204" pitchFamily="34" charset="0"/>
              <a:buChar char="•"/>
            </a:pPr>
            <a:r>
              <a:rPr lang="en-US" dirty="0" smtClean="0"/>
              <a:t>The GOTRIS concept was developed and piloted in 2014 showing how the identified issued could be resolved. Decision for implementing a similar system is pending the decision of reinvestments of locks. Initiative for a pre-implementation through CEF instrument is being discussed.</a:t>
            </a:r>
          </a:p>
          <a:p>
            <a:pPr marL="171450" indent="-171450">
              <a:buFont typeface="Arial" panose="020B0604020202020204" pitchFamily="34" charset="0"/>
              <a:buChar char="•"/>
            </a:pPr>
            <a:r>
              <a:rPr lang="en-US" dirty="0" smtClean="0"/>
              <a:t>Positive effects: Better usage of the river infrastructure, less waiting time for vessels at bridges (openings), lower CO2 emissions, better energy efficiency, less waiting time for public transport</a:t>
            </a:r>
          </a:p>
          <a:p>
            <a:pPr marL="171450" indent="-171450">
              <a:buFont typeface="Arial" panose="020B0604020202020204" pitchFamily="34" charset="0"/>
              <a:buChar char="•"/>
            </a:pPr>
            <a:r>
              <a:rPr lang="en-US" dirty="0" smtClean="0"/>
              <a:t>Task force instigated (SMA, STA, City of </a:t>
            </a:r>
            <a:r>
              <a:rPr lang="en-US" dirty="0" err="1" smtClean="0"/>
              <a:t>Göteborg</a:t>
            </a:r>
            <a:r>
              <a:rPr lang="en-US" dirty="0" smtClean="0"/>
              <a:t>) to address the issue. Initiative through CEF instrument to do a pre-implementation (SMA,STA)</a:t>
            </a:r>
            <a:endParaRPr lang="de-DE" dirty="0" smtClean="0"/>
          </a:p>
          <a:p>
            <a:pPr marL="171450" indent="-171450">
              <a:buFont typeface="Arial" panose="020B0604020202020204" pitchFamily="34" charset="0"/>
              <a:buChar char="•"/>
            </a:pPr>
            <a:endParaRPr lang="de-DE" dirty="0" smtClean="0"/>
          </a:p>
          <a:p>
            <a:pPr marL="0" indent="0">
              <a:buFont typeface="Arial" panose="020B0604020202020204" pitchFamily="34" charset="0"/>
              <a:buNone/>
            </a:pPr>
            <a:r>
              <a:rPr lang="sv-SE" b="1" dirty="0" smtClean="0"/>
              <a:t>SE-02 New Göta Älv bridge </a:t>
            </a:r>
            <a:r>
              <a:rPr lang="sv-SE" b="1" dirty="0" smtClean="0">
                <a:sym typeface="Wingdings" panose="05000000000000000000" pitchFamily="2" charset="2"/>
              </a:rPr>
              <a:t> </a:t>
            </a:r>
            <a:r>
              <a:rPr lang="en-US" b="1" dirty="0" smtClean="0">
                <a:sym typeface="Wingdings" panose="05000000000000000000" pitchFamily="2" charset="2"/>
              </a:rPr>
              <a:t>Clearance height restrictions (e.g. low bridge </a:t>
            </a:r>
            <a:r>
              <a:rPr lang="en-US" b="1" dirty="0" err="1" smtClean="0">
                <a:sym typeface="Wingdings" panose="05000000000000000000" pitchFamily="2" charset="2"/>
              </a:rPr>
              <a:t>higts</a:t>
            </a:r>
            <a:r>
              <a:rPr lang="en-US" b="1" dirty="0" smtClean="0">
                <a:sym typeface="Wingdings" panose="05000000000000000000" pitchFamily="2" charset="2"/>
              </a:rPr>
              <a:t>)</a:t>
            </a:r>
          </a:p>
          <a:p>
            <a:pPr marL="171450" indent="-171450">
              <a:buFont typeface="Arial" panose="020B0604020202020204" pitchFamily="34" charset="0"/>
              <a:buChar char="•"/>
            </a:pPr>
            <a:r>
              <a:rPr lang="en-US" dirty="0" smtClean="0"/>
              <a:t>New bridge in central of </a:t>
            </a:r>
            <a:r>
              <a:rPr lang="en-US" dirty="0" err="1" smtClean="0"/>
              <a:t>Göteborg</a:t>
            </a:r>
            <a:r>
              <a:rPr lang="en-US" dirty="0" smtClean="0"/>
              <a:t> over the river will have clearance height of 12 m, compared to existing bridge of 18m</a:t>
            </a:r>
          </a:p>
          <a:p>
            <a:pPr marL="171450" indent="-171450">
              <a:buFont typeface="Arial" panose="020B0604020202020204" pitchFamily="34" charset="0"/>
              <a:buChar char="•"/>
            </a:pPr>
            <a:r>
              <a:rPr lang="en-US" dirty="0" smtClean="0"/>
              <a:t>Restrictions Mon-Fri, 06-09, 15-18) for vessels with height clearance over 12 m. (Compared to todays 18 m)</a:t>
            </a:r>
            <a:endParaRPr lang="sv-SE" dirty="0" smtClean="0"/>
          </a:p>
          <a:p>
            <a:pPr marL="0" indent="0">
              <a:buFont typeface="Arial" panose="020B0604020202020204" pitchFamily="34" charset="0"/>
              <a:buNone/>
            </a:pPr>
            <a:endParaRPr lang="sv-SE" dirty="0" smtClean="0"/>
          </a:p>
          <a:p>
            <a:pPr marL="0" indent="0">
              <a:buFont typeface="Arial" panose="020B0604020202020204" pitchFamily="34" charset="0"/>
              <a:buNone/>
            </a:pPr>
            <a:r>
              <a:rPr lang="de-DE" b="1" dirty="0" smtClean="0"/>
              <a:t>SE-03 </a:t>
            </a:r>
            <a:r>
              <a:rPr lang="de-DE" b="1" dirty="0" err="1" smtClean="0"/>
              <a:t>Trollhättan-locks</a:t>
            </a:r>
            <a:endParaRPr lang="de-DE" b="1" dirty="0" smtClean="0"/>
          </a:p>
          <a:p>
            <a:pPr marL="171450" indent="-171450">
              <a:buFont typeface="Arial" panose="020B0604020202020204" pitchFamily="34" charset="0"/>
              <a:buChar char="•"/>
            </a:pPr>
            <a:r>
              <a:rPr lang="en-US" dirty="0" smtClean="0"/>
              <a:t>The locks are approaching end of economic and technical lifetime. Should</a:t>
            </a:r>
            <a:r>
              <a:rPr lang="en-US" baseline="0" dirty="0" smtClean="0"/>
              <a:t> WIT still be possible in future six locks need to be replaced before 2030.</a:t>
            </a:r>
          </a:p>
          <a:p>
            <a:pPr marL="171450" indent="-171450">
              <a:buFont typeface="Arial" panose="020B0604020202020204" pitchFamily="34" charset="0"/>
              <a:buChar char="•"/>
            </a:pPr>
            <a:r>
              <a:rPr lang="en-US" baseline="0" dirty="0" smtClean="0"/>
              <a:t>Costs: 	Preliminary estimated to be about Euro300 million. Ongoing study by </a:t>
            </a:r>
            <a:r>
              <a:rPr lang="en-US" baseline="0" dirty="0" err="1" smtClean="0"/>
              <a:t>Trafikverket</a:t>
            </a:r>
            <a:r>
              <a:rPr lang="en-US" baseline="0" dirty="0" smtClean="0"/>
              <a:t> in cooperation with SMA.</a:t>
            </a:r>
          </a:p>
          <a:p>
            <a:pPr marL="171450" indent="-171450">
              <a:buFont typeface="Arial" panose="020B0604020202020204" pitchFamily="34" charset="0"/>
              <a:buChar char="•"/>
            </a:pPr>
            <a:r>
              <a:rPr lang="en-US" baseline="0" dirty="0" smtClean="0"/>
              <a:t>Effects:	Larger capacity, shorter time to pass, lower number of locks, higher reliability</a:t>
            </a:r>
          </a:p>
          <a:p>
            <a:pPr marL="171450" indent="-171450">
              <a:buFont typeface="Arial" panose="020B0604020202020204" pitchFamily="34" charset="0"/>
              <a:buChar char="•"/>
            </a:pPr>
            <a:endParaRPr lang="de-DE" dirty="0" smtClean="0"/>
          </a:p>
          <a:p>
            <a:pPr marL="0" indent="0">
              <a:buFont typeface="Arial" panose="020B0604020202020204" pitchFamily="34" charset="0"/>
              <a:buNone/>
            </a:pPr>
            <a:r>
              <a:rPr lang="en-US" b="1" dirty="0" smtClean="0"/>
              <a:t>SE-04 Inaccessible areas for IWW traffic – legal obstacles</a:t>
            </a:r>
          </a:p>
          <a:p>
            <a:pPr marL="171450" indent="-171450">
              <a:buFont typeface="Arial" panose="020B0604020202020204" pitchFamily="34" charset="0"/>
              <a:buChar char="•"/>
            </a:pPr>
            <a:r>
              <a:rPr lang="en-US" dirty="0" smtClean="0"/>
              <a:t>The limited coverage of the area classified as IWW is a bottleneck. In Sweden only the two lakes of </a:t>
            </a:r>
            <a:r>
              <a:rPr lang="en-US" dirty="0" err="1" smtClean="0"/>
              <a:t>Mälaren</a:t>
            </a:r>
            <a:r>
              <a:rPr lang="en-US" dirty="0" smtClean="0"/>
              <a:t> and </a:t>
            </a:r>
            <a:r>
              <a:rPr lang="en-US" dirty="0" err="1" smtClean="0"/>
              <a:t>Vänern</a:t>
            </a:r>
            <a:r>
              <a:rPr lang="en-US" dirty="0" smtClean="0"/>
              <a:t>, including </a:t>
            </a:r>
            <a:r>
              <a:rPr lang="en-US" dirty="0" err="1" smtClean="0"/>
              <a:t>Göta</a:t>
            </a:r>
            <a:r>
              <a:rPr lang="en-US" dirty="0" smtClean="0"/>
              <a:t> river from the high bridge at the entree of </a:t>
            </a:r>
            <a:r>
              <a:rPr lang="en-US" dirty="0" err="1" smtClean="0"/>
              <a:t>Göteborg</a:t>
            </a:r>
            <a:r>
              <a:rPr lang="en-US" dirty="0" smtClean="0"/>
              <a:t> to Lake </a:t>
            </a:r>
            <a:r>
              <a:rPr lang="en-US" dirty="0" err="1" smtClean="0"/>
              <a:t>Vänern</a:t>
            </a:r>
            <a:r>
              <a:rPr lang="en-US" dirty="0" smtClean="0"/>
              <a:t>.</a:t>
            </a:r>
          </a:p>
          <a:p>
            <a:pPr marL="171450" indent="-171450">
              <a:buFont typeface="Arial" panose="020B0604020202020204" pitchFamily="34" charset="0"/>
              <a:buChar char="•"/>
            </a:pPr>
            <a:r>
              <a:rPr lang="en-US" dirty="0" smtClean="0"/>
              <a:t>More areas outside of the mentioned needs to be classified, even if as Category 1, but to  be able to connect industries and ports that are to be found in the region outside of the mentioned lakes.</a:t>
            </a:r>
          </a:p>
          <a:p>
            <a:pPr marL="171450" indent="-171450">
              <a:buFont typeface="Arial" panose="020B0604020202020204" pitchFamily="34" charset="0"/>
              <a:buChar char="•"/>
            </a:pPr>
            <a:r>
              <a:rPr lang="en-US" dirty="0" smtClean="0"/>
              <a:t>Effects: Extended area of operation for a future IWW fleet, leading to an extended reach and access to more cargo as well as opportunities.</a:t>
            </a:r>
            <a:endParaRPr lang="de-DE" dirty="0"/>
          </a:p>
        </p:txBody>
      </p:sp>
      <p:sp>
        <p:nvSpPr>
          <p:cNvPr id="4" name="Foliennummernplatzhalter 3"/>
          <p:cNvSpPr>
            <a:spLocks noGrp="1"/>
          </p:cNvSpPr>
          <p:nvPr>
            <p:ph type="sldNum" sz="quarter" idx="10"/>
          </p:nvPr>
        </p:nvSpPr>
        <p:spPr/>
        <p:txBody>
          <a:bodyPr/>
          <a:lstStyle/>
          <a:p>
            <a:fld id="{CFED9978-FAC8-4A75-91ED-8A62DF927ED4}" type="slidenum">
              <a:rPr lang="de-DE" smtClean="0"/>
              <a:t>18</a:t>
            </a:fld>
            <a:endParaRPr lang="de-DE"/>
          </a:p>
        </p:txBody>
      </p:sp>
    </p:spTree>
    <p:extLst>
      <p:ext uri="{BB962C8B-B14F-4D97-AF65-F5344CB8AC3E}">
        <p14:creationId xmlns:p14="http://schemas.microsoft.com/office/powerpoint/2010/main" val="2411498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100" i="1" kern="1200" dirty="0" smtClean="0">
                <a:solidFill>
                  <a:schemeClr val="tx1"/>
                </a:solidFill>
                <a:effectLst/>
                <a:latin typeface="+mn-lt"/>
                <a:ea typeface="+mn-ea"/>
                <a:cs typeface="+mn-cs"/>
              </a:rPr>
              <a:t>Sweden implemented the EU Directive 2006/87/EC (a set of rules and regulations dictating technical and operational requirements for ships engaged in inland waterway traffic) in December 2014 but no commercial traffic has started.</a:t>
            </a:r>
          </a:p>
          <a:p>
            <a:endParaRPr lang="en-GB" sz="1100" i="1" kern="1200" dirty="0" smtClean="0">
              <a:solidFill>
                <a:schemeClr val="tx1"/>
              </a:solidFill>
              <a:effectLst/>
              <a:latin typeface="+mn-lt"/>
              <a:ea typeface="+mn-ea"/>
              <a:cs typeface="+mn-cs"/>
            </a:endParaRPr>
          </a:p>
          <a:p>
            <a:r>
              <a:rPr lang="en-GB" sz="1100" i="1" kern="1200" dirty="0" smtClean="0">
                <a:solidFill>
                  <a:schemeClr val="tx1"/>
                </a:solidFill>
                <a:effectLst/>
                <a:latin typeface="+mn-lt"/>
                <a:ea typeface="+mn-ea"/>
                <a:cs typeface="+mn-cs"/>
              </a:rPr>
              <a:t>The test sailing was on Avatar Logistics initiative and why they did it is because Sweden needs to “kick off” the inland navigation. </a:t>
            </a:r>
            <a:endParaRPr lang="de-DE" sz="1100" dirty="0" smtClean="0"/>
          </a:p>
          <a:p>
            <a:endParaRPr lang="en-GB" sz="1100" baseline="0" noProof="0" dirty="0" smtClean="0"/>
          </a:p>
          <a:p>
            <a:r>
              <a:rPr lang="en-GB" sz="1100" i="1" kern="1200" dirty="0" smtClean="0">
                <a:solidFill>
                  <a:schemeClr val="tx1"/>
                </a:solidFill>
                <a:effectLst/>
                <a:latin typeface="+mn-lt"/>
                <a:ea typeface="+mn-ea"/>
                <a:cs typeface="+mn-cs"/>
              </a:rPr>
              <a:t>According to the plan the pilot project managed to test the full logistics chain in reality, loading in </a:t>
            </a:r>
            <a:r>
              <a:rPr lang="en-GB" sz="1100" i="1" kern="1200" dirty="0" err="1" smtClean="0">
                <a:solidFill>
                  <a:schemeClr val="tx1"/>
                </a:solidFill>
                <a:effectLst/>
                <a:latin typeface="+mn-lt"/>
                <a:ea typeface="+mn-ea"/>
                <a:cs typeface="+mn-cs"/>
              </a:rPr>
              <a:t>Göteborg</a:t>
            </a:r>
            <a:r>
              <a:rPr lang="en-GB" sz="1100" i="1" kern="1200" dirty="0" smtClean="0">
                <a:solidFill>
                  <a:schemeClr val="tx1"/>
                </a:solidFill>
                <a:effectLst/>
                <a:latin typeface="+mn-lt"/>
                <a:ea typeface="+mn-ea"/>
                <a:cs typeface="+mn-cs"/>
              </a:rPr>
              <a:t>, transport by barge, discharging in </a:t>
            </a:r>
            <a:r>
              <a:rPr lang="en-GB" sz="1100" i="1" kern="1200" dirty="0" err="1" smtClean="0">
                <a:solidFill>
                  <a:schemeClr val="tx1"/>
                </a:solidFill>
                <a:effectLst/>
                <a:latin typeface="+mn-lt"/>
                <a:ea typeface="+mn-ea"/>
                <a:cs typeface="+mn-cs"/>
              </a:rPr>
              <a:t>Vänersborg</a:t>
            </a:r>
            <a:r>
              <a:rPr lang="en-GB" sz="1100" i="1" kern="1200" dirty="0" smtClean="0">
                <a:solidFill>
                  <a:schemeClr val="tx1"/>
                </a:solidFill>
                <a:effectLst/>
                <a:latin typeface="+mn-lt"/>
                <a:ea typeface="+mn-ea"/>
                <a:cs typeface="+mn-cs"/>
              </a:rPr>
              <a:t>, reloading to truck and delivery to the customer.</a:t>
            </a:r>
            <a:endParaRPr lang="en-GB" sz="1100" baseline="0" noProof="0" dirty="0" smtClean="0"/>
          </a:p>
          <a:p>
            <a:r>
              <a:rPr lang="en-GB" sz="1100" i="1" kern="1200" dirty="0" smtClean="0">
                <a:solidFill>
                  <a:schemeClr val="tx1"/>
                </a:solidFill>
                <a:effectLst/>
                <a:latin typeface="+mn-lt"/>
                <a:ea typeface="+mn-ea"/>
                <a:cs typeface="+mn-cs"/>
              </a:rPr>
              <a:t>The container pilot in </a:t>
            </a:r>
            <a:r>
              <a:rPr lang="en-GB" sz="1100" i="1" kern="1200" dirty="0" err="1" smtClean="0">
                <a:solidFill>
                  <a:schemeClr val="tx1"/>
                </a:solidFill>
                <a:effectLst/>
                <a:latin typeface="+mn-lt"/>
                <a:ea typeface="+mn-ea"/>
                <a:cs typeface="+mn-cs"/>
              </a:rPr>
              <a:t>Göta</a:t>
            </a:r>
            <a:r>
              <a:rPr lang="en-GB" sz="1100" i="1" kern="1200" dirty="0" smtClean="0">
                <a:solidFill>
                  <a:schemeClr val="tx1"/>
                </a:solidFill>
                <a:effectLst/>
                <a:latin typeface="+mn-lt"/>
                <a:ea typeface="+mn-ea"/>
                <a:cs typeface="+mn-cs"/>
              </a:rPr>
              <a:t> </a:t>
            </a:r>
            <a:r>
              <a:rPr lang="en-GB" sz="1100" i="1" kern="1200" dirty="0" err="1" smtClean="0">
                <a:solidFill>
                  <a:schemeClr val="tx1"/>
                </a:solidFill>
                <a:effectLst/>
                <a:latin typeface="+mn-lt"/>
                <a:ea typeface="+mn-ea"/>
                <a:cs typeface="+mn-cs"/>
              </a:rPr>
              <a:t>älv</a:t>
            </a:r>
            <a:r>
              <a:rPr lang="en-GB" sz="1100" i="1" kern="1200" dirty="0" smtClean="0">
                <a:solidFill>
                  <a:schemeClr val="tx1"/>
                </a:solidFill>
                <a:effectLst/>
                <a:latin typeface="+mn-lt"/>
                <a:ea typeface="+mn-ea"/>
                <a:cs typeface="+mn-cs"/>
              </a:rPr>
              <a:t> was executed with vessel and barge equipment that are available in Sweden. Meaning that this not is an efficient equipment, technical &amp; financial for a permanent liner service.</a:t>
            </a:r>
          </a:p>
          <a:p>
            <a:endParaRPr lang="en-GB" sz="1100" i="1" kern="1200" dirty="0" smtClean="0">
              <a:solidFill>
                <a:schemeClr val="tx1"/>
              </a:solidFill>
              <a:effectLst/>
              <a:latin typeface="+mn-lt"/>
              <a:ea typeface="+mn-ea"/>
              <a:cs typeface="+mn-cs"/>
            </a:endParaRPr>
          </a:p>
          <a:p>
            <a:r>
              <a:rPr lang="en-GB" sz="1100" i="1" kern="1200" dirty="0" smtClean="0">
                <a:solidFill>
                  <a:schemeClr val="tx1"/>
                </a:solidFill>
                <a:effectLst/>
                <a:latin typeface="+mn-lt"/>
                <a:ea typeface="+mn-ea"/>
                <a:cs typeface="+mn-cs"/>
              </a:rPr>
              <a:t>The idea with the pilot is to attract the market the possibilities with inland navigation, since this is new in Sweden and to push the politicians to finalize the regulations for inland vessels/traffic.</a:t>
            </a:r>
          </a:p>
          <a:p>
            <a:endParaRPr lang="en-GB" sz="1100" noProof="0" dirty="0" smtClean="0"/>
          </a:p>
          <a:p>
            <a:r>
              <a:rPr lang="en-GB" sz="1100" noProof="0" dirty="0" smtClean="0"/>
              <a:t>Simultaneously</a:t>
            </a:r>
            <a:r>
              <a:rPr lang="en-GB" sz="1100" baseline="0" noProof="0" dirty="0" smtClean="0"/>
              <a:t> AVATAR Logistics will develop a vessel type for Scandinavian weather conditions’.</a:t>
            </a:r>
          </a:p>
        </p:txBody>
      </p:sp>
      <p:sp>
        <p:nvSpPr>
          <p:cNvPr id="4" name="Foliennummernplatzhalter 3"/>
          <p:cNvSpPr>
            <a:spLocks noGrp="1"/>
          </p:cNvSpPr>
          <p:nvPr>
            <p:ph type="sldNum" sz="quarter" idx="10"/>
          </p:nvPr>
        </p:nvSpPr>
        <p:spPr/>
        <p:txBody>
          <a:bodyPr/>
          <a:lstStyle/>
          <a:p>
            <a:fld id="{CFED9978-FAC8-4A75-91ED-8A62DF927ED4}" type="slidenum">
              <a:rPr lang="de-DE" smtClean="0"/>
              <a:t>20</a:t>
            </a:fld>
            <a:endParaRPr lang="de-DE"/>
          </a:p>
        </p:txBody>
      </p:sp>
    </p:spTree>
    <p:extLst>
      <p:ext uri="{BB962C8B-B14F-4D97-AF65-F5344CB8AC3E}">
        <p14:creationId xmlns:p14="http://schemas.microsoft.com/office/powerpoint/2010/main" val="3258289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FED9978-FAC8-4A75-91ED-8A62DF927ED4}" type="slidenum">
              <a:rPr lang="de-DE" smtClean="0"/>
              <a:t>21</a:t>
            </a:fld>
            <a:endParaRPr lang="de-DE"/>
          </a:p>
        </p:txBody>
      </p:sp>
    </p:spTree>
    <p:extLst>
      <p:ext uri="{BB962C8B-B14F-4D97-AF65-F5344CB8AC3E}">
        <p14:creationId xmlns:p14="http://schemas.microsoft.com/office/powerpoint/2010/main" val="1861790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smtClean="0">
                <a:solidFill>
                  <a:schemeClr val="tx1"/>
                </a:solidFill>
                <a:effectLst/>
                <a:latin typeface="+mn-lt"/>
                <a:ea typeface="+mn-ea"/>
                <a:cs typeface="+mn-cs"/>
              </a:rPr>
              <a:t>On European level several IWW associations represent the sector towards EU institutions like the EU Parliament, the EU Commission and the EU Council. On European level several lobby organisations exist focusing on inland navigation, namely European Barge Union (EBU), European Federation of Inland Ports (EFIP), European River-Sea-Transport Union (ERSTU), European Skippers’ Organisation (ESO), Inland Navigation Europe (INE) and the Association for inland navigation and navigable waterways in Europe (VBW).</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Analyses in the project showed the lack of members from the Baltic Sea Region (besides Germany and Poland to some extend) represented by IWW associations in Brussels. This is due to the fact of missing national branch associations. However, especially the acquisition of single private organisations from one country should not come along with the privilege representing this country officially on European levels. The danger is to represent single interests of one/some financially strong members and not the entire sector of the country. Thus, it can be stated, that the national drawback is also influencing sectors representation on the European level.</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However, it has to be clearly stated, that cooperation between the associations exist and increases. Besides others joint statements, policy-/recommendation papers and events are organised to bundle forces. Strengths of the individual associations are getting used by all, even though not in any kind of business yet.</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CFED9978-FAC8-4A75-91ED-8A62DF927ED4}" type="slidenum">
              <a:rPr lang="de-DE" smtClean="0"/>
              <a:t>23</a:t>
            </a:fld>
            <a:endParaRPr lang="de-DE"/>
          </a:p>
        </p:txBody>
      </p:sp>
    </p:spTree>
    <p:extLst>
      <p:ext uri="{BB962C8B-B14F-4D97-AF65-F5344CB8AC3E}">
        <p14:creationId xmlns:p14="http://schemas.microsoft.com/office/powerpoint/2010/main" val="1963964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nSpc>
                <a:spcPct val="150000"/>
              </a:lnSpc>
              <a:buFont typeface="Arial" pitchFamily="34" charset="0"/>
              <a:buNone/>
            </a:pPr>
            <a:r>
              <a:rPr lang="en-GB" sz="1100" b="1" dirty="0" smtClean="0">
                <a:solidFill>
                  <a:srgbClr val="00507F"/>
                </a:solidFill>
                <a:latin typeface="Arial" panose="020B0604020202020204" pitchFamily="34" charset="0"/>
                <a:cs typeface="Arial" panose="020B0604020202020204" pitchFamily="34" charset="0"/>
              </a:rPr>
              <a:t>Technique and public section:</a:t>
            </a:r>
          </a:p>
          <a:p>
            <a:pPr marL="0" indent="0">
              <a:lnSpc>
                <a:spcPct val="150000"/>
              </a:lnSpc>
              <a:buFont typeface="Arial" pitchFamily="34" charset="0"/>
              <a:buNone/>
            </a:pPr>
            <a:endParaRPr lang="en-GB" sz="1100" dirty="0" smtClean="0">
              <a:solidFill>
                <a:srgbClr val="00507F"/>
              </a:solidFill>
              <a:latin typeface="Arial" panose="020B0604020202020204" pitchFamily="34" charset="0"/>
              <a:cs typeface="Arial" panose="020B0604020202020204" pitchFamily="34" charset="0"/>
            </a:endParaRPr>
          </a:p>
          <a:p>
            <a:pPr marL="266673" indent="-266673">
              <a:buFont typeface="Arial" pitchFamily="34" charset="0"/>
              <a:buChar char="•"/>
            </a:pPr>
            <a:r>
              <a:rPr lang="en-US" sz="1100" dirty="0" smtClean="0">
                <a:latin typeface="Arial" panose="020B0604020202020204" pitchFamily="34" charset="0"/>
                <a:cs typeface="Arial" panose="020B0604020202020204" pitchFamily="34" charset="0"/>
              </a:rPr>
              <a:t>Electronic Chart Display and Information System (ECDIS)</a:t>
            </a:r>
            <a:endParaRPr lang="en-GB" sz="1100" dirty="0" smtClean="0">
              <a:latin typeface="Arial" panose="020B0604020202020204" pitchFamily="34" charset="0"/>
              <a:cs typeface="Arial" panose="020B0604020202020204" pitchFamily="34" charset="0"/>
            </a:endParaRPr>
          </a:p>
          <a:p>
            <a:pPr marL="266673" indent="-266673">
              <a:buFont typeface="Arial" pitchFamily="34" charset="0"/>
              <a:buChar char="•"/>
            </a:pPr>
            <a:r>
              <a:rPr lang="en-GB" sz="1100" dirty="0" smtClean="0">
                <a:latin typeface="Arial" panose="020B0604020202020204" pitchFamily="34" charset="0"/>
                <a:cs typeface="Arial" panose="020B0604020202020204" pitchFamily="34" charset="0"/>
              </a:rPr>
              <a:t>Electronic navigational chart overlay (</a:t>
            </a:r>
            <a:r>
              <a:rPr lang="en-GB" sz="1100" dirty="0" err="1" smtClean="0">
                <a:latin typeface="Arial" panose="020B0604020202020204" pitchFamily="34" charset="0"/>
                <a:cs typeface="Arial" panose="020B0604020202020204" pitchFamily="34" charset="0"/>
              </a:rPr>
              <a:t>iENC</a:t>
            </a:r>
            <a:r>
              <a:rPr lang="en-GB" sz="1100" dirty="0" smtClean="0">
                <a:latin typeface="Arial" panose="020B0604020202020204" pitchFamily="34" charset="0"/>
                <a:cs typeface="Arial" panose="020B0604020202020204" pitchFamily="34" charset="0"/>
              </a:rPr>
              <a:t>): </a:t>
            </a:r>
            <a:br>
              <a:rPr lang="en-GB" sz="1100" dirty="0" smtClean="0">
                <a:latin typeface="Arial" panose="020B0604020202020204" pitchFamily="34" charset="0"/>
                <a:cs typeface="Arial" panose="020B0604020202020204" pitchFamily="34" charset="0"/>
              </a:rPr>
            </a:br>
            <a:r>
              <a:rPr lang="en-GB" sz="1100" dirty="0" smtClean="0">
                <a:latin typeface="Arial" panose="020B0604020202020204" pitchFamily="34" charset="0"/>
                <a:cs typeface="Arial" panose="020B0604020202020204" pitchFamily="34" charset="0"/>
              </a:rPr>
              <a:t>Position of locks, bridges, gauges, bunker stations, etc.:  European RIS Index </a:t>
            </a:r>
            <a:br>
              <a:rPr lang="en-GB" sz="1100" dirty="0" smtClean="0">
                <a:latin typeface="Arial" panose="020B0604020202020204" pitchFamily="34" charset="0"/>
                <a:cs typeface="Arial" panose="020B0604020202020204" pitchFamily="34" charset="0"/>
              </a:rPr>
            </a:br>
            <a:r>
              <a:rPr lang="en-GB" sz="1100" dirty="0" smtClean="0">
                <a:latin typeface="Arial" panose="020B0604020202020204" pitchFamily="34" charset="0"/>
                <a:cs typeface="Arial" panose="020B0604020202020204" pitchFamily="34" charset="0"/>
              </a:rPr>
              <a:t>Publicly available contents is rather heterogeneous. </a:t>
            </a:r>
          </a:p>
          <a:p>
            <a:pPr marL="266673" indent="-266673" fontAlgn="ctr">
              <a:buFont typeface="Arial" pitchFamily="34" charset="0"/>
              <a:buChar char="•"/>
            </a:pPr>
            <a:endParaRPr lang="en-GB" sz="1100" dirty="0" smtClean="0">
              <a:latin typeface="Arial" panose="020B0604020202020204" pitchFamily="34" charset="0"/>
              <a:cs typeface="Arial" panose="020B0604020202020204" pitchFamily="34" charset="0"/>
            </a:endParaRPr>
          </a:p>
          <a:p>
            <a:pPr marL="266673" indent="-266673" fontAlgn="ctr">
              <a:buFont typeface="Arial" pitchFamily="34" charset="0"/>
              <a:buChar char="•"/>
            </a:pPr>
            <a:r>
              <a:rPr lang="en-GB" sz="1100" dirty="0" smtClean="0">
                <a:latin typeface="Arial" panose="020B0604020202020204" pitchFamily="34" charset="0"/>
                <a:cs typeface="Arial" panose="020B0604020202020204" pitchFamily="34" charset="0"/>
              </a:rPr>
              <a:t>Notices to Skippers (</a:t>
            </a:r>
            <a:r>
              <a:rPr lang="en-GB" sz="1100" dirty="0" err="1" smtClean="0">
                <a:latin typeface="Arial" panose="020B0604020202020204" pitchFamily="34" charset="0"/>
                <a:cs typeface="Arial" panose="020B0604020202020204" pitchFamily="34" charset="0"/>
              </a:rPr>
              <a:t>NtS</a:t>
            </a:r>
            <a:r>
              <a:rPr lang="en-GB" sz="1100" dirty="0" smtClean="0">
                <a:latin typeface="Arial" panose="020B0604020202020204" pitchFamily="34" charset="0"/>
                <a:cs typeface="Arial" panose="020B0604020202020204" pitchFamily="34" charset="0"/>
              </a:rPr>
              <a:t>),</a:t>
            </a:r>
            <a:r>
              <a:rPr lang="en-GB" sz="1100" baseline="0" dirty="0" smtClean="0">
                <a:latin typeface="Arial" panose="020B0604020202020204" pitchFamily="34" charset="0"/>
                <a:cs typeface="Arial" panose="020B0604020202020204" pitchFamily="34" charset="0"/>
              </a:rPr>
              <a:t> German service integrated. </a:t>
            </a:r>
            <a:r>
              <a:rPr lang="en-GB" sz="1100" dirty="0" smtClean="0">
                <a:latin typeface="Arial" panose="020B0604020202020204" pitchFamily="34" charset="0"/>
                <a:cs typeface="Arial" panose="020B0604020202020204" pitchFamily="34" charset="0"/>
              </a:rPr>
              <a:t>Other countries to follow. </a:t>
            </a:r>
            <a:r>
              <a:rPr lang="en-GB" sz="1100" dirty="0" err="1" smtClean="0">
                <a:latin typeface="Arial" panose="020B0604020202020204" pitchFamily="34" charset="0"/>
                <a:cs typeface="Arial" panose="020B0604020202020204" pitchFamily="34" charset="0"/>
              </a:rPr>
              <a:t>Fallback</a:t>
            </a:r>
            <a:r>
              <a:rPr lang="en-GB" sz="1100" dirty="0" smtClean="0">
                <a:latin typeface="Arial" panose="020B0604020202020204" pitchFamily="34" charset="0"/>
                <a:cs typeface="Arial" panose="020B0604020202020204" pitchFamily="34" charset="0"/>
              </a:rPr>
              <a:t> via proprietary subscriptions (email) possible</a:t>
            </a:r>
          </a:p>
          <a:p>
            <a:pPr marL="266673" indent="-266673" fontAlgn="ctr">
              <a:buFont typeface="Arial" pitchFamily="34" charset="0"/>
              <a:buChar char="•"/>
            </a:pPr>
            <a:r>
              <a:rPr lang="en-GB" sz="1100" dirty="0" smtClean="0">
                <a:latin typeface="Arial" panose="020B0604020202020204" pitchFamily="34" charset="0"/>
                <a:cs typeface="Arial" panose="020B0604020202020204" pitchFamily="34" charset="0"/>
              </a:rPr>
              <a:t>Display of water levels (WRM messages based on </a:t>
            </a:r>
            <a:r>
              <a:rPr lang="en-GB" sz="1100" dirty="0" err="1" smtClean="0">
                <a:latin typeface="Arial" panose="020B0604020202020204" pitchFamily="34" charset="0"/>
                <a:cs typeface="Arial" panose="020B0604020202020204" pitchFamily="34" charset="0"/>
              </a:rPr>
              <a:t>NtS</a:t>
            </a:r>
            <a:r>
              <a:rPr lang="en-GB" sz="1100" dirty="0" smtClean="0">
                <a:latin typeface="Arial" panose="020B0604020202020204" pitchFamily="34" charset="0"/>
                <a:cs typeface="Arial" panose="020B0604020202020204" pitchFamily="34" charset="0"/>
              </a:rPr>
              <a:t>)</a:t>
            </a:r>
          </a:p>
          <a:p>
            <a:pPr marL="542871" lvl="1" indent="-268261" fontAlgn="ctr">
              <a:buFont typeface="Arial" pitchFamily="34" charset="0"/>
              <a:buChar char="•"/>
            </a:pPr>
            <a:r>
              <a:rPr lang="en-GB" sz="1100" dirty="0" smtClean="0">
                <a:latin typeface="Arial" panose="020B0604020202020204" pitchFamily="34" charset="0"/>
                <a:cs typeface="Arial" panose="020B0604020202020204" pitchFamily="34" charset="0"/>
              </a:rPr>
              <a:t>Possible value added information: trends, hotspots, vertical clearance under bridges</a:t>
            </a:r>
          </a:p>
          <a:p>
            <a:pPr marL="266673" indent="-266673">
              <a:buFont typeface="Arial" pitchFamily="34" charset="0"/>
              <a:buChar char="•"/>
            </a:pPr>
            <a:endParaRPr lang="en-GB" sz="1100" dirty="0" smtClean="0">
              <a:latin typeface="Arial" panose="020B0604020202020204" pitchFamily="34" charset="0"/>
              <a:cs typeface="Arial" panose="020B0604020202020204" pitchFamily="34" charset="0"/>
            </a:endParaRPr>
          </a:p>
          <a:p>
            <a:pPr marL="266673" indent="-266673">
              <a:buFont typeface="Arial" pitchFamily="34" charset="0"/>
              <a:buChar char="•"/>
            </a:pPr>
            <a:r>
              <a:rPr lang="en-GB" sz="1100" dirty="0" smtClean="0">
                <a:latin typeface="Arial" panose="020B0604020202020204" pitchFamily="34" charset="0"/>
                <a:cs typeface="Arial" panose="020B0604020202020204" pitchFamily="34" charset="0"/>
              </a:rPr>
              <a:t>General traffic information based on anonymised AIS data </a:t>
            </a:r>
          </a:p>
          <a:p>
            <a:pPr marL="541284" lvl="1" indent="-266673">
              <a:buFont typeface="Arial" pitchFamily="34" charset="0"/>
              <a:buChar char="•"/>
            </a:pPr>
            <a:r>
              <a:rPr lang="en-GB" sz="1100" dirty="0" smtClean="0">
                <a:latin typeface="Arial" panose="020B0604020202020204" pitchFamily="34" charset="0"/>
                <a:cs typeface="Arial" panose="020B0604020202020204" pitchFamily="34" charset="0"/>
              </a:rPr>
              <a:t>traffic density</a:t>
            </a:r>
          </a:p>
          <a:p>
            <a:pPr marL="541284" lvl="1" indent="-266673">
              <a:buFont typeface="Arial" pitchFamily="34" charset="0"/>
              <a:buChar char="•"/>
            </a:pPr>
            <a:r>
              <a:rPr lang="en-GB" sz="1100" dirty="0" smtClean="0">
                <a:latin typeface="Arial" panose="020B0604020202020204" pitchFamily="34" charset="0"/>
                <a:cs typeface="Arial" panose="020B0604020202020204" pitchFamily="34" charset="0"/>
              </a:rPr>
              <a:t>lock waiting times</a:t>
            </a:r>
          </a:p>
          <a:p>
            <a:pPr marL="541284" lvl="1" indent="-266673">
              <a:buNone/>
            </a:pPr>
            <a:r>
              <a:rPr lang="en-GB" sz="1100" dirty="0" smtClean="0">
                <a:latin typeface="Arial" panose="020B0604020202020204" pitchFamily="34" charset="0"/>
                <a:cs typeface="Arial" panose="020B0604020202020204" pitchFamily="34" charset="0"/>
              </a:rPr>
              <a:t>AIS land infrastructure is available in parts of Germany. Discussions with ministry are ongoing.</a:t>
            </a:r>
          </a:p>
          <a:p>
            <a:pPr marL="266673" indent="-266673">
              <a:buFont typeface="Arial" pitchFamily="34" charset="0"/>
              <a:buChar char="•"/>
            </a:pPr>
            <a:r>
              <a:rPr lang="en-GB" sz="1100" dirty="0" smtClean="0">
                <a:latin typeface="Arial" panose="020B0604020202020204" pitchFamily="34" charset="0"/>
                <a:cs typeface="Arial" panose="020B0604020202020204" pitchFamily="34" charset="0"/>
              </a:rPr>
              <a:t>Inclusion of detailed ports &amp; terminal </a:t>
            </a:r>
            <a:r>
              <a:rPr lang="en-GB" sz="1100" dirty="0" smtClean="0">
                <a:latin typeface="Arial" panose="020B0604020202020204" pitchFamily="34" charset="0"/>
                <a:cs typeface="Arial" panose="020B0604020202020204" pitchFamily="34" charset="0"/>
              </a:rPr>
              <a:t>data</a:t>
            </a:r>
          </a:p>
          <a:p>
            <a:pPr marL="0" indent="0">
              <a:buFont typeface="Arial" pitchFamily="34" charset="0"/>
              <a:buNone/>
            </a:pPr>
            <a:endParaRPr lang="en-GB" sz="1100" dirty="0" smtClean="0">
              <a:latin typeface="Arial" panose="020B0604020202020204" pitchFamily="34" charset="0"/>
              <a:cs typeface="Arial" panose="020B0604020202020204" pitchFamily="34" charset="0"/>
            </a:endParaRPr>
          </a:p>
          <a:p>
            <a:pPr marL="1587" lvl="1" indent="0">
              <a:buFont typeface="Wingdings" panose="05000000000000000000" pitchFamily="2" charset="2"/>
              <a:buNone/>
              <a:tabLst>
                <a:tab pos="355600" algn="l"/>
              </a:tabLst>
            </a:pPr>
            <a:r>
              <a:rPr lang="en-GB" b="1" dirty="0" smtClean="0"/>
              <a:t>Map-based web application providing static and basic status information on IWW</a:t>
            </a:r>
          </a:p>
          <a:p>
            <a:pPr marL="263525" lvl="1" indent="-365125">
              <a:buFont typeface="Wingdings" pitchFamily="2" charset="2"/>
              <a:buChar char="Ø"/>
              <a:tabLst>
                <a:tab pos="720725" algn="l"/>
              </a:tabLst>
            </a:pPr>
            <a:r>
              <a:rPr lang="en-GB" sz="2000" dirty="0" smtClean="0"/>
              <a:t>Electronic navigational chart overlay (</a:t>
            </a:r>
            <a:r>
              <a:rPr lang="en-GB" sz="2000" dirty="0" err="1" smtClean="0"/>
              <a:t>iENC</a:t>
            </a:r>
            <a:r>
              <a:rPr lang="en-GB" sz="2000" dirty="0" smtClean="0"/>
              <a:t>)</a:t>
            </a:r>
          </a:p>
          <a:p>
            <a:pPr marL="263525" lvl="1" indent="-365125">
              <a:buFont typeface="Wingdings" pitchFamily="2" charset="2"/>
              <a:buChar char="Ø"/>
              <a:tabLst>
                <a:tab pos="720725" algn="l"/>
              </a:tabLst>
            </a:pPr>
            <a:r>
              <a:rPr lang="en-GB" sz="2000" dirty="0" smtClean="0"/>
              <a:t>Position of locks, bridges, gauges, bunker stations, etc.:  update of European RIS Index</a:t>
            </a:r>
          </a:p>
          <a:p>
            <a:pPr marL="263525" lvl="1" indent="-365125">
              <a:buFont typeface="Wingdings" pitchFamily="2" charset="2"/>
              <a:buChar char="Ø"/>
              <a:tabLst>
                <a:tab pos="720725" algn="l"/>
              </a:tabLst>
            </a:pPr>
            <a:r>
              <a:rPr lang="en-GB" sz="2000" dirty="0" smtClean="0"/>
              <a:t>Notices to Skippers (</a:t>
            </a:r>
            <a:r>
              <a:rPr lang="en-GB" sz="2000" dirty="0" err="1" smtClean="0"/>
              <a:t>NtS</a:t>
            </a:r>
            <a:r>
              <a:rPr lang="en-GB" sz="2000" dirty="0" smtClean="0"/>
              <a:t>): Only </a:t>
            </a:r>
            <a:r>
              <a:rPr lang="en-GB" sz="2000" dirty="0" err="1" smtClean="0"/>
              <a:t>NtS-WebService</a:t>
            </a:r>
            <a:r>
              <a:rPr lang="en-GB" sz="2000" dirty="0" smtClean="0"/>
              <a:t> from Germany currently integrated.</a:t>
            </a:r>
          </a:p>
          <a:p>
            <a:pPr marL="263525" lvl="1" indent="-365125">
              <a:buFont typeface="Wingdings" pitchFamily="2" charset="2"/>
              <a:buChar char="Ø"/>
              <a:tabLst>
                <a:tab pos="720725" algn="l"/>
              </a:tabLst>
            </a:pPr>
            <a:r>
              <a:rPr lang="en-GB" sz="2000" dirty="0" smtClean="0"/>
              <a:t>Real time water levels - provided by German waterway authorities (WSV)</a:t>
            </a:r>
          </a:p>
          <a:p>
            <a:pPr marL="263525" lvl="1" indent="-365125">
              <a:buFont typeface="Wingdings" pitchFamily="2" charset="2"/>
              <a:buChar char="Ø"/>
              <a:tabLst>
                <a:tab pos="720725" algn="l"/>
              </a:tabLst>
            </a:pPr>
            <a:r>
              <a:rPr lang="en-GB" sz="2000" dirty="0" smtClean="0"/>
              <a:t>Dynamic traffic situation: traffic density (no of vessels per section) &amp; traffic flow (vessel speed per section)</a:t>
            </a:r>
          </a:p>
          <a:p>
            <a:pPr marL="263525" lvl="1" indent="-365125">
              <a:buFont typeface="Wingdings" pitchFamily="2" charset="2"/>
              <a:buChar char="Ø"/>
              <a:tabLst>
                <a:tab pos="720725" algn="l"/>
              </a:tabLst>
            </a:pPr>
            <a:r>
              <a:rPr lang="en-GB" sz="2000" dirty="0" smtClean="0"/>
              <a:t>Lock passage statistics (lock passage time = waiting time + lockage time)</a:t>
            </a:r>
            <a:endParaRPr lang="en-GB" sz="1100" dirty="0" smtClean="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CFED9978-FAC8-4A75-91ED-8A62DF927ED4}" type="slidenum">
              <a:rPr lang="de-DE" smtClean="0"/>
              <a:t>27</a:t>
            </a:fld>
            <a:endParaRPr lang="de-DE"/>
          </a:p>
        </p:txBody>
      </p:sp>
    </p:spTree>
    <p:extLst>
      <p:ext uri="{BB962C8B-B14F-4D97-AF65-F5344CB8AC3E}">
        <p14:creationId xmlns:p14="http://schemas.microsoft.com/office/powerpoint/2010/main" val="23521476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Identified</a:t>
            </a:r>
            <a:r>
              <a:rPr lang="de-DE" dirty="0" smtClean="0"/>
              <a:t> </a:t>
            </a:r>
            <a:r>
              <a:rPr lang="de-DE" dirty="0" err="1" smtClean="0"/>
              <a:t>challenges</a:t>
            </a:r>
            <a:r>
              <a:rPr lang="de-DE" dirty="0" smtClean="0"/>
              <a:t>:</a:t>
            </a:r>
          </a:p>
          <a:p>
            <a:pPr marL="330830" indent="-330830">
              <a:spcAft>
                <a:spcPts val="579"/>
              </a:spcAft>
              <a:buFont typeface="Courier New" panose="02070309020205020404" pitchFamily="49" charset="0"/>
              <a:buChar char="o"/>
            </a:pPr>
            <a:r>
              <a:rPr lang="en-GB" dirty="0" smtClean="0"/>
              <a:t>Investment and innovation backlog, ashore &amp; on board</a:t>
            </a:r>
          </a:p>
          <a:p>
            <a:pPr marL="330830" indent="-330830">
              <a:spcAft>
                <a:spcPts val="579"/>
              </a:spcAft>
              <a:buFont typeface="Courier New" panose="02070309020205020404" pitchFamily="49" charset="0"/>
              <a:buChar char="o"/>
            </a:pPr>
            <a:r>
              <a:rPr lang="en-GB" dirty="0" smtClean="0"/>
              <a:t>Inhomogeneous national regulations and markets </a:t>
            </a:r>
          </a:p>
          <a:p>
            <a:pPr marL="330830" indent="-330830">
              <a:spcAft>
                <a:spcPts val="579"/>
              </a:spcAft>
              <a:buFont typeface="Courier New" panose="02070309020205020404" pitchFamily="49" charset="0"/>
              <a:buChar char="o"/>
            </a:pPr>
            <a:r>
              <a:rPr lang="en-GB" dirty="0" smtClean="0"/>
              <a:t>Weather conditions can be challenging (e.g. ice)</a:t>
            </a:r>
          </a:p>
          <a:p>
            <a:pPr marL="330830" indent="-330830">
              <a:spcAft>
                <a:spcPts val="579"/>
              </a:spcAft>
              <a:buFont typeface="Courier New" panose="02070309020205020404" pitchFamily="49" charset="0"/>
              <a:buChar char="o"/>
            </a:pPr>
            <a:r>
              <a:rPr lang="en-GB" dirty="0" smtClean="0"/>
              <a:t>Lack of attention for inland navigation and available infrastructure </a:t>
            </a:r>
          </a:p>
          <a:p>
            <a:pPr marL="330830" indent="-330830">
              <a:spcAft>
                <a:spcPts val="579"/>
              </a:spcAft>
              <a:buFont typeface="Courier New" panose="02070309020205020404" pitchFamily="49" charset="0"/>
              <a:buChar char="o"/>
            </a:pPr>
            <a:r>
              <a:rPr lang="en-GB" dirty="0" smtClean="0"/>
              <a:t>Stronger cooperation of stakeholder needed</a:t>
            </a:r>
            <a:r>
              <a:rPr lang="en-GB" baseline="0" dirty="0" smtClean="0"/>
              <a:t> (</a:t>
            </a:r>
            <a:r>
              <a:rPr lang="en-GB" baseline="0" dirty="0" smtClean="0">
                <a:sym typeface="Wingdings" panose="05000000000000000000" pitchFamily="2" charset="2"/>
              </a:rPr>
              <a:t>l</a:t>
            </a:r>
            <a:r>
              <a:rPr lang="en-GB" dirty="0" smtClean="0"/>
              <a:t>obby structures)</a:t>
            </a:r>
          </a:p>
          <a:p>
            <a:endParaRPr lang="en-GB" noProof="0" dirty="0" smtClean="0"/>
          </a:p>
          <a:p>
            <a:r>
              <a:rPr lang="en-GB" noProof="0" dirty="0" smtClean="0"/>
              <a:t>Smart projects needed</a:t>
            </a:r>
            <a:r>
              <a:rPr lang="en-GB" baseline="0" noProof="0" dirty="0" smtClean="0"/>
              <a:t> to lift potentials, to bring innovation to the sector and to keep started </a:t>
            </a:r>
            <a:r>
              <a:rPr lang="en-GB" baseline="0" noProof="0" dirty="0" err="1" smtClean="0"/>
              <a:t>procedd</a:t>
            </a:r>
            <a:r>
              <a:rPr lang="en-GB" baseline="0" noProof="0" dirty="0" smtClean="0"/>
              <a:t> alive!</a:t>
            </a:r>
          </a:p>
          <a:p>
            <a:pPr defTabSz="882213">
              <a:defRPr/>
            </a:pPr>
            <a:endParaRPr lang="en-GB" dirty="0" smtClean="0"/>
          </a:p>
          <a:p>
            <a:pPr defTabSz="882213">
              <a:defRPr/>
            </a:pPr>
            <a:r>
              <a:rPr lang="en-GB" dirty="0" smtClean="0"/>
              <a:t>Inland waterways should play a more important role in the Baltic Sea Region in future!</a:t>
            </a:r>
          </a:p>
          <a:p>
            <a:endParaRPr lang="de-DE" dirty="0" smtClean="0"/>
          </a:p>
          <a:p>
            <a:r>
              <a:rPr lang="de-DE" dirty="0" smtClean="0"/>
              <a:t>VTS = </a:t>
            </a:r>
            <a:r>
              <a:rPr lang="de-DE" dirty="0" err="1" smtClean="0"/>
              <a:t>Vessel</a:t>
            </a:r>
            <a:r>
              <a:rPr lang="de-DE" baseline="0" dirty="0" smtClean="0"/>
              <a:t> Traffic Service</a:t>
            </a:r>
          </a:p>
          <a:p>
            <a:r>
              <a:rPr lang="de-DE" baseline="0" dirty="0" smtClean="0"/>
              <a:t>RIS = River Information Service</a:t>
            </a:r>
            <a:endParaRPr lang="de-DE" dirty="0"/>
          </a:p>
        </p:txBody>
      </p:sp>
      <p:sp>
        <p:nvSpPr>
          <p:cNvPr id="4" name="Foliennummernplatzhalter 3"/>
          <p:cNvSpPr>
            <a:spLocks noGrp="1"/>
          </p:cNvSpPr>
          <p:nvPr>
            <p:ph type="sldNum" sz="quarter" idx="10"/>
          </p:nvPr>
        </p:nvSpPr>
        <p:spPr/>
        <p:txBody>
          <a:bodyPr/>
          <a:lstStyle/>
          <a:p>
            <a:fld id="{CFED9978-FAC8-4A75-91ED-8A62DF927ED4}" type="slidenum">
              <a:rPr lang="de-DE" smtClean="0"/>
              <a:t>30</a:t>
            </a:fld>
            <a:endParaRPr lang="de-DE"/>
          </a:p>
        </p:txBody>
      </p:sp>
    </p:spTree>
    <p:extLst>
      <p:ext uri="{BB962C8B-B14F-4D97-AF65-F5344CB8AC3E}">
        <p14:creationId xmlns:p14="http://schemas.microsoft.com/office/powerpoint/2010/main" val="3620340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CFED9978-FAC8-4A75-91ED-8A62DF927ED4}" type="slidenum">
              <a:rPr lang="de-DE" smtClean="0"/>
              <a:t>31</a:t>
            </a:fld>
            <a:endParaRPr lang="de-DE"/>
          </a:p>
        </p:txBody>
      </p:sp>
    </p:spTree>
    <p:extLst>
      <p:ext uri="{BB962C8B-B14F-4D97-AF65-F5344CB8AC3E}">
        <p14:creationId xmlns:p14="http://schemas.microsoft.com/office/powerpoint/2010/main" val="5920667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latin typeface="Arial" panose="020B0604020202020204" pitchFamily="34" charset="0"/>
                <a:cs typeface="Arial" panose="020B0604020202020204" pitchFamily="34" charset="0"/>
              </a:rPr>
              <a:t>How</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to</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achive</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aims</a:t>
            </a:r>
            <a:r>
              <a:rPr lang="de-DE" dirty="0" smtClean="0">
                <a:latin typeface="Arial" panose="020B0604020202020204" pitchFamily="34" charset="0"/>
                <a:cs typeface="Arial" panose="020B0604020202020204" pitchFamily="34" charset="0"/>
              </a:rPr>
              <a:t>?</a:t>
            </a:r>
          </a:p>
          <a:p>
            <a:endParaRPr lang="de-DE" dirty="0" smtClean="0">
              <a:latin typeface="Arial" panose="020B0604020202020204" pitchFamily="34" charset="0"/>
              <a:cs typeface="Arial" panose="020B0604020202020204" pitchFamily="34" charset="0"/>
            </a:endParaRPr>
          </a:p>
          <a:p>
            <a:pPr marL="165415" indent="-165415">
              <a:buFontTx/>
              <a:buChar char="-"/>
            </a:pPr>
            <a:r>
              <a:rPr lang="de-DE" dirty="0" smtClean="0">
                <a:latin typeface="Arial" panose="020B0604020202020204" pitchFamily="34" charset="0"/>
                <a:cs typeface="Arial" panose="020B0604020202020204" pitchFamily="34" charset="0"/>
              </a:rPr>
              <a:t>Pilot </a:t>
            </a:r>
            <a:r>
              <a:rPr lang="de-DE" dirty="0" err="1" smtClean="0">
                <a:latin typeface="Arial" panose="020B0604020202020204" pitchFamily="34" charset="0"/>
                <a:cs typeface="Arial" panose="020B0604020202020204" pitchFamily="34" charset="0"/>
              </a:rPr>
              <a:t>actions</a:t>
            </a:r>
            <a:r>
              <a:rPr lang="de-DE" dirty="0" smtClean="0">
                <a:latin typeface="Arial" panose="020B0604020202020204" pitchFamily="34" charset="0"/>
                <a:cs typeface="Arial" panose="020B0604020202020204" pitchFamily="34" charset="0"/>
              </a:rPr>
              <a:t> </a:t>
            </a:r>
          </a:p>
          <a:p>
            <a:pPr marL="606522" lvl="1" indent="-165415">
              <a:buFontTx/>
              <a:buChar char="-"/>
            </a:pPr>
            <a:r>
              <a:rPr lang="de-DE" dirty="0" err="1" smtClean="0">
                <a:latin typeface="Arial" panose="020B0604020202020204" pitchFamily="34" charset="0"/>
                <a:cs typeface="Arial" panose="020B0604020202020204" pitchFamily="34" charset="0"/>
              </a:rPr>
              <a:t>to</a:t>
            </a:r>
            <a:r>
              <a:rPr lang="de-DE" dirty="0" smtClean="0">
                <a:latin typeface="Arial" panose="020B0604020202020204" pitchFamily="34" charset="0"/>
                <a:cs typeface="Arial" panose="020B0604020202020204" pitchFamily="34" charset="0"/>
              </a:rPr>
              <a:t> </a:t>
            </a:r>
            <a:r>
              <a:rPr lang="de-DE" dirty="0" err="1" smtClean="0">
                <a:latin typeface="Arial" panose="020B0604020202020204" pitchFamily="34" charset="0"/>
                <a:cs typeface="Arial" panose="020B0604020202020204" pitchFamily="34" charset="0"/>
              </a:rPr>
              <a:t>analyse</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and</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akquire</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data</a:t>
            </a:r>
            <a:endParaRPr lang="de-DE" baseline="0" dirty="0" smtClean="0">
              <a:latin typeface="Arial" panose="020B0604020202020204" pitchFamily="34" charset="0"/>
              <a:cs typeface="Arial" panose="020B0604020202020204" pitchFamily="34" charset="0"/>
            </a:endParaRPr>
          </a:p>
          <a:p>
            <a:pPr marL="606522" lvl="1" indent="-165415">
              <a:buFontTx/>
              <a:buChar char="-"/>
            </a:pPr>
            <a:r>
              <a:rPr lang="de-DE" baseline="0" dirty="0" err="1" smtClean="0">
                <a:latin typeface="Arial" panose="020B0604020202020204" pitchFamily="34" charset="0"/>
                <a:cs typeface="Arial" panose="020B0604020202020204" pitchFamily="34" charset="0"/>
              </a:rPr>
              <a:t>To</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proof</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concepts</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and</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to</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demonstrate</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potentioals</a:t>
            </a:r>
            <a:endParaRPr lang="de-DE" baseline="0" dirty="0" smtClean="0">
              <a:latin typeface="Arial" panose="020B0604020202020204" pitchFamily="34" charset="0"/>
              <a:cs typeface="Arial" panose="020B0604020202020204" pitchFamily="34" charset="0"/>
            </a:endParaRPr>
          </a:p>
          <a:p>
            <a:pPr marL="165415" indent="-165415">
              <a:buFontTx/>
              <a:buChar char="-"/>
            </a:pPr>
            <a:endParaRPr lang="de-DE" baseline="0" dirty="0" smtClean="0">
              <a:latin typeface="Arial" panose="020B0604020202020204" pitchFamily="34" charset="0"/>
              <a:cs typeface="Arial" panose="020B0604020202020204" pitchFamily="34" charset="0"/>
            </a:endParaRPr>
          </a:p>
          <a:p>
            <a:pPr marL="165415" indent="-165415">
              <a:buFontTx/>
              <a:buChar char="-"/>
            </a:pPr>
            <a:r>
              <a:rPr lang="de-DE" baseline="0" dirty="0" smtClean="0">
                <a:latin typeface="Arial" panose="020B0604020202020204" pitchFamily="34" charset="0"/>
                <a:cs typeface="Arial" panose="020B0604020202020204" pitchFamily="34" charset="0"/>
              </a:rPr>
              <a:t>Stakeholder </a:t>
            </a:r>
            <a:r>
              <a:rPr lang="de-DE" baseline="0" dirty="0" err="1" smtClean="0">
                <a:latin typeface="Arial" panose="020B0604020202020204" pitchFamily="34" charset="0"/>
                <a:cs typeface="Arial" panose="020B0604020202020204" pitchFamily="34" charset="0"/>
              </a:rPr>
              <a:t>plattform</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which</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acts</a:t>
            </a:r>
            <a:r>
              <a:rPr lang="de-DE" baseline="0" dirty="0" smtClean="0">
                <a:latin typeface="Arial" panose="020B0604020202020204" pitchFamily="34" charset="0"/>
                <a:cs typeface="Arial" panose="020B0604020202020204" pitchFamily="34" charset="0"/>
              </a:rPr>
              <a:t> neutral in </a:t>
            </a:r>
            <a:r>
              <a:rPr lang="de-DE" baseline="0" dirty="0" err="1" smtClean="0">
                <a:latin typeface="Arial" panose="020B0604020202020204" pitchFamily="34" charset="0"/>
                <a:cs typeface="Arial" panose="020B0604020202020204" pitchFamily="34" charset="0"/>
              </a:rPr>
              <a:t>regar</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of</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competition</a:t>
            </a:r>
            <a:endParaRPr lang="de-DE" baseline="0" dirty="0" smtClean="0">
              <a:latin typeface="Arial" panose="020B0604020202020204" pitchFamily="34" charset="0"/>
              <a:cs typeface="Arial" panose="020B0604020202020204" pitchFamily="34" charset="0"/>
            </a:endParaRPr>
          </a:p>
          <a:p>
            <a:pPr marL="606522" lvl="1" indent="-165415">
              <a:buFontTx/>
              <a:buChar char="-"/>
            </a:pPr>
            <a:r>
              <a:rPr lang="de-DE" baseline="0" dirty="0" err="1" smtClean="0">
                <a:latin typeface="Arial" panose="020B0604020202020204" pitchFamily="34" charset="0"/>
                <a:cs typeface="Arial" panose="020B0604020202020204" pitchFamily="34" charset="0"/>
              </a:rPr>
              <a:t>Exhibitions</a:t>
            </a:r>
            <a:endParaRPr lang="de-DE" baseline="0" dirty="0" smtClean="0">
              <a:latin typeface="Arial" panose="020B0604020202020204" pitchFamily="34" charset="0"/>
              <a:cs typeface="Arial" panose="020B0604020202020204" pitchFamily="34" charset="0"/>
            </a:endParaRPr>
          </a:p>
          <a:p>
            <a:pPr marL="606522" lvl="1" indent="-165415">
              <a:buFontTx/>
              <a:buChar char="-"/>
            </a:pPr>
            <a:r>
              <a:rPr lang="de-DE" baseline="0" dirty="0" smtClean="0">
                <a:latin typeface="Arial" panose="020B0604020202020204" pitchFamily="34" charset="0"/>
                <a:cs typeface="Arial" panose="020B0604020202020204" pitchFamily="34" charset="0"/>
              </a:rPr>
              <a:t>Events</a:t>
            </a:r>
          </a:p>
          <a:p>
            <a:pPr marL="606522" lvl="1" indent="-165415">
              <a:buFontTx/>
              <a:buChar char="-"/>
            </a:pPr>
            <a:r>
              <a:rPr lang="de-DE" baseline="0" dirty="0" smtClean="0">
                <a:latin typeface="Arial" panose="020B0604020202020204" pitchFamily="34" charset="0"/>
                <a:cs typeface="Arial" panose="020B0604020202020204" pitchFamily="34" charset="0"/>
              </a:rPr>
              <a:t>Public </a:t>
            </a:r>
            <a:r>
              <a:rPr lang="de-DE" baseline="0" dirty="0" err="1" smtClean="0">
                <a:latin typeface="Arial" panose="020B0604020202020204" pitchFamily="34" charset="0"/>
                <a:cs typeface="Arial" panose="020B0604020202020204" pitchFamily="34" charset="0"/>
              </a:rPr>
              <a:t>information</a:t>
            </a:r>
            <a:endParaRPr lang="de-DE" baseline="0" dirty="0" smtClean="0">
              <a:latin typeface="Arial" panose="020B0604020202020204" pitchFamily="34" charset="0"/>
              <a:cs typeface="Arial" panose="020B0604020202020204" pitchFamily="34" charset="0"/>
            </a:endParaRPr>
          </a:p>
          <a:p>
            <a:pPr marL="165415" indent="-165415">
              <a:buFontTx/>
              <a:buChar char="-"/>
            </a:pPr>
            <a:endParaRPr lang="de-DE" baseline="0" dirty="0" smtClean="0">
              <a:latin typeface="Arial" panose="020B0604020202020204" pitchFamily="34" charset="0"/>
              <a:cs typeface="Arial" panose="020B0604020202020204" pitchFamily="34" charset="0"/>
            </a:endParaRPr>
          </a:p>
          <a:p>
            <a:pPr marL="165415" indent="-165415">
              <a:buFontTx/>
              <a:buChar char="-"/>
            </a:pPr>
            <a:r>
              <a:rPr lang="de-DE" baseline="0" dirty="0" smtClean="0">
                <a:latin typeface="Arial" panose="020B0604020202020204" pitchFamily="34" charset="0"/>
                <a:cs typeface="Arial" panose="020B0604020202020204" pitchFamily="34" charset="0"/>
              </a:rPr>
              <a:t>Lobby </a:t>
            </a:r>
            <a:r>
              <a:rPr lang="de-DE" baseline="0" dirty="0" err="1" smtClean="0">
                <a:latin typeface="Arial" panose="020B0604020202020204" pitchFamily="34" charset="0"/>
                <a:cs typeface="Arial" panose="020B0604020202020204" pitchFamily="34" charset="0"/>
              </a:rPr>
              <a:t>work</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and</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lobby</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strategies</a:t>
            </a:r>
            <a:r>
              <a:rPr lang="de-DE" baseline="0" dirty="0" smtClean="0">
                <a:latin typeface="Arial" panose="020B0604020202020204" pitchFamily="34" charset="0"/>
                <a:cs typeface="Arial" panose="020B0604020202020204" pitchFamily="34" charset="0"/>
              </a:rPr>
              <a:t> </a:t>
            </a:r>
          </a:p>
          <a:p>
            <a:pPr marL="606522" lvl="1" indent="-165415">
              <a:buFontTx/>
              <a:buChar char="-"/>
            </a:pPr>
            <a:r>
              <a:rPr lang="de-DE" baseline="0" dirty="0" err="1" smtClean="0">
                <a:latin typeface="Arial" panose="020B0604020202020204" pitchFamily="34" charset="0"/>
                <a:cs typeface="Arial" panose="020B0604020202020204" pitchFamily="34" charset="0"/>
              </a:rPr>
              <a:t>Together</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with</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existing</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organisations</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and</a:t>
            </a:r>
            <a:r>
              <a:rPr lang="de-DE" baseline="0" dirty="0" smtClean="0">
                <a:latin typeface="Arial" panose="020B0604020202020204" pitchFamily="34" charset="0"/>
                <a:cs typeface="Arial" panose="020B0604020202020204" pitchFamily="34" charset="0"/>
              </a:rPr>
              <a:t> </a:t>
            </a:r>
            <a:r>
              <a:rPr lang="de-DE" baseline="0" dirty="0" err="1" smtClean="0">
                <a:latin typeface="Arial" panose="020B0604020202020204" pitchFamily="34" charset="0"/>
                <a:cs typeface="Arial" panose="020B0604020202020204" pitchFamily="34" charset="0"/>
              </a:rPr>
              <a:t>associations</a:t>
            </a:r>
            <a:endParaRPr lang="de-DE" baseline="0" dirty="0" smtClean="0">
              <a:latin typeface="Arial" panose="020B0604020202020204" pitchFamily="34" charset="0"/>
              <a:cs typeface="Arial" panose="020B0604020202020204" pitchFamily="34" charset="0"/>
            </a:endParaRPr>
          </a:p>
          <a:p>
            <a:pPr marL="165415" indent="-165415">
              <a:buFontTx/>
              <a:buChar char="-"/>
            </a:pPr>
            <a:endParaRPr lang="de-DE" dirty="0">
              <a:latin typeface="Arial" panose="020B0604020202020204" pitchFamily="34" charset="0"/>
              <a:cs typeface="Arial" panose="020B0604020202020204" pitchFamily="34" charset="0"/>
            </a:endParaRPr>
          </a:p>
        </p:txBody>
      </p:sp>
      <p:sp>
        <p:nvSpPr>
          <p:cNvPr id="4" name="Foliennummernplatzhalter 3"/>
          <p:cNvSpPr>
            <a:spLocks noGrp="1"/>
          </p:cNvSpPr>
          <p:nvPr>
            <p:ph type="sldNum" sz="quarter" idx="10"/>
          </p:nvPr>
        </p:nvSpPr>
        <p:spPr/>
        <p:txBody>
          <a:bodyPr/>
          <a:lstStyle/>
          <a:p>
            <a:fld id="{CFED9978-FAC8-4A75-91ED-8A62DF927ED4}" type="slidenum">
              <a:rPr lang="de-DE" smtClean="0"/>
              <a:t>3</a:t>
            </a:fld>
            <a:endParaRPr lang="de-DE"/>
          </a:p>
        </p:txBody>
      </p:sp>
    </p:spTree>
    <p:extLst>
      <p:ext uri="{BB962C8B-B14F-4D97-AF65-F5344CB8AC3E}">
        <p14:creationId xmlns:p14="http://schemas.microsoft.com/office/powerpoint/2010/main" val="274391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882213">
              <a:spcBef>
                <a:spcPts val="463"/>
              </a:spcBef>
              <a:spcAft>
                <a:spcPts val="579"/>
              </a:spcAft>
              <a:defRPr/>
            </a:pPr>
            <a:r>
              <a:rPr lang="en-GB" sz="1000" dirty="0"/>
              <a:t>Lake </a:t>
            </a:r>
            <a:r>
              <a:rPr lang="en-GB" sz="1000" dirty="0" err="1"/>
              <a:t>Malären</a:t>
            </a:r>
            <a:r>
              <a:rPr lang="en-GB" sz="1000" dirty="0"/>
              <a:t> (SE) and Saimaa canal (FI) are heavily affected by ice in winter times</a:t>
            </a:r>
          </a:p>
          <a:p>
            <a:pPr>
              <a:spcBef>
                <a:spcPts val="463"/>
              </a:spcBef>
              <a:spcAft>
                <a:spcPts val="579"/>
              </a:spcAft>
            </a:pPr>
            <a:endParaRPr lang="de-DE" sz="1000" dirty="0">
              <a:latin typeface="Arial" panose="020B0604020202020204" pitchFamily="34" charset="0"/>
              <a:cs typeface="Arial" panose="020B0604020202020204" pitchFamily="34" charset="0"/>
            </a:endParaRPr>
          </a:p>
          <a:p>
            <a:pPr defTabSz="882213">
              <a:defRPr/>
            </a:pPr>
            <a:r>
              <a:rPr lang="en-GB" dirty="0" smtClean="0"/>
              <a:t>Same Standards and Harmonisation in Europe needed</a:t>
            </a:r>
          </a:p>
          <a:p>
            <a:endParaRPr lang="de-DE" dirty="0" smtClean="0"/>
          </a:p>
        </p:txBody>
      </p:sp>
      <p:sp>
        <p:nvSpPr>
          <p:cNvPr id="4" name="Foliennummernplatzhalter 3"/>
          <p:cNvSpPr>
            <a:spLocks noGrp="1"/>
          </p:cNvSpPr>
          <p:nvPr>
            <p:ph type="sldNum" sz="quarter" idx="10"/>
          </p:nvPr>
        </p:nvSpPr>
        <p:spPr/>
        <p:txBody>
          <a:bodyPr/>
          <a:lstStyle/>
          <a:p>
            <a:fld id="{CFED9978-FAC8-4A75-91ED-8A62DF927ED4}" type="slidenum">
              <a:rPr lang="de-DE" smtClean="0"/>
              <a:t>4</a:t>
            </a:fld>
            <a:endParaRPr lang="de-DE"/>
          </a:p>
        </p:txBody>
      </p:sp>
    </p:spTree>
    <p:extLst>
      <p:ext uri="{BB962C8B-B14F-4D97-AF65-F5344CB8AC3E}">
        <p14:creationId xmlns:p14="http://schemas.microsoft.com/office/powerpoint/2010/main" val="3316916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aseline="0" dirty="0" smtClean="0"/>
              <a:t>IWT stakeholders from BSR countries are well represented in national associations and organisations which themselves support European and international associations and institutions (CESNI, UNECE)</a:t>
            </a:r>
            <a:endParaRPr lang="en-GB"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smtClean="0"/>
              <a:t>Knowledge sharing and exchange between the stakeholders is practiced on BSR/EU level (IWT-platform)</a:t>
            </a:r>
            <a:endParaRPr lang="de-DE" dirty="0" smtClean="0"/>
          </a:p>
          <a:p>
            <a:endParaRPr lang="de-DE" dirty="0"/>
          </a:p>
        </p:txBody>
      </p:sp>
      <p:sp>
        <p:nvSpPr>
          <p:cNvPr id="4" name="Foliennummernplatzhalter 3"/>
          <p:cNvSpPr>
            <a:spLocks noGrp="1"/>
          </p:cNvSpPr>
          <p:nvPr>
            <p:ph type="sldNum" sz="quarter" idx="10"/>
          </p:nvPr>
        </p:nvSpPr>
        <p:spPr/>
        <p:txBody>
          <a:bodyPr/>
          <a:lstStyle/>
          <a:p>
            <a:fld id="{CFED9978-FAC8-4A75-91ED-8A62DF927ED4}" type="slidenum">
              <a:rPr lang="de-DE" smtClean="0"/>
              <a:t>5</a:t>
            </a:fld>
            <a:endParaRPr lang="de-DE"/>
          </a:p>
        </p:txBody>
      </p:sp>
    </p:spTree>
    <p:extLst>
      <p:ext uri="{BB962C8B-B14F-4D97-AF65-F5344CB8AC3E}">
        <p14:creationId xmlns:p14="http://schemas.microsoft.com/office/powerpoint/2010/main" val="408286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en-US" b="1" dirty="0" smtClean="0"/>
              <a:t>FI-01 Renewing Locks in Saimaa Canal</a:t>
            </a:r>
          </a:p>
          <a:p>
            <a:pPr marL="171450" indent="-171450">
              <a:buFont typeface="Arial" panose="020B0604020202020204" pitchFamily="34" charset="0"/>
              <a:buChar char="•"/>
            </a:pPr>
            <a:r>
              <a:rPr lang="en-US" dirty="0" smtClean="0"/>
              <a:t>Dimensions of the 8 lock in Saimaa Canal does not meet the requirements of commercial shipping now and in the future </a:t>
            </a:r>
          </a:p>
          <a:p>
            <a:pPr marL="171450" indent="-171450">
              <a:buFont typeface="Arial" panose="020B0604020202020204" pitchFamily="34" charset="0"/>
              <a:buChar char="•"/>
            </a:pPr>
            <a:r>
              <a:rPr lang="en-US" dirty="0" smtClean="0"/>
              <a:t>The maximum dimensions allowed for a ship transiting the canal are: Length: 82.0 m (269.0 </a:t>
            </a:r>
            <a:r>
              <a:rPr lang="en-US" dirty="0" err="1" smtClean="0"/>
              <a:t>ft</a:t>
            </a:r>
            <a:r>
              <a:rPr lang="en-US" dirty="0" smtClean="0"/>
              <a:t>), Beam (width): 12.2 m (40 </a:t>
            </a:r>
            <a:r>
              <a:rPr lang="en-US" dirty="0" err="1" smtClean="0"/>
              <a:t>ft</a:t>
            </a:r>
            <a:r>
              <a:rPr lang="en-US" dirty="0" smtClean="0"/>
              <a:t>), Draft: 4.35 m (14.3 </a:t>
            </a:r>
            <a:r>
              <a:rPr lang="en-US" dirty="0" err="1" smtClean="0"/>
              <a:t>ft</a:t>
            </a:r>
            <a:r>
              <a:rPr lang="en-US" dirty="0" smtClean="0"/>
              <a:t>), Height of mast: 24.5 m (80 </a:t>
            </a:r>
            <a:r>
              <a:rPr lang="en-US" dirty="0" err="1" smtClean="0"/>
              <a:t>ft</a:t>
            </a:r>
            <a:r>
              <a:rPr lang="en-US" dirty="0" smtClean="0"/>
              <a:t>)</a:t>
            </a:r>
          </a:p>
          <a:p>
            <a:pPr marL="171450" indent="-171450">
              <a:buFont typeface="Arial" panose="020B0604020202020204" pitchFamily="34" charset="0"/>
              <a:buChar char="•"/>
            </a:pPr>
            <a:r>
              <a:rPr lang="en-US" dirty="0" smtClean="0"/>
              <a:t>Lengthening all 8 locks in Saimaa Canal by 8-10 meters would benefit the commercial traffic in Saimaa inland waterway by increasing the vessel fleet from approximately 30 to 90. Extension of fleet would give Saimaa inland waterway vessels that have better ice class and give them better maneuverability in ice conditions resulting shorter closing period in winter. Shorter closing period would benefit supply chains, because  could they would not have to diverse supply chains to sea ports because waterway is closed for 2,5 months in winter time when this type of traffic is needed. Bigger vessels capacity to take cargo would also be better.</a:t>
            </a:r>
          </a:p>
          <a:p>
            <a:pPr marL="171450" indent="-171450">
              <a:buFont typeface="Arial" panose="020B0604020202020204" pitchFamily="34" charset="0"/>
              <a:buChar char="•"/>
            </a:pPr>
            <a:r>
              <a:rPr lang="en-US" dirty="0" smtClean="0"/>
              <a:t>Construction of new locks should be made without closing the vessel and road traffic. Mainly constructions would be made during winter break which is about 2,5 months. If it is necessary this closure can be extended with 2 months more. It is estimated that all the constructions cannot be made in previous mentioned time. Construction is implemented to 2-3 years, which means 2-4 locks construction at the same time.</a:t>
            </a:r>
          </a:p>
          <a:p>
            <a:pPr marL="171450" indent="-171450">
              <a:buFont typeface="Arial" panose="020B0604020202020204" pitchFamily="34" charset="0"/>
              <a:buChar char="•"/>
            </a:pPr>
            <a:r>
              <a:rPr lang="en-US" dirty="0" smtClean="0"/>
              <a:t>Cost</a:t>
            </a:r>
            <a:r>
              <a:rPr lang="en-US" baseline="0" dirty="0" smtClean="0"/>
              <a:t> estimation: 50 million Euros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FF0000"/>
                </a:solidFill>
              </a:rPr>
              <a:t>Saimaa Canal is not part of TEN-T corridor but only way to reach lake Saimaa inland waterway which is part of TEN-T network</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b="1" dirty="0" smtClean="0"/>
              <a:t>FI-02 Draught in Saimaa Canal</a:t>
            </a:r>
          </a:p>
          <a:p>
            <a:pPr marL="171450" indent="-171450">
              <a:buFont typeface="Arial" panose="020B0604020202020204" pitchFamily="34" charset="0"/>
              <a:buChar char="•"/>
            </a:pPr>
            <a:r>
              <a:rPr lang="en-US" dirty="0" smtClean="0"/>
              <a:t>Draught for vessel in Saimaa Canal is limited to 4,35m. It is possible to increase the water level in Saimaa Canal with 10cm if necessary. This measure is possible by permission of water court. Things that have to be solved that the water levels in sea and in lake Saimaa enables increasing water level in Saimaa Canal. Also it have to be solved that the dams in Canal will bear. </a:t>
            </a:r>
          </a:p>
          <a:p>
            <a:pPr marL="171450" indent="-171450">
              <a:buFont typeface="Arial" panose="020B0604020202020204" pitchFamily="34" charset="0"/>
              <a:buChar char="•"/>
            </a:pPr>
            <a:r>
              <a:rPr lang="en-US" dirty="0" smtClean="0"/>
              <a:t>By increasing the draught in Saimaa Canal with 10cm increases vessels loading capacity</a:t>
            </a:r>
            <a:r>
              <a:rPr lang="en-US" baseline="0" dirty="0" smtClean="0"/>
              <a:t> by 50 – 100 tons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solidFill>
                  <a:srgbClr val="FF0000"/>
                </a:solidFill>
              </a:rPr>
              <a:t>Saimaa Canal is not part of TEN-T corridor but only way to reach lake Saimaa inland waterway which is part of TEN-T network</a:t>
            </a:r>
            <a:endParaRPr lang="de-DE" dirty="0"/>
          </a:p>
        </p:txBody>
      </p:sp>
      <p:sp>
        <p:nvSpPr>
          <p:cNvPr id="4" name="Foliennummernplatzhalter 3"/>
          <p:cNvSpPr>
            <a:spLocks noGrp="1"/>
          </p:cNvSpPr>
          <p:nvPr>
            <p:ph type="sldNum" sz="quarter" idx="10"/>
          </p:nvPr>
        </p:nvSpPr>
        <p:spPr/>
        <p:txBody>
          <a:bodyPr/>
          <a:lstStyle/>
          <a:p>
            <a:fld id="{CFED9978-FAC8-4A75-91ED-8A62DF927ED4}" type="slidenum">
              <a:rPr lang="de-DE" smtClean="0"/>
              <a:t>7</a:t>
            </a:fld>
            <a:endParaRPr lang="de-DE"/>
          </a:p>
        </p:txBody>
      </p:sp>
    </p:spTree>
    <p:extLst>
      <p:ext uri="{BB962C8B-B14F-4D97-AF65-F5344CB8AC3E}">
        <p14:creationId xmlns:p14="http://schemas.microsoft.com/office/powerpoint/2010/main" val="3989566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1" dirty="0" smtClean="0"/>
              <a:t>DE-01 Spree-Oder-</a:t>
            </a:r>
            <a:r>
              <a:rPr lang="de-DE" b="1" dirty="0" err="1" smtClean="0"/>
              <a:t>Waterway</a:t>
            </a:r>
            <a:r>
              <a:rPr lang="de-DE" b="1" dirty="0" smtClean="0"/>
              <a:t> </a:t>
            </a:r>
            <a:r>
              <a:rPr lang="de-DE" b="1" dirty="0" smtClean="0">
                <a:sym typeface="Wingdings" panose="05000000000000000000" pitchFamily="2" charset="2"/>
              </a:rPr>
              <a:t></a:t>
            </a:r>
            <a:r>
              <a:rPr lang="de-DE" b="1" dirty="0" smtClean="0"/>
              <a:t> Lock </a:t>
            </a:r>
            <a:r>
              <a:rPr lang="de-DE" b="1" dirty="0" err="1" smtClean="0"/>
              <a:t>restriction</a:t>
            </a:r>
            <a:endParaRPr lang="de-DE" b="1" dirty="0" smtClean="0"/>
          </a:p>
          <a:p>
            <a:pPr marL="171450" indent="-171450">
              <a:buFont typeface="Arial" panose="020B0604020202020204" pitchFamily="34" charset="0"/>
              <a:buChar char="•"/>
            </a:pPr>
            <a:r>
              <a:rPr lang="en-US" dirty="0" smtClean="0"/>
              <a:t>The double lock </a:t>
            </a:r>
            <a:r>
              <a:rPr lang="en-US" dirty="0" err="1" smtClean="0"/>
              <a:t>Fürstenwalde</a:t>
            </a:r>
            <a:r>
              <a:rPr lang="en-US" dirty="0" smtClean="0"/>
              <a:t> is the last bottleneck on the whole relation of the SOW. An upgraded / replaced lock would enable the waterway class to be upgrade from III to IV. The result would then also be to fulfil the minimum requirements of the </a:t>
            </a:r>
            <a:r>
              <a:rPr lang="en-US" dirty="0" err="1" smtClean="0"/>
              <a:t>internattional</a:t>
            </a:r>
            <a:r>
              <a:rPr lang="en-US" dirty="0" smtClean="0"/>
              <a:t> waterway E-17 according to AGN. Only allows vessels of max. 67 m length to pass through. Vessels of class III can only be used on entire SOW due to this.</a:t>
            </a:r>
          </a:p>
          <a:p>
            <a:pPr marL="171450" indent="-171450">
              <a:buFont typeface="Arial" panose="020B0604020202020204" pitchFamily="34" charset="0"/>
              <a:buChar char="•"/>
            </a:pPr>
            <a:r>
              <a:rPr lang="en-US" dirty="0" smtClean="0"/>
              <a:t>How to overcome: There is a concrete suggestion in the framework of a PPP that is still under investigation.</a:t>
            </a:r>
          </a:p>
          <a:p>
            <a:pPr marL="171450" indent="-171450">
              <a:buFont typeface="Arial" panose="020B0604020202020204" pitchFamily="34" charset="0"/>
              <a:buChar char="•"/>
            </a:pPr>
            <a:r>
              <a:rPr lang="en-US" dirty="0" smtClean="0"/>
              <a:t>NOT part</a:t>
            </a:r>
            <a:r>
              <a:rPr lang="en-US" baseline="0" dirty="0" smtClean="0"/>
              <a:t> of TEN-T</a:t>
            </a:r>
          </a:p>
          <a:p>
            <a:pPr marL="171450" indent="-171450">
              <a:buFont typeface="Arial" panose="020B0604020202020204" pitchFamily="34" charset="0"/>
              <a:buChar char="•"/>
            </a:pPr>
            <a:endParaRPr lang="de-DE" b="1" dirty="0" smtClean="0"/>
          </a:p>
          <a:p>
            <a:pPr marL="0" indent="0">
              <a:buFont typeface="Arial" panose="020B0604020202020204" pitchFamily="34" charset="0"/>
              <a:buNone/>
            </a:pPr>
            <a:r>
              <a:rPr lang="de-DE" b="1" dirty="0" smtClean="0"/>
              <a:t>DE-02 River Weser </a:t>
            </a:r>
            <a:r>
              <a:rPr lang="de-DE" b="1" dirty="0" smtClean="0">
                <a:sym typeface="Wingdings" panose="05000000000000000000" pitchFamily="2" charset="2"/>
              </a:rPr>
              <a:t> </a:t>
            </a:r>
            <a:r>
              <a:rPr lang="de-DE" b="1" dirty="0" err="1" smtClean="0">
                <a:sym typeface="Wingdings" panose="05000000000000000000" pitchFamily="2" charset="2"/>
              </a:rPr>
              <a:t>Length</a:t>
            </a:r>
            <a:r>
              <a:rPr lang="de-DE" b="1" dirty="0" smtClean="0">
                <a:sym typeface="Wingdings" panose="05000000000000000000" pitchFamily="2" charset="2"/>
              </a:rPr>
              <a:t> </a:t>
            </a:r>
            <a:r>
              <a:rPr lang="de-DE" b="1" dirty="0" err="1" smtClean="0">
                <a:sym typeface="Wingdings" panose="05000000000000000000" pitchFamily="2" charset="2"/>
              </a:rPr>
              <a:t>and</a:t>
            </a:r>
            <a:r>
              <a:rPr lang="de-DE" b="1" dirty="0" smtClean="0">
                <a:sym typeface="Wingdings" panose="05000000000000000000" pitchFamily="2" charset="2"/>
              </a:rPr>
              <a:t> </a:t>
            </a:r>
            <a:r>
              <a:rPr lang="de-DE" b="1" dirty="0" err="1" smtClean="0">
                <a:sym typeface="Wingdings" panose="05000000000000000000" pitchFamily="2" charset="2"/>
              </a:rPr>
              <a:t>width</a:t>
            </a:r>
            <a:r>
              <a:rPr lang="de-DE" b="1" dirty="0" smtClean="0">
                <a:sym typeface="Wingdings" panose="05000000000000000000" pitchFamily="2" charset="2"/>
              </a:rPr>
              <a:t> </a:t>
            </a:r>
            <a:r>
              <a:rPr lang="de-DE" b="1" dirty="0" err="1" smtClean="0">
                <a:sym typeface="Wingdings" panose="05000000000000000000" pitchFamily="2" charset="2"/>
              </a:rPr>
              <a:t>restrictions</a:t>
            </a:r>
            <a:endParaRPr lang="de-DE" b="1" dirty="0" smtClean="0"/>
          </a:p>
          <a:p>
            <a:pPr marL="171450" indent="-171450">
              <a:buFont typeface="Arial" panose="020B0604020202020204" pitchFamily="34" charset="0"/>
              <a:buChar char="•"/>
            </a:pPr>
            <a:r>
              <a:rPr lang="en-US" dirty="0" smtClean="0"/>
              <a:t>At multiple locations the river is not suitable for certain vessel classes (largest allowed vessel length 110m, breadth 11.45m, reduced loading draft 2.50m instead of 2.80m) to pass each other in opposite directions. Masters of vessels have to get in contact via radio and arrange sequence and where to pass each other in order not to block the waterway. Support is given by the mandatory use of AIS allowing masters to get into direct contact. </a:t>
            </a:r>
          </a:p>
          <a:p>
            <a:pPr marL="171450" indent="-171450">
              <a:buFont typeface="Arial" panose="020B0604020202020204" pitchFamily="34" charset="0"/>
              <a:buChar char="•"/>
            </a:pPr>
            <a:r>
              <a:rPr lang="en-US" dirty="0" smtClean="0"/>
              <a:t>A breakdown of a single vessel or convoy at these locations might completely block the waterway and disable vessel traffic completely.</a:t>
            </a:r>
          </a:p>
          <a:p>
            <a:pPr marL="171450" indent="-171450">
              <a:buFont typeface="Arial" panose="020B0604020202020204" pitchFamily="34" charset="0"/>
              <a:buChar char="•"/>
            </a:pPr>
            <a:r>
              <a:rPr lang="en-US" dirty="0" smtClean="0"/>
              <a:t>Not all mooring areas are suitable for largest allowed vessels. </a:t>
            </a:r>
          </a:p>
          <a:p>
            <a:pPr marL="171450" indent="-171450">
              <a:buFont typeface="Arial" panose="020B0604020202020204" pitchFamily="34" charset="0"/>
              <a:buChar char="•"/>
            </a:pPr>
            <a:r>
              <a:rPr lang="en-US" dirty="0" smtClean="0"/>
              <a:t>Conditions should be established for fully exploiting the economies of scale of inland navigation (upgrade of the waterway from Class IV to </a:t>
            </a:r>
            <a:r>
              <a:rPr lang="en-US" dirty="0" err="1" smtClean="0"/>
              <a:t>Va</a:t>
            </a:r>
            <a:r>
              <a:rPr lang="en-US" dirty="0" smtClean="0"/>
              <a:t>) and allow the passage of vessels with a length of 110 m and a width of 11.45 m on the Middle Weser.</a:t>
            </a:r>
          </a:p>
          <a:p>
            <a:pPr marL="171450" indent="-171450">
              <a:buFont typeface="Arial" panose="020B0604020202020204" pitchFamily="34" charset="0"/>
              <a:buChar char="•"/>
            </a:pPr>
            <a:r>
              <a:rPr lang="en-US" dirty="0" smtClean="0"/>
              <a:t>North-Sea Baltic Corridor</a:t>
            </a:r>
            <a:endParaRPr lang="de-DE" dirty="0" smtClean="0"/>
          </a:p>
          <a:p>
            <a:pPr marL="171450" indent="-171450">
              <a:buFont typeface="Arial" panose="020B0604020202020204" pitchFamily="34" charset="0"/>
              <a:buChar char="•"/>
            </a:pPr>
            <a:endParaRPr lang="de-DE" dirty="0" smtClean="0"/>
          </a:p>
          <a:p>
            <a:pPr marL="171450" indent="-171450">
              <a:buFont typeface="Arial" panose="020B0604020202020204" pitchFamily="34" charset="0"/>
              <a:buChar char="•"/>
            </a:pPr>
            <a:r>
              <a:rPr lang="de-DE" b="1" dirty="0" smtClean="0"/>
              <a:t>DE-03 Elbe-Lübeck </a:t>
            </a:r>
            <a:r>
              <a:rPr lang="de-DE" b="1" dirty="0" err="1" smtClean="0"/>
              <a:t>Canal</a:t>
            </a:r>
            <a:r>
              <a:rPr lang="de-DE" b="1" dirty="0" smtClean="0"/>
              <a:t> </a:t>
            </a:r>
            <a:r>
              <a:rPr lang="de-DE" b="1" dirty="0" smtClean="0">
                <a:sym typeface="Wingdings" panose="05000000000000000000" pitchFamily="2" charset="2"/>
              </a:rPr>
              <a:t> </a:t>
            </a:r>
            <a:r>
              <a:rPr lang="de-DE" b="1" dirty="0" err="1" smtClean="0">
                <a:sym typeface="Wingdings" panose="05000000000000000000" pitchFamily="2" charset="2"/>
              </a:rPr>
              <a:t>Draught</a:t>
            </a:r>
            <a:r>
              <a:rPr lang="de-DE" b="1" dirty="0" smtClean="0">
                <a:sym typeface="Wingdings" panose="05000000000000000000" pitchFamily="2" charset="2"/>
              </a:rPr>
              <a:t> </a:t>
            </a:r>
            <a:r>
              <a:rPr lang="de-DE" b="1" dirty="0" err="1" smtClean="0">
                <a:sym typeface="Wingdings" panose="05000000000000000000" pitchFamily="2" charset="2"/>
              </a:rPr>
              <a:t>restrictions</a:t>
            </a:r>
            <a:endParaRPr lang="de-DE" b="1" dirty="0" smtClean="0">
              <a:sym typeface="Wingdings" panose="05000000000000000000" pitchFamily="2" charset="2"/>
            </a:endParaRPr>
          </a:p>
          <a:p>
            <a:pPr marL="171450" indent="-171450">
              <a:buFont typeface="Arial" panose="020B0604020202020204" pitchFamily="34" charset="0"/>
              <a:buChar char="•"/>
            </a:pPr>
            <a:r>
              <a:rPr lang="en-US" dirty="0" smtClean="0"/>
              <a:t>The whole canal is suitable for class IV vessels and </a:t>
            </a:r>
            <a:r>
              <a:rPr lang="en-US" dirty="0" err="1" smtClean="0"/>
              <a:t>convois</a:t>
            </a:r>
            <a:r>
              <a:rPr lang="en-US" dirty="0" smtClean="0"/>
              <a:t> but with restrictions: maximum allowed draught is 2.00m, minimum height under bridges is 4.40m. In order to fully </a:t>
            </a:r>
            <a:r>
              <a:rPr lang="en-US" dirty="0" err="1" smtClean="0"/>
              <a:t>accomodate</a:t>
            </a:r>
            <a:r>
              <a:rPr lang="en-US" dirty="0" smtClean="0"/>
              <a:t> class IV draught and air draft must be enhanced. Also the 6 locks need to be modernized</a:t>
            </a:r>
          </a:p>
          <a:p>
            <a:pPr marL="171450" indent="-171450">
              <a:buFont typeface="Arial" panose="020B0604020202020204" pitchFamily="34" charset="0"/>
              <a:buChar char="•"/>
            </a:pPr>
            <a:r>
              <a:rPr lang="en-US" dirty="0" smtClean="0"/>
              <a:t>Renewal of locks and extending the draught</a:t>
            </a:r>
            <a:r>
              <a:rPr lang="en-US" baseline="0" dirty="0" smtClean="0"/>
              <a:t> is planned and manifested in the Federal </a:t>
            </a:r>
            <a:r>
              <a:rPr lang="en-US" baseline="0" dirty="0" err="1" smtClean="0"/>
              <a:t>Infrastrucutre</a:t>
            </a:r>
            <a:r>
              <a:rPr lang="en-US" baseline="0" dirty="0" smtClean="0"/>
              <a:t> Plan 2030 (838 mil. EUR investments for all measures)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North-Sea Baltic Corridor</a:t>
            </a:r>
            <a:endParaRPr lang="de-DE" dirty="0" smtClean="0"/>
          </a:p>
          <a:p>
            <a:pPr marL="171450" indent="-171450">
              <a:buFont typeface="Arial" panose="020B0604020202020204" pitchFamily="34" charset="0"/>
              <a:buChar char="•"/>
            </a:pPr>
            <a:endParaRPr lang="de-DE" b="1" dirty="0" smtClean="0"/>
          </a:p>
          <a:p>
            <a:pPr marL="0" indent="0">
              <a:buFont typeface="Arial" panose="020B0604020202020204" pitchFamily="34" charset="0"/>
              <a:buNone/>
            </a:pPr>
            <a:r>
              <a:rPr lang="de-DE" b="1" dirty="0" smtClean="0"/>
              <a:t>DE-04 Elbe Lateral </a:t>
            </a:r>
            <a:r>
              <a:rPr lang="de-DE" b="1" dirty="0" err="1" smtClean="0"/>
              <a:t>Canal</a:t>
            </a:r>
            <a:r>
              <a:rPr lang="de-DE" b="1" dirty="0" smtClean="0"/>
              <a:t> </a:t>
            </a:r>
            <a:r>
              <a:rPr lang="de-DE" b="1" dirty="0" smtClean="0">
                <a:sym typeface="Wingdings" panose="05000000000000000000" pitchFamily="2" charset="2"/>
              </a:rPr>
              <a:t> </a:t>
            </a:r>
            <a:r>
              <a:rPr lang="de-DE" b="1" dirty="0" smtClean="0"/>
              <a:t>lock </a:t>
            </a:r>
            <a:r>
              <a:rPr lang="de-DE" b="1" dirty="0" err="1" smtClean="0"/>
              <a:t>restrictions</a:t>
            </a:r>
            <a:endParaRPr lang="de-DE" b="1" dirty="0" smtClean="0"/>
          </a:p>
          <a:p>
            <a:pPr marL="171450" indent="-171450">
              <a:buFont typeface="Arial" panose="020B0604020202020204" pitchFamily="34" charset="0"/>
              <a:buChar char="•"/>
            </a:pPr>
            <a:r>
              <a:rPr lang="en-US" dirty="0" smtClean="0"/>
              <a:t>Twin ship lift </a:t>
            </a:r>
            <a:r>
              <a:rPr lang="en-US" dirty="0" err="1" smtClean="0"/>
              <a:t>Lüneburg</a:t>
            </a:r>
            <a:r>
              <a:rPr lang="en-US" dirty="0" smtClean="0"/>
              <a:t> in Scharnebeck has a maximum usable length of 100m</a:t>
            </a:r>
            <a:r>
              <a:rPr lang="en-US" baseline="0" dirty="0" smtClean="0"/>
              <a:t> and by that limit the entire IWW system to this ship size. Further the ship lift is going to reach its constructed lifetime  in 2025 and needs to be replaced.</a:t>
            </a:r>
          </a:p>
          <a:p>
            <a:pPr marL="171450" indent="-171450">
              <a:buFont typeface="Arial" panose="020B0604020202020204" pitchFamily="34" charset="0"/>
              <a:buChar char="•"/>
            </a:pPr>
            <a:r>
              <a:rPr lang="en-US" dirty="0" smtClean="0"/>
              <a:t>In order to use bigger vessels from beginning to end of the channel, the ship lilt will be replaced</a:t>
            </a:r>
            <a:r>
              <a:rPr lang="en-US" baseline="0" dirty="0" smtClean="0"/>
              <a:t> by a new lock, which was </a:t>
            </a:r>
            <a:r>
              <a:rPr lang="en-US" dirty="0" smtClean="0"/>
              <a:t>manifested</a:t>
            </a:r>
            <a:r>
              <a:rPr lang="en-US" baseline="0" dirty="0" smtClean="0"/>
              <a:t> in the Federal Infrastructure Plan 2030 (CBR 0,9) In future ships of class </a:t>
            </a:r>
            <a:r>
              <a:rPr lang="en-US" baseline="0" dirty="0" err="1" smtClean="0"/>
              <a:t>IVb</a:t>
            </a:r>
            <a:r>
              <a:rPr lang="en-US" baseline="0" dirty="0" smtClean="0"/>
              <a:t> can pass the canal</a:t>
            </a:r>
            <a:endParaRPr lang="en-US" dirty="0" smtClean="0"/>
          </a:p>
          <a:p>
            <a:pPr marL="171450" indent="-171450">
              <a:buFont typeface="Arial" panose="020B0604020202020204" pitchFamily="34" charset="0"/>
              <a:buChar char="•"/>
            </a:pPr>
            <a:r>
              <a:rPr lang="en-US" dirty="0" smtClean="0"/>
              <a:t>NOT part of TEN-T</a:t>
            </a:r>
          </a:p>
          <a:p>
            <a:pPr marL="171450" indent="-171450">
              <a:buFont typeface="Arial" panose="020B0604020202020204" pitchFamily="34" charset="0"/>
              <a:buChar char="•"/>
            </a:pPr>
            <a:endParaRPr lang="en-US"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DE-017 Elbe Lateral Canal </a:t>
            </a:r>
            <a:r>
              <a:rPr lang="en-US" b="1" dirty="0" smtClean="0">
                <a:sym typeface="Wingdings" panose="05000000000000000000" pitchFamily="2" charset="2"/>
              </a:rPr>
              <a:t> </a:t>
            </a:r>
            <a:r>
              <a:rPr lang="en-US" b="1" dirty="0" smtClean="0"/>
              <a:t>usability restrictions (soft measure)</a:t>
            </a:r>
          </a:p>
          <a:p>
            <a:pPr marL="171450" indent="-171450">
              <a:buFont typeface="Arial" panose="020B0604020202020204" pitchFamily="34" charset="0"/>
              <a:buChar char="•"/>
            </a:pPr>
            <a:r>
              <a:rPr lang="en-US" dirty="0" smtClean="0"/>
              <a:t>If just one of the two troughs of the twin ship lift is usable (the other is closed e.g. for refurbishment) additional pushing equipment for convoys is required. The lift operates 24hrs a  day but pusher tug operate 8 hours a day. Thus the convoy shipper has to wait up to 16 </a:t>
            </a:r>
            <a:r>
              <a:rPr lang="en-US" dirty="0" err="1" smtClean="0"/>
              <a:t>hrs</a:t>
            </a:r>
            <a:r>
              <a:rPr lang="en-US" dirty="0" smtClean="0"/>
              <a:t> to use the lift.</a:t>
            </a:r>
          </a:p>
          <a:p>
            <a:pPr marL="171450" indent="-171450">
              <a:buFont typeface="Arial" panose="020B0604020202020204" pitchFamily="34" charset="0"/>
              <a:buChar char="•"/>
            </a:pPr>
            <a:r>
              <a:rPr lang="en-US" dirty="0" smtClean="0"/>
              <a:t>This bottleneck could be overcome by enlarging operating hours of the pusher tug service, e.g. from 5am to 11pm. This might be </a:t>
            </a:r>
            <a:r>
              <a:rPr lang="en-US" dirty="0" err="1" smtClean="0"/>
              <a:t>realised</a:t>
            </a:r>
            <a:r>
              <a:rPr lang="en-US" dirty="0" smtClean="0"/>
              <a:t> by one additional working shift using the same equipment and quays.</a:t>
            </a:r>
          </a:p>
          <a:p>
            <a:pPr marL="171450" indent="-171450">
              <a:buFont typeface="Arial" panose="020B0604020202020204" pitchFamily="34" charset="0"/>
              <a:buChar char="•"/>
            </a:pPr>
            <a:endParaRPr lang="de-DE" dirty="0" smtClean="0"/>
          </a:p>
          <a:p>
            <a:pPr marL="0" indent="0">
              <a:buFont typeface="Arial" panose="020B0604020202020204" pitchFamily="34" charset="0"/>
              <a:buNone/>
            </a:pPr>
            <a:r>
              <a:rPr lang="de-DE" b="1" dirty="0" smtClean="0"/>
              <a:t>DE-05 River Oder </a:t>
            </a:r>
            <a:r>
              <a:rPr lang="de-DE" b="1" dirty="0" smtClean="0">
                <a:sym typeface="Wingdings" panose="05000000000000000000" pitchFamily="2" charset="2"/>
              </a:rPr>
              <a:t>  </a:t>
            </a:r>
            <a:r>
              <a:rPr lang="de-DE" b="1" dirty="0" err="1" smtClean="0">
                <a:sym typeface="Wingdings" panose="05000000000000000000" pitchFamily="2" charset="2"/>
              </a:rPr>
              <a:t>Insufficient</a:t>
            </a:r>
            <a:r>
              <a:rPr lang="de-DE" b="1" dirty="0" smtClean="0">
                <a:sym typeface="Wingdings" panose="05000000000000000000" pitchFamily="2" charset="2"/>
              </a:rPr>
              <a:t> </a:t>
            </a:r>
            <a:r>
              <a:rPr lang="de-DE" b="1" dirty="0" err="1" smtClean="0">
                <a:sym typeface="Wingdings" panose="05000000000000000000" pitchFamily="2" charset="2"/>
              </a:rPr>
              <a:t>Maintainance</a:t>
            </a:r>
            <a:r>
              <a:rPr lang="de-DE" b="1" dirty="0" smtClean="0">
                <a:sym typeface="Wingdings" panose="05000000000000000000" pitchFamily="2" charset="2"/>
              </a:rPr>
              <a:t> </a:t>
            </a:r>
            <a:r>
              <a:rPr lang="de-DE" b="1" dirty="0" err="1" smtClean="0">
                <a:sym typeface="Wingdings" panose="05000000000000000000" pitchFamily="2" charset="2"/>
              </a:rPr>
              <a:t>of</a:t>
            </a:r>
            <a:r>
              <a:rPr lang="de-DE" b="1" dirty="0" smtClean="0"/>
              <a:t> </a:t>
            </a:r>
            <a:r>
              <a:rPr lang="en-US" b="1" dirty="0" err="1" smtClean="0"/>
              <a:t>Groynes</a:t>
            </a:r>
            <a:r>
              <a:rPr lang="en-US" b="1" dirty="0" smtClean="0"/>
              <a:t> (</a:t>
            </a:r>
            <a:r>
              <a:rPr lang="de-DE" b="1" dirty="0" smtClean="0"/>
              <a:t>River Regulation</a:t>
            </a:r>
            <a:r>
              <a:rPr lang="de-DE" b="1" baseline="0" dirty="0" smtClean="0"/>
              <a:t> </a:t>
            </a:r>
            <a:r>
              <a:rPr lang="de-DE" b="1" baseline="0" dirty="0" err="1" smtClean="0"/>
              <a:t>Structures</a:t>
            </a:r>
            <a:r>
              <a:rPr lang="de-DE" b="1" baseline="0" dirty="0" smtClean="0"/>
              <a:t>)</a:t>
            </a:r>
            <a:endParaRPr lang="de-DE" b="1" dirty="0" smtClean="0"/>
          </a:p>
          <a:p>
            <a:pPr marL="171450" indent="-171450">
              <a:buFont typeface="Arial" panose="020B0604020202020204" pitchFamily="34" charset="0"/>
              <a:buChar char="•"/>
            </a:pPr>
            <a:r>
              <a:rPr lang="en-US" dirty="0" err="1" smtClean="0"/>
              <a:t>groynes</a:t>
            </a:r>
            <a:r>
              <a:rPr lang="en-US" dirty="0" smtClean="0"/>
              <a:t> are not up to scratch anymore, resulting in sedimentary deposition in the fairway. These sections are bottlenecks due to the reduced draught. Additionally the missing regulatory function can lead to ice </a:t>
            </a:r>
            <a:r>
              <a:rPr lang="en-US" dirty="0" err="1" smtClean="0"/>
              <a:t>ice</a:t>
            </a:r>
            <a:r>
              <a:rPr lang="en-US" dirty="0" smtClean="0"/>
              <a:t> shifting and ice congestion.</a:t>
            </a:r>
          </a:p>
          <a:p>
            <a:pPr marL="171450" indent="-171450">
              <a:buFont typeface="Arial" panose="020B0604020202020204" pitchFamily="34" charset="0"/>
              <a:buChar char="•"/>
            </a:pPr>
            <a:r>
              <a:rPr lang="en-US" dirty="0" smtClean="0"/>
              <a:t>Restauration works on the Oder for the re-establishment of </a:t>
            </a:r>
            <a:r>
              <a:rPr lang="en-US" dirty="0" err="1" smtClean="0"/>
              <a:t>groynes</a:t>
            </a:r>
            <a:r>
              <a:rPr lang="en-US" dirty="0" smtClean="0"/>
              <a:t> </a:t>
            </a:r>
          </a:p>
          <a:p>
            <a:pPr marL="171450" indent="-171450">
              <a:buFont typeface="Arial" panose="020B0604020202020204" pitchFamily="34" charset="0"/>
              <a:buChar char="•"/>
            </a:pPr>
            <a:r>
              <a:rPr lang="de-DE" dirty="0" smtClean="0"/>
              <a:t>NOT </a:t>
            </a:r>
            <a:r>
              <a:rPr lang="de-DE" dirty="0" err="1" smtClean="0"/>
              <a:t>part</a:t>
            </a:r>
            <a:r>
              <a:rPr lang="de-DE" dirty="0" smtClean="0"/>
              <a:t> </a:t>
            </a:r>
            <a:r>
              <a:rPr lang="de-DE" dirty="0" err="1" smtClean="0"/>
              <a:t>of</a:t>
            </a:r>
            <a:r>
              <a:rPr lang="de-DE" dirty="0" smtClean="0"/>
              <a:t> TEN-T</a:t>
            </a:r>
          </a:p>
          <a:p>
            <a:pPr marL="171450" indent="-171450">
              <a:buFont typeface="Arial" panose="020B0604020202020204" pitchFamily="34" charset="0"/>
              <a:buChar char="•"/>
            </a:pPr>
            <a:endParaRPr lang="en-US" b="1"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DE-06 River Elbe </a:t>
            </a:r>
            <a:r>
              <a:rPr lang="en-US" b="1" dirty="0" err="1" smtClean="0"/>
              <a:t>Mühlberg</a:t>
            </a:r>
            <a:r>
              <a:rPr lang="en-US" b="1" dirty="0" smtClean="0"/>
              <a:t> to Mouth of Saale </a:t>
            </a:r>
            <a:r>
              <a:rPr lang="en-US" b="1" dirty="0" smtClean="0">
                <a:sym typeface="Wingdings" panose="05000000000000000000" pitchFamily="2" charset="2"/>
              </a:rPr>
              <a:t> </a:t>
            </a:r>
            <a:r>
              <a:rPr lang="de-DE" b="1" dirty="0" err="1" smtClean="0">
                <a:sym typeface="Wingdings" panose="05000000000000000000" pitchFamily="2" charset="2"/>
              </a:rPr>
              <a:t>Insufficient</a:t>
            </a:r>
            <a:r>
              <a:rPr lang="de-DE" b="1" dirty="0" smtClean="0">
                <a:sym typeface="Wingdings" panose="05000000000000000000" pitchFamily="2" charset="2"/>
              </a:rPr>
              <a:t> </a:t>
            </a:r>
            <a:r>
              <a:rPr lang="de-DE" b="1" dirty="0" err="1" smtClean="0">
                <a:sym typeface="Wingdings" panose="05000000000000000000" pitchFamily="2" charset="2"/>
              </a:rPr>
              <a:t>Maintainance</a:t>
            </a:r>
            <a:r>
              <a:rPr lang="de-DE" b="1" dirty="0" smtClean="0">
                <a:sym typeface="Wingdings" panose="05000000000000000000" pitchFamily="2" charset="2"/>
              </a:rPr>
              <a:t> </a:t>
            </a:r>
            <a:r>
              <a:rPr lang="de-DE" b="1" dirty="0" err="1" smtClean="0">
                <a:sym typeface="Wingdings" panose="05000000000000000000" pitchFamily="2" charset="2"/>
              </a:rPr>
              <a:t>of</a:t>
            </a:r>
            <a:r>
              <a:rPr lang="de-DE" b="1" dirty="0" smtClean="0"/>
              <a:t> </a:t>
            </a:r>
            <a:r>
              <a:rPr lang="en-US" b="1" dirty="0" err="1" smtClean="0"/>
              <a:t>Groynes</a:t>
            </a:r>
            <a:r>
              <a:rPr lang="en-US" b="1" dirty="0" smtClean="0"/>
              <a:t> (</a:t>
            </a:r>
            <a:r>
              <a:rPr lang="de-DE" b="1" dirty="0" smtClean="0"/>
              <a:t>River Regulation</a:t>
            </a:r>
            <a:r>
              <a:rPr lang="de-DE" b="1" baseline="0" dirty="0" smtClean="0"/>
              <a:t> </a:t>
            </a:r>
            <a:r>
              <a:rPr lang="de-DE" b="1" baseline="0" dirty="0" err="1" smtClean="0"/>
              <a:t>Structures</a:t>
            </a:r>
            <a:r>
              <a:rPr lang="de-DE" b="1" baseline="0" dirty="0" smtClean="0"/>
              <a:t>)</a:t>
            </a:r>
            <a:endParaRPr lang="de-DE" b="1" dirty="0" smtClean="0"/>
          </a:p>
          <a:p>
            <a:pPr marL="171450" indent="-171450">
              <a:buFont typeface="Arial" panose="020B0604020202020204" pitchFamily="34" charset="0"/>
              <a:buChar char="•"/>
            </a:pPr>
            <a:r>
              <a:rPr lang="en-US" dirty="0" err="1" smtClean="0"/>
              <a:t>Wrosion</a:t>
            </a:r>
            <a:r>
              <a:rPr lang="en-US" dirty="0" smtClean="0"/>
              <a:t> of riverbed lead to malfunction of existing regulation system (groins etc.), aggravated by absent groins; </a:t>
            </a:r>
          </a:p>
          <a:p>
            <a:pPr marL="171450" indent="-171450">
              <a:buFont typeface="Arial" panose="020B0604020202020204" pitchFamily="34" charset="0"/>
              <a:buChar char="•"/>
            </a:pPr>
            <a:r>
              <a:rPr lang="en-US" dirty="0" smtClean="0"/>
              <a:t>Maintenance by dumping of bed load; planning of adjustment of regulation system is needed (in scope of "Master Plan Elbe“ which was decided in 2017)</a:t>
            </a:r>
          </a:p>
          <a:p>
            <a:pPr marL="171450" indent="-171450">
              <a:buFont typeface="Arial" panose="020B0604020202020204" pitchFamily="34" charset="0"/>
              <a:buChar char="•"/>
            </a:pPr>
            <a:r>
              <a:rPr lang="en-US" dirty="0" smtClean="0"/>
              <a:t>No information on cost-benefit available but a pilot project in </a:t>
            </a:r>
            <a:r>
              <a:rPr lang="en-US" dirty="0" err="1" smtClean="0"/>
              <a:t>Klöden</a:t>
            </a:r>
            <a:r>
              <a:rPr lang="en-US" dirty="0" smtClean="0"/>
              <a:t> (km 170 - 198,5) was executed.</a:t>
            </a:r>
          </a:p>
          <a:p>
            <a:pPr marL="171450" indent="-171450">
              <a:buFont typeface="Arial" panose="020B0604020202020204" pitchFamily="34" charset="0"/>
              <a:buChar char="•"/>
            </a:pPr>
            <a:r>
              <a:rPr lang="en-US" dirty="0" smtClean="0"/>
              <a:t>Orient-East-Med</a:t>
            </a:r>
            <a:r>
              <a:rPr lang="en-US" baseline="0" dirty="0" smtClean="0"/>
              <a:t> Corridor</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da-DK" b="1" dirty="0" smtClean="0"/>
              <a:t>DE-07 River Elbe Bridge Roßlau </a:t>
            </a:r>
            <a:r>
              <a:rPr lang="da-DK" b="1" dirty="0" smtClean="0">
                <a:sym typeface="Wingdings" panose="05000000000000000000" pitchFamily="2" charset="2"/>
              </a:rPr>
              <a:t> Clearance high restriction</a:t>
            </a:r>
            <a:endParaRPr lang="da-DK" b="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Height restriction for container transports in 3 layers - only in case of high water (5,45 m over HSW - highest navigable water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lifting in case of bridge replacement (not planned in the moment) to increase IWT efficiency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Orient-East-Med</a:t>
            </a:r>
            <a:r>
              <a:rPr lang="en-US" baseline="0" dirty="0" smtClean="0"/>
              <a:t> Corridor</a:t>
            </a:r>
          </a:p>
          <a:p>
            <a:pPr marL="171450" indent="-171450">
              <a:buFont typeface="Arial" panose="020B0604020202020204" pitchFamily="34" charset="0"/>
              <a:buChar char="•"/>
            </a:pPr>
            <a:endParaRPr lang="de-DE"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dirty="0" smtClean="0"/>
              <a:t>DE-08 River Elbe Bridge Schönebeck </a:t>
            </a:r>
            <a:r>
              <a:rPr lang="da-DK" b="1" dirty="0" smtClean="0">
                <a:sym typeface="Wingdings" panose="05000000000000000000" pitchFamily="2" charset="2"/>
              </a:rPr>
              <a:t> Clearance high restriction</a:t>
            </a:r>
            <a:endParaRPr lang="da-DK" b="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Height restriction for container transports in 3 layers - only in case of high water (5,04 m over HSW - highest navigable water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lifting in case of bridge replacement (not planned in the moment) to increase IWT efficiency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Orient-East-Med</a:t>
            </a:r>
            <a:r>
              <a:rPr lang="en-US" baseline="0" dirty="0" smtClean="0"/>
              <a:t> Corridor</a:t>
            </a:r>
          </a:p>
          <a:p>
            <a:pPr marL="0" indent="0">
              <a:buFont typeface="Arial" panose="020B0604020202020204" pitchFamily="34" charset="0"/>
              <a:buNone/>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dirty="0" smtClean="0"/>
              <a:t>DE-09 River Elbe Bridge Magdeburg </a:t>
            </a:r>
            <a:r>
              <a:rPr lang="da-DK" b="1" dirty="0" smtClean="0">
                <a:sym typeface="Wingdings" panose="05000000000000000000" pitchFamily="2" charset="2"/>
              </a:rPr>
              <a:t> Clearance high restriction</a:t>
            </a:r>
            <a:endParaRPr lang="da-DK" b="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Height restriction for container transports in 3 layers - only in case of high water (5,05 m over HSW - highest navigable water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lifting in case of bridge replacement (not planned in the moment) to increase IWT efficiency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Orient-East-Med</a:t>
            </a:r>
            <a:r>
              <a:rPr lang="en-US" baseline="0" dirty="0" smtClean="0"/>
              <a:t> Corridor</a:t>
            </a:r>
          </a:p>
          <a:p>
            <a:pPr marL="0" indent="0">
              <a:buFont typeface="Arial" panose="020B0604020202020204" pitchFamily="34" charset="0"/>
              <a:buNone/>
            </a:pPr>
            <a:endParaRPr lang="sv-SE" dirty="0" smtClean="0"/>
          </a:p>
          <a:p>
            <a:pPr marL="0" indent="0">
              <a:buFont typeface="Arial" panose="020B0604020202020204" pitchFamily="34" charset="0"/>
              <a:buNone/>
            </a:pPr>
            <a:r>
              <a:rPr lang="sv-SE" b="1" dirty="0" smtClean="0"/>
              <a:t>DE-10 River Elbe Dömitz to Hitzacker </a:t>
            </a:r>
            <a:r>
              <a:rPr lang="sv-SE" b="1" dirty="0" smtClean="0">
                <a:sym typeface="Wingdings" panose="05000000000000000000" pitchFamily="2" charset="2"/>
              </a:rPr>
              <a:t> Draught restriction</a:t>
            </a:r>
            <a:endParaRPr lang="sv-SE" b="1"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Missing groins along the so called "</a:t>
            </a:r>
            <a:r>
              <a:rPr lang="en-US" dirty="0" err="1" smtClean="0"/>
              <a:t>Reststrecke</a:t>
            </a:r>
            <a:r>
              <a:rPr lang="en-US" dirty="0" smtClean="0"/>
              <a:t>"; non-completion of river regulation as from mouth of river Havel</a:t>
            </a:r>
            <a:r>
              <a:rPr lang="en-US" baseline="0" dirty="0" smtClean="0"/>
              <a:t> up to </a:t>
            </a:r>
            <a:r>
              <a:rPr lang="en-US" dirty="0" smtClean="0"/>
              <a:t>Lauenburg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adjustment of the regulation system is in scope of "Master Plan Elbe”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Orient-East-Med</a:t>
            </a:r>
            <a:r>
              <a:rPr lang="en-US" baseline="0" dirty="0" smtClean="0"/>
              <a:t> Corridor</a:t>
            </a:r>
          </a:p>
          <a:p>
            <a:pPr marL="171450" indent="-171450">
              <a:buFont typeface="Arial" panose="020B0604020202020204" pitchFamily="34" charset="0"/>
              <a:buChar char="•"/>
            </a:pPr>
            <a:endParaRPr lang="de-DE"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1" dirty="0" smtClean="0"/>
              <a:t>DE-11 River Saale </a:t>
            </a:r>
            <a:r>
              <a:rPr lang="sv-SE" b="1" dirty="0" smtClean="0">
                <a:sym typeface="Wingdings" panose="05000000000000000000" pitchFamily="2" charset="2"/>
              </a:rPr>
              <a:t> Draught restriction</a:t>
            </a:r>
            <a:endParaRPr lang="sv-SE" b="1" dirty="0" smtClean="0"/>
          </a:p>
          <a:p>
            <a:pPr marL="171450" indent="-171450">
              <a:buFont typeface="Arial" panose="020B0604020202020204" pitchFamily="34" charset="0"/>
              <a:buChar char="•"/>
            </a:pPr>
            <a:r>
              <a:rPr lang="en-US" dirty="0" smtClean="0"/>
              <a:t>A missing lock at</a:t>
            </a:r>
            <a:r>
              <a:rPr lang="en-US" baseline="0" dirty="0" smtClean="0"/>
              <a:t> </a:t>
            </a:r>
            <a:r>
              <a:rPr lang="en-US" dirty="0" smtClean="0"/>
              <a:t>Klein </a:t>
            </a:r>
            <a:r>
              <a:rPr lang="en-US" dirty="0" err="1" smtClean="0"/>
              <a:t>Rosenburg</a:t>
            </a:r>
            <a:r>
              <a:rPr lang="en-US" dirty="0" smtClean="0"/>
              <a:t> (km 9.6) to realize a continuous draught between </a:t>
            </a:r>
            <a:r>
              <a:rPr lang="en-US" dirty="0" err="1" smtClean="0"/>
              <a:t>Calbe</a:t>
            </a:r>
            <a:r>
              <a:rPr lang="en-US" dirty="0" smtClean="0"/>
              <a:t> (mouth into Elbe) up to Halle/</a:t>
            </a:r>
            <a:r>
              <a:rPr lang="en-US" dirty="0" err="1" smtClean="0"/>
              <a:t>Trotha</a:t>
            </a:r>
            <a:r>
              <a:rPr lang="en-US" dirty="0" smtClean="0"/>
              <a:t> </a:t>
            </a:r>
            <a:endParaRPr lang="de-DE" dirty="0" smtClean="0"/>
          </a:p>
          <a:p>
            <a:pPr marL="171450" indent="-171450">
              <a:buFont typeface="Arial" panose="020B0604020202020204" pitchFamily="34" charset="0"/>
              <a:buChar char="•"/>
            </a:pPr>
            <a:r>
              <a:rPr lang="de-DE" dirty="0" smtClean="0"/>
              <a:t>The </a:t>
            </a:r>
            <a:r>
              <a:rPr lang="de-DE" dirty="0" err="1" smtClean="0"/>
              <a:t>project</a:t>
            </a:r>
            <a:r>
              <a:rPr lang="de-DE" baseline="0" dirty="0" smtClean="0"/>
              <a:t> was </a:t>
            </a:r>
            <a:r>
              <a:rPr lang="de-DE" baseline="0" dirty="0" err="1" smtClean="0"/>
              <a:t>included</a:t>
            </a:r>
            <a:r>
              <a:rPr lang="de-DE" baseline="0" dirty="0" smtClean="0"/>
              <a:t> in </a:t>
            </a:r>
            <a:r>
              <a:rPr lang="de-DE" baseline="0" dirty="0" err="1" smtClean="0"/>
              <a:t>the</a:t>
            </a:r>
            <a:r>
              <a:rPr lang="de-DE" baseline="0" dirty="0" smtClean="0"/>
              <a:t> </a:t>
            </a:r>
            <a:r>
              <a:rPr lang="en-US" baseline="0" dirty="0" smtClean="0"/>
              <a:t>Federal Transport Infrastructure Plan 2030 within the category "additional need", no. 3. However, due to the category and low CBR a potential realization is not obvious</a:t>
            </a:r>
          </a:p>
          <a:p>
            <a:pPr marL="171450" indent="-171450">
              <a:buFont typeface="Arial" panose="020B0604020202020204" pitchFamily="34" charset="0"/>
              <a:buChar char="•"/>
            </a:pPr>
            <a:r>
              <a:rPr lang="en-US" baseline="0" dirty="0" smtClean="0"/>
              <a:t>Cost estimation: 134 mil. EUR, CBR 0,2</a:t>
            </a:r>
          </a:p>
          <a:p>
            <a:pPr marL="171450" indent="-171450">
              <a:buFont typeface="Arial" panose="020B0604020202020204" pitchFamily="34" charset="0"/>
              <a:buChar char="•"/>
            </a:pPr>
            <a:r>
              <a:rPr lang="en-US" baseline="0" dirty="0" smtClean="0"/>
              <a:t>NOT part of TEN-T</a:t>
            </a:r>
            <a:endParaRPr lang="de-DE" dirty="0" smtClean="0"/>
          </a:p>
          <a:p>
            <a:pPr marL="171450" indent="-171450">
              <a:buFont typeface="Arial" panose="020B0604020202020204" pitchFamily="34" charset="0"/>
              <a:buChar char="•"/>
            </a:pPr>
            <a:endParaRPr lang="de-DE" dirty="0" smtClean="0"/>
          </a:p>
          <a:p>
            <a:pPr marL="0" indent="0">
              <a:buFont typeface="Arial" panose="020B0604020202020204" pitchFamily="34" charset="0"/>
              <a:buNone/>
            </a:pPr>
            <a:r>
              <a:rPr lang="de-DE" b="1" dirty="0" smtClean="0"/>
              <a:t>DE-12 Elbe-Havel-</a:t>
            </a:r>
            <a:r>
              <a:rPr lang="de-DE" b="1" dirty="0" err="1" smtClean="0"/>
              <a:t>Canal</a:t>
            </a:r>
            <a:r>
              <a:rPr lang="de-DE" b="1" dirty="0" smtClean="0"/>
              <a:t> </a:t>
            </a:r>
            <a:r>
              <a:rPr lang="de-DE" b="1" dirty="0" smtClean="0">
                <a:sym typeface="Wingdings" panose="05000000000000000000" pitchFamily="2" charset="2"/>
              </a:rPr>
              <a:t> Lock </a:t>
            </a:r>
            <a:r>
              <a:rPr lang="de-DE" b="1" dirty="0" err="1" smtClean="0">
                <a:sym typeface="Wingdings" panose="05000000000000000000" pitchFamily="2" charset="2"/>
              </a:rPr>
              <a:t>restriction</a:t>
            </a:r>
            <a:endParaRPr lang="de-DE" b="1" dirty="0" smtClean="0">
              <a:sym typeface="Wingdings" panose="05000000000000000000" pitchFamily="2" charset="2"/>
            </a:endParaRPr>
          </a:p>
          <a:p>
            <a:pPr marL="171450" indent="-171450">
              <a:buFont typeface="Arial" panose="020B0604020202020204" pitchFamily="34" charset="0"/>
              <a:buChar char="•"/>
            </a:pPr>
            <a:r>
              <a:rPr lang="en-US" b="0" dirty="0" smtClean="0"/>
              <a:t>The existing lock “</a:t>
            </a:r>
            <a:r>
              <a:rPr lang="en-US" b="0" dirty="0" err="1" smtClean="0"/>
              <a:t>Wusterwitz</a:t>
            </a:r>
            <a:r>
              <a:rPr lang="en-US" b="0" dirty="0" smtClean="0"/>
              <a:t>” had to be replaced.  The new replacement lock showed building damage, that results in a delay for the finalization of bottleneck.</a:t>
            </a:r>
          </a:p>
          <a:p>
            <a:pPr marL="171450" indent="-171450">
              <a:buFont typeface="Arial" panose="020B0604020202020204" pitchFamily="34" charset="0"/>
              <a:buChar char="•"/>
            </a:pPr>
            <a:r>
              <a:rPr lang="en-US" b="0" dirty="0" smtClean="0"/>
              <a:t>Further</a:t>
            </a:r>
            <a:r>
              <a:rPr lang="en-US" b="0" baseline="0" dirty="0" smtClean="0"/>
              <a:t> procedure is unclear as well as re-opening.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NOT part of TEN-T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smtClean="0"/>
              <a:t>DE-14 missing AIS at certain waterways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This bottleneck is fixed already by waterway administration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smtClean="0"/>
          </a:p>
          <a:p>
            <a:pPr marL="0" indent="0">
              <a:buFont typeface="Arial" panose="020B0604020202020204" pitchFamily="34" charset="0"/>
              <a:buNone/>
            </a:pPr>
            <a:endParaRPr lang="de-DE" dirty="0" smtClean="0"/>
          </a:p>
          <a:p>
            <a:pPr marL="0" indent="0">
              <a:buFont typeface="Arial" panose="020B0604020202020204" pitchFamily="34" charset="0"/>
              <a:buNone/>
            </a:pPr>
            <a:r>
              <a:rPr lang="de-DE" b="1" dirty="0" smtClean="0"/>
              <a:t>DE-13 Mittelland-</a:t>
            </a:r>
            <a:r>
              <a:rPr lang="de-DE" b="1" dirty="0" err="1" smtClean="0"/>
              <a:t>Canal</a:t>
            </a:r>
            <a:r>
              <a:rPr lang="de-DE" b="1" dirty="0" smtClean="0"/>
              <a:t> </a:t>
            </a:r>
            <a:r>
              <a:rPr lang="de-DE" b="1" dirty="0" smtClean="0">
                <a:sym typeface="Wingdings" panose="05000000000000000000" pitchFamily="2" charset="2"/>
              </a:rPr>
              <a:t> </a:t>
            </a:r>
            <a:r>
              <a:rPr lang="de-DE" b="1" dirty="0" err="1" smtClean="0">
                <a:sym typeface="Wingdings" panose="05000000000000000000" pitchFamily="2" charset="2"/>
              </a:rPr>
              <a:t>clearance</a:t>
            </a:r>
            <a:r>
              <a:rPr lang="de-DE" b="1" dirty="0" smtClean="0">
                <a:sym typeface="Wingdings" panose="05000000000000000000" pitchFamily="2" charset="2"/>
              </a:rPr>
              <a:t> high </a:t>
            </a:r>
            <a:r>
              <a:rPr lang="de-DE" b="1" dirty="0" err="1" smtClean="0">
                <a:sym typeface="Wingdings" panose="05000000000000000000" pitchFamily="2" charset="2"/>
              </a:rPr>
              <a:t>restrictions</a:t>
            </a:r>
            <a:endParaRPr lang="de-DE" b="1" dirty="0" smtClean="0"/>
          </a:p>
          <a:p>
            <a:pPr marL="171450" indent="-171450">
              <a:buFont typeface="Arial" panose="020B0604020202020204" pitchFamily="34" charset="0"/>
              <a:buChar char="•"/>
            </a:pPr>
            <a:r>
              <a:rPr lang="en-US" dirty="0" smtClean="0"/>
              <a:t>Currently a 2-layor container </a:t>
            </a:r>
            <a:r>
              <a:rPr lang="en-US" dirty="0" err="1" smtClean="0"/>
              <a:t>transportis</a:t>
            </a:r>
            <a:r>
              <a:rPr lang="en-US" dirty="0" smtClean="0"/>
              <a:t> only limited possible on the stretches Magdeburg-Hannover-Minden. </a:t>
            </a:r>
          </a:p>
          <a:p>
            <a:pPr marL="171450" indent="-171450">
              <a:buFont typeface="Arial" panose="020B0604020202020204" pitchFamily="34" charset="0"/>
              <a:buChar char="•"/>
            </a:pPr>
            <a:r>
              <a:rPr lang="en-US" dirty="0" smtClean="0"/>
              <a:t>Lifting of several </a:t>
            </a:r>
            <a:r>
              <a:rPr lang="en-US" dirty="0" err="1" smtClean="0"/>
              <a:t>bridget</a:t>
            </a:r>
            <a:r>
              <a:rPr lang="en-US" dirty="0" smtClean="0"/>
              <a:t> and further measures have been decided to increase efficiency of IWW transport. This will allow IWW vessels up to 180m length and up to 2,000ts (motor barge) respectively 3,500ts loading capacity (push barge convoy) to ship on the canal stretch.</a:t>
            </a:r>
          </a:p>
          <a:p>
            <a:pPr marL="171450" indent="-171450">
              <a:buFont typeface="Arial" panose="020B0604020202020204" pitchFamily="34" charset="0"/>
              <a:buChar char="•"/>
            </a:pPr>
            <a:r>
              <a:rPr lang="en-US" dirty="0" smtClean="0"/>
              <a:t>Planned costs 1,2 billion EUR and Cost-Benefit-Ratio of 0,08. The project is included in the Federal transport Infrastructure plan.</a:t>
            </a:r>
            <a:endParaRPr lang="de-DE" dirty="0" smtClean="0"/>
          </a:p>
          <a:p>
            <a:pPr marL="171450" indent="-171450">
              <a:buFont typeface="Arial" panose="020B0604020202020204" pitchFamily="34" charset="0"/>
              <a:buChar char="•"/>
            </a:pPr>
            <a:r>
              <a:rPr lang="de-DE" dirty="0" smtClean="0"/>
              <a:t>North-</a:t>
            </a:r>
            <a:r>
              <a:rPr lang="de-DE" dirty="0" err="1" smtClean="0"/>
              <a:t>Sea</a:t>
            </a:r>
            <a:r>
              <a:rPr lang="de-DE" dirty="0" smtClean="0"/>
              <a:t>-Baltic</a:t>
            </a:r>
            <a:r>
              <a:rPr lang="de-DE" baseline="0" dirty="0" smtClean="0"/>
              <a:t> </a:t>
            </a:r>
            <a:r>
              <a:rPr lang="de-DE" baseline="0" dirty="0" err="1" smtClean="0"/>
              <a:t>Corridor</a:t>
            </a:r>
            <a:endParaRPr lang="de-DE" baseline="0" dirty="0" smtClean="0"/>
          </a:p>
          <a:p>
            <a:pPr marL="0" indent="0">
              <a:buFont typeface="Arial" panose="020B0604020202020204" pitchFamily="34" charset="0"/>
              <a:buNone/>
            </a:pPr>
            <a:endParaRPr lang="de-DE" dirty="0" smtClean="0"/>
          </a:p>
          <a:p>
            <a:pPr marL="0" indent="0">
              <a:buFont typeface="Arial" panose="020B0604020202020204" pitchFamily="34" charset="0"/>
              <a:buNone/>
            </a:pPr>
            <a:r>
              <a:rPr lang="de-DE" b="1" dirty="0" smtClean="0"/>
              <a:t>DE-15 River </a:t>
            </a:r>
            <a:r>
              <a:rPr lang="de-DE" b="1" dirty="0" err="1" smtClean="0"/>
              <a:t>Peene</a:t>
            </a:r>
            <a:r>
              <a:rPr lang="de-DE" b="1" dirty="0" smtClean="0"/>
              <a:t> </a:t>
            </a:r>
            <a:r>
              <a:rPr lang="de-DE" b="1" dirty="0" smtClean="0">
                <a:sym typeface="Wingdings" panose="05000000000000000000" pitchFamily="2" charset="2"/>
              </a:rPr>
              <a:t> </a:t>
            </a:r>
            <a:r>
              <a:rPr lang="de-DE" b="1" dirty="0" err="1" smtClean="0">
                <a:sym typeface="Wingdings" panose="05000000000000000000" pitchFamily="2" charset="2"/>
              </a:rPr>
              <a:t>Draught</a:t>
            </a:r>
            <a:r>
              <a:rPr lang="de-DE" b="1" dirty="0" smtClean="0">
                <a:sym typeface="Wingdings" panose="05000000000000000000" pitchFamily="2" charset="2"/>
              </a:rPr>
              <a:t> </a:t>
            </a:r>
            <a:r>
              <a:rPr lang="de-DE" b="1" dirty="0" err="1" smtClean="0">
                <a:sym typeface="Wingdings" panose="05000000000000000000" pitchFamily="2" charset="2"/>
              </a:rPr>
              <a:t>restrictions</a:t>
            </a:r>
            <a:endParaRPr lang="de-DE" b="1" dirty="0" smtClean="0">
              <a:sym typeface="Wingdings" panose="05000000000000000000" pitchFamily="2" charset="2"/>
            </a:endParaRPr>
          </a:p>
          <a:p>
            <a:pPr marL="171450" indent="-171450">
              <a:buFont typeface="Arial" panose="020B0604020202020204" pitchFamily="34" charset="0"/>
              <a:buChar char="•"/>
            </a:pPr>
            <a:r>
              <a:rPr lang="en-US" dirty="0" smtClean="0"/>
              <a:t>Several parts have a draught restriction between 1,30m and 1,90m which are mainly caused</a:t>
            </a:r>
            <a:r>
              <a:rPr lang="en-US" baseline="0" dirty="0" smtClean="0"/>
              <a:t> by </a:t>
            </a:r>
            <a:r>
              <a:rPr lang="en-US" baseline="0" dirty="0" err="1" smtClean="0"/>
              <a:t>unsificcient</a:t>
            </a:r>
            <a:r>
              <a:rPr lang="en-US" baseline="0" dirty="0" smtClean="0"/>
              <a:t> maintenance (dragging and bushing)</a:t>
            </a:r>
          </a:p>
          <a:p>
            <a:pPr marL="171450" indent="-171450">
              <a:buFont typeface="Arial" panose="020B0604020202020204" pitchFamily="34" charset="0"/>
              <a:buChar char="•"/>
            </a:pPr>
            <a:r>
              <a:rPr lang="en-US" baseline="0" dirty="0" smtClean="0"/>
              <a:t>How to overcome: dredging or flushing of several short parts.</a:t>
            </a:r>
          </a:p>
          <a:p>
            <a:pPr marL="171450" indent="-171450">
              <a:buFont typeface="Arial" panose="020B0604020202020204" pitchFamily="34" charset="0"/>
              <a:buChar char="•"/>
            </a:pPr>
            <a:r>
              <a:rPr lang="en-US" baseline="0" dirty="0" smtClean="0"/>
              <a:t>Costs are estimated at 200,000 EUR</a:t>
            </a:r>
          </a:p>
          <a:p>
            <a:pPr marL="171450" indent="-171450">
              <a:buFont typeface="Arial" panose="020B0604020202020204" pitchFamily="34" charset="0"/>
              <a:buChar char="•"/>
            </a:pPr>
            <a:r>
              <a:rPr lang="en-US" baseline="0" dirty="0" smtClean="0"/>
              <a:t>NOT part of TEN-T</a:t>
            </a:r>
            <a:endParaRPr lang="de-DE" dirty="0" smtClean="0"/>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b="1" dirty="0" smtClean="0"/>
              <a:t>DE-16 Oder-Havel Canal at the Port of Eberswalde</a:t>
            </a:r>
          </a:p>
          <a:p>
            <a:pPr marL="171450" indent="-171450">
              <a:buFont typeface="Arial" panose="020B0604020202020204" pitchFamily="34" charset="0"/>
              <a:buChar char="•"/>
            </a:pPr>
            <a:r>
              <a:rPr lang="en-US" dirty="0" smtClean="0"/>
              <a:t>The OHK is part of the Havel-Oder-Waterway and following bottleneck occur :</a:t>
            </a:r>
          </a:p>
          <a:p>
            <a:pPr marL="171450" lvl="0" indent="-171450">
              <a:buFont typeface="Arial" panose="020B0604020202020204" pitchFamily="34" charset="0"/>
              <a:buChar char="•"/>
            </a:pPr>
            <a:r>
              <a:rPr lang="en-US" dirty="0" smtClean="0"/>
              <a:t>At the port of </a:t>
            </a:r>
            <a:r>
              <a:rPr lang="en-US" dirty="0" err="1" smtClean="0"/>
              <a:t>Eberswalte</a:t>
            </a:r>
            <a:r>
              <a:rPr lang="en-US" dirty="0" smtClean="0"/>
              <a:t> there is not enough space for vessels Class 5a (vessels &gt;80m length ) to turn around in order to navigate into the opposite direction after loading or unloading.</a:t>
            </a:r>
            <a:r>
              <a:rPr lang="en-US" baseline="0" dirty="0" smtClean="0"/>
              <a:t> </a:t>
            </a:r>
            <a:r>
              <a:rPr lang="en-US" dirty="0" smtClean="0"/>
              <a:t>Vessels have to navigate to a place to turn upstream for about 10 km to the next boat lift (</a:t>
            </a:r>
            <a:r>
              <a:rPr lang="en-US" dirty="0" err="1" smtClean="0"/>
              <a:t>Niederfinow</a:t>
            </a:r>
            <a:r>
              <a:rPr lang="en-US" dirty="0" smtClean="0"/>
              <a:t>) to turn around.</a:t>
            </a:r>
          </a:p>
          <a:p>
            <a:pPr marL="171450" lvl="0" indent="-171450">
              <a:buFont typeface="Arial" panose="020B0604020202020204" pitchFamily="34" charset="0"/>
              <a:buChar char="•"/>
            </a:pPr>
            <a:r>
              <a:rPr lang="en-US" dirty="0" smtClean="0"/>
              <a:t>Responsible authorities like to enlarge the place to turn at the boat lift when refurbishing the lift whereas the shipping industry likes to have a place to turn at the port.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Orient-East-med Corridor</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DE-18 missing mooring areas in the Port of Hamburg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Orient-East-med Corridor</a:t>
            </a:r>
          </a:p>
          <a:p>
            <a:pPr marL="0" indent="0">
              <a:buFont typeface="Arial" panose="020B0604020202020204" pitchFamily="34" charset="0"/>
              <a:buNone/>
            </a:pPr>
            <a:endParaRPr lang="en-US" dirty="0" smtClean="0"/>
          </a:p>
          <a:p>
            <a:pPr marL="0" indent="0">
              <a:buFont typeface="Arial" panose="020B0604020202020204" pitchFamily="34" charset="0"/>
              <a:buNone/>
            </a:pPr>
            <a:r>
              <a:rPr lang="en-US" b="1" dirty="0" smtClean="0"/>
              <a:t>DE-019 Havel-Oder-Waterway </a:t>
            </a:r>
            <a:r>
              <a:rPr lang="en-US" b="1" dirty="0" smtClean="0">
                <a:sym typeface="Wingdings" panose="05000000000000000000" pitchFamily="2" charset="2"/>
              </a:rPr>
              <a:t> Length and Width Restrictions</a:t>
            </a:r>
          </a:p>
          <a:p>
            <a:pPr marL="171450" indent="-171450">
              <a:buFont typeface="Arial" panose="020B0604020202020204" pitchFamily="34" charset="0"/>
              <a:buChar char="•"/>
            </a:pPr>
            <a:r>
              <a:rPr lang="en-US" dirty="0" smtClean="0"/>
              <a:t>To extend the canal for classed IV vessel it has to be widen up and</a:t>
            </a:r>
            <a:r>
              <a:rPr lang="en-US" baseline="0" dirty="0" smtClean="0"/>
              <a:t> deepened (</a:t>
            </a:r>
            <a:r>
              <a:rPr lang="en-US" dirty="0" smtClean="0"/>
              <a:t>4 m bright and 3,5 depth on the whole canal profile needed)</a:t>
            </a:r>
          </a:p>
          <a:p>
            <a:pPr marL="171450" indent="-171450">
              <a:buFont typeface="Arial" panose="020B0604020202020204" pitchFamily="34" charset="0"/>
              <a:buChar char="•"/>
            </a:pPr>
            <a:r>
              <a:rPr lang="en-US" dirty="0" smtClean="0"/>
              <a:t>Costs are estimated</a:t>
            </a:r>
            <a:r>
              <a:rPr lang="en-US" baseline="0" dirty="0" smtClean="0"/>
              <a:t> to 500 mil EUR</a:t>
            </a:r>
            <a:endParaRPr lang="en-US" dirty="0" smtClean="0"/>
          </a:p>
          <a:p>
            <a:pPr marL="171450" indent="-171450">
              <a:buFont typeface="Arial" panose="020B0604020202020204" pitchFamily="34" charset="0"/>
              <a:buChar char="•"/>
            </a:pPr>
            <a:r>
              <a:rPr lang="en-US" dirty="0" smtClean="0"/>
              <a:t>Orient-East-med Corridor</a:t>
            </a:r>
            <a:endParaRPr lang="de-DE" dirty="0"/>
          </a:p>
        </p:txBody>
      </p:sp>
      <p:sp>
        <p:nvSpPr>
          <p:cNvPr id="4" name="Foliennummernplatzhalter 3"/>
          <p:cNvSpPr>
            <a:spLocks noGrp="1"/>
          </p:cNvSpPr>
          <p:nvPr>
            <p:ph type="sldNum" sz="quarter" idx="10"/>
          </p:nvPr>
        </p:nvSpPr>
        <p:spPr/>
        <p:txBody>
          <a:bodyPr/>
          <a:lstStyle/>
          <a:p>
            <a:fld id="{CFED9978-FAC8-4A75-91ED-8A62DF927ED4}" type="slidenum">
              <a:rPr lang="de-DE" smtClean="0"/>
              <a:t>9</a:t>
            </a:fld>
            <a:endParaRPr lang="de-DE"/>
          </a:p>
        </p:txBody>
      </p:sp>
    </p:spTree>
    <p:extLst>
      <p:ext uri="{BB962C8B-B14F-4D97-AF65-F5344CB8AC3E}">
        <p14:creationId xmlns:p14="http://schemas.microsoft.com/office/powerpoint/2010/main" val="2788419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LT-01 </a:t>
            </a:r>
            <a:r>
              <a:rPr lang="de-DE" b="1" dirty="0" err="1" smtClean="0"/>
              <a:t>Buy</a:t>
            </a:r>
            <a:r>
              <a:rPr lang="de-DE" b="1" dirty="0" smtClean="0"/>
              <a:t> </a:t>
            </a:r>
            <a:r>
              <a:rPr lang="de-DE" b="1" dirty="0" err="1" smtClean="0"/>
              <a:t>Kursiu</a:t>
            </a:r>
            <a:r>
              <a:rPr lang="de-DE" b="1" dirty="0" smtClean="0"/>
              <a:t> </a:t>
            </a:r>
            <a:r>
              <a:rPr lang="de-DE" b="1" dirty="0" err="1" smtClean="0"/>
              <a:t>river</a:t>
            </a:r>
            <a:r>
              <a:rPr lang="de-DE" b="1" dirty="0" smtClean="0"/>
              <a:t> </a:t>
            </a:r>
            <a:r>
              <a:rPr lang="de-DE" b="1" dirty="0" err="1" smtClean="0"/>
              <a:t>Nenunas</a:t>
            </a:r>
            <a:endParaRPr lang="de-DE" b="1" dirty="0" smtClean="0"/>
          </a:p>
          <a:p>
            <a:pPr marL="171450" indent="-171450">
              <a:buFont typeface="Arial" panose="020B0604020202020204" pitchFamily="34" charset="0"/>
              <a:buChar char="•"/>
            </a:pPr>
            <a:r>
              <a:rPr lang="de-DE" dirty="0" err="1" smtClean="0"/>
              <a:t>Nenunas</a:t>
            </a:r>
            <a:r>
              <a:rPr lang="de-DE" baseline="0" dirty="0" smtClean="0"/>
              <a:t> </a:t>
            </a:r>
            <a:r>
              <a:rPr lang="de-DE" baseline="0" dirty="0" err="1" smtClean="0"/>
              <a:t>river</a:t>
            </a:r>
            <a:r>
              <a:rPr lang="de-DE" baseline="0" dirty="0" smtClean="0"/>
              <a:t> in </a:t>
            </a:r>
            <a:r>
              <a:rPr lang="de-DE" baseline="0" dirty="0" err="1" smtClean="0"/>
              <a:t>general</a:t>
            </a:r>
            <a:r>
              <a:rPr lang="de-DE" baseline="0" dirty="0" smtClean="0"/>
              <a:t> </a:t>
            </a:r>
            <a:r>
              <a:rPr lang="de-DE" baseline="0" dirty="0" err="1" smtClean="0"/>
              <a:t>is</a:t>
            </a:r>
            <a:r>
              <a:rPr lang="de-DE" baseline="0" dirty="0" smtClean="0"/>
              <a:t> not </a:t>
            </a:r>
            <a:r>
              <a:rPr lang="de-DE" baseline="0" dirty="0" err="1" smtClean="0"/>
              <a:t>well</a:t>
            </a:r>
            <a:r>
              <a:rPr lang="de-DE" baseline="0" dirty="0" smtClean="0"/>
              <a:t> </a:t>
            </a:r>
            <a:r>
              <a:rPr lang="de-DE" baseline="0" dirty="0" err="1" smtClean="0"/>
              <a:t>maintained</a:t>
            </a:r>
            <a:r>
              <a:rPr lang="de-DE" baseline="0" dirty="0" smtClean="0"/>
              <a:t> </a:t>
            </a:r>
            <a:r>
              <a:rPr lang="de-DE" baseline="0" dirty="0" err="1" smtClean="0"/>
              <a:t>for</a:t>
            </a:r>
            <a:r>
              <a:rPr lang="de-DE" baseline="0" dirty="0" smtClean="0"/>
              <a:t> IWW </a:t>
            </a:r>
            <a:r>
              <a:rPr lang="de-DE" baseline="0" dirty="0" err="1" smtClean="0"/>
              <a:t>services</a:t>
            </a:r>
            <a:r>
              <a:rPr lang="de-DE" baseline="0" dirty="0" smtClean="0"/>
              <a:t>: </a:t>
            </a:r>
            <a:r>
              <a:rPr lang="en-US" baseline="0" dirty="0" smtClean="0"/>
              <a:t>Ships draft limit (max 1,1 m in the section </a:t>
            </a:r>
            <a:r>
              <a:rPr lang="en-US" baseline="0" dirty="0" err="1" smtClean="0"/>
              <a:t>Jurbarkas</a:t>
            </a:r>
            <a:r>
              <a:rPr lang="en-US" baseline="0" dirty="0" smtClean="0"/>
              <a:t> - Kaunas), maintenance dredging, not available damp construction according Lithuania Environmental low. </a:t>
            </a:r>
          </a:p>
          <a:p>
            <a:pPr marL="171450" indent="-171450">
              <a:buFont typeface="Arial" panose="020B0604020202020204" pitchFamily="34" charset="0"/>
              <a:buChar char="•"/>
            </a:pPr>
            <a:r>
              <a:rPr lang="en-US" baseline="0" dirty="0" smtClean="0"/>
              <a:t>Effects: Increased efficiency and reliability of IWT</a:t>
            </a:r>
          </a:p>
          <a:p>
            <a:pPr marL="171450" indent="-171450">
              <a:buFont typeface="Arial" panose="020B0604020202020204" pitchFamily="34" charset="0"/>
              <a:buChar char="•"/>
            </a:pPr>
            <a:r>
              <a:rPr lang="en-US" baseline="0" dirty="0" smtClean="0"/>
              <a:t>NOT part of TEN-T corridor</a:t>
            </a:r>
            <a:endParaRPr lang="de-DE" baseline="0" dirty="0" smtClean="0"/>
          </a:p>
          <a:p>
            <a:endParaRPr lang="de-DE" dirty="0" smtClean="0"/>
          </a:p>
          <a:p>
            <a:r>
              <a:rPr lang="de-DE" b="1" dirty="0" smtClean="0"/>
              <a:t>Pilot: </a:t>
            </a:r>
          </a:p>
          <a:p>
            <a:pPr marL="342900" indent="-342900">
              <a:buFont typeface="Courier New" panose="02070309020205020404" pitchFamily="49" charset="0"/>
              <a:buChar char="o"/>
            </a:pPr>
            <a:r>
              <a:rPr lang="de-DE" dirty="0" smtClean="0"/>
              <a:t>Analysis </a:t>
            </a:r>
            <a:r>
              <a:rPr lang="de-DE" dirty="0" err="1" smtClean="0"/>
              <a:t>of</a:t>
            </a:r>
            <a:r>
              <a:rPr lang="de-DE" dirty="0" smtClean="0"/>
              <a:t> </a:t>
            </a:r>
            <a:r>
              <a:rPr lang="de-DE" dirty="0" err="1" smtClean="0"/>
              <a:t>river</a:t>
            </a:r>
            <a:r>
              <a:rPr lang="de-DE" dirty="0" smtClean="0"/>
              <a:t> </a:t>
            </a:r>
            <a:r>
              <a:rPr lang="de-DE" dirty="0" err="1" smtClean="0"/>
              <a:t>Neman‘s</a:t>
            </a:r>
            <a:r>
              <a:rPr lang="de-DE" dirty="0" smtClean="0"/>
              <a:t> IWW potential </a:t>
            </a:r>
            <a:r>
              <a:rPr lang="de-DE" dirty="0" err="1" smtClean="0"/>
              <a:t>connecting</a:t>
            </a:r>
            <a:r>
              <a:rPr lang="de-DE" dirty="0" smtClean="0"/>
              <a:t> </a:t>
            </a:r>
            <a:r>
              <a:rPr lang="de-DE" dirty="0" err="1" smtClean="0"/>
              <a:t>the</a:t>
            </a:r>
            <a:r>
              <a:rPr lang="de-DE" dirty="0" smtClean="0"/>
              <a:t> </a:t>
            </a:r>
            <a:r>
              <a:rPr lang="de-DE" dirty="0" err="1" smtClean="0"/>
              <a:t>hinterland</a:t>
            </a:r>
            <a:r>
              <a:rPr lang="de-DE" dirty="0" smtClean="0"/>
              <a:t> </a:t>
            </a:r>
            <a:r>
              <a:rPr lang="de-DE" dirty="0" err="1" smtClean="0"/>
              <a:t>to</a:t>
            </a:r>
            <a:r>
              <a:rPr lang="de-DE" dirty="0" smtClean="0"/>
              <a:t> </a:t>
            </a:r>
            <a:r>
              <a:rPr lang="de-DE" dirty="0" err="1" smtClean="0"/>
              <a:t>the</a:t>
            </a:r>
            <a:r>
              <a:rPr lang="de-DE" dirty="0" smtClean="0"/>
              <a:t> Port </a:t>
            </a:r>
            <a:r>
              <a:rPr lang="de-DE" dirty="0" err="1" smtClean="0"/>
              <a:t>of</a:t>
            </a:r>
            <a:r>
              <a:rPr lang="de-DE" dirty="0" smtClean="0"/>
              <a:t> </a:t>
            </a:r>
            <a:r>
              <a:rPr lang="de-DE" dirty="0" err="1" smtClean="0"/>
              <a:t>Klaipeda</a:t>
            </a:r>
            <a:endParaRPr lang="en-GB" dirty="0" smtClean="0"/>
          </a:p>
          <a:p>
            <a:pPr marL="342900" indent="-342900">
              <a:buFont typeface="Courier New" panose="02070309020205020404" pitchFamily="49" charset="0"/>
              <a:buChar char="o"/>
            </a:pPr>
            <a:r>
              <a:rPr lang="en-GB" dirty="0" smtClean="0"/>
              <a:t>Special barge design for oversize cargo transportation</a:t>
            </a:r>
          </a:p>
          <a:p>
            <a:pPr marL="342900" indent="-342900">
              <a:buFont typeface="Courier New" panose="02070309020205020404" pitchFamily="49" charset="0"/>
              <a:buChar char="o"/>
            </a:pPr>
            <a:r>
              <a:rPr lang="en-GB" dirty="0" smtClean="0"/>
              <a:t>Light ship tonnage to cope with difficult navigable conditions </a:t>
            </a:r>
          </a:p>
          <a:p>
            <a:pPr marL="342900" indent="-342900">
              <a:buFont typeface="Courier New" panose="02070309020205020404" pitchFamily="49" charset="0"/>
              <a:buChar char="o"/>
            </a:pPr>
            <a:r>
              <a:rPr lang="en-GB" dirty="0" smtClean="0"/>
              <a:t>Testing container transportation by IWW between Klaipeda and Kaunas (planning coming summer)</a:t>
            </a:r>
          </a:p>
          <a:p>
            <a:endParaRPr lang="de-DE" dirty="0"/>
          </a:p>
        </p:txBody>
      </p:sp>
      <p:sp>
        <p:nvSpPr>
          <p:cNvPr id="4" name="Foliennummernplatzhalter 3"/>
          <p:cNvSpPr>
            <a:spLocks noGrp="1"/>
          </p:cNvSpPr>
          <p:nvPr>
            <p:ph type="sldNum" sz="quarter" idx="10"/>
          </p:nvPr>
        </p:nvSpPr>
        <p:spPr/>
        <p:txBody>
          <a:bodyPr/>
          <a:lstStyle/>
          <a:p>
            <a:fld id="{CFED9978-FAC8-4A75-91ED-8A62DF927ED4}" type="slidenum">
              <a:rPr lang="de-DE" smtClean="0"/>
              <a:t>12</a:t>
            </a:fld>
            <a:endParaRPr lang="de-DE"/>
          </a:p>
        </p:txBody>
      </p:sp>
    </p:spTree>
    <p:extLst>
      <p:ext uri="{BB962C8B-B14F-4D97-AF65-F5344CB8AC3E}">
        <p14:creationId xmlns:p14="http://schemas.microsoft.com/office/powerpoint/2010/main" val="7200019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b="1" noProof="0" dirty="0" smtClean="0"/>
              <a:t>PL-01 Vistula River – low water levels</a:t>
            </a:r>
            <a:r>
              <a:rPr lang="en-GB" b="1" baseline="0" noProof="0" dirty="0" smtClean="0"/>
              <a:t> on river canal’s section 684-772 km</a:t>
            </a:r>
          </a:p>
          <a:p>
            <a:pPr marL="171450" indent="-171450">
              <a:buFont typeface="Arial" panose="020B0604020202020204" pitchFamily="34" charset="0"/>
              <a:buChar char="•"/>
            </a:pPr>
            <a:r>
              <a:rPr lang="en-US" baseline="0" dirty="0" smtClean="0"/>
              <a:t>The whole stretch described suffers from problems related to the restricted transit depth of 1.4 m and lower. The transit depth is only guaranteed for about 10 per cent of the navigation period on the Vistula. There is no stream engineering, which meanders from its one side to the other. Sandbanks are additional difficulty, moving down the river, depending on the hydrological situation, from 150 to 900 m in a year. The persisting negative level of river is caused by the fact there is only one operating barrage on the lower Vistula (1 out of 9 barrages planned), with the idea to build the others being abandoned. Nowadays the central government is aiming at solving the problem with a comprehensive </a:t>
            </a:r>
            <a:r>
              <a:rPr lang="en-US" baseline="0" dirty="0" err="1" smtClean="0"/>
              <a:t>programme</a:t>
            </a:r>
            <a:r>
              <a:rPr lang="en-US" baseline="0" dirty="0" smtClean="0"/>
              <a:t> of waterways development. Please note: there are procedures under way concerning the ratification by the Polish State of the European Agreement on Main Inland Waterways of International Importance (AGN Convention)</a:t>
            </a:r>
          </a:p>
          <a:p>
            <a:pPr marL="171450" indent="-171450">
              <a:buFont typeface="Arial" panose="020B0604020202020204" pitchFamily="34" charset="0"/>
              <a:buChar char="•"/>
            </a:pPr>
            <a:r>
              <a:rPr lang="en-US" baseline="0" dirty="0" smtClean="0"/>
              <a:t>A project called The Lower Vistula Cascade should be implemented, which provides for constructing 9 barrages on the stretch Warsaw - </a:t>
            </a:r>
            <a:r>
              <a:rPr lang="en-US" baseline="0" dirty="0" err="1" smtClean="0"/>
              <a:t>Gdańsk</a:t>
            </a:r>
            <a:r>
              <a:rPr lang="en-US" baseline="0" dirty="0" smtClean="0"/>
              <a:t>. Only the construction of subsequent barrages will retain water and ensure appropriate sailing conditions.</a:t>
            </a:r>
          </a:p>
          <a:p>
            <a:pPr marL="171450" indent="-171450">
              <a:buFont typeface="Arial" panose="020B0604020202020204" pitchFamily="34" charset="0"/>
              <a:buChar char="•"/>
            </a:pPr>
            <a:r>
              <a:rPr lang="en-US" baseline="0" dirty="0" smtClean="0"/>
              <a:t>The estimated benefits of the project amount to about PLN 100 </a:t>
            </a:r>
            <a:r>
              <a:rPr lang="en-US" baseline="0" dirty="0" err="1" smtClean="0"/>
              <a:t>bln</a:t>
            </a:r>
            <a:r>
              <a:rPr lang="en-US" baseline="0" dirty="0" smtClean="0"/>
              <a:t>. The sum predominantly consists of transport benefits (PLN 43.7 </a:t>
            </a:r>
            <a:r>
              <a:rPr lang="en-US" baseline="0" dirty="0" err="1" smtClean="0"/>
              <a:t>bln</a:t>
            </a:r>
            <a:r>
              <a:rPr lang="en-US" baseline="0" dirty="0" smtClean="0"/>
              <a:t>), limiting the risk of flooding (PLN 21.8 </a:t>
            </a:r>
            <a:r>
              <a:rPr lang="en-US" baseline="0" dirty="0" err="1" smtClean="0"/>
              <a:t>bln</a:t>
            </a:r>
            <a:r>
              <a:rPr lang="en-US" baseline="0" dirty="0" smtClean="0"/>
              <a:t>), income from tourism (PLN 17 </a:t>
            </a:r>
            <a:r>
              <a:rPr lang="en-US" baseline="0" dirty="0" err="1" smtClean="0"/>
              <a:t>bln</a:t>
            </a:r>
            <a:r>
              <a:rPr lang="en-US" baseline="0" dirty="0" smtClean="0"/>
              <a:t>), </a:t>
            </a:r>
            <a:r>
              <a:rPr lang="en-US" baseline="0" dirty="0" err="1" smtClean="0"/>
              <a:t>hydroenergetics</a:t>
            </a:r>
            <a:r>
              <a:rPr lang="en-US" baseline="0" dirty="0" smtClean="0"/>
              <a:t> (PLN 9.7 </a:t>
            </a:r>
            <a:r>
              <a:rPr lang="en-US" baseline="0" dirty="0" err="1" smtClean="0"/>
              <a:t>bln</a:t>
            </a:r>
            <a:r>
              <a:rPr lang="en-US" baseline="0" dirty="0" smtClean="0"/>
              <a:t>), as well as agriculture and forestry (PLN 7.9 </a:t>
            </a:r>
            <a:r>
              <a:rPr lang="en-US" baseline="0" dirty="0" err="1" smtClean="0"/>
              <a:t>bln</a:t>
            </a:r>
            <a:r>
              <a:rPr lang="en-US" baseline="0" dirty="0" smtClean="0"/>
              <a:t>). The added value will include immeasurable benefits such as the increase of employment in the widely understood water management, mainly the management of waterways transport.</a:t>
            </a:r>
          </a:p>
          <a:p>
            <a:pPr marL="171450" indent="-171450">
              <a:buFont typeface="Arial" panose="020B0604020202020204" pitchFamily="34" charset="0"/>
              <a:buChar char="•"/>
            </a:pPr>
            <a:r>
              <a:rPr lang="en-US" baseline="0" dirty="0" smtClean="0"/>
              <a:t>NOT part of TEN-T yet but PL government would like to include Vistula river</a:t>
            </a:r>
            <a:endParaRPr lang="de-DE" baseline="0" dirty="0" smtClean="0"/>
          </a:p>
          <a:p>
            <a:endParaRPr lang="de-DE" baseline="0" dirty="0" smtClean="0"/>
          </a:p>
          <a:p>
            <a:r>
              <a:rPr lang="de-DE" b="1" dirty="0" smtClean="0"/>
              <a:t>PL-02 River </a:t>
            </a:r>
            <a:r>
              <a:rPr lang="de-DE" b="1" dirty="0" err="1" smtClean="0"/>
              <a:t>Brda</a:t>
            </a:r>
            <a:r>
              <a:rPr lang="de-DE" b="1" dirty="0" smtClean="0"/>
              <a:t> – </a:t>
            </a:r>
            <a:r>
              <a:rPr lang="de-DE" b="1" dirty="0" err="1" smtClean="0"/>
              <a:t>birdge</a:t>
            </a:r>
            <a:r>
              <a:rPr lang="de-DE" b="1" dirty="0" smtClean="0"/>
              <a:t> </a:t>
            </a:r>
            <a:r>
              <a:rPr lang="de-DE" b="1" dirty="0" err="1" smtClean="0"/>
              <a:t>clearance</a:t>
            </a:r>
            <a:endParaRPr lang="de-DE" b="1" dirty="0" smtClean="0"/>
          </a:p>
          <a:p>
            <a:pPr marL="171450" indent="-171450">
              <a:buFont typeface="Arial" panose="020B0604020202020204" pitchFamily="34" charset="0"/>
              <a:buChar char="•"/>
            </a:pPr>
            <a:r>
              <a:rPr lang="en-US" dirty="0" smtClean="0"/>
              <a:t>Most </a:t>
            </a:r>
            <a:r>
              <a:rPr lang="en-US" dirty="0" err="1" smtClean="0"/>
              <a:t>Portowy</a:t>
            </a:r>
            <a:r>
              <a:rPr lang="en-US" dirty="0" smtClean="0"/>
              <a:t> (the </a:t>
            </a:r>
            <a:r>
              <a:rPr lang="en-US" dirty="0" err="1" smtClean="0"/>
              <a:t>Harbour</a:t>
            </a:r>
            <a:r>
              <a:rPr lang="en-US" dirty="0" smtClean="0"/>
              <a:t> Bridge) is the lowest bridge on the channelized </a:t>
            </a:r>
            <a:r>
              <a:rPr lang="en-US" dirty="0" err="1" smtClean="0"/>
              <a:t>Brda</a:t>
            </a:r>
            <a:r>
              <a:rPr lang="en-US" dirty="0" smtClean="0"/>
              <a:t> river. The height of the clearance on the high navigable water is about 3.2 m. The width of the navigable span is 12.</a:t>
            </a:r>
          </a:p>
          <a:p>
            <a:pPr marL="171450" indent="-171450">
              <a:buFont typeface="Arial" panose="020B0604020202020204" pitchFamily="34" charset="0"/>
              <a:buChar char="•"/>
            </a:pPr>
            <a:r>
              <a:rPr lang="en-US" dirty="0" smtClean="0"/>
              <a:t>The potential </a:t>
            </a:r>
            <a:r>
              <a:rPr lang="en-US" dirty="0" err="1" smtClean="0"/>
              <a:t>elimitation</a:t>
            </a:r>
            <a:r>
              <a:rPr lang="en-US" dirty="0" smtClean="0"/>
              <a:t> of the "bottleneck" will result in the navigation lane being blocked for the period of the repair works. The estimated time of the works is one year.</a:t>
            </a:r>
          </a:p>
          <a:p>
            <a:pPr marL="171450" indent="-171450">
              <a:buFont typeface="Arial" panose="020B0604020202020204" pitchFamily="34" charset="0"/>
              <a:buChar char="•"/>
            </a:pPr>
            <a:r>
              <a:rPr lang="en-US" dirty="0" smtClean="0"/>
              <a:t>Part of Baltic-Adriatic Corridor TEN-T</a:t>
            </a:r>
            <a:r>
              <a:rPr lang="en-US" baseline="0" dirty="0" smtClean="0"/>
              <a:t> Corridor</a:t>
            </a:r>
            <a:endParaRPr lang="de-DE" dirty="0" smtClean="0"/>
          </a:p>
          <a:p>
            <a:endParaRPr lang="de-DE" dirty="0" smtClean="0"/>
          </a:p>
          <a:p>
            <a:r>
              <a:rPr lang="de-DE" b="1" dirty="0" smtClean="0"/>
              <a:t>PL-03 Gliwice Channel – lack</a:t>
            </a:r>
            <a:r>
              <a:rPr lang="de-DE" b="1" baseline="0" dirty="0" smtClean="0"/>
              <a:t> </a:t>
            </a:r>
            <a:r>
              <a:rPr lang="de-DE" b="1" baseline="0" dirty="0" err="1" smtClean="0"/>
              <a:t>of</a:t>
            </a:r>
            <a:r>
              <a:rPr lang="de-DE" b="1" baseline="0" dirty="0" smtClean="0"/>
              <a:t> </a:t>
            </a:r>
            <a:r>
              <a:rPr lang="de-DE" b="1" baseline="0" dirty="0" err="1" smtClean="0"/>
              <a:t>maintainance</a:t>
            </a:r>
            <a:endParaRPr lang="de-DE" b="1" baseline="0" dirty="0" smtClean="0"/>
          </a:p>
          <a:p>
            <a:pPr marL="171450" indent="-171450">
              <a:buFont typeface="Arial" panose="020B0604020202020204" pitchFamily="34" charset="0"/>
              <a:buChar char="•"/>
            </a:pPr>
            <a:r>
              <a:rPr lang="en-US" b="0" dirty="0" smtClean="0"/>
              <a:t>Lack of maintenance has led to the siltation of the channel and reduced the depth to 180. The length of Gliwice Canal locks allows the operation of a single barge or a set consisting of one barge and towboat. Currently operated pushed sets need to be undone while passing through the locks, which is a serious obstacle to shipping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Part of Baltic</a:t>
            </a:r>
            <a:r>
              <a:rPr lang="en-US" baseline="0" dirty="0" smtClean="0"/>
              <a:t> Adriatic TEN-T Corridor</a:t>
            </a:r>
            <a:endParaRPr lang="de-DE" dirty="0" smtClean="0"/>
          </a:p>
          <a:p>
            <a:endParaRPr lang="de-DE" b="1" dirty="0" smtClean="0"/>
          </a:p>
          <a:p>
            <a:r>
              <a:rPr lang="en-US" b="1" dirty="0" smtClean="0"/>
              <a:t>PL-04 </a:t>
            </a:r>
            <a:r>
              <a:rPr lang="en-US" b="1" dirty="0" err="1" smtClean="0"/>
              <a:t>Brzeg</a:t>
            </a:r>
            <a:r>
              <a:rPr lang="en-US" b="1" dirty="0" smtClean="0"/>
              <a:t> </a:t>
            </a:r>
            <a:r>
              <a:rPr lang="en-US" b="1" dirty="0" err="1" smtClean="0"/>
              <a:t>Dolny</a:t>
            </a:r>
            <a:r>
              <a:rPr lang="en-US" b="1" dirty="0" smtClean="0"/>
              <a:t> (km 281.6) to the mouth of the Lusatian Neisse (km 542.4)</a:t>
            </a:r>
          </a:p>
          <a:p>
            <a:pPr marL="171450" indent="-171450">
              <a:buFont typeface="Arial" panose="020B0604020202020204" pitchFamily="34" charset="0"/>
              <a:buChar char="•"/>
            </a:pPr>
            <a:r>
              <a:rPr lang="en-US" dirty="0" smtClean="0"/>
              <a:t>Banks regulated with </a:t>
            </a:r>
            <a:r>
              <a:rPr lang="en-US" dirty="0" err="1" smtClean="0"/>
              <a:t>groynes</a:t>
            </a:r>
            <a:endParaRPr lang="en-US" dirty="0" smtClean="0"/>
          </a:p>
          <a:p>
            <a:pPr marL="171450" indent="-171450">
              <a:buFont typeface="Arial" panose="020B0604020202020204" pitchFamily="34" charset="0"/>
              <a:buChar char="•"/>
            </a:pPr>
            <a:r>
              <a:rPr lang="en-US" dirty="0" smtClean="0"/>
              <a:t>The Oder here has the lowest depth, but the most difficult stretch for navigation is directly below the barrage in </a:t>
            </a:r>
            <a:r>
              <a:rPr lang="en-US" dirty="0" err="1" smtClean="0"/>
              <a:t>Brzeg</a:t>
            </a:r>
            <a:r>
              <a:rPr lang="en-US" dirty="0" smtClean="0"/>
              <a:t> </a:t>
            </a:r>
            <a:r>
              <a:rPr lang="en-US" dirty="0" err="1" smtClean="0"/>
              <a:t>Dolny</a:t>
            </a:r>
            <a:r>
              <a:rPr lang="en-US" dirty="0" smtClean="0"/>
              <a:t>, where as a result of the progressive erosion of the riverbed, a significant part of the depth of the navigation season fall below 1.0  m. </a:t>
            </a:r>
          </a:p>
          <a:p>
            <a:pPr marL="171450" indent="-171450">
              <a:buFont typeface="Arial" panose="020B0604020202020204" pitchFamily="34" charset="0"/>
              <a:buChar char="•"/>
            </a:pPr>
            <a:r>
              <a:rPr lang="en-US" dirty="0" smtClean="0"/>
              <a:t>Within the section, all river bends with a radius of less than 400.0 m have been rebuilt, but there is still 43 curves awaiting repair with a radius of less than 600 m. </a:t>
            </a:r>
          </a:p>
          <a:p>
            <a:pPr marL="171450" indent="-171450">
              <a:buFont typeface="Arial" panose="020B0604020202020204" pitchFamily="34" charset="0"/>
              <a:buChar char="•"/>
            </a:pPr>
            <a:r>
              <a:rPr lang="en-US" dirty="0" smtClean="0"/>
              <a:t>Out of the 14 bridges crossing the Oder River within the stretch 5 bridges has a vertical clearance of less than 4.0 m with one particularly limiting navigation road bridge in </a:t>
            </a:r>
            <a:r>
              <a:rPr lang="en-US" dirty="0" err="1" smtClean="0"/>
              <a:t>Krosno</a:t>
            </a:r>
            <a:r>
              <a:rPr lang="en-US" dirty="0" smtClean="0"/>
              <a:t> </a:t>
            </a:r>
            <a:r>
              <a:rPr lang="en-US" dirty="0" err="1" smtClean="0"/>
              <a:t>Odrzańskie</a:t>
            </a:r>
            <a:r>
              <a:rPr lang="en-US" dirty="0" smtClean="0"/>
              <a:t>(Km 514.1), with its navigable span of 3.28 meters in height. </a:t>
            </a:r>
          </a:p>
          <a:p>
            <a:pPr marL="171450" indent="-171450">
              <a:buFont typeface="Arial" panose="020B0604020202020204" pitchFamily="34" charset="0"/>
              <a:buChar char="•"/>
            </a:pPr>
            <a:r>
              <a:rPr lang="en-US" dirty="0" smtClean="0"/>
              <a:t>How to overcome: Build 15 water barrages, conduct adjustment works in order to adapt to new hydraulic </a:t>
            </a:r>
            <a:r>
              <a:rPr lang="en-US" dirty="0" err="1" smtClean="0"/>
              <a:t>condition,rebuild</a:t>
            </a:r>
            <a:r>
              <a:rPr lang="en-US" dirty="0" smtClean="0"/>
              <a:t> the river bends with a radius of 650m or perform bypass through lock channels</a:t>
            </a:r>
          </a:p>
          <a:p>
            <a:pPr marL="171450" indent="-171450">
              <a:buFont typeface="Arial" panose="020B0604020202020204" pitchFamily="34" charset="0"/>
              <a:buChar char="•"/>
            </a:pPr>
            <a:r>
              <a:rPr lang="en-US" dirty="0" smtClean="0"/>
              <a:t>Part of Baltic</a:t>
            </a:r>
            <a:r>
              <a:rPr lang="en-US" baseline="0" dirty="0" smtClean="0"/>
              <a:t> Adriatic TEN-T Corridor</a:t>
            </a:r>
            <a:endParaRPr lang="de-DE" dirty="0" smtClean="0"/>
          </a:p>
          <a:p>
            <a:endParaRPr lang="de-DE" dirty="0" smtClean="0"/>
          </a:p>
          <a:p>
            <a:r>
              <a:rPr lang="de-DE" b="1" dirty="0" smtClean="0"/>
              <a:t>PL-05 </a:t>
            </a:r>
            <a:r>
              <a:rPr lang="de-DE" b="1" dirty="0" err="1" smtClean="0"/>
              <a:t>Malczyce</a:t>
            </a:r>
            <a:r>
              <a:rPr lang="de-DE" b="1" dirty="0" smtClean="0"/>
              <a:t> </a:t>
            </a:r>
            <a:r>
              <a:rPr lang="de-DE" b="1" dirty="0" err="1" smtClean="0"/>
              <a:t>barrage</a:t>
            </a:r>
            <a:r>
              <a:rPr lang="de-DE" b="1" dirty="0" smtClean="0"/>
              <a:t> – </a:t>
            </a:r>
            <a:r>
              <a:rPr lang="de-DE" b="1" dirty="0" err="1" smtClean="0"/>
              <a:t>draught</a:t>
            </a:r>
            <a:r>
              <a:rPr lang="de-DE" b="1" dirty="0" smtClean="0"/>
              <a:t> </a:t>
            </a:r>
            <a:r>
              <a:rPr lang="de-DE" b="1" dirty="0" err="1" smtClean="0"/>
              <a:t>restriciton</a:t>
            </a:r>
            <a:endParaRPr lang="de-DE" b="1" dirty="0" smtClean="0"/>
          </a:p>
          <a:p>
            <a:pPr marL="171450" indent="-171450">
              <a:buFont typeface="Arial" panose="020B0604020202020204" pitchFamily="34" charset="0"/>
              <a:buChar char="•"/>
            </a:pPr>
            <a:r>
              <a:rPr lang="en-US" dirty="0" err="1" smtClean="0"/>
              <a:t>Buliding</a:t>
            </a:r>
            <a:r>
              <a:rPr lang="en-US" dirty="0" smtClean="0"/>
              <a:t>  the construction of the new barrage at </a:t>
            </a:r>
            <a:r>
              <a:rPr lang="en-US" dirty="0" err="1" smtClean="0"/>
              <a:t>Malczyce</a:t>
            </a:r>
            <a:r>
              <a:rPr lang="en-US" baseline="0" dirty="0" smtClean="0"/>
              <a:t> </a:t>
            </a:r>
            <a:r>
              <a:rPr lang="en-US" dirty="0" smtClean="0"/>
              <a:t>would improve the conditions of navigation.</a:t>
            </a:r>
            <a:r>
              <a:rPr lang="en-US" baseline="0" dirty="0" smtClean="0"/>
              <a:t> </a:t>
            </a:r>
          </a:p>
          <a:p>
            <a:pPr marL="171450" indent="-171450">
              <a:buFont typeface="Arial" panose="020B0604020202020204" pitchFamily="34" charset="0"/>
              <a:buChar char="•"/>
            </a:pPr>
            <a:r>
              <a:rPr lang="en-US" baseline="0" dirty="0" smtClean="0"/>
              <a:t>C</a:t>
            </a:r>
            <a:r>
              <a:rPr lang="en-US" dirty="0" smtClean="0"/>
              <a:t>urrently there is sometimes so shallow that even small boat hook in stones and tree trunks lying on the bottom of the Odra river.</a:t>
            </a:r>
          </a:p>
          <a:p>
            <a:pPr marL="171450" indent="-171450">
              <a:buFont typeface="Arial" panose="020B0604020202020204" pitchFamily="34" charset="0"/>
              <a:buChar char="•"/>
            </a:pPr>
            <a:r>
              <a:rPr lang="en-US" dirty="0" smtClean="0"/>
              <a:t>Construction </a:t>
            </a:r>
            <a:r>
              <a:rPr lang="en-US" dirty="0" err="1" smtClean="0"/>
              <a:t>Malczyce</a:t>
            </a:r>
            <a:r>
              <a:rPr lang="en-US" dirty="0" smtClean="0"/>
              <a:t> barrage is a key investment for the improvement of navigation conditions on the Odra waterway. The location of the extent to 300 km of the river decided, among others, best engineering-geological conditions, reducing flooding adjacent areas with minimal stacking, possibility of building a degree beyond the river bed which facilitates manufacturing and reduces construction costs and low interference with the natural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Part of Baltic</a:t>
            </a:r>
            <a:r>
              <a:rPr lang="en-US" baseline="0" dirty="0" smtClean="0"/>
              <a:t> Adriatic TEN-T Corridor</a:t>
            </a:r>
            <a:endParaRPr lang="de-DE" dirty="0" smtClean="0"/>
          </a:p>
          <a:p>
            <a:pPr marL="171450" indent="-171450">
              <a:buFont typeface="Arial" panose="020B0604020202020204" pitchFamily="34" charset="0"/>
              <a:buChar char="•"/>
            </a:pPr>
            <a:endParaRPr lang="de-DE" dirty="0" smtClean="0"/>
          </a:p>
          <a:p>
            <a:r>
              <a:rPr lang="de-DE" b="1" dirty="0" smtClean="0"/>
              <a:t>PL-06 </a:t>
            </a:r>
            <a:r>
              <a:rPr lang="de-DE" b="1" dirty="0" err="1" smtClean="0"/>
              <a:t>Lusatian</a:t>
            </a:r>
            <a:r>
              <a:rPr lang="de-DE" b="1" dirty="0" smtClean="0"/>
              <a:t> </a:t>
            </a:r>
            <a:r>
              <a:rPr lang="de-DE" b="1" dirty="0" err="1" smtClean="0"/>
              <a:t>Neisse</a:t>
            </a:r>
            <a:r>
              <a:rPr lang="de-DE" b="1" dirty="0" smtClean="0"/>
              <a:t> (km 617.6)</a:t>
            </a:r>
            <a:r>
              <a:rPr lang="de-DE" b="1" baseline="0" dirty="0" smtClean="0"/>
              <a:t> </a:t>
            </a:r>
            <a:r>
              <a:rPr lang="de-DE" b="1" dirty="0" smtClean="0"/>
              <a:t>–</a:t>
            </a:r>
            <a:r>
              <a:rPr lang="de-DE" b="1" dirty="0" err="1" smtClean="0"/>
              <a:t>Warta</a:t>
            </a:r>
            <a:r>
              <a:rPr lang="de-DE" b="1" dirty="0" smtClean="0"/>
              <a:t> (km 542.2)</a:t>
            </a:r>
          </a:p>
          <a:p>
            <a:pPr marL="171450" indent="-171450">
              <a:buFont typeface="Arial" panose="020B0604020202020204" pitchFamily="34" charset="0"/>
              <a:buChar char="•"/>
            </a:pPr>
            <a:r>
              <a:rPr lang="en-US" dirty="0" smtClean="0"/>
              <a:t>The entire section is </a:t>
            </a:r>
            <a:r>
              <a:rPr lang="en-US" dirty="0" err="1" smtClean="0"/>
              <a:t>characterised</a:t>
            </a:r>
            <a:r>
              <a:rPr lang="en-US" dirty="0" smtClean="0"/>
              <a:t> by a bad influence of the regulation structures (</a:t>
            </a:r>
            <a:r>
              <a:rPr lang="en-US" dirty="0" err="1" smtClean="0"/>
              <a:t>groyne</a:t>
            </a:r>
            <a:r>
              <a:rPr lang="en-US" dirty="0" smtClean="0"/>
              <a:t>) on the morphology of the river, forming numerous tedious grinds lowering the depth of the </a:t>
            </a:r>
            <a:r>
              <a:rPr lang="en-US" dirty="0" err="1" smtClean="0"/>
              <a:t>transit.The</a:t>
            </a:r>
            <a:r>
              <a:rPr lang="en-US" dirty="0" smtClean="0"/>
              <a:t> bottom of the  regulatory river bed ranges there from 64.0 to 80.0 </a:t>
            </a:r>
            <a:r>
              <a:rPr lang="en-US" dirty="0" err="1" smtClean="0"/>
              <a:t>m.There</a:t>
            </a:r>
            <a:r>
              <a:rPr lang="en-US" dirty="0" smtClean="0"/>
              <a:t> are 4 meander bends of </a:t>
            </a:r>
            <a:r>
              <a:rPr lang="en-US" dirty="0" err="1" smtClean="0"/>
              <a:t>of</a:t>
            </a:r>
            <a:r>
              <a:rPr lang="en-US" dirty="0" smtClean="0"/>
              <a:t> radius R = 600 m  </a:t>
            </a:r>
          </a:p>
          <a:p>
            <a:pPr marL="171450" indent="-171450">
              <a:buFont typeface="Arial" panose="020B0604020202020204" pitchFamily="34" charset="0"/>
              <a:buChar char="•"/>
            </a:pPr>
            <a:r>
              <a:rPr lang="en-US" dirty="0" smtClean="0"/>
              <a:t>There are 5 bridges located on this stretch with one railway bridge limiting the navigation (</a:t>
            </a:r>
            <a:r>
              <a:rPr lang="en-US" dirty="0" err="1" smtClean="0"/>
              <a:t>Kostrzyn</a:t>
            </a:r>
            <a:r>
              <a:rPr lang="en-US" dirty="0" smtClean="0"/>
              <a:t> on Oder 615,1km) the vertical clearance is 3.67m  at the state of high navigable water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Part of Baltic-Adriatic Corridor TEN-T</a:t>
            </a:r>
            <a:r>
              <a:rPr lang="en-US" baseline="0" dirty="0" smtClean="0"/>
              <a:t> Corridor</a:t>
            </a:r>
            <a:endParaRPr lang="de-DE"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PL-07 Bydgoszcz </a:t>
            </a:r>
            <a:r>
              <a:rPr lang="de-DE" b="1" dirty="0" err="1" smtClean="0"/>
              <a:t>Canal</a:t>
            </a:r>
            <a:r>
              <a:rPr lang="de-DE" b="1" dirty="0" smtClean="0"/>
              <a:t> – </a:t>
            </a:r>
            <a:r>
              <a:rPr lang="en-GB" b="1" noProof="0" dirty="0" smtClean="0"/>
              <a:t>insufficient</a:t>
            </a:r>
            <a:r>
              <a:rPr lang="en-GB" b="1" baseline="0" noProof="0" dirty="0" smtClean="0"/>
              <a:t> maintenance</a:t>
            </a:r>
          </a:p>
          <a:p>
            <a:pPr marL="171450" indent="-171450">
              <a:buFont typeface="Arial" panose="020B0604020202020204" pitchFamily="34" charset="0"/>
              <a:buChar char="•"/>
            </a:pPr>
            <a:r>
              <a:rPr lang="en-US" dirty="0" err="1" smtClean="0"/>
              <a:t>Okole</a:t>
            </a:r>
            <a:r>
              <a:rPr lang="en-US" dirty="0" smtClean="0"/>
              <a:t> lock – technical state decreases from year to yea</a:t>
            </a:r>
            <a:r>
              <a:rPr lang="de-DE" dirty="0" smtClean="0"/>
              <a:t>r. </a:t>
            </a:r>
            <a:r>
              <a:rPr lang="en-US" dirty="0" smtClean="0"/>
              <a:t>The lock was put into operation in 1914. Due to the lack of means for renovation (last preservative renovation was done in 1995) the condition of the lock from year to year deteriorates, that at the same time threatens safety in exploitation. </a:t>
            </a:r>
          </a:p>
          <a:p>
            <a:pPr marL="171450" indent="-171450">
              <a:buFont typeface="Arial" panose="020B0604020202020204" pitchFamily="34" charset="0"/>
              <a:buChar char="•"/>
            </a:pPr>
            <a:r>
              <a:rPr lang="en-US" dirty="0" smtClean="0"/>
              <a:t>Lock requires total renovation (overhaul). Currently a contractor is selected for investment: Modernization/improving of engineering structures of Bydgoszcz Canal. </a:t>
            </a:r>
            <a:r>
              <a:rPr lang="en-US" dirty="0" err="1" smtClean="0"/>
              <a:t>Okole</a:t>
            </a:r>
            <a:r>
              <a:rPr lang="en-US" dirty="0" smtClean="0"/>
              <a:t> lock with buildings.</a:t>
            </a:r>
          </a:p>
          <a:p>
            <a:pPr marL="171450" indent="-171450">
              <a:buFont typeface="Arial" panose="020B0604020202020204" pitchFamily="34" charset="0"/>
              <a:buChar char="•"/>
            </a:pPr>
            <a:r>
              <a:rPr lang="en-US" dirty="0" smtClean="0"/>
              <a:t>Government plans to include the canal in the Baltic-Adriatic Corridor</a:t>
            </a:r>
          </a:p>
          <a:p>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PL-08 Bydgoszcz Canal and Lower Notec </a:t>
            </a:r>
            <a:r>
              <a:rPr lang="de-DE" b="1" dirty="0" smtClean="0"/>
              <a:t>– </a:t>
            </a:r>
            <a:r>
              <a:rPr lang="en-GB" b="1" noProof="0" dirty="0" smtClean="0"/>
              <a:t>insufficient</a:t>
            </a:r>
            <a:r>
              <a:rPr lang="en-GB" b="1" baseline="0" noProof="0" dirty="0" smtClean="0"/>
              <a:t> maintenance</a:t>
            </a:r>
          </a:p>
          <a:p>
            <a:pPr marL="171450" indent="-171450">
              <a:buFont typeface="Arial" panose="020B0604020202020204" pitchFamily="34" charset="0"/>
              <a:buChar char="•"/>
            </a:pPr>
            <a:r>
              <a:rPr lang="en-US" dirty="0" smtClean="0"/>
              <a:t>Transit depth is not guaranteed in some places (</a:t>
            </a:r>
            <a:r>
              <a:rPr lang="en-US" dirty="0" err="1" smtClean="0"/>
              <a:t>eg</a:t>
            </a:r>
            <a:r>
              <a:rPr lang="en-US" dirty="0" smtClean="0"/>
              <a:t>. river mouth of </a:t>
            </a:r>
            <a:r>
              <a:rPr lang="en-US" dirty="0" err="1" smtClean="0"/>
              <a:t>Łobzonka</a:t>
            </a:r>
            <a:r>
              <a:rPr lang="en-US" dirty="0" smtClean="0"/>
              <a:t> - km 57,300  and </a:t>
            </a:r>
            <a:r>
              <a:rPr lang="en-US" dirty="0" err="1" smtClean="0"/>
              <a:t>Stara</a:t>
            </a:r>
            <a:r>
              <a:rPr lang="en-US" dirty="0" smtClean="0"/>
              <a:t> Notec </a:t>
            </a:r>
            <a:r>
              <a:rPr lang="en-US" dirty="0" err="1" smtClean="0"/>
              <a:t>Rynarzewska</a:t>
            </a:r>
            <a:r>
              <a:rPr lang="en-US" dirty="0" smtClean="0"/>
              <a:t> - km 39,200). In summer growth of water plants is observed, that limits flow of river. Dredging works and cutting works (of water plants) are performed every year however due to limited financial means the range of works is not sufficient to ensure full capacity of waterway.</a:t>
            </a:r>
            <a:endParaRPr lang="de-DE"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Goal is to restore waterway parameters of class II. The scope of works: e.g. development of revitalization project, restoration of correct shoreline, elimination of not proper curvature, rebuilding of technical infrastructure, restoration of correct transverse parameters of river bed through dredging works and arrangement/organizing vegetation, strengthening revetments with natural materials, development of technical infrastructure in </a:t>
            </a:r>
            <a:r>
              <a:rPr lang="en-US" dirty="0" err="1" smtClean="0"/>
              <a:t>awanports</a:t>
            </a:r>
            <a:r>
              <a:rPr lang="en-US" dirty="0" smtClean="0"/>
              <a:t> (</a:t>
            </a:r>
            <a:r>
              <a:rPr lang="en-US" dirty="0" err="1" smtClean="0"/>
              <a:t>outports</a:t>
            </a:r>
            <a:r>
              <a:rPr lang="en-US" dirty="0" smtClean="0"/>
              <a:t>).Timetable of works should ensure protection periods  for e.g. hatching birds.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Government plans to include the canal in the Baltic-Adriatic Corridor</a:t>
            </a:r>
          </a:p>
          <a:p>
            <a:endParaRPr lang="de-DE" b="1" dirty="0" smtClean="0"/>
          </a:p>
          <a:p>
            <a:r>
              <a:rPr lang="de-DE" b="1" dirty="0" smtClean="0"/>
              <a:t>PL-09 </a:t>
            </a:r>
            <a:r>
              <a:rPr lang="de-DE" b="1" dirty="0" err="1" smtClean="0"/>
              <a:t>Kostrzyn</a:t>
            </a:r>
            <a:r>
              <a:rPr lang="de-DE" b="1" dirty="0" smtClean="0"/>
              <a:t> on Oder-</a:t>
            </a:r>
            <a:r>
              <a:rPr lang="de-DE" b="1" dirty="0" err="1" smtClean="0"/>
              <a:t>Hohensaten</a:t>
            </a:r>
            <a:r>
              <a:rPr lang="de-DE" b="1" dirty="0" smtClean="0"/>
              <a:t> (</a:t>
            </a:r>
            <a:r>
              <a:rPr lang="en-US" b="1" dirty="0" smtClean="0"/>
              <a:t>section from the mouth of the Warta to Oder Havel Channel</a:t>
            </a:r>
            <a:r>
              <a:rPr lang="de-DE" b="1" dirty="0" smtClean="0"/>
              <a:t>)</a:t>
            </a:r>
          </a:p>
          <a:p>
            <a:pPr marL="171450" indent="-171450">
              <a:buFont typeface="Arial" panose="020B0604020202020204" pitchFamily="34" charset="0"/>
              <a:buChar char="•"/>
            </a:pPr>
            <a:r>
              <a:rPr lang="en-US" dirty="0" smtClean="0"/>
              <a:t>The geometric shape of the riverbed is characterized by large widths what leads to the variability of the river current. Additional difficulties are caused by outwashes located at the mouth of the Warta </a:t>
            </a:r>
            <a:r>
              <a:rPr lang="en-US" dirty="0" err="1" smtClean="0"/>
              <a:t>river.On</a:t>
            </a:r>
            <a:r>
              <a:rPr lang="en-US" dirty="0" smtClean="0"/>
              <a:t> this stretch there are two bridges including 4,14m railway bridge at 653,9 km (</a:t>
            </a:r>
            <a:r>
              <a:rPr lang="en-US" dirty="0" err="1" smtClean="0"/>
              <a:t>Siekierki</a:t>
            </a:r>
            <a:r>
              <a:rPr lang="en-US" dirty="0" smtClean="0"/>
              <a:t>) limiting the vertical clearance.</a:t>
            </a:r>
          </a:p>
          <a:p>
            <a:pPr marL="171450" indent="-171450">
              <a:buFont typeface="Arial" panose="020B0604020202020204" pitchFamily="34" charset="0"/>
              <a:buChar char="•"/>
            </a:pPr>
            <a:r>
              <a:rPr lang="en-US" dirty="0" smtClean="0"/>
              <a:t>How to overcome: Unification of regulatory width for individual sections, rebuild of low bridges</a:t>
            </a:r>
          </a:p>
          <a:p>
            <a:pPr marL="171450" indent="-171450">
              <a:buFont typeface="Arial" panose="020B0604020202020204" pitchFamily="34" charset="0"/>
              <a:buChar char="•"/>
            </a:pPr>
            <a:r>
              <a:rPr lang="en-US" dirty="0" smtClean="0"/>
              <a:t>Total estimated for the stretch (617,6km-683km): 353,6m,however the final cost depends on mutual agreements with Germany</a:t>
            </a:r>
            <a:endParaRPr lang="de-DE" dirty="0" smtClean="0"/>
          </a:p>
          <a:p>
            <a:pPr marL="171450" indent="-171450">
              <a:buFont typeface="Arial" panose="020B0604020202020204" pitchFamily="34" charset="0"/>
              <a:buChar char="•"/>
            </a:pPr>
            <a:r>
              <a:rPr lang="en-US" dirty="0" smtClean="0"/>
              <a:t>Part of Baltic-Adriatic Corridor TEN-T</a:t>
            </a:r>
            <a:r>
              <a:rPr lang="en-US" baseline="0" dirty="0" smtClean="0"/>
              <a:t> Corridor</a:t>
            </a:r>
            <a:endParaRPr lang="de-DE" dirty="0" smtClean="0"/>
          </a:p>
          <a:p>
            <a:endParaRPr lang="de-DE" dirty="0" smtClean="0"/>
          </a:p>
          <a:p>
            <a:r>
              <a:rPr lang="de-DE" b="1" dirty="0" smtClean="0"/>
              <a:t>PL-10 </a:t>
            </a:r>
            <a:r>
              <a:rPr lang="de-DE" b="1" dirty="0" err="1" smtClean="0"/>
              <a:t>Hohensaten</a:t>
            </a:r>
            <a:r>
              <a:rPr lang="de-DE" b="1" dirty="0" smtClean="0"/>
              <a:t> (Oder Havel Channel) </a:t>
            </a:r>
            <a:r>
              <a:rPr lang="de-DE" b="1" dirty="0" err="1" smtClean="0"/>
              <a:t>to</a:t>
            </a:r>
            <a:r>
              <a:rPr lang="de-DE" b="1" dirty="0" smtClean="0"/>
              <a:t> </a:t>
            </a:r>
            <a:r>
              <a:rPr lang="de-DE" b="1" dirty="0" err="1" smtClean="0"/>
              <a:t>Widuchowa</a:t>
            </a:r>
            <a:endParaRPr lang="de-DE" b="1" dirty="0" smtClean="0"/>
          </a:p>
          <a:p>
            <a:pPr marL="171450" indent="-171450">
              <a:buFont typeface="Arial" panose="020B0604020202020204" pitchFamily="34" charset="0"/>
              <a:buChar char="•"/>
            </a:pPr>
            <a:r>
              <a:rPr lang="en-US" dirty="0" smtClean="0"/>
              <a:t>The stretch from 667,2km to 683km regulated by </a:t>
            </a:r>
            <a:r>
              <a:rPr lang="en-US" dirty="0" err="1" smtClean="0"/>
              <a:t>groynes</a:t>
            </a:r>
            <a:r>
              <a:rPr lang="en-US" dirty="0" smtClean="0"/>
              <a:t> on both sides. After 683km there is a sudden collapse of the land slope to as low as 3cm/km. The change of the hydraulic flow conditions  causes sedimentation of rubble being dragged downstream. Problem with the transit depths occurs within the first 16 km of the stretch, however, limits the whole route to Szczecin.</a:t>
            </a:r>
          </a:p>
          <a:p>
            <a:pPr marL="171450" indent="-171450">
              <a:buFont typeface="Arial" panose="020B0604020202020204" pitchFamily="34" charset="0"/>
              <a:buChar char="•"/>
            </a:pPr>
            <a:r>
              <a:rPr lang="en-US" dirty="0" smtClean="0"/>
              <a:t>How to overcome: The change of the parameter of the </a:t>
            </a:r>
            <a:r>
              <a:rPr lang="en-US" dirty="0" err="1" smtClean="0"/>
              <a:t>groyne</a:t>
            </a:r>
            <a:r>
              <a:rPr lang="en-US" dirty="0" smtClean="0"/>
              <a:t> systems. The use of a mixed system of regulation(lateral and longitudinal </a:t>
            </a:r>
            <a:r>
              <a:rPr lang="en-US" dirty="0" err="1" smtClean="0"/>
              <a:t>groynes</a:t>
            </a:r>
            <a:r>
              <a:rPr lang="en-US" dirty="0" smtClean="0"/>
              <a:t>). Construction and repair of seawalls of the river banks below 683km.</a:t>
            </a:r>
            <a:endParaRPr lang="de-DE" dirty="0" smtClean="0"/>
          </a:p>
          <a:p>
            <a:pPr marL="171450" indent="-171450">
              <a:buFont typeface="Arial" panose="020B0604020202020204" pitchFamily="34" charset="0"/>
              <a:buChar char="•"/>
            </a:pPr>
            <a:r>
              <a:rPr lang="en-US" dirty="0" smtClean="0"/>
              <a:t>Part of Baltic-Adriatic Corridor TEN-T</a:t>
            </a:r>
            <a:r>
              <a:rPr lang="en-US" baseline="0" dirty="0" smtClean="0"/>
              <a:t> Corridor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dirty="0" smtClean="0"/>
          </a:p>
          <a:p>
            <a:r>
              <a:rPr lang="de-DE" b="1" dirty="0" smtClean="0"/>
              <a:t>PL-11 </a:t>
            </a:r>
            <a:r>
              <a:rPr lang="de-DE" b="1" dirty="0" err="1" smtClean="0"/>
              <a:t>Widuchowa</a:t>
            </a:r>
            <a:r>
              <a:rPr lang="de-DE" b="1" dirty="0" smtClean="0"/>
              <a:t> –Szczecin </a:t>
            </a:r>
            <a:r>
              <a:rPr lang="en-US" b="1" dirty="0" smtClean="0"/>
              <a:t>(Oder mouth to </a:t>
            </a:r>
            <a:r>
              <a:rPr lang="en-US" b="1" dirty="0" err="1" smtClean="0"/>
              <a:t>Dąbie</a:t>
            </a:r>
            <a:r>
              <a:rPr lang="en-US" b="1" dirty="0" smtClean="0"/>
              <a:t> Lake)</a:t>
            </a:r>
          </a:p>
          <a:p>
            <a:pPr marL="171450" indent="-171450">
              <a:buFont typeface="Arial" panose="020B0604020202020204" pitchFamily="34" charset="0"/>
              <a:buChar char="•"/>
            </a:pPr>
            <a:r>
              <a:rPr lang="en-US" dirty="0" smtClean="0"/>
              <a:t>Within this stretch in the Szczecin Floodway System there are 3 bridges: </a:t>
            </a:r>
          </a:p>
          <a:p>
            <a:pPr marL="171450" indent="-171450">
              <a:buFont typeface="Arial" panose="020B0604020202020204" pitchFamily="34" charset="0"/>
              <a:buChar char="•"/>
            </a:pPr>
            <a:r>
              <a:rPr lang="en-US" dirty="0" smtClean="0"/>
              <a:t>(1) The railway drawbridge over Oder </a:t>
            </a:r>
            <a:r>
              <a:rPr lang="en-US" dirty="0" err="1" smtClean="0"/>
              <a:t>Regalica</a:t>
            </a:r>
            <a:r>
              <a:rPr lang="en-US" dirty="0" smtClean="0"/>
              <a:t> in Szczecin (734km) on the line between Szczecin Central Port and </a:t>
            </a:r>
            <a:r>
              <a:rPr lang="en-US" dirty="0" err="1" smtClean="0"/>
              <a:t>Gryfino</a:t>
            </a:r>
            <a:r>
              <a:rPr lang="en-US" dirty="0" smtClean="0"/>
              <a:t>, close to the station of Szczecin </a:t>
            </a:r>
            <a:r>
              <a:rPr lang="en-US" dirty="0" err="1" smtClean="0"/>
              <a:t>Podjuchy</a:t>
            </a:r>
            <a:r>
              <a:rPr lang="en-US" dirty="0" smtClean="0"/>
              <a:t>. This is the only one in Europe viaduct with mechanically lifted span for barges. It is  it is a historic bridge built in the nineteenth century. It undergoes continuous breakdowns and when the wind blows in excess of 15 per second bridge could not be raised.  Despite a number of repairs it still causes major difficulties in the Oder inland navigation. </a:t>
            </a:r>
          </a:p>
          <a:p>
            <a:pPr marL="171450" indent="-171450">
              <a:buFont typeface="Arial" panose="020B0604020202020204" pitchFamily="34" charset="0"/>
              <a:buChar char="•"/>
            </a:pPr>
            <a:r>
              <a:rPr lang="en-US" dirty="0" smtClean="0"/>
              <a:t>(2) The railway drawbridge located near the Szczecin main train station with clearance of 3,49m</a:t>
            </a:r>
          </a:p>
          <a:p>
            <a:pPr marL="171450" indent="-171450">
              <a:buFont typeface="Arial" panose="020B0604020202020204" pitchFamily="34" charset="0"/>
              <a:buChar char="•"/>
            </a:pPr>
            <a:r>
              <a:rPr lang="en-US" dirty="0" smtClean="0"/>
              <a:t>(3) The road drawbridge called "Long bridge" with clearance of 3,10m.</a:t>
            </a:r>
          </a:p>
          <a:p>
            <a:pPr marL="171450" indent="-171450">
              <a:buFont typeface="Arial" panose="020B0604020202020204" pitchFamily="34" charset="0"/>
              <a:buChar char="•"/>
            </a:pPr>
            <a:r>
              <a:rPr lang="en-US" dirty="0" smtClean="0"/>
              <a:t>Apart from Oder </a:t>
            </a:r>
            <a:r>
              <a:rPr lang="en-US" dirty="0" err="1" smtClean="0"/>
              <a:t>Regalica</a:t>
            </a:r>
            <a:r>
              <a:rPr lang="en-US" dirty="0" smtClean="0"/>
              <a:t> the other two bridges and after further repairs are operated as fixed bridges.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The Oder </a:t>
            </a:r>
            <a:r>
              <a:rPr lang="en-US" dirty="0" err="1" smtClean="0"/>
              <a:t>Regalica</a:t>
            </a:r>
            <a:r>
              <a:rPr lang="en-US" dirty="0" smtClean="0"/>
              <a:t> bridge needs to be rebuilt and the cost estimation is around 200 million PLN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Part of Baltic-Adriatic Corridor TEN-T</a:t>
            </a:r>
            <a:r>
              <a:rPr lang="en-US" baseline="0" dirty="0" smtClean="0"/>
              <a:t> Corridor</a:t>
            </a:r>
            <a:endParaRPr lang="de-DE" dirty="0"/>
          </a:p>
        </p:txBody>
      </p:sp>
      <p:sp>
        <p:nvSpPr>
          <p:cNvPr id="4" name="Foliennummernplatzhalter 3"/>
          <p:cNvSpPr>
            <a:spLocks noGrp="1"/>
          </p:cNvSpPr>
          <p:nvPr>
            <p:ph type="sldNum" sz="quarter" idx="10"/>
          </p:nvPr>
        </p:nvSpPr>
        <p:spPr/>
        <p:txBody>
          <a:bodyPr/>
          <a:lstStyle/>
          <a:p>
            <a:fld id="{CFED9978-FAC8-4A75-91ED-8A62DF927ED4}" type="slidenum">
              <a:rPr lang="de-DE" smtClean="0"/>
              <a:t>14</a:t>
            </a:fld>
            <a:endParaRPr lang="de-DE"/>
          </a:p>
        </p:txBody>
      </p:sp>
    </p:spTree>
    <p:extLst>
      <p:ext uri="{BB962C8B-B14F-4D97-AF65-F5344CB8AC3E}">
        <p14:creationId xmlns:p14="http://schemas.microsoft.com/office/powerpoint/2010/main" val="2036754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330830" indent="-330830">
              <a:buFont typeface="Courier New" panose="02070309020205020404" pitchFamily="49" charset="0"/>
              <a:buChar char="o"/>
            </a:pPr>
            <a:r>
              <a:rPr lang="en-US" sz="1100" dirty="0"/>
              <a:t>Organization of meetings and conferences on economic use of rivers</a:t>
            </a:r>
          </a:p>
          <a:p>
            <a:pPr marL="330830" indent="-330830">
              <a:buFont typeface="Courier New" panose="02070309020205020404" pitchFamily="49" charset="0"/>
              <a:buChar char="o"/>
            </a:pPr>
            <a:r>
              <a:rPr lang="en-US" sz="1100" dirty="0"/>
              <a:t>National contest of inland navigation and waterways for high school students</a:t>
            </a:r>
          </a:p>
          <a:p>
            <a:pPr marL="330830" indent="-330830">
              <a:buFont typeface="Courier New" panose="02070309020205020404" pitchFamily="49" charset="0"/>
              <a:buChar char="o"/>
            </a:pPr>
            <a:r>
              <a:rPr lang="en-US" sz="1100" dirty="0"/>
              <a:t>Cooperation with local, regional and national bodies responsible for IWT and water management</a:t>
            </a:r>
          </a:p>
          <a:p>
            <a:pPr marL="330830" indent="-330830">
              <a:buFont typeface="Courier New" panose="02070309020205020404" pitchFamily="49" charset="0"/>
              <a:buChar char="o"/>
            </a:pPr>
            <a:r>
              <a:rPr lang="en-US" sz="1100" dirty="0"/>
              <a:t>Cooperation with other regional authorities situated along E40 and E70 waterways</a:t>
            </a:r>
          </a:p>
          <a:p>
            <a:pPr marL="330830" indent="-330830">
              <a:buFont typeface="Courier New" panose="02070309020205020404" pitchFamily="49" charset="0"/>
              <a:buChar char="o"/>
            </a:pPr>
            <a:r>
              <a:rPr lang="en-US" sz="1100" dirty="0"/>
              <a:t>Active participation in ministerial working group on IW investments and national board of development</a:t>
            </a:r>
          </a:p>
          <a:p>
            <a:pPr defTabSz="914326">
              <a:defRPr/>
            </a:pPr>
            <a:endParaRPr lang="en-GB" sz="1100" dirty="0"/>
          </a:p>
          <a:p>
            <a:pPr defTabSz="914326">
              <a:defRPr/>
            </a:pPr>
            <a:r>
              <a:rPr lang="en-US" sz="1100" dirty="0"/>
              <a:t>Multimodal platform based on road-, railway- and inland waterway transport</a:t>
            </a:r>
          </a:p>
          <a:p>
            <a:pPr defTabSz="914326">
              <a:defRPr/>
            </a:pPr>
            <a:r>
              <a:rPr lang="en-US" sz="800" dirty="0">
                <a:solidFill>
                  <a:srgbClr val="00B0F0"/>
                </a:solidFill>
              </a:rPr>
              <a:t>Location study of </a:t>
            </a:r>
            <a:r>
              <a:rPr lang="de-DE" sz="800" dirty="0" err="1">
                <a:solidFill>
                  <a:srgbClr val="00B0F0"/>
                </a:solidFill>
              </a:rPr>
              <a:t>the</a:t>
            </a:r>
            <a:r>
              <a:rPr lang="de-DE" sz="800" dirty="0">
                <a:solidFill>
                  <a:srgbClr val="00B0F0"/>
                </a:solidFill>
              </a:rPr>
              <a:t> </a:t>
            </a:r>
            <a:r>
              <a:rPr lang="de-DE" sz="800" dirty="0" err="1">
                <a:solidFill>
                  <a:srgbClr val="00B0F0"/>
                </a:solidFill>
              </a:rPr>
              <a:t>port</a:t>
            </a:r>
            <a:r>
              <a:rPr lang="de-DE" sz="800" dirty="0">
                <a:solidFill>
                  <a:srgbClr val="00B0F0"/>
                </a:solidFill>
              </a:rPr>
              <a:t> </a:t>
            </a:r>
            <a:r>
              <a:rPr lang="de-DE" sz="800" dirty="0" err="1">
                <a:solidFill>
                  <a:srgbClr val="00B0F0"/>
                </a:solidFill>
              </a:rPr>
              <a:t>is</a:t>
            </a:r>
            <a:r>
              <a:rPr lang="de-DE" sz="800" dirty="0">
                <a:solidFill>
                  <a:srgbClr val="00B0F0"/>
                </a:solidFill>
              </a:rPr>
              <a:t> </a:t>
            </a:r>
            <a:r>
              <a:rPr lang="de-DE" sz="800" dirty="0" err="1">
                <a:solidFill>
                  <a:srgbClr val="00B0F0"/>
                </a:solidFill>
              </a:rPr>
              <a:t>being</a:t>
            </a:r>
            <a:r>
              <a:rPr lang="de-DE" sz="800" dirty="0">
                <a:solidFill>
                  <a:srgbClr val="00B0F0"/>
                </a:solidFill>
              </a:rPr>
              <a:t> </a:t>
            </a:r>
            <a:r>
              <a:rPr lang="de-DE" sz="800" dirty="0" err="1">
                <a:solidFill>
                  <a:srgbClr val="00B0F0"/>
                </a:solidFill>
              </a:rPr>
              <a:t>executed</a:t>
            </a:r>
            <a:r>
              <a:rPr lang="de-DE" sz="800" dirty="0">
                <a:solidFill>
                  <a:srgbClr val="00B0F0"/>
                </a:solidFill>
              </a:rPr>
              <a:t> </a:t>
            </a:r>
            <a:r>
              <a:rPr lang="de-DE" sz="800" dirty="0" err="1">
                <a:solidFill>
                  <a:srgbClr val="00B0F0"/>
                </a:solidFill>
              </a:rPr>
              <a:t>within</a:t>
            </a:r>
            <a:r>
              <a:rPr lang="de-DE" sz="800" dirty="0">
                <a:solidFill>
                  <a:srgbClr val="00B0F0"/>
                </a:solidFill>
              </a:rPr>
              <a:t> EMMA </a:t>
            </a:r>
            <a:r>
              <a:rPr lang="de-DE" sz="800" dirty="0" err="1">
                <a:solidFill>
                  <a:srgbClr val="00B0F0"/>
                </a:solidFill>
              </a:rPr>
              <a:t>project</a:t>
            </a:r>
            <a:endParaRPr lang="en-US" sz="800" dirty="0">
              <a:solidFill>
                <a:srgbClr val="00B0F0"/>
              </a:solidFill>
            </a:endParaRPr>
          </a:p>
          <a:p>
            <a:pPr marL="330830" indent="-330830">
              <a:buFont typeface="Courier New" panose="02070309020205020404" pitchFamily="49" charset="0"/>
              <a:buChar char="o"/>
            </a:pPr>
            <a:r>
              <a:rPr lang="en-US" sz="1100" dirty="0"/>
              <a:t>Scope: analysis of market environment, sector analysis, financial and risk analysis, planning concept, functional </a:t>
            </a:r>
            <a:r>
              <a:rPr lang="en-US" sz="1100" dirty="0" err="1"/>
              <a:t>programme</a:t>
            </a:r>
            <a:r>
              <a:rPr lang="en-US" sz="1100" dirty="0"/>
              <a:t>, location variants</a:t>
            </a:r>
          </a:p>
          <a:p>
            <a:pPr marL="330830" indent="-330830">
              <a:buFont typeface="Courier New" panose="02070309020205020404" pitchFamily="49" charset="0"/>
              <a:buChar char="o"/>
            </a:pPr>
            <a:r>
              <a:rPr lang="en-US" sz="1100" dirty="0"/>
              <a:t>Extensive expert group involvement</a:t>
            </a:r>
          </a:p>
          <a:p>
            <a:pPr marL="330830" indent="-330830">
              <a:buFont typeface="Courier New" panose="02070309020205020404" pitchFamily="49" charset="0"/>
              <a:buChar char="o"/>
            </a:pPr>
            <a:r>
              <a:rPr lang="en-US" sz="1100" dirty="0"/>
              <a:t>Inspirations by best practice examples from EMMA countries</a:t>
            </a:r>
          </a:p>
          <a:p>
            <a:pPr defTabSz="914326">
              <a:defRPr/>
            </a:pPr>
            <a:endParaRPr lang="en-GB" sz="1100" dirty="0"/>
          </a:p>
        </p:txBody>
      </p:sp>
      <p:sp>
        <p:nvSpPr>
          <p:cNvPr id="4" name="Foliennummernplatzhalter 3"/>
          <p:cNvSpPr>
            <a:spLocks noGrp="1"/>
          </p:cNvSpPr>
          <p:nvPr>
            <p:ph type="sldNum" sz="quarter" idx="10"/>
          </p:nvPr>
        </p:nvSpPr>
        <p:spPr/>
        <p:txBody>
          <a:bodyPr/>
          <a:lstStyle/>
          <a:p>
            <a:fld id="{CFED9978-FAC8-4A75-91ED-8A62DF927ED4}" type="slidenum">
              <a:rPr lang="de-DE" smtClean="0"/>
              <a:t>15</a:t>
            </a:fld>
            <a:endParaRPr lang="de-DE"/>
          </a:p>
        </p:txBody>
      </p:sp>
    </p:spTree>
    <p:extLst>
      <p:ext uri="{BB962C8B-B14F-4D97-AF65-F5344CB8AC3E}">
        <p14:creationId xmlns:p14="http://schemas.microsoft.com/office/powerpoint/2010/main" val="349290735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Grafik 4"/>
          <p:cNvPicPr>
            <a:picLocks noChangeAspect="1"/>
          </p:cNvPicPr>
          <p:nvPr userDrawn="1"/>
        </p:nvPicPr>
        <p:blipFill rotWithShape="1">
          <a:blip r:embed="rId2" cstate="screen">
            <a:duotone>
              <a:srgbClr val="00507F">
                <a:shade val="45000"/>
                <a:satMod val="135000"/>
              </a:srgb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0" y="4149874"/>
            <a:ext cx="10242579" cy="723797"/>
          </a:xfrm>
          <a:prstGeom prst="rect">
            <a:avLst/>
          </a:prstGeom>
          <a:solidFill>
            <a:sysClr val="window" lastClr="FFFFFF"/>
          </a:solidFill>
        </p:spPr>
      </p:pic>
      <p:sp>
        <p:nvSpPr>
          <p:cNvPr id="14" name="Titel 13"/>
          <p:cNvSpPr>
            <a:spLocks noGrp="1"/>
          </p:cNvSpPr>
          <p:nvPr>
            <p:ph type="title" hasCustomPrompt="1"/>
          </p:nvPr>
        </p:nvSpPr>
        <p:spPr>
          <a:xfrm>
            <a:off x="323076" y="4123472"/>
            <a:ext cx="8652449" cy="648072"/>
          </a:xfrm>
          <a:prstGeom prst="rect">
            <a:avLst/>
          </a:prstGeom>
        </p:spPr>
        <p:txBody>
          <a:bodyPr anchor="ctr"/>
          <a:lstStyle>
            <a:lvl1pPr algn="l">
              <a:defRPr sz="2400">
                <a:solidFill>
                  <a:schemeClr val="bg1"/>
                </a:solidFill>
              </a:defRPr>
            </a:lvl1pPr>
          </a:lstStyle>
          <a:p>
            <a:r>
              <a:rPr lang="en-GB" noProof="0" dirty="0" smtClean="0"/>
              <a:t>Edit the headline</a:t>
            </a:r>
            <a:endParaRPr lang="de-DE" dirty="0"/>
          </a:p>
        </p:txBody>
      </p:sp>
      <p:sp>
        <p:nvSpPr>
          <p:cNvPr id="11" name="Textplatzhalter 10"/>
          <p:cNvSpPr>
            <a:spLocks noGrp="1"/>
          </p:cNvSpPr>
          <p:nvPr>
            <p:ph type="body" sz="quarter" idx="11" hasCustomPrompt="1"/>
          </p:nvPr>
        </p:nvSpPr>
        <p:spPr>
          <a:xfrm>
            <a:off x="323078" y="4870471"/>
            <a:ext cx="4327200" cy="1263600"/>
          </a:xfrm>
          <a:prstGeom prst="rect">
            <a:avLst/>
          </a:prstGeom>
        </p:spPr>
        <p:txBody>
          <a:bodyPr>
            <a:normAutofit/>
          </a:bodyPr>
          <a:lstStyle>
            <a:lvl1pPr marL="0" marR="0" indent="0" algn="l" defTabSz="914400" rtl="0" eaLnBrk="1" fontAlgn="base" latinLnBrk="0" hangingPunct="1">
              <a:lnSpc>
                <a:spcPct val="100000"/>
              </a:lnSpc>
              <a:spcBef>
                <a:spcPct val="20000"/>
              </a:spcBef>
              <a:spcAft>
                <a:spcPct val="0"/>
              </a:spcAft>
              <a:buClrTx/>
              <a:buSzTx/>
              <a:buFontTx/>
              <a:buNone/>
              <a:tabLst/>
              <a:defRPr sz="1600" baseline="0">
                <a:solidFill>
                  <a:srgbClr val="00507F"/>
                </a:solidFill>
                <a:latin typeface="Arial" panose="020B0604020202020204" pitchFamily="34" charset="0"/>
                <a:cs typeface="Arial" panose="020B0604020202020204" pitchFamily="34" charset="0"/>
              </a:defRPr>
            </a:lvl1pPr>
          </a:lstStyle>
          <a:p>
            <a:pPr lvl="0"/>
            <a:r>
              <a:rPr lang="en-GB" noProof="0" dirty="0" smtClean="0"/>
              <a:t>Please insert your name</a:t>
            </a:r>
          </a:p>
          <a:p>
            <a:pPr lvl="0"/>
            <a:r>
              <a:rPr lang="en-GB" noProof="0" dirty="0" smtClean="0"/>
              <a:t>Please insert your position</a:t>
            </a:r>
          </a:p>
          <a:p>
            <a:pPr lvl="0"/>
            <a:r>
              <a:rPr lang="en-GB" noProof="0" dirty="0" smtClean="0"/>
              <a:t>Please insert your company</a:t>
            </a:r>
            <a:endParaRPr lang="en-GB" noProof="0" dirty="0"/>
          </a:p>
        </p:txBody>
      </p:sp>
      <p:pic>
        <p:nvPicPr>
          <p:cNvPr id="10" name="Grafik 9"/>
          <p:cNvPicPr>
            <a:picLocks noChangeAspect="1"/>
          </p:cNvPicPr>
          <p:nvPr userDrawn="1"/>
        </p:nvPicPr>
        <p:blipFill>
          <a:blip r:embed="rId4"/>
          <a:stretch>
            <a:fillRect/>
          </a:stretch>
        </p:blipFill>
        <p:spPr>
          <a:xfrm>
            <a:off x="323077" y="250257"/>
            <a:ext cx="11532769" cy="3724221"/>
          </a:xfrm>
          <a:prstGeom prst="rect">
            <a:avLst/>
          </a:prstGeom>
        </p:spPr>
      </p:pic>
      <p:pic>
        <p:nvPicPr>
          <p:cNvPr id="6" name="Grafik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42579" y="4201789"/>
            <a:ext cx="1251163" cy="540000"/>
          </a:xfrm>
          <a:prstGeom prst="rect">
            <a:avLst/>
          </a:prstGeom>
        </p:spPr>
      </p:pic>
      <p:sp>
        <p:nvSpPr>
          <p:cNvPr id="7" name="Textfeld 3"/>
          <p:cNvSpPr txBox="1"/>
          <p:nvPr userDrawn="1"/>
        </p:nvSpPr>
        <p:spPr>
          <a:xfrm>
            <a:off x="10276880" y="3697479"/>
            <a:ext cx="1881351" cy="276999"/>
          </a:xfrm>
          <a:prstGeom prst="rect">
            <a:avLst/>
          </a:prstGeom>
          <a:noFill/>
        </p:spPr>
        <p:txBody>
          <a:bodyPr wrap="square" rtlCol="0">
            <a:spAutoFit/>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sysClr val="window" lastClr="FFFFFF">
                    <a:lumMod val="95000"/>
                  </a:sysClr>
                </a:solidFill>
                <a:effectLst/>
                <a:uLnTx/>
                <a:uFillTx/>
                <a:latin typeface="Arial"/>
                <a:ea typeface="+mn-ea"/>
                <a:cs typeface="+mn-cs"/>
              </a:rPr>
              <a:t>Copyright: S. Werner</a:t>
            </a:r>
            <a:endParaRPr kumimoji="0" lang="de-DE" sz="1200" b="0" i="0" u="none" strike="noStrike" kern="1200" cap="none" spc="0" normalizeH="0" baseline="0" noProof="0" dirty="0">
              <a:ln>
                <a:noFill/>
              </a:ln>
              <a:solidFill>
                <a:sysClr val="window" lastClr="FFFFFF">
                  <a:lumMod val="95000"/>
                </a:sysClr>
              </a:solidFill>
              <a:effectLst/>
              <a:uLnTx/>
              <a:uFillTx/>
              <a:latin typeface="Arial"/>
              <a:ea typeface="+mn-ea"/>
              <a:cs typeface="+mn-cs"/>
            </a:endParaRPr>
          </a:p>
        </p:txBody>
      </p:sp>
      <p:sp>
        <p:nvSpPr>
          <p:cNvPr id="3" name="Inhaltsplatzhalter 2" descr="Please enter Venue, Date" title="Please enter Venue, Date"/>
          <p:cNvSpPr>
            <a:spLocks noGrp="1"/>
          </p:cNvSpPr>
          <p:nvPr>
            <p:ph sz="quarter" idx="12" hasCustomPrompt="1"/>
          </p:nvPr>
        </p:nvSpPr>
        <p:spPr>
          <a:xfrm>
            <a:off x="3214886" y="6238875"/>
            <a:ext cx="5760639" cy="503238"/>
          </a:xfrm>
          <a:prstGeom prst="rect">
            <a:avLst/>
          </a:prstGeom>
        </p:spPr>
        <p:txBody>
          <a:bodyPr anchor="ctr" anchorCtr="0">
            <a:noAutofit/>
          </a:bodyPr>
          <a:lstStyle>
            <a:lvl1pPr algn="ctr">
              <a:defRPr sz="1200" baseline="0">
                <a:solidFill>
                  <a:srgbClr val="00507F"/>
                </a:solidFill>
                <a:latin typeface="Arial" panose="020B0604020202020204" pitchFamily="34" charset="0"/>
                <a:cs typeface="Arial" panose="020B0604020202020204" pitchFamily="34" charset="0"/>
              </a:defRPr>
            </a:lvl1pPr>
            <a:lvl2pPr>
              <a:defRPr sz="1500">
                <a:solidFill>
                  <a:srgbClr val="00507F"/>
                </a:solidFill>
              </a:defRPr>
            </a:lvl2pPr>
            <a:lvl3pPr>
              <a:defRPr sz="1500">
                <a:solidFill>
                  <a:srgbClr val="00507F"/>
                </a:solidFill>
              </a:defRPr>
            </a:lvl3pPr>
            <a:lvl4pPr>
              <a:defRPr sz="1500">
                <a:solidFill>
                  <a:srgbClr val="00507F"/>
                </a:solidFill>
              </a:defRPr>
            </a:lvl4pPr>
            <a:lvl5pPr>
              <a:defRPr sz="1500">
                <a:solidFill>
                  <a:srgbClr val="00507F"/>
                </a:solidFill>
              </a:defRPr>
            </a:lvl5pPr>
          </a:lstStyle>
          <a:p>
            <a:pPr lvl="0"/>
            <a:r>
              <a:rPr lang="en-GB" noProof="0" dirty="0" smtClean="0"/>
              <a:t>Please enter venue, data.</a:t>
            </a:r>
          </a:p>
        </p:txBody>
      </p:sp>
      <p:pic>
        <p:nvPicPr>
          <p:cNvPr id="4" name="Grafik 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033056">
            <a:off x="117187" y="113488"/>
            <a:ext cx="1257475" cy="1267002"/>
          </a:xfrm>
          <a:prstGeom prst="rect">
            <a:avLst/>
          </a:prstGeom>
        </p:spPr>
      </p:pic>
    </p:spTree>
    <p:extLst>
      <p:ext uri="{BB962C8B-B14F-4D97-AF65-F5344CB8AC3E}">
        <p14:creationId xmlns:p14="http://schemas.microsoft.com/office/powerpoint/2010/main" val="42866413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 Text Column + 1 Place holder">
    <p:spTree>
      <p:nvGrpSpPr>
        <p:cNvPr id="1" name=""/>
        <p:cNvGrpSpPr/>
        <p:nvPr/>
      </p:nvGrpSpPr>
      <p:grpSpPr>
        <a:xfrm>
          <a:off x="0" y="0"/>
          <a:ext cx="0" cy="0"/>
          <a:chOff x="0" y="0"/>
          <a:chExt cx="0" cy="0"/>
        </a:xfrm>
      </p:grpSpPr>
      <p:pic>
        <p:nvPicPr>
          <p:cNvPr id="5" name="Grafik 4"/>
          <p:cNvPicPr>
            <a:picLocks noChangeAspect="1"/>
          </p:cNvPicPr>
          <p:nvPr userDrawn="1"/>
        </p:nvPicPr>
        <p:blipFill rotWithShape="1">
          <a:blip r:embed="rId2" cstate="screen">
            <a:duotone>
              <a:srgbClr val="00507F">
                <a:shade val="45000"/>
                <a:satMod val="135000"/>
              </a:srgb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0" y="274638"/>
            <a:ext cx="10242579" cy="735863"/>
          </a:xfrm>
          <a:prstGeom prst="rect">
            <a:avLst/>
          </a:prstGeom>
          <a:solidFill>
            <a:sysClr val="window" lastClr="FFFFFF"/>
          </a:solidFill>
        </p:spPr>
      </p:pic>
      <p:sp>
        <p:nvSpPr>
          <p:cNvPr id="2" name="Titel 1"/>
          <p:cNvSpPr>
            <a:spLocks noGrp="1"/>
          </p:cNvSpPr>
          <p:nvPr>
            <p:ph type="title" hasCustomPrompt="1"/>
          </p:nvPr>
        </p:nvSpPr>
        <p:spPr>
          <a:xfrm>
            <a:off x="334566" y="274638"/>
            <a:ext cx="8640959" cy="634876"/>
          </a:xfrm>
          <a:prstGeom prst="rect">
            <a:avLst/>
          </a:prstGeom>
        </p:spPr>
        <p:txBody>
          <a:bodyPr>
            <a:normAutofit/>
          </a:bodyPr>
          <a:lstStyle>
            <a:lvl1pPr>
              <a:defRPr sz="2400"/>
            </a:lvl1pPr>
          </a:lstStyle>
          <a:p>
            <a:r>
              <a:rPr lang="en-GB" noProof="0" dirty="0" smtClean="0"/>
              <a:t>Edit the headline</a:t>
            </a:r>
            <a:endParaRPr lang="en-GB" noProof="0" dirty="0"/>
          </a:p>
        </p:txBody>
      </p:sp>
      <p:sp>
        <p:nvSpPr>
          <p:cNvPr id="11" name="Textplatzhalter 10"/>
          <p:cNvSpPr>
            <a:spLocks noGrp="1"/>
          </p:cNvSpPr>
          <p:nvPr>
            <p:ph type="body" sz="quarter" idx="10" hasCustomPrompt="1"/>
          </p:nvPr>
        </p:nvSpPr>
        <p:spPr>
          <a:xfrm>
            <a:off x="349199" y="964800"/>
            <a:ext cx="8626326" cy="439200"/>
          </a:xfrm>
          <a:prstGeom prst="rect">
            <a:avLst/>
          </a:prstGeom>
        </p:spPr>
        <p:txBody>
          <a:bodyPr>
            <a:normAutofit/>
          </a:bodyPr>
          <a:lstStyle>
            <a:lvl1pPr>
              <a:defRPr sz="2000" i="1" baseline="0">
                <a:solidFill>
                  <a:srgbClr val="00507F"/>
                </a:solidFill>
                <a:latin typeface="Arial" panose="020B0604020202020204" pitchFamily="34" charset="0"/>
                <a:cs typeface="Arial" panose="020B0604020202020204" pitchFamily="34" charset="0"/>
              </a:defRPr>
            </a:lvl1pPr>
          </a:lstStyle>
          <a:p>
            <a:pPr lvl="0"/>
            <a:r>
              <a:rPr lang="de-DE" dirty="0" smtClean="0"/>
              <a:t>Sub-Headline</a:t>
            </a:r>
            <a:endParaRPr lang="de-DE" dirty="0"/>
          </a:p>
        </p:txBody>
      </p:sp>
      <p:sp>
        <p:nvSpPr>
          <p:cNvPr id="13" name="Textplatzhalter 12"/>
          <p:cNvSpPr>
            <a:spLocks noGrp="1"/>
          </p:cNvSpPr>
          <p:nvPr>
            <p:ph type="body" sz="quarter" idx="11" hasCustomPrompt="1"/>
          </p:nvPr>
        </p:nvSpPr>
        <p:spPr>
          <a:xfrm>
            <a:off x="349200" y="1562400"/>
            <a:ext cx="6826126" cy="4572000"/>
          </a:xfrm>
          <a:prstGeom prst="rect">
            <a:avLst/>
          </a:prstGeom>
        </p:spPr>
        <p:txBody>
          <a:bodyPr/>
          <a:lstStyle>
            <a:lvl1pPr>
              <a:defRPr sz="2000" baseline="0">
                <a:solidFill>
                  <a:srgbClr val="00507F"/>
                </a:solidFill>
                <a:latin typeface="Arial" panose="020B0604020202020204" pitchFamily="34" charset="0"/>
              </a:defRPr>
            </a:lvl1pPr>
            <a:lvl2pPr>
              <a:defRPr sz="1800" baseline="0">
                <a:solidFill>
                  <a:srgbClr val="00507F"/>
                </a:solidFill>
                <a:latin typeface="Arial" panose="020B0604020202020204" pitchFamily="34" charset="0"/>
              </a:defRPr>
            </a:lvl2pPr>
            <a:lvl3pPr>
              <a:defRPr sz="1800" baseline="0">
                <a:solidFill>
                  <a:srgbClr val="00507F"/>
                </a:solidFill>
                <a:latin typeface="Arial" panose="020B0604020202020204" pitchFamily="34" charset="0"/>
              </a:defRPr>
            </a:lvl3pPr>
            <a:lvl4pPr>
              <a:defRPr sz="1800" baseline="0">
                <a:solidFill>
                  <a:srgbClr val="00507F"/>
                </a:solidFill>
                <a:latin typeface="Arial" panose="020B0604020202020204" pitchFamily="34" charset="0"/>
              </a:defRPr>
            </a:lvl4pPr>
            <a:lvl5pPr>
              <a:defRPr sz="1600" baseline="0">
                <a:solidFill>
                  <a:srgbClr val="00507F"/>
                </a:solidFill>
                <a:latin typeface="Arial" panose="020B0604020202020204" pitchFamily="34" charset="0"/>
              </a:defRPr>
            </a:lvl5pPr>
          </a:lstStyle>
          <a:p>
            <a:pPr lvl="0"/>
            <a:r>
              <a:rPr lang="en-GB" noProof="0" dirty="0" smtClean="0"/>
              <a:t>Text master format to edit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Bildplatzhalter 3"/>
          <p:cNvSpPr>
            <a:spLocks noGrp="1"/>
          </p:cNvSpPr>
          <p:nvPr>
            <p:ph type="pic" sz="quarter" idx="12" hasCustomPrompt="1"/>
          </p:nvPr>
        </p:nvSpPr>
        <p:spPr>
          <a:xfrm>
            <a:off x="7535366" y="1562100"/>
            <a:ext cx="4320480" cy="4572000"/>
          </a:xfrm>
          <a:prstGeom prst="rect">
            <a:avLst/>
          </a:prstGeom>
        </p:spPr>
        <p:txBody>
          <a:bodyPr>
            <a:normAutofit/>
          </a:bodyPr>
          <a:lstStyle>
            <a:lvl1pPr>
              <a:defRPr sz="1800" i="0" baseline="0">
                <a:solidFill>
                  <a:srgbClr val="00507F"/>
                </a:solidFill>
                <a:latin typeface="Arial" panose="020B0604020202020204" pitchFamily="34" charset="0"/>
                <a:cs typeface="Arial" panose="020B0604020202020204" pitchFamily="34" charset="0"/>
              </a:defRPr>
            </a:lvl1pPr>
          </a:lstStyle>
          <a:p>
            <a:r>
              <a:rPr lang="en-GB" noProof="0" dirty="0" smtClean="0"/>
              <a:t>Place holder for images, figures etc.</a:t>
            </a:r>
            <a:endParaRPr lang="en-GB" noProof="0" dirty="0"/>
          </a:p>
        </p:txBody>
      </p:sp>
    </p:spTree>
    <p:extLst>
      <p:ext uri="{BB962C8B-B14F-4D97-AF65-F5344CB8AC3E}">
        <p14:creationId xmlns:p14="http://schemas.microsoft.com/office/powerpoint/2010/main" val="4982075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1 Seite">
    <p:spTree>
      <p:nvGrpSpPr>
        <p:cNvPr id="1" name=""/>
        <p:cNvGrpSpPr/>
        <p:nvPr/>
      </p:nvGrpSpPr>
      <p:grpSpPr>
        <a:xfrm>
          <a:off x="0" y="0"/>
          <a:ext cx="0" cy="0"/>
          <a:chOff x="0" y="0"/>
          <a:chExt cx="0" cy="0"/>
        </a:xfrm>
      </p:grpSpPr>
      <p:sp>
        <p:nvSpPr>
          <p:cNvPr id="2" name="Titel 1"/>
          <p:cNvSpPr>
            <a:spLocks noGrp="1"/>
          </p:cNvSpPr>
          <p:nvPr>
            <p:ph type="title"/>
          </p:nvPr>
        </p:nvSpPr>
        <p:spPr>
          <a:xfrm>
            <a:off x="349276" y="313223"/>
            <a:ext cx="8557627" cy="538745"/>
          </a:xfrm>
          <a:prstGeom prst="rect">
            <a:avLst/>
          </a:prstGeom>
        </p:spPr>
        <p:txBody>
          <a:bodyPr/>
          <a:lstStyle/>
          <a:p>
            <a:r>
              <a:rPr lang="en-US" noProof="0" dirty="0" err="1" smtClean="0"/>
              <a:t>Mastertitelformat</a:t>
            </a:r>
            <a:r>
              <a:rPr lang="en-US" noProof="0" dirty="0" smtClean="0"/>
              <a:t> </a:t>
            </a:r>
            <a:r>
              <a:rPr lang="en-US" noProof="0" dirty="0" err="1" smtClean="0"/>
              <a:t>bearbeiten</a:t>
            </a:r>
            <a:endParaRPr lang="en-US" noProof="0" dirty="0"/>
          </a:p>
        </p:txBody>
      </p:sp>
      <p:sp>
        <p:nvSpPr>
          <p:cNvPr id="3" name="Inhaltsplatzhalter 2"/>
          <p:cNvSpPr>
            <a:spLocks noGrp="1"/>
          </p:cNvSpPr>
          <p:nvPr>
            <p:ph idx="1"/>
          </p:nvPr>
        </p:nvSpPr>
        <p:spPr>
          <a:xfrm>
            <a:off x="349275" y="1562033"/>
            <a:ext cx="11486280" cy="4573059"/>
          </a:xfrm>
          <a:prstGeom prst="rect">
            <a:avLst/>
          </a:prstGeom>
        </p:spPr>
        <p:txBody>
          <a:bodyPr/>
          <a:lstStyle>
            <a:lvl1pPr>
              <a:lnSpc>
                <a:spcPct val="150000"/>
              </a:lnSpc>
              <a:defRPr b="0"/>
            </a:lvl1pPr>
            <a:lvl2pPr>
              <a:lnSpc>
                <a:spcPct val="150000"/>
              </a:lnSpc>
              <a:defRPr/>
            </a:lvl2pPr>
            <a:lvl3pPr>
              <a:lnSpc>
                <a:spcPct val="150000"/>
              </a:lnSpc>
              <a:defRPr/>
            </a:lvl3pPr>
            <a:lvl4pPr>
              <a:lnSpc>
                <a:spcPct val="150000"/>
              </a:lnSpc>
              <a:defRPr/>
            </a:lvl4pPr>
            <a:lvl5pPr>
              <a:lnSpc>
                <a:spcPct val="150000"/>
              </a:lnSpc>
              <a:defRPr sz="1800">
                <a:solidFill>
                  <a:srgbClr val="00507F"/>
                </a:solidFill>
              </a:defRPr>
            </a:lvl5pPr>
          </a:lstStyle>
          <a:p>
            <a:pPr lvl="0"/>
            <a:r>
              <a:rPr lang="en-US" noProof="0" dirty="0" err="1" smtClean="0"/>
              <a:t>Mastertextformat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9" name="Textplatzhalter 7"/>
          <p:cNvSpPr>
            <a:spLocks noGrp="1"/>
          </p:cNvSpPr>
          <p:nvPr>
            <p:ph type="body" sz="quarter" idx="10" hasCustomPrompt="1"/>
          </p:nvPr>
        </p:nvSpPr>
        <p:spPr>
          <a:xfrm>
            <a:off x="349205" y="964727"/>
            <a:ext cx="7447865" cy="438948"/>
          </a:xfrm>
          <a:prstGeom prst="rect">
            <a:avLst/>
          </a:prstGeom>
        </p:spPr>
        <p:txBody>
          <a:bodyPr anchor="ctr"/>
          <a:lstStyle>
            <a:lvl1pPr>
              <a:defRPr i="1"/>
            </a:lvl1pPr>
          </a:lstStyle>
          <a:p>
            <a:pPr lvl="0"/>
            <a:r>
              <a:rPr lang="de-DE" dirty="0" smtClean="0"/>
              <a:t>Sub-Headline</a:t>
            </a:r>
            <a:endParaRPr lang="de-DE" dirty="0"/>
          </a:p>
        </p:txBody>
      </p:sp>
      <p:sp>
        <p:nvSpPr>
          <p:cNvPr id="4" name="Foliennummernplatzhalter 3"/>
          <p:cNvSpPr>
            <a:spLocks noGrp="1"/>
          </p:cNvSpPr>
          <p:nvPr>
            <p:ph type="sldNum" sz="quarter" idx="11"/>
          </p:nvPr>
        </p:nvSpPr>
        <p:spPr>
          <a:xfrm>
            <a:off x="11404023" y="6337326"/>
            <a:ext cx="536051" cy="365210"/>
          </a:xfrm>
          <a:prstGeom prst="rect">
            <a:avLst/>
          </a:prstGeom>
        </p:spPr>
        <p:txBody>
          <a:bodyPr/>
          <a:lstStyle/>
          <a:p>
            <a:fld id="{71A9DFA6-AD67-4B6A-A890-1E1267FFEBA8}" type="slidenum">
              <a:rPr lang="de-DE" smtClean="0"/>
              <a:pPr/>
              <a:t>‹Nr.›</a:t>
            </a:fld>
            <a:endParaRPr lang="de-DE" dirty="0"/>
          </a:p>
        </p:txBody>
      </p:sp>
    </p:spTree>
    <p:extLst>
      <p:ext uri="{BB962C8B-B14F-4D97-AF65-F5344CB8AC3E}">
        <p14:creationId xmlns:p14="http://schemas.microsoft.com/office/powerpoint/2010/main" val="12421692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3" name="Grafik 2"/>
          <p:cNvPicPr>
            <a:picLocks noChangeAspect="1"/>
          </p:cNvPicPr>
          <p:nvPr userDrawn="1"/>
        </p:nvPicPr>
        <p:blipFill rotWithShape="1">
          <a:blip r:embed="rId2" cstate="screen">
            <a:duotone>
              <a:srgbClr val="00507F">
                <a:shade val="45000"/>
                <a:satMod val="135000"/>
              </a:srgb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0" y="286704"/>
            <a:ext cx="10242579" cy="723797"/>
          </a:xfrm>
          <a:prstGeom prst="rect">
            <a:avLst/>
          </a:prstGeom>
          <a:solidFill>
            <a:sysClr val="window" lastClr="FFFFFF"/>
          </a:solidFill>
        </p:spPr>
      </p:pic>
      <p:sp>
        <p:nvSpPr>
          <p:cNvPr id="5" name="Textplatzhalter 3"/>
          <p:cNvSpPr>
            <a:spLocks noGrp="1"/>
          </p:cNvSpPr>
          <p:nvPr>
            <p:ph type="body" sz="quarter" idx="11" hasCustomPrompt="1"/>
          </p:nvPr>
        </p:nvSpPr>
        <p:spPr>
          <a:xfrm>
            <a:off x="349201" y="1683473"/>
            <a:ext cx="7186166" cy="519696"/>
          </a:xfrm>
          <a:prstGeom prst="rect">
            <a:avLst/>
          </a:prstGeom>
        </p:spPr>
        <p:txBody>
          <a:bodyPr/>
          <a:lstStyle>
            <a:lvl1pPr>
              <a:defRPr sz="2000">
                <a:solidFill>
                  <a:srgbClr val="00507F"/>
                </a:solidFill>
                <a:latin typeface="Arial" panose="020B0604020202020204" pitchFamily="34" charset="0"/>
                <a:cs typeface="Arial" panose="020B0604020202020204" pitchFamily="34" charset="0"/>
              </a:defRPr>
            </a:lvl1pPr>
            <a:lvl2pPr>
              <a:defRPr sz="1800">
                <a:solidFill>
                  <a:srgbClr val="00507F"/>
                </a:solidFill>
                <a:latin typeface="Arial" panose="020B0604020202020204" pitchFamily="34" charset="0"/>
                <a:cs typeface="Arial" panose="020B0604020202020204" pitchFamily="34" charset="0"/>
              </a:defRPr>
            </a:lvl2pPr>
            <a:lvl3pPr>
              <a:defRPr sz="1600">
                <a:solidFill>
                  <a:srgbClr val="00507F"/>
                </a:solidFill>
                <a:latin typeface="Arial" panose="020B0604020202020204" pitchFamily="34" charset="0"/>
                <a:cs typeface="Arial" panose="020B0604020202020204" pitchFamily="34" charset="0"/>
              </a:defRPr>
            </a:lvl3pPr>
            <a:lvl4pPr>
              <a:defRPr sz="1600">
                <a:solidFill>
                  <a:srgbClr val="00507F"/>
                </a:solidFill>
                <a:latin typeface="Arial" panose="020B0604020202020204" pitchFamily="34" charset="0"/>
                <a:cs typeface="Arial" panose="020B0604020202020204" pitchFamily="34" charset="0"/>
              </a:defRPr>
            </a:lvl4pPr>
            <a:lvl5pPr>
              <a:defRPr sz="1800">
                <a:solidFill>
                  <a:srgbClr val="00507F"/>
                </a:solidFill>
                <a:latin typeface="Arial" panose="020B0604020202020204" pitchFamily="34" charset="0"/>
                <a:cs typeface="Arial" panose="020B0604020202020204" pitchFamily="34" charset="0"/>
              </a:defRPr>
            </a:lvl5pPr>
          </a:lstStyle>
          <a:p>
            <a:pPr lvl="0"/>
            <a:r>
              <a:rPr lang="de-DE" dirty="0" smtClean="0"/>
              <a:t>Enter 1st Agenda Item </a:t>
            </a:r>
          </a:p>
        </p:txBody>
      </p:sp>
      <p:cxnSp>
        <p:nvCxnSpPr>
          <p:cNvPr id="6" name="Gerader Verbinder 6"/>
          <p:cNvCxnSpPr/>
          <p:nvPr userDrawn="1"/>
        </p:nvCxnSpPr>
        <p:spPr>
          <a:xfrm>
            <a:off x="360867" y="2277666"/>
            <a:ext cx="7174500" cy="0"/>
          </a:xfrm>
          <a:prstGeom prst="line">
            <a:avLst/>
          </a:prstGeom>
          <a:ln w="22225">
            <a:solidFill>
              <a:srgbClr val="7B7B7B"/>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 name="Gerader Verbinder 6"/>
          <p:cNvCxnSpPr/>
          <p:nvPr userDrawn="1"/>
        </p:nvCxnSpPr>
        <p:spPr>
          <a:xfrm>
            <a:off x="371717" y="3069754"/>
            <a:ext cx="7172802" cy="0"/>
          </a:xfrm>
          <a:prstGeom prst="line">
            <a:avLst/>
          </a:prstGeom>
          <a:ln w="22225">
            <a:solidFill>
              <a:srgbClr val="7B7B7B"/>
            </a:solidFill>
            <a:prstDash val="dash"/>
          </a:ln>
          <a:effectLst/>
        </p:spPr>
        <p:style>
          <a:lnRef idx="2">
            <a:schemeClr val="accent1"/>
          </a:lnRef>
          <a:fillRef idx="0">
            <a:schemeClr val="accent1"/>
          </a:fillRef>
          <a:effectRef idx="1">
            <a:schemeClr val="accent1"/>
          </a:effectRef>
          <a:fontRef idx="minor">
            <a:schemeClr val="tx1"/>
          </a:fontRef>
        </p:style>
      </p:cxnSp>
      <p:sp>
        <p:nvSpPr>
          <p:cNvPr id="8" name="Textplatzhalter 3"/>
          <p:cNvSpPr>
            <a:spLocks noGrp="1"/>
          </p:cNvSpPr>
          <p:nvPr>
            <p:ph type="body" sz="quarter" idx="12" hasCustomPrompt="1"/>
          </p:nvPr>
        </p:nvSpPr>
        <p:spPr>
          <a:xfrm>
            <a:off x="360868" y="2478468"/>
            <a:ext cx="7174500" cy="519696"/>
          </a:xfrm>
          <a:prstGeom prst="rect">
            <a:avLst/>
          </a:prstGeom>
        </p:spPr>
        <p:txBody>
          <a:bodyPr/>
          <a:lstStyle>
            <a:lvl1pPr>
              <a:defRPr sz="2000">
                <a:solidFill>
                  <a:srgbClr val="00507F"/>
                </a:solidFill>
                <a:latin typeface="Arial" panose="020B0604020202020204" pitchFamily="34" charset="0"/>
                <a:cs typeface="Arial" panose="020B0604020202020204" pitchFamily="34" charset="0"/>
              </a:defRPr>
            </a:lvl1pPr>
            <a:lvl2pPr>
              <a:defRPr sz="1800">
                <a:solidFill>
                  <a:srgbClr val="00507F"/>
                </a:solidFill>
                <a:latin typeface="Arial" panose="020B0604020202020204" pitchFamily="34" charset="0"/>
                <a:cs typeface="Arial" panose="020B0604020202020204" pitchFamily="34" charset="0"/>
              </a:defRPr>
            </a:lvl2pPr>
            <a:lvl3pPr>
              <a:defRPr sz="1600">
                <a:solidFill>
                  <a:srgbClr val="00507F"/>
                </a:solidFill>
                <a:latin typeface="Arial" panose="020B0604020202020204" pitchFamily="34" charset="0"/>
                <a:cs typeface="Arial" panose="020B0604020202020204" pitchFamily="34" charset="0"/>
              </a:defRPr>
            </a:lvl3pPr>
            <a:lvl4pPr>
              <a:defRPr sz="1600">
                <a:solidFill>
                  <a:srgbClr val="00507F"/>
                </a:solidFill>
                <a:latin typeface="Arial" panose="020B0604020202020204" pitchFamily="34" charset="0"/>
                <a:cs typeface="Arial" panose="020B0604020202020204" pitchFamily="34" charset="0"/>
              </a:defRPr>
            </a:lvl4pPr>
            <a:lvl5pPr>
              <a:defRPr sz="1800">
                <a:solidFill>
                  <a:srgbClr val="00507F"/>
                </a:solidFill>
                <a:latin typeface="Arial" panose="020B0604020202020204" pitchFamily="34" charset="0"/>
                <a:cs typeface="Arial" panose="020B0604020202020204" pitchFamily="34" charset="0"/>
              </a:defRPr>
            </a:lvl5pPr>
          </a:lstStyle>
          <a:p>
            <a:pPr lvl="0"/>
            <a:r>
              <a:rPr lang="de-DE" dirty="0" smtClean="0"/>
              <a:t>Enter 2nd Agenda Item </a:t>
            </a:r>
          </a:p>
        </p:txBody>
      </p:sp>
      <p:cxnSp>
        <p:nvCxnSpPr>
          <p:cNvPr id="9" name="Gerader Verbinder 8"/>
          <p:cNvCxnSpPr/>
          <p:nvPr userDrawn="1"/>
        </p:nvCxnSpPr>
        <p:spPr>
          <a:xfrm>
            <a:off x="371717" y="3848523"/>
            <a:ext cx="7163650" cy="13319"/>
          </a:xfrm>
          <a:prstGeom prst="line">
            <a:avLst/>
          </a:prstGeom>
          <a:ln w="22225">
            <a:solidFill>
              <a:srgbClr val="7B7B7B"/>
            </a:solidFill>
            <a:prstDash val="dash"/>
          </a:ln>
          <a:effectLst/>
        </p:spPr>
        <p:style>
          <a:lnRef idx="2">
            <a:schemeClr val="accent1"/>
          </a:lnRef>
          <a:fillRef idx="0">
            <a:schemeClr val="accent1"/>
          </a:fillRef>
          <a:effectRef idx="1">
            <a:schemeClr val="accent1"/>
          </a:effectRef>
          <a:fontRef idx="minor">
            <a:schemeClr val="tx1"/>
          </a:fontRef>
        </p:style>
      </p:cxnSp>
      <p:sp>
        <p:nvSpPr>
          <p:cNvPr id="10" name="Textplatzhalter 3"/>
          <p:cNvSpPr>
            <a:spLocks noGrp="1"/>
          </p:cNvSpPr>
          <p:nvPr>
            <p:ph type="body" sz="quarter" idx="13" hasCustomPrompt="1"/>
          </p:nvPr>
        </p:nvSpPr>
        <p:spPr>
          <a:xfrm>
            <a:off x="360868" y="3257237"/>
            <a:ext cx="7174500" cy="519696"/>
          </a:xfrm>
          <a:prstGeom prst="rect">
            <a:avLst/>
          </a:prstGeom>
        </p:spPr>
        <p:txBody>
          <a:bodyPr/>
          <a:lstStyle>
            <a:lvl1pPr>
              <a:defRPr sz="2000">
                <a:solidFill>
                  <a:srgbClr val="00507F"/>
                </a:solidFill>
                <a:latin typeface="Arial" panose="020B0604020202020204" pitchFamily="34" charset="0"/>
                <a:cs typeface="Arial" panose="020B0604020202020204" pitchFamily="34" charset="0"/>
              </a:defRPr>
            </a:lvl1pPr>
            <a:lvl2pPr>
              <a:defRPr sz="1800">
                <a:solidFill>
                  <a:srgbClr val="00507F"/>
                </a:solidFill>
                <a:latin typeface="Arial" panose="020B0604020202020204" pitchFamily="34" charset="0"/>
                <a:cs typeface="Arial" panose="020B0604020202020204" pitchFamily="34" charset="0"/>
              </a:defRPr>
            </a:lvl2pPr>
            <a:lvl3pPr>
              <a:defRPr sz="1600">
                <a:solidFill>
                  <a:srgbClr val="00507F"/>
                </a:solidFill>
                <a:latin typeface="Arial" panose="020B0604020202020204" pitchFamily="34" charset="0"/>
                <a:cs typeface="Arial" panose="020B0604020202020204" pitchFamily="34" charset="0"/>
              </a:defRPr>
            </a:lvl3pPr>
            <a:lvl4pPr>
              <a:defRPr sz="1600">
                <a:solidFill>
                  <a:srgbClr val="00507F"/>
                </a:solidFill>
                <a:latin typeface="Arial" panose="020B0604020202020204" pitchFamily="34" charset="0"/>
                <a:cs typeface="Arial" panose="020B0604020202020204" pitchFamily="34" charset="0"/>
              </a:defRPr>
            </a:lvl4pPr>
            <a:lvl5pPr>
              <a:defRPr sz="1800">
                <a:solidFill>
                  <a:srgbClr val="00507F"/>
                </a:solidFill>
                <a:latin typeface="Arial" panose="020B0604020202020204" pitchFamily="34" charset="0"/>
                <a:cs typeface="Arial" panose="020B0604020202020204" pitchFamily="34" charset="0"/>
              </a:defRPr>
            </a:lvl5pPr>
          </a:lstStyle>
          <a:p>
            <a:pPr lvl="0"/>
            <a:r>
              <a:rPr lang="de-DE" dirty="0" smtClean="0"/>
              <a:t>Enter 3rd Agenda Item </a:t>
            </a:r>
          </a:p>
        </p:txBody>
      </p:sp>
      <p:cxnSp>
        <p:nvCxnSpPr>
          <p:cNvPr id="11" name="Gerader Verbinder 10"/>
          <p:cNvCxnSpPr/>
          <p:nvPr userDrawn="1"/>
        </p:nvCxnSpPr>
        <p:spPr>
          <a:xfrm>
            <a:off x="380868" y="4645364"/>
            <a:ext cx="7154499" cy="8566"/>
          </a:xfrm>
          <a:prstGeom prst="line">
            <a:avLst/>
          </a:prstGeom>
          <a:ln w="22225">
            <a:solidFill>
              <a:srgbClr val="7B7B7B"/>
            </a:solidFill>
            <a:prstDash val="dash"/>
          </a:ln>
          <a:effectLst/>
        </p:spPr>
        <p:style>
          <a:lnRef idx="2">
            <a:schemeClr val="accent1"/>
          </a:lnRef>
          <a:fillRef idx="0">
            <a:schemeClr val="accent1"/>
          </a:fillRef>
          <a:effectRef idx="1">
            <a:schemeClr val="accent1"/>
          </a:effectRef>
          <a:fontRef idx="minor">
            <a:schemeClr val="tx1"/>
          </a:fontRef>
        </p:style>
      </p:cxnSp>
      <p:sp>
        <p:nvSpPr>
          <p:cNvPr id="12" name="Textplatzhalter 3"/>
          <p:cNvSpPr>
            <a:spLocks noGrp="1"/>
          </p:cNvSpPr>
          <p:nvPr>
            <p:ph type="body" sz="quarter" idx="14" hasCustomPrompt="1"/>
          </p:nvPr>
        </p:nvSpPr>
        <p:spPr>
          <a:xfrm>
            <a:off x="370019" y="4054078"/>
            <a:ext cx="7174500" cy="519696"/>
          </a:xfrm>
          <a:prstGeom prst="rect">
            <a:avLst/>
          </a:prstGeom>
        </p:spPr>
        <p:txBody>
          <a:bodyPr/>
          <a:lstStyle>
            <a:lvl1pPr>
              <a:defRPr sz="2000" baseline="0">
                <a:solidFill>
                  <a:srgbClr val="00507F"/>
                </a:solidFill>
                <a:latin typeface="Arial" panose="020B0604020202020204" pitchFamily="34" charset="0"/>
                <a:cs typeface="Arial" panose="020B0604020202020204" pitchFamily="34" charset="0"/>
              </a:defRPr>
            </a:lvl1pPr>
            <a:lvl2pPr>
              <a:defRPr sz="1800">
                <a:solidFill>
                  <a:srgbClr val="00507F"/>
                </a:solidFill>
                <a:latin typeface="Arial" panose="020B0604020202020204" pitchFamily="34" charset="0"/>
                <a:cs typeface="Arial" panose="020B0604020202020204" pitchFamily="34" charset="0"/>
              </a:defRPr>
            </a:lvl2pPr>
            <a:lvl3pPr>
              <a:defRPr sz="1600">
                <a:solidFill>
                  <a:srgbClr val="00507F"/>
                </a:solidFill>
                <a:latin typeface="Arial" panose="020B0604020202020204" pitchFamily="34" charset="0"/>
                <a:cs typeface="Arial" panose="020B0604020202020204" pitchFamily="34" charset="0"/>
              </a:defRPr>
            </a:lvl3pPr>
            <a:lvl4pPr>
              <a:defRPr sz="1600">
                <a:solidFill>
                  <a:srgbClr val="00507F"/>
                </a:solidFill>
                <a:latin typeface="Arial" panose="020B0604020202020204" pitchFamily="34" charset="0"/>
                <a:cs typeface="Arial" panose="020B0604020202020204" pitchFamily="34" charset="0"/>
              </a:defRPr>
            </a:lvl4pPr>
            <a:lvl5pPr>
              <a:defRPr sz="1800">
                <a:solidFill>
                  <a:srgbClr val="00507F"/>
                </a:solidFill>
                <a:latin typeface="Arial" panose="020B0604020202020204" pitchFamily="34" charset="0"/>
                <a:cs typeface="Arial" panose="020B0604020202020204" pitchFamily="34" charset="0"/>
              </a:defRPr>
            </a:lvl5pPr>
          </a:lstStyle>
          <a:p>
            <a:pPr lvl="0"/>
            <a:r>
              <a:rPr lang="de-DE" dirty="0" smtClean="0"/>
              <a:t>Enter 4th Agenda Item </a:t>
            </a:r>
          </a:p>
        </p:txBody>
      </p:sp>
      <p:pic>
        <p:nvPicPr>
          <p:cNvPr id="14" name="Grafik 5"/>
          <p:cNvPicPr>
            <a:picLocks noChangeAspect="1"/>
          </p:cNvPicPr>
          <p:nvPr userDrawn="1"/>
        </p:nvPicPr>
        <p:blipFill rotWithShape="1">
          <a:blip r:embed="rId4" cstate="screen">
            <a:extLst>
              <a:ext uri="{28A0092B-C50C-407E-A947-70E740481C1C}">
                <a14:useLocalDpi xmlns:a14="http://schemas.microsoft.com/office/drawing/2010/main"/>
              </a:ext>
            </a:extLst>
          </a:blip>
          <a:srcRect t="-1143" b="-1"/>
          <a:stretch/>
        </p:blipFill>
        <p:spPr>
          <a:xfrm>
            <a:off x="7875406" y="1683473"/>
            <a:ext cx="3980440" cy="4410617"/>
          </a:xfrm>
          <a:prstGeom prst="rect">
            <a:avLst/>
          </a:prstGeom>
        </p:spPr>
      </p:pic>
      <p:sp>
        <p:nvSpPr>
          <p:cNvPr id="25" name="Titel 1"/>
          <p:cNvSpPr>
            <a:spLocks noGrp="1"/>
          </p:cNvSpPr>
          <p:nvPr>
            <p:ph type="title" hasCustomPrompt="1"/>
          </p:nvPr>
        </p:nvSpPr>
        <p:spPr>
          <a:xfrm>
            <a:off x="334566" y="286704"/>
            <a:ext cx="8640959" cy="622810"/>
          </a:xfrm>
          <a:prstGeom prst="rect">
            <a:avLst/>
          </a:prstGeom>
        </p:spPr>
        <p:txBody>
          <a:bodyPr>
            <a:normAutofit/>
          </a:bodyPr>
          <a:lstStyle>
            <a:lvl1pPr>
              <a:defRPr sz="2200"/>
            </a:lvl1pPr>
          </a:lstStyle>
          <a:p>
            <a:r>
              <a:rPr lang="en-GB" noProof="0" dirty="0" smtClean="0"/>
              <a:t>Edit the headline</a:t>
            </a:r>
            <a:endParaRPr lang="de-DE" dirty="0"/>
          </a:p>
        </p:txBody>
      </p:sp>
    </p:spTree>
    <p:extLst>
      <p:ext uri="{BB962C8B-B14F-4D97-AF65-F5344CB8AC3E}">
        <p14:creationId xmlns:p14="http://schemas.microsoft.com/office/powerpoint/2010/main" val="1909656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1 Page">
    <p:spTree>
      <p:nvGrpSpPr>
        <p:cNvPr id="1" name=""/>
        <p:cNvGrpSpPr/>
        <p:nvPr/>
      </p:nvGrpSpPr>
      <p:grpSpPr>
        <a:xfrm>
          <a:off x="0" y="0"/>
          <a:ext cx="0" cy="0"/>
          <a:chOff x="0" y="0"/>
          <a:chExt cx="0" cy="0"/>
        </a:xfrm>
      </p:grpSpPr>
      <p:pic>
        <p:nvPicPr>
          <p:cNvPr id="5" name="Grafik 4"/>
          <p:cNvPicPr>
            <a:picLocks noChangeAspect="1"/>
          </p:cNvPicPr>
          <p:nvPr userDrawn="1"/>
        </p:nvPicPr>
        <p:blipFill rotWithShape="1">
          <a:blip r:embed="rId2" cstate="screen">
            <a:duotone>
              <a:srgbClr val="00507F">
                <a:shade val="45000"/>
                <a:satMod val="135000"/>
              </a:srgb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0" y="286704"/>
            <a:ext cx="10242579" cy="723797"/>
          </a:xfrm>
          <a:prstGeom prst="rect">
            <a:avLst/>
          </a:prstGeom>
          <a:solidFill>
            <a:sysClr val="window" lastClr="FFFFFF"/>
          </a:solidFill>
        </p:spPr>
      </p:pic>
      <p:sp>
        <p:nvSpPr>
          <p:cNvPr id="2" name="Titel 1"/>
          <p:cNvSpPr>
            <a:spLocks noGrp="1"/>
          </p:cNvSpPr>
          <p:nvPr>
            <p:ph type="title" hasCustomPrompt="1"/>
          </p:nvPr>
        </p:nvSpPr>
        <p:spPr>
          <a:xfrm>
            <a:off x="334566" y="286704"/>
            <a:ext cx="8640959" cy="622810"/>
          </a:xfrm>
          <a:prstGeom prst="rect">
            <a:avLst/>
          </a:prstGeom>
        </p:spPr>
        <p:txBody>
          <a:bodyPr>
            <a:normAutofit/>
          </a:bodyPr>
          <a:lstStyle>
            <a:lvl1pPr>
              <a:defRPr sz="2200"/>
            </a:lvl1pPr>
          </a:lstStyle>
          <a:p>
            <a:r>
              <a:rPr lang="en-GB" noProof="0" dirty="0" smtClean="0"/>
              <a:t>Edit the headline</a:t>
            </a:r>
            <a:endParaRPr lang="de-DE" dirty="0"/>
          </a:p>
        </p:txBody>
      </p:sp>
      <p:sp>
        <p:nvSpPr>
          <p:cNvPr id="10" name="Textplatzhalter 9"/>
          <p:cNvSpPr>
            <a:spLocks noGrp="1"/>
          </p:cNvSpPr>
          <p:nvPr>
            <p:ph type="body" sz="quarter" idx="10" hasCustomPrompt="1"/>
          </p:nvPr>
        </p:nvSpPr>
        <p:spPr>
          <a:xfrm>
            <a:off x="349199" y="964800"/>
            <a:ext cx="8626326" cy="439200"/>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2000" i="1" baseline="0">
                <a:solidFill>
                  <a:srgbClr val="00507F"/>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dirty="0" smtClean="0"/>
              <a:t>Sub-Headline</a:t>
            </a:r>
          </a:p>
          <a:p>
            <a:pPr lvl="0"/>
            <a:endParaRPr lang="de-DE" dirty="0"/>
          </a:p>
        </p:txBody>
      </p:sp>
      <p:sp>
        <p:nvSpPr>
          <p:cNvPr id="4" name="Textplatzhalter 3"/>
          <p:cNvSpPr>
            <a:spLocks noGrp="1"/>
          </p:cNvSpPr>
          <p:nvPr>
            <p:ph type="body" sz="quarter" idx="11" hasCustomPrompt="1"/>
          </p:nvPr>
        </p:nvSpPr>
        <p:spPr>
          <a:xfrm>
            <a:off x="349200" y="1562400"/>
            <a:ext cx="11487600" cy="4572000"/>
          </a:xfrm>
          <a:prstGeom prst="rect">
            <a:avLst/>
          </a:prstGeom>
        </p:spPr>
        <p:txBody>
          <a:bodyPr/>
          <a:lstStyle>
            <a:lvl1pPr>
              <a:defRPr sz="2000">
                <a:solidFill>
                  <a:srgbClr val="00507F"/>
                </a:solidFill>
                <a:latin typeface="Arial" panose="020B0604020202020204" pitchFamily="34" charset="0"/>
                <a:cs typeface="Arial" panose="020B0604020202020204" pitchFamily="34" charset="0"/>
              </a:defRPr>
            </a:lvl1pPr>
            <a:lvl2pPr>
              <a:defRPr sz="1800" baseline="0">
                <a:solidFill>
                  <a:srgbClr val="00507F"/>
                </a:solidFill>
                <a:latin typeface="Arial" panose="020B0604020202020204" pitchFamily="34" charset="0"/>
                <a:cs typeface="Arial" panose="020B0604020202020204" pitchFamily="34" charset="0"/>
              </a:defRPr>
            </a:lvl2pPr>
            <a:lvl3pPr>
              <a:defRPr sz="1800">
                <a:solidFill>
                  <a:srgbClr val="00507F"/>
                </a:solidFill>
                <a:latin typeface="Arial" panose="020B0604020202020204" pitchFamily="34" charset="0"/>
                <a:cs typeface="Arial" panose="020B0604020202020204" pitchFamily="34" charset="0"/>
              </a:defRPr>
            </a:lvl3pPr>
            <a:lvl4pPr>
              <a:defRPr sz="1800">
                <a:solidFill>
                  <a:srgbClr val="00507F"/>
                </a:solidFill>
                <a:latin typeface="Arial" panose="020B0604020202020204" pitchFamily="34" charset="0"/>
                <a:cs typeface="Arial" panose="020B0604020202020204" pitchFamily="34" charset="0"/>
              </a:defRPr>
            </a:lvl4pPr>
            <a:lvl5pPr>
              <a:defRPr sz="1600">
                <a:solidFill>
                  <a:srgbClr val="00507F"/>
                </a:solidFill>
                <a:latin typeface="Arial" panose="020B0604020202020204" pitchFamily="34" charset="0"/>
                <a:cs typeface="Arial" panose="020B0604020202020204" pitchFamily="34" charset="0"/>
              </a:defRPr>
            </a:lvl5pPr>
          </a:lstStyle>
          <a:p>
            <a:pPr lvl="0"/>
            <a:r>
              <a:rPr lang="en-GB" noProof="0" dirty="0" smtClean="0"/>
              <a:t>Text master format to edit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Tree>
    <p:extLst>
      <p:ext uri="{BB962C8B-B14F-4D97-AF65-F5344CB8AC3E}">
        <p14:creationId xmlns:p14="http://schemas.microsoft.com/office/powerpoint/2010/main" val="222881584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ext Column + Place holder">
    <p:spTree>
      <p:nvGrpSpPr>
        <p:cNvPr id="1" name=""/>
        <p:cNvGrpSpPr/>
        <p:nvPr/>
      </p:nvGrpSpPr>
      <p:grpSpPr>
        <a:xfrm>
          <a:off x="0" y="0"/>
          <a:ext cx="0" cy="0"/>
          <a:chOff x="0" y="0"/>
          <a:chExt cx="0" cy="0"/>
        </a:xfrm>
      </p:grpSpPr>
      <p:pic>
        <p:nvPicPr>
          <p:cNvPr id="5" name="Grafik 4"/>
          <p:cNvPicPr>
            <a:picLocks noChangeAspect="1"/>
          </p:cNvPicPr>
          <p:nvPr userDrawn="1"/>
        </p:nvPicPr>
        <p:blipFill rotWithShape="1">
          <a:blip r:embed="rId2" cstate="screen">
            <a:duotone>
              <a:srgbClr val="00507F">
                <a:shade val="45000"/>
                <a:satMod val="135000"/>
              </a:srgb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0" y="274638"/>
            <a:ext cx="10242579" cy="735863"/>
          </a:xfrm>
          <a:prstGeom prst="rect">
            <a:avLst/>
          </a:prstGeom>
          <a:solidFill>
            <a:sysClr val="window" lastClr="FFFFFF"/>
          </a:solidFill>
        </p:spPr>
      </p:pic>
      <p:sp>
        <p:nvSpPr>
          <p:cNvPr id="2" name="Titel 1"/>
          <p:cNvSpPr>
            <a:spLocks noGrp="1"/>
          </p:cNvSpPr>
          <p:nvPr>
            <p:ph type="title" hasCustomPrompt="1"/>
          </p:nvPr>
        </p:nvSpPr>
        <p:spPr>
          <a:xfrm>
            <a:off x="334566" y="274638"/>
            <a:ext cx="8640959" cy="634876"/>
          </a:xfrm>
          <a:prstGeom prst="rect">
            <a:avLst/>
          </a:prstGeom>
        </p:spPr>
        <p:txBody>
          <a:bodyPr>
            <a:normAutofit/>
          </a:bodyPr>
          <a:lstStyle>
            <a:lvl1pPr>
              <a:defRPr sz="2200"/>
            </a:lvl1pPr>
          </a:lstStyle>
          <a:p>
            <a:r>
              <a:rPr lang="en-GB" noProof="0" dirty="0" smtClean="0"/>
              <a:t>Edit the headline</a:t>
            </a:r>
            <a:endParaRPr lang="de-DE" dirty="0"/>
          </a:p>
        </p:txBody>
      </p:sp>
      <p:sp>
        <p:nvSpPr>
          <p:cNvPr id="11" name="Textplatzhalter 10"/>
          <p:cNvSpPr>
            <a:spLocks noGrp="1"/>
          </p:cNvSpPr>
          <p:nvPr>
            <p:ph type="body" sz="quarter" idx="10" hasCustomPrompt="1"/>
          </p:nvPr>
        </p:nvSpPr>
        <p:spPr>
          <a:xfrm>
            <a:off x="349199" y="964800"/>
            <a:ext cx="8626326" cy="439200"/>
          </a:xfrm>
          <a:prstGeom prst="rect">
            <a:avLst/>
          </a:prstGeom>
        </p:spPr>
        <p:txBody>
          <a:bodyPr>
            <a:normAutofit/>
          </a:bodyPr>
          <a:lstStyle>
            <a:lvl1pPr>
              <a:defRPr sz="2000" i="1" baseline="0">
                <a:solidFill>
                  <a:srgbClr val="00507F"/>
                </a:solidFill>
                <a:latin typeface="Arial" panose="020B0604020202020204" pitchFamily="34" charset="0"/>
                <a:cs typeface="Arial" panose="020B0604020202020204" pitchFamily="34" charset="0"/>
              </a:defRPr>
            </a:lvl1pPr>
          </a:lstStyle>
          <a:p>
            <a:pPr lvl="0"/>
            <a:r>
              <a:rPr lang="de-DE" dirty="0" smtClean="0"/>
              <a:t>Sub-Headline</a:t>
            </a:r>
            <a:endParaRPr lang="de-DE" dirty="0"/>
          </a:p>
        </p:txBody>
      </p:sp>
      <p:sp>
        <p:nvSpPr>
          <p:cNvPr id="13" name="Textplatzhalter 12"/>
          <p:cNvSpPr>
            <a:spLocks noGrp="1"/>
          </p:cNvSpPr>
          <p:nvPr>
            <p:ph type="body" sz="quarter" idx="11" hasCustomPrompt="1"/>
          </p:nvPr>
        </p:nvSpPr>
        <p:spPr>
          <a:xfrm>
            <a:off x="349200" y="1562400"/>
            <a:ext cx="7186166" cy="4572000"/>
          </a:xfrm>
          <a:prstGeom prst="rect">
            <a:avLst/>
          </a:prstGeom>
        </p:spPr>
        <p:txBody>
          <a:bodyPr/>
          <a:lstStyle>
            <a:lvl1pPr>
              <a:defRPr sz="2000" baseline="0">
                <a:solidFill>
                  <a:srgbClr val="00507F"/>
                </a:solidFill>
                <a:latin typeface="Arial" panose="020B0604020202020204" pitchFamily="34" charset="0"/>
              </a:defRPr>
            </a:lvl1pPr>
            <a:lvl2pPr>
              <a:defRPr sz="1800" baseline="0">
                <a:solidFill>
                  <a:srgbClr val="00507F"/>
                </a:solidFill>
                <a:latin typeface="Arial" panose="020B0604020202020204" pitchFamily="34" charset="0"/>
              </a:defRPr>
            </a:lvl2pPr>
            <a:lvl3pPr>
              <a:defRPr sz="1800" baseline="0">
                <a:solidFill>
                  <a:srgbClr val="00507F"/>
                </a:solidFill>
                <a:latin typeface="Arial" panose="020B0604020202020204" pitchFamily="34" charset="0"/>
              </a:defRPr>
            </a:lvl3pPr>
            <a:lvl4pPr marL="855663" marR="0" indent="-111125" algn="l" defTabSz="914400" rtl="0" eaLnBrk="1" fontAlgn="base" latinLnBrk="0" hangingPunct="1">
              <a:lnSpc>
                <a:spcPct val="100000"/>
              </a:lnSpc>
              <a:spcBef>
                <a:spcPts val="480"/>
              </a:spcBef>
              <a:spcAft>
                <a:spcPts val="600"/>
              </a:spcAft>
              <a:buClrTx/>
              <a:buSzTx/>
              <a:buFont typeface="Courier New" panose="02070309020205020404" pitchFamily="49" charset="0"/>
              <a:buChar char="o"/>
              <a:tabLst/>
              <a:defRPr sz="1800" baseline="0">
                <a:solidFill>
                  <a:srgbClr val="00507F"/>
                </a:solidFill>
                <a:latin typeface="Arial" panose="020B0604020202020204" pitchFamily="34" charset="0"/>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600" baseline="0">
                <a:solidFill>
                  <a:srgbClr val="00507F"/>
                </a:solidFill>
                <a:latin typeface="Arial" panose="020B0604020202020204" pitchFamily="34" charset="0"/>
                <a:cs typeface="Arial" panose="020B0604020202020204" pitchFamily="34" charset="0"/>
              </a:defRPr>
            </a:lvl5pPr>
          </a:lstStyle>
          <a:p>
            <a:pPr lvl="0"/>
            <a:r>
              <a:rPr lang="en-GB" noProof="0" dirty="0" smtClean="0"/>
              <a:t>Text master format to edit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Bildplatzhalter 3"/>
          <p:cNvSpPr>
            <a:spLocks noGrp="1"/>
          </p:cNvSpPr>
          <p:nvPr>
            <p:ph type="pic" sz="quarter" idx="12" hasCustomPrompt="1"/>
          </p:nvPr>
        </p:nvSpPr>
        <p:spPr>
          <a:xfrm>
            <a:off x="7895406" y="1562100"/>
            <a:ext cx="3960440" cy="4572000"/>
          </a:xfrm>
          <a:prstGeom prst="rect">
            <a:avLst/>
          </a:prstGeom>
        </p:spPr>
        <p:txBody>
          <a:bodyPr>
            <a:normAutofit/>
          </a:bodyPr>
          <a:lstStyle>
            <a:lvl1pPr>
              <a:defRPr sz="1800" i="0" baseline="0">
                <a:solidFill>
                  <a:srgbClr val="00507F"/>
                </a:solidFill>
                <a:latin typeface="Arial" panose="020B0604020202020204" pitchFamily="34" charset="0"/>
                <a:cs typeface="Arial" panose="020B0604020202020204" pitchFamily="34" charset="0"/>
              </a:defRPr>
            </a:lvl1pPr>
          </a:lstStyle>
          <a:p>
            <a:r>
              <a:rPr lang="en-GB" noProof="0" dirty="0" smtClean="0"/>
              <a:t>Place holder for images, figures etc.</a:t>
            </a:r>
            <a:endParaRPr lang="en-GB" noProof="0" dirty="0"/>
          </a:p>
        </p:txBody>
      </p:sp>
    </p:spTree>
    <p:extLst>
      <p:ext uri="{BB962C8B-B14F-4D97-AF65-F5344CB8AC3E}">
        <p14:creationId xmlns:p14="http://schemas.microsoft.com/office/powerpoint/2010/main" val="155452015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Text Columns ">
    <p:spTree>
      <p:nvGrpSpPr>
        <p:cNvPr id="1" name=""/>
        <p:cNvGrpSpPr/>
        <p:nvPr/>
      </p:nvGrpSpPr>
      <p:grpSpPr>
        <a:xfrm>
          <a:off x="0" y="0"/>
          <a:ext cx="0" cy="0"/>
          <a:chOff x="0" y="0"/>
          <a:chExt cx="0" cy="0"/>
        </a:xfrm>
      </p:grpSpPr>
      <p:pic>
        <p:nvPicPr>
          <p:cNvPr id="103" name="Grafik 102"/>
          <p:cNvPicPr>
            <a:picLocks noChangeAspect="1"/>
          </p:cNvPicPr>
          <p:nvPr userDrawn="1"/>
        </p:nvPicPr>
        <p:blipFill rotWithShape="1">
          <a:blip r:embed="rId2" cstate="screen">
            <a:duotone>
              <a:srgbClr val="00507F">
                <a:shade val="45000"/>
                <a:satMod val="135000"/>
              </a:srgb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0" y="286704"/>
            <a:ext cx="10242579" cy="723797"/>
          </a:xfrm>
          <a:prstGeom prst="rect">
            <a:avLst/>
          </a:prstGeom>
          <a:solidFill>
            <a:sysClr val="window" lastClr="FFFFFF"/>
          </a:solidFill>
        </p:spPr>
      </p:pic>
      <p:sp>
        <p:nvSpPr>
          <p:cNvPr id="2" name="Titel 1"/>
          <p:cNvSpPr>
            <a:spLocks noGrp="1"/>
          </p:cNvSpPr>
          <p:nvPr>
            <p:ph type="title" hasCustomPrompt="1"/>
          </p:nvPr>
        </p:nvSpPr>
        <p:spPr>
          <a:xfrm>
            <a:off x="334566" y="355896"/>
            <a:ext cx="8640959" cy="553618"/>
          </a:xfrm>
          <a:prstGeom prst="rect">
            <a:avLst/>
          </a:prstGeom>
        </p:spPr>
        <p:txBody>
          <a:bodyPr>
            <a:normAutofit/>
          </a:bodyPr>
          <a:lstStyle>
            <a:lvl1pPr>
              <a:defRPr sz="2200"/>
            </a:lvl1pPr>
          </a:lstStyle>
          <a:p>
            <a:r>
              <a:rPr lang="en-GB" noProof="0" dirty="0" smtClean="0"/>
              <a:t>Edit the headline</a:t>
            </a:r>
            <a:endParaRPr lang="de-DE" dirty="0"/>
          </a:p>
        </p:txBody>
      </p:sp>
      <p:sp>
        <p:nvSpPr>
          <p:cNvPr id="3" name="Inhaltsplatzhalter 2"/>
          <p:cNvSpPr>
            <a:spLocks noGrp="1"/>
          </p:cNvSpPr>
          <p:nvPr>
            <p:ph sz="half" idx="1" hasCustomPrompt="1"/>
          </p:nvPr>
        </p:nvSpPr>
        <p:spPr>
          <a:xfrm>
            <a:off x="349200" y="1562400"/>
            <a:ext cx="5580000" cy="4572000"/>
          </a:xfrm>
          <a:prstGeom prst="rect">
            <a:avLst/>
          </a:prstGeom>
        </p:spPr>
        <p:txBody>
          <a:bodyPr/>
          <a:lstStyle>
            <a:lvl1pPr>
              <a:defRPr sz="2000" baseline="0">
                <a:solidFill>
                  <a:srgbClr val="00507F"/>
                </a:solidFill>
                <a:latin typeface="Arial" panose="020B0604020202020204" pitchFamily="34" charset="0"/>
              </a:defRPr>
            </a:lvl1pPr>
            <a:lvl2pPr>
              <a:defRPr sz="1800" baseline="0">
                <a:solidFill>
                  <a:srgbClr val="00507F"/>
                </a:solidFill>
                <a:latin typeface="Arial" panose="020B0604020202020204" pitchFamily="34" charset="0"/>
              </a:defRPr>
            </a:lvl2pPr>
            <a:lvl3pPr>
              <a:defRPr sz="1800" baseline="0">
                <a:solidFill>
                  <a:srgbClr val="00507F"/>
                </a:solidFill>
                <a:latin typeface="Arial" panose="020B0604020202020204" pitchFamily="34" charset="0"/>
              </a:defRPr>
            </a:lvl3pPr>
            <a:lvl4pPr>
              <a:defRPr sz="1800" baseline="0">
                <a:solidFill>
                  <a:srgbClr val="00507F"/>
                </a:solidFill>
                <a:latin typeface="Arial" panose="020B0604020202020204" pitchFamily="34" charset="0"/>
              </a:defRPr>
            </a:lvl4pPr>
            <a:lvl5pPr>
              <a:defRPr sz="1600" baseline="0">
                <a:solidFill>
                  <a:srgbClr val="00507F"/>
                </a:solidFill>
                <a:latin typeface="Arial" panose="020B0604020202020204" pitchFamily="34" charset="0"/>
              </a:defRPr>
            </a:lvl5pPr>
            <a:lvl6pPr>
              <a:defRPr sz="1800"/>
            </a:lvl6pPr>
            <a:lvl7pPr>
              <a:defRPr sz="1800"/>
            </a:lvl7pPr>
            <a:lvl8pPr>
              <a:defRPr sz="1800"/>
            </a:lvl8pPr>
            <a:lvl9pPr>
              <a:defRPr sz="1800"/>
            </a:lvl9pPr>
          </a:lstStyle>
          <a:p>
            <a:pPr lvl="0"/>
            <a:r>
              <a:rPr lang="en-GB" noProof="0" dirty="0" smtClean="0"/>
              <a:t>Text master format to edit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4" name="Inhaltsplatzhalter 3"/>
          <p:cNvSpPr>
            <a:spLocks noGrp="1"/>
          </p:cNvSpPr>
          <p:nvPr>
            <p:ph sz="half" idx="2" hasCustomPrompt="1"/>
          </p:nvPr>
        </p:nvSpPr>
        <p:spPr>
          <a:xfrm>
            <a:off x="6285600" y="1562400"/>
            <a:ext cx="5580000" cy="4572000"/>
          </a:xfrm>
          <a:prstGeom prst="rect">
            <a:avLst/>
          </a:prstGeom>
        </p:spPr>
        <p:txBody>
          <a:bodyPr/>
          <a:lstStyle>
            <a:lvl1pPr>
              <a:defRPr sz="2000" baseline="0">
                <a:solidFill>
                  <a:srgbClr val="00507F"/>
                </a:solidFill>
                <a:latin typeface="Arial" panose="020B0604020202020204" pitchFamily="34" charset="0"/>
              </a:defRPr>
            </a:lvl1pPr>
            <a:lvl2pPr>
              <a:defRPr sz="1800" baseline="0">
                <a:solidFill>
                  <a:srgbClr val="00507F"/>
                </a:solidFill>
                <a:latin typeface="Arial" panose="020B0604020202020204" pitchFamily="34" charset="0"/>
              </a:defRPr>
            </a:lvl2pPr>
            <a:lvl3pPr>
              <a:defRPr sz="1800" baseline="0">
                <a:solidFill>
                  <a:srgbClr val="00507F"/>
                </a:solidFill>
                <a:latin typeface="Arial" panose="020B0604020202020204" pitchFamily="34" charset="0"/>
              </a:defRPr>
            </a:lvl3pPr>
            <a:lvl4pPr>
              <a:defRPr sz="1800" baseline="0">
                <a:solidFill>
                  <a:srgbClr val="00507F"/>
                </a:solidFill>
                <a:latin typeface="Arial" panose="020B0604020202020204" pitchFamily="34" charset="0"/>
              </a:defRPr>
            </a:lvl4pPr>
            <a:lvl5pPr>
              <a:defRPr sz="1600" baseline="0">
                <a:solidFill>
                  <a:srgbClr val="00507F"/>
                </a:solidFill>
                <a:latin typeface="Arial" panose="020B0604020202020204" pitchFamily="34" charset="0"/>
              </a:defRPr>
            </a:lvl5pPr>
            <a:lvl6pPr>
              <a:defRPr sz="1800"/>
            </a:lvl6pPr>
            <a:lvl7pPr>
              <a:defRPr sz="1800"/>
            </a:lvl7pPr>
            <a:lvl8pPr>
              <a:defRPr sz="1800"/>
            </a:lvl8pPr>
            <a:lvl9pPr>
              <a:defRPr sz="1800"/>
            </a:lvl9pPr>
          </a:lstStyle>
          <a:p>
            <a:pPr lvl="0"/>
            <a:r>
              <a:rPr lang="en-GB" noProof="0" dirty="0" smtClean="0"/>
              <a:t>Text master format to edit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9" name="Textplatzhalter 8"/>
          <p:cNvSpPr>
            <a:spLocks noGrp="1"/>
          </p:cNvSpPr>
          <p:nvPr>
            <p:ph type="body" sz="quarter" idx="10" hasCustomPrompt="1"/>
          </p:nvPr>
        </p:nvSpPr>
        <p:spPr>
          <a:xfrm>
            <a:off x="349199" y="964800"/>
            <a:ext cx="8626325" cy="439200"/>
          </a:xfrm>
          <a:prstGeom prst="rect">
            <a:avLst/>
          </a:prstGeom>
        </p:spPr>
        <p:txBody>
          <a:bodyPr>
            <a:normAutofit/>
          </a:bodyPr>
          <a:lstStyle>
            <a:lvl1pPr>
              <a:defRPr sz="2000" i="1" baseline="0">
                <a:solidFill>
                  <a:srgbClr val="00507F"/>
                </a:solidFill>
                <a:latin typeface="Arial" panose="020B0604020202020204" pitchFamily="34" charset="0"/>
                <a:cs typeface="Arial" panose="020B0604020202020204" pitchFamily="34" charset="0"/>
              </a:defRPr>
            </a:lvl1pPr>
          </a:lstStyle>
          <a:p>
            <a:pPr lvl="0"/>
            <a:r>
              <a:rPr lang="de-DE" dirty="0" smtClean="0"/>
              <a:t>Sub-Headline</a:t>
            </a:r>
          </a:p>
        </p:txBody>
      </p:sp>
      <p:grpSp>
        <p:nvGrpSpPr>
          <p:cNvPr id="10" name="Gruppieren 9"/>
          <p:cNvGrpSpPr/>
          <p:nvPr userDrawn="1"/>
        </p:nvGrpSpPr>
        <p:grpSpPr>
          <a:xfrm>
            <a:off x="5974726" y="1561673"/>
            <a:ext cx="266215" cy="4572000"/>
            <a:chOff x="6648788" y="1467704"/>
            <a:chExt cx="216000" cy="4680000"/>
          </a:xfrm>
        </p:grpSpPr>
        <p:cxnSp>
          <p:nvCxnSpPr>
            <p:cNvPr id="11" name="Gerader Verbinder 6"/>
            <p:cNvCxnSpPr/>
            <p:nvPr/>
          </p:nvCxnSpPr>
          <p:spPr>
            <a:xfrm>
              <a:off x="6756788" y="1467704"/>
              <a:ext cx="0" cy="4680000"/>
            </a:xfrm>
            <a:prstGeom prst="line">
              <a:avLst/>
            </a:prstGeom>
            <a:noFill/>
            <a:ln w="9525" cap="flat" cmpd="sng" algn="ctr">
              <a:solidFill>
                <a:srgbClr val="00507F">
                  <a:shade val="95000"/>
                  <a:satMod val="105000"/>
                </a:srgbClr>
              </a:solidFill>
              <a:prstDash val="solid"/>
            </a:ln>
            <a:effectLst/>
          </p:spPr>
        </p:cxnSp>
        <p:cxnSp>
          <p:nvCxnSpPr>
            <p:cNvPr id="12" name="Gerader Verbinder 7"/>
            <p:cNvCxnSpPr/>
            <p:nvPr/>
          </p:nvCxnSpPr>
          <p:spPr>
            <a:xfrm rot="5400000">
              <a:off x="6756788" y="6034162"/>
              <a:ext cx="0" cy="216000"/>
            </a:xfrm>
            <a:prstGeom prst="line">
              <a:avLst/>
            </a:prstGeom>
            <a:noFill/>
            <a:ln w="9525" cap="flat" cmpd="sng" algn="ctr">
              <a:solidFill>
                <a:srgbClr val="00507F">
                  <a:shade val="95000"/>
                  <a:satMod val="105000"/>
                </a:srgbClr>
              </a:solidFill>
              <a:prstDash val="solid"/>
            </a:ln>
            <a:effectLst/>
          </p:spPr>
        </p:cxnSp>
        <p:cxnSp>
          <p:nvCxnSpPr>
            <p:cNvPr id="13" name="Gerader Verbinder 8"/>
            <p:cNvCxnSpPr/>
            <p:nvPr/>
          </p:nvCxnSpPr>
          <p:spPr>
            <a:xfrm rot="5400000">
              <a:off x="6756788" y="5814240"/>
              <a:ext cx="0" cy="216000"/>
            </a:xfrm>
            <a:prstGeom prst="line">
              <a:avLst/>
            </a:prstGeom>
            <a:noFill/>
            <a:ln w="9525" cap="flat" cmpd="sng" algn="ctr">
              <a:solidFill>
                <a:srgbClr val="00507F">
                  <a:shade val="95000"/>
                  <a:satMod val="105000"/>
                </a:srgbClr>
              </a:solidFill>
              <a:prstDash val="solid"/>
            </a:ln>
            <a:effectLst/>
          </p:spPr>
        </p:cxnSp>
        <p:cxnSp>
          <p:nvCxnSpPr>
            <p:cNvPr id="14" name="Gerader Verbinder 9"/>
            <p:cNvCxnSpPr/>
            <p:nvPr/>
          </p:nvCxnSpPr>
          <p:spPr>
            <a:xfrm rot="5400000">
              <a:off x="6754948" y="5918282"/>
              <a:ext cx="0" cy="108000"/>
            </a:xfrm>
            <a:prstGeom prst="line">
              <a:avLst/>
            </a:prstGeom>
            <a:noFill/>
            <a:ln w="9525" cap="flat" cmpd="sng" algn="ctr">
              <a:solidFill>
                <a:srgbClr val="00507F">
                  <a:shade val="95000"/>
                  <a:satMod val="105000"/>
                </a:srgbClr>
              </a:solidFill>
              <a:prstDash val="solid"/>
            </a:ln>
            <a:effectLst/>
          </p:spPr>
        </p:cxnSp>
        <p:cxnSp>
          <p:nvCxnSpPr>
            <p:cNvPr id="15" name="Gerader Verbinder 10"/>
            <p:cNvCxnSpPr/>
            <p:nvPr/>
          </p:nvCxnSpPr>
          <p:spPr>
            <a:xfrm rot="5400000">
              <a:off x="6754948" y="6028413"/>
              <a:ext cx="0" cy="108000"/>
            </a:xfrm>
            <a:prstGeom prst="line">
              <a:avLst/>
            </a:prstGeom>
            <a:noFill/>
            <a:ln w="9525" cap="flat" cmpd="sng" algn="ctr">
              <a:solidFill>
                <a:srgbClr val="00507F">
                  <a:shade val="95000"/>
                  <a:satMod val="105000"/>
                </a:srgbClr>
              </a:solidFill>
              <a:prstDash val="solid"/>
            </a:ln>
            <a:effectLst/>
          </p:spPr>
        </p:cxnSp>
        <p:cxnSp>
          <p:nvCxnSpPr>
            <p:cNvPr id="16" name="Gerader Verbinder 11"/>
            <p:cNvCxnSpPr/>
            <p:nvPr/>
          </p:nvCxnSpPr>
          <p:spPr>
            <a:xfrm rot="5400000">
              <a:off x="6754948" y="5971936"/>
              <a:ext cx="0" cy="108000"/>
            </a:xfrm>
            <a:prstGeom prst="line">
              <a:avLst/>
            </a:prstGeom>
            <a:noFill/>
            <a:ln w="9525" cap="flat" cmpd="sng" algn="ctr">
              <a:solidFill>
                <a:srgbClr val="00507F">
                  <a:shade val="95000"/>
                  <a:satMod val="105000"/>
                </a:srgbClr>
              </a:solidFill>
              <a:prstDash val="solid"/>
            </a:ln>
            <a:effectLst/>
          </p:spPr>
        </p:cxnSp>
        <p:cxnSp>
          <p:nvCxnSpPr>
            <p:cNvPr id="17" name="Gerader Verbinder 12"/>
            <p:cNvCxnSpPr/>
            <p:nvPr/>
          </p:nvCxnSpPr>
          <p:spPr>
            <a:xfrm rot="5400000">
              <a:off x="6756788" y="5592134"/>
              <a:ext cx="0" cy="216000"/>
            </a:xfrm>
            <a:prstGeom prst="line">
              <a:avLst/>
            </a:prstGeom>
            <a:noFill/>
            <a:ln w="9525" cap="flat" cmpd="sng" algn="ctr">
              <a:solidFill>
                <a:srgbClr val="00507F">
                  <a:shade val="95000"/>
                  <a:satMod val="105000"/>
                </a:srgbClr>
              </a:solidFill>
              <a:prstDash val="solid"/>
            </a:ln>
            <a:effectLst/>
          </p:spPr>
        </p:cxnSp>
        <p:cxnSp>
          <p:nvCxnSpPr>
            <p:cNvPr id="18" name="Gerader Verbinder 13"/>
            <p:cNvCxnSpPr/>
            <p:nvPr/>
          </p:nvCxnSpPr>
          <p:spPr>
            <a:xfrm rot="5400000">
              <a:off x="6754948" y="5696176"/>
              <a:ext cx="0" cy="108000"/>
            </a:xfrm>
            <a:prstGeom prst="line">
              <a:avLst/>
            </a:prstGeom>
            <a:noFill/>
            <a:ln w="9525" cap="flat" cmpd="sng" algn="ctr">
              <a:solidFill>
                <a:srgbClr val="00507F">
                  <a:shade val="95000"/>
                  <a:satMod val="105000"/>
                </a:srgbClr>
              </a:solidFill>
              <a:prstDash val="solid"/>
            </a:ln>
            <a:effectLst/>
          </p:spPr>
        </p:cxnSp>
        <p:cxnSp>
          <p:nvCxnSpPr>
            <p:cNvPr id="19" name="Gerader Verbinder 14"/>
            <p:cNvCxnSpPr/>
            <p:nvPr/>
          </p:nvCxnSpPr>
          <p:spPr>
            <a:xfrm rot="5400000">
              <a:off x="6754948" y="5806307"/>
              <a:ext cx="0" cy="108000"/>
            </a:xfrm>
            <a:prstGeom prst="line">
              <a:avLst/>
            </a:prstGeom>
            <a:noFill/>
            <a:ln w="9525" cap="flat" cmpd="sng" algn="ctr">
              <a:solidFill>
                <a:srgbClr val="00507F">
                  <a:shade val="95000"/>
                  <a:satMod val="105000"/>
                </a:srgbClr>
              </a:solidFill>
              <a:prstDash val="solid"/>
            </a:ln>
            <a:effectLst/>
          </p:spPr>
        </p:cxnSp>
        <p:cxnSp>
          <p:nvCxnSpPr>
            <p:cNvPr id="20" name="Gerader Verbinder 15"/>
            <p:cNvCxnSpPr/>
            <p:nvPr/>
          </p:nvCxnSpPr>
          <p:spPr>
            <a:xfrm rot="5400000">
              <a:off x="6754948" y="5749830"/>
              <a:ext cx="0" cy="108000"/>
            </a:xfrm>
            <a:prstGeom prst="line">
              <a:avLst/>
            </a:prstGeom>
            <a:noFill/>
            <a:ln w="9525" cap="flat" cmpd="sng" algn="ctr">
              <a:solidFill>
                <a:srgbClr val="00507F">
                  <a:shade val="95000"/>
                  <a:satMod val="105000"/>
                </a:srgbClr>
              </a:solidFill>
              <a:prstDash val="solid"/>
            </a:ln>
            <a:effectLst/>
          </p:spPr>
        </p:cxnSp>
        <p:cxnSp>
          <p:nvCxnSpPr>
            <p:cNvPr id="21" name="Gerader Verbinder 16"/>
            <p:cNvCxnSpPr/>
            <p:nvPr/>
          </p:nvCxnSpPr>
          <p:spPr>
            <a:xfrm rot="5400000">
              <a:off x="6756788" y="5592036"/>
              <a:ext cx="0" cy="216000"/>
            </a:xfrm>
            <a:prstGeom prst="line">
              <a:avLst/>
            </a:prstGeom>
            <a:noFill/>
            <a:ln w="9525" cap="flat" cmpd="sng" algn="ctr">
              <a:solidFill>
                <a:srgbClr val="00507F">
                  <a:shade val="95000"/>
                  <a:satMod val="105000"/>
                </a:srgbClr>
              </a:solidFill>
              <a:prstDash val="solid"/>
            </a:ln>
            <a:effectLst/>
          </p:spPr>
        </p:cxnSp>
        <p:cxnSp>
          <p:nvCxnSpPr>
            <p:cNvPr id="22" name="Gerader Verbinder 17"/>
            <p:cNvCxnSpPr/>
            <p:nvPr/>
          </p:nvCxnSpPr>
          <p:spPr>
            <a:xfrm rot="5400000">
              <a:off x="6756788" y="5372114"/>
              <a:ext cx="0" cy="216000"/>
            </a:xfrm>
            <a:prstGeom prst="line">
              <a:avLst/>
            </a:prstGeom>
            <a:noFill/>
            <a:ln w="9525" cap="flat" cmpd="sng" algn="ctr">
              <a:solidFill>
                <a:srgbClr val="00507F">
                  <a:shade val="95000"/>
                  <a:satMod val="105000"/>
                </a:srgbClr>
              </a:solidFill>
              <a:prstDash val="solid"/>
            </a:ln>
            <a:effectLst/>
          </p:spPr>
        </p:cxnSp>
        <p:cxnSp>
          <p:nvCxnSpPr>
            <p:cNvPr id="23" name="Gerader Verbinder 18"/>
            <p:cNvCxnSpPr/>
            <p:nvPr/>
          </p:nvCxnSpPr>
          <p:spPr>
            <a:xfrm rot="5400000">
              <a:off x="6754948" y="5476156"/>
              <a:ext cx="0" cy="108000"/>
            </a:xfrm>
            <a:prstGeom prst="line">
              <a:avLst/>
            </a:prstGeom>
            <a:noFill/>
            <a:ln w="9525" cap="flat" cmpd="sng" algn="ctr">
              <a:solidFill>
                <a:srgbClr val="00507F">
                  <a:shade val="95000"/>
                  <a:satMod val="105000"/>
                </a:srgbClr>
              </a:solidFill>
              <a:prstDash val="solid"/>
            </a:ln>
            <a:effectLst/>
          </p:spPr>
        </p:cxnSp>
        <p:cxnSp>
          <p:nvCxnSpPr>
            <p:cNvPr id="24" name="Gerader Verbinder 19"/>
            <p:cNvCxnSpPr/>
            <p:nvPr/>
          </p:nvCxnSpPr>
          <p:spPr>
            <a:xfrm rot="5400000">
              <a:off x="6754948" y="5586287"/>
              <a:ext cx="0" cy="108000"/>
            </a:xfrm>
            <a:prstGeom prst="line">
              <a:avLst/>
            </a:prstGeom>
            <a:noFill/>
            <a:ln w="9525" cap="flat" cmpd="sng" algn="ctr">
              <a:solidFill>
                <a:srgbClr val="00507F">
                  <a:shade val="95000"/>
                  <a:satMod val="105000"/>
                </a:srgbClr>
              </a:solidFill>
              <a:prstDash val="solid"/>
            </a:ln>
            <a:effectLst/>
          </p:spPr>
        </p:cxnSp>
        <p:cxnSp>
          <p:nvCxnSpPr>
            <p:cNvPr id="25" name="Gerader Verbinder 20"/>
            <p:cNvCxnSpPr/>
            <p:nvPr/>
          </p:nvCxnSpPr>
          <p:spPr>
            <a:xfrm rot="5400000">
              <a:off x="6754948" y="5529810"/>
              <a:ext cx="0" cy="108000"/>
            </a:xfrm>
            <a:prstGeom prst="line">
              <a:avLst/>
            </a:prstGeom>
            <a:noFill/>
            <a:ln w="9525" cap="flat" cmpd="sng" algn="ctr">
              <a:solidFill>
                <a:srgbClr val="00507F">
                  <a:shade val="95000"/>
                  <a:satMod val="105000"/>
                </a:srgbClr>
              </a:solidFill>
              <a:prstDash val="solid"/>
            </a:ln>
            <a:effectLst/>
          </p:spPr>
        </p:cxnSp>
        <p:cxnSp>
          <p:nvCxnSpPr>
            <p:cNvPr id="26" name="Gerader Verbinder 21"/>
            <p:cNvCxnSpPr/>
            <p:nvPr/>
          </p:nvCxnSpPr>
          <p:spPr>
            <a:xfrm rot="5400000">
              <a:off x="6756788" y="5150008"/>
              <a:ext cx="0" cy="216000"/>
            </a:xfrm>
            <a:prstGeom prst="line">
              <a:avLst/>
            </a:prstGeom>
            <a:noFill/>
            <a:ln w="9525" cap="flat" cmpd="sng" algn="ctr">
              <a:solidFill>
                <a:srgbClr val="00507F">
                  <a:shade val="95000"/>
                  <a:satMod val="105000"/>
                </a:srgbClr>
              </a:solidFill>
              <a:prstDash val="solid"/>
            </a:ln>
            <a:effectLst/>
          </p:spPr>
        </p:cxnSp>
        <p:cxnSp>
          <p:nvCxnSpPr>
            <p:cNvPr id="27" name="Gerader Verbinder 22"/>
            <p:cNvCxnSpPr/>
            <p:nvPr/>
          </p:nvCxnSpPr>
          <p:spPr>
            <a:xfrm rot="5400000">
              <a:off x="6754948" y="5254050"/>
              <a:ext cx="0" cy="108000"/>
            </a:xfrm>
            <a:prstGeom prst="line">
              <a:avLst/>
            </a:prstGeom>
            <a:noFill/>
            <a:ln w="9525" cap="flat" cmpd="sng" algn="ctr">
              <a:solidFill>
                <a:srgbClr val="00507F">
                  <a:shade val="95000"/>
                  <a:satMod val="105000"/>
                </a:srgbClr>
              </a:solidFill>
              <a:prstDash val="solid"/>
            </a:ln>
            <a:effectLst/>
          </p:spPr>
        </p:cxnSp>
        <p:cxnSp>
          <p:nvCxnSpPr>
            <p:cNvPr id="28" name="Gerader Verbinder 23"/>
            <p:cNvCxnSpPr/>
            <p:nvPr/>
          </p:nvCxnSpPr>
          <p:spPr>
            <a:xfrm rot="5400000">
              <a:off x="6754948" y="5364181"/>
              <a:ext cx="0" cy="108000"/>
            </a:xfrm>
            <a:prstGeom prst="line">
              <a:avLst/>
            </a:prstGeom>
            <a:noFill/>
            <a:ln w="9525" cap="flat" cmpd="sng" algn="ctr">
              <a:solidFill>
                <a:srgbClr val="00507F">
                  <a:shade val="95000"/>
                  <a:satMod val="105000"/>
                </a:srgbClr>
              </a:solidFill>
              <a:prstDash val="solid"/>
            </a:ln>
            <a:effectLst/>
          </p:spPr>
        </p:cxnSp>
        <p:cxnSp>
          <p:nvCxnSpPr>
            <p:cNvPr id="29" name="Gerader Verbinder 24"/>
            <p:cNvCxnSpPr/>
            <p:nvPr/>
          </p:nvCxnSpPr>
          <p:spPr>
            <a:xfrm rot="5400000">
              <a:off x="6754948" y="5307704"/>
              <a:ext cx="0" cy="108000"/>
            </a:xfrm>
            <a:prstGeom prst="line">
              <a:avLst/>
            </a:prstGeom>
            <a:noFill/>
            <a:ln w="9525" cap="flat" cmpd="sng" algn="ctr">
              <a:solidFill>
                <a:srgbClr val="00507F">
                  <a:shade val="95000"/>
                  <a:satMod val="105000"/>
                </a:srgbClr>
              </a:solidFill>
              <a:prstDash val="solid"/>
            </a:ln>
            <a:effectLst/>
          </p:spPr>
        </p:cxnSp>
        <p:cxnSp>
          <p:nvCxnSpPr>
            <p:cNvPr id="30" name="Gerader Verbinder 25"/>
            <p:cNvCxnSpPr/>
            <p:nvPr/>
          </p:nvCxnSpPr>
          <p:spPr>
            <a:xfrm rot="5400000">
              <a:off x="6756788" y="4926576"/>
              <a:ext cx="0" cy="216000"/>
            </a:xfrm>
            <a:prstGeom prst="line">
              <a:avLst/>
            </a:prstGeom>
            <a:noFill/>
            <a:ln w="9525" cap="flat" cmpd="sng" algn="ctr">
              <a:solidFill>
                <a:srgbClr val="00507F">
                  <a:shade val="95000"/>
                  <a:satMod val="105000"/>
                </a:srgbClr>
              </a:solidFill>
              <a:prstDash val="solid"/>
            </a:ln>
            <a:effectLst/>
          </p:spPr>
        </p:cxnSp>
        <p:cxnSp>
          <p:nvCxnSpPr>
            <p:cNvPr id="31" name="Gerader Verbinder 26"/>
            <p:cNvCxnSpPr/>
            <p:nvPr/>
          </p:nvCxnSpPr>
          <p:spPr>
            <a:xfrm rot="5400000">
              <a:off x="6754948" y="5030618"/>
              <a:ext cx="0" cy="108000"/>
            </a:xfrm>
            <a:prstGeom prst="line">
              <a:avLst/>
            </a:prstGeom>
            <a:noFill/>
            <a:ln w="9525" cap="flat" cmpd="sng" algn="ctr">
              <a:solidFill>
                <a:srgbClr val="00507F">
                  <a:shade val="95000"/>
                  <a:satMod val="105000"/>
                </a:srgbClr>
              </a:solidFill>
              <a:prstDash val="solid"/>
            </a:ln>
            <a:effectLst/>
          </p:spPr>
        </p:cxnSp>
        <p:cxnSp>
          <p:nvCxnSpPr>
            <p:cNvPr id="32" name="Gerader Verbinder 27"/>
            <p:cNvCxnSpPr/>
            <p:nvPr/>
          </p:nvCxnSpPr>
          <p:spPr>
            <a:xfrm rot="5400000">
              <a:off x="6754948" y="5140749"/>
              <a:ext cx="0" cy="108000"/>
            </a:xfrm>
            <a:prstGeom prst="line">
              <a:avLst/>
            </a:prstGeom>
            <a:noFill/>
            <a:ln w="9525" cap="flat" cmpd="sng" algn="ctr">
              <a:solidFill>
                <a:srgbClr val="00507F">
                  <a:shade val="95000"/>
                  <a:satMod val="105000"/>
                </a:srgbClr>
              </a:solidFill>
              <a:prstDash val="solid"/>
            </a:ln>
            <a:effectLst/>
          </p:spPr>
        </p:cxnSp>
        <p:cxnSp>
          <p:nvCxnSpPr>
            <p:cNvPr id="33" name="Gerader Verbinder 28"/>
            <p:cNvCxnSpPr/>
            <p:nvPr/>
          </p:nvCxnSpPr>
          <p:spPr>
            <a:xfrm rot="5400000">
              <a:off x="6754948" y="5084272"/>
              <a:ext cx="0" cy="108000"/>
            </a:xfrm>
            <a:prstGeom prst="line">
              <a:avLst/>
            </a:prstGeom>
            <a:noFill/>
            <a:ln w="9525" cap="flat" cmpd="sng" algn="ctr">
              <a:solidFill>
                <a:srgbClr val="00507F">
                  <a:shade val="95000"/>
                  <a:satMod val="105000"/>
                </a:srgbClr>
              </a:solidFill>
              <a:prstDash val="solid"/>
            </a:ln>
            <a:effectLst/>
          </p:spPr>
        </p:cxnSp>
        <p:cxnSp>
          <p:nvCxnSpPr>
            <p:cNvPr id="34" name="Gerader Verbinder 29"/>
            <p:cNvCxnSpPr/>
            <p:nvPr/>
          </p:nvCxnSpPr>
          <p:spPr>
            <a:xfrm rot="5400000">
              <a:off x="6756788" y="4704470"/>
              <a:ext cx="0" cy="216000"/>
            </a:xfrm>
            <a:prstGeom prst="line">
              <a:avLst/>
            </a:prstGeom>
            <a:noFill/>
            <a:ln w="9525" cap="flat" cmpd="sng" algn="ctr">
              <a:solidFill>
                <a:srgbClr val="00507F">
                  <a:shade val="95000"/>
                  <a:satMod val="105000"/>
                </a:srgbClr>
              </a:solidFill>
              <a:prstDash val="solid"/>
            </a:ln>
            <a:effectLst/>
          </p:spPr>
        </p:cxnSp>
        <p:cxnSp>
          <p:nvCxnSpPr>
            <p:cNvPr id="35" name="Gerader Verbinder 30"/>
            <p:cNvCxnSpPr/>
            <p:nvPr/>
          </p:nvCxnSpPr>
          <p:spPr>
            <a:xfrm rot="5400000">
              <a:off x="6754948" y="4808512"/>
              <a:ext cx="0" cy="108000"/>
            </a:xfrm>
            <a:prstGeom prst="line">
              <a:avLst/>
            </a:prstGeom>
            <a:noFill/>
            <a:ln w="9525" cap="flat" cmpd="sng" algn="ctr">
              <a:solidFill>
                <a:srgbClr val="00507F">
                  <a:shade val="95000"/>
                  <a:satMod val="105000"/>
                </a:srgbClr>
              </a:solidFill>
              <a:prstDash val="solid"/>
            </a:ln>
            <a:effectLst/>
          </p:spPr>
        </p:cxnSp>
        <p:cxnSp>
          <p:nvCxnSpPr>
            <p:cNvPr id="36" name="Gerader Verbinder 31"/>
            <p:cNvCxnSpPr/>
            <p:nvPr/>
          </p:nvCxnSpPr>
          <p:spPr>
            <a:xfrm rot="5400000">
              <a:off x="6754948" y="4918643"/>
              <a:ext cx="0" cy="108000"/>
            </a:xfrm>
            <a:prstGeom prst="line">
              <a:avLst/>
            </a:prstGeom>
            <a:noFill/>
            <a:ln w="9525" cap="flat" cmpd="sng" algn="ctr">
              <a:solidFill>
                <a:srgbClr val="00507F">
                  <a:shade val="95000"/>
                  <a:satMod val="105000"/>
                </a:srgbClr>
              </a:solidFill>
              <a:prstDash val="solid"/>
            </a:ln>
            <a:effectLst/>
          </p:spPr>
        </p:cxnSp>
        <p:cxnSp>
          <p:nvCxnSpPr>
            <p:cNvPr id="37" name="Gerader Verbinder 32"/>
            <p:cNvCxnSpPr/>
            <p:nvPr/>
          </p:nvCxnSpPr>
          <p:spPr>
            <a:xfrm rot="5400000">
              <a:off x="6754948" y="4862166"/>
              <a:ext cx="0" cy="108000"/>
            </a:xfrm>
            <a:prstGeom prst="line">
              <a:avLst/>
            </a:prstGeom>
            <a:noFill/>
            <a:ln w="9525" cap="flat" cmpd="sng" algn="ctr">
              <a:solidFill>
                <a:srgbClr val="00507F">
                  <a:shade val="95000"/>
                  <a:satMod val="105000"/>
                </a:srgbClr>
              </a:solidFill>
              <a:prstDash val="solid"/>
            </a:ln>
            <a:effectLst/>
          </p:spPr>
        </p:cxnSp>
        <p:cxnSp>
          <p:nvCxnSpPr>
            <p:cNvPr id="38" name="Gerader Verbinder 33"/>
            <p:cNvCxnSpPr/>
            <p:nvPr/>
          </p:nvCxnSpPr>
          <p:spPr>
            <a:xfrm rot="5400000">
              <a:off x="6756788" y="4704372"/>
              <a:ext cx="0" cy="216000"/>
            </a:xfrm>
            <a:prstGeom prst="line">
              <a:avLst/>
            </a:prstGeom>
            <a:noFill/>
            <a:ln w="9525" cap="flat" cmpd="sng" algn="ctr">
              <a:solidFill>
                <a:srgbClr val="00507F">
                  <a:shade val="95000"/>
                  <a:satMod val="105000"/>
                </a:srgbClr>
              </a:solidFill>
              <a:prstDash val="solid"/>
            </a:ln>
            <a:effectLst/>
          </p:spPr>
        </p:cxnSp>
        <p:cxnSp>
          <p:nvCxnSpPr>
            <p:cNvPr id="39" name="Gerader Verbinder 34"/>
            <p:cNvCxnSpPr/>
            <p:nvPr/>
          </p:nvCxnSpPr>
          <p:spPr>
            <a:xfrm rot="5400000">
              <a:off x="6756788" y="4484450"/>
              <a:ext cx="0" cy="216000"/>
            </a:xfrm>
            <a:prstGeom prst="line">
              <a:avLst/>
            </a:prstGeom>
            <a:noFill/>
            <a:ln w="9525" cap="flat" cmpd="sng" algn="ctr">
              <a:solidFill>
                <a:srgbClr val="00507F">
                  <a:shade val="95000"/>
                  <a:satMod val="105000"/>
                </a:srgbClr>
              </a:solidFill>
              <a:prstDash val="solid"/>
            </a:ln>
            <a:effectLst/>
          </p:spPr>
        </p:cxnSp>
        <p:cxnSp>
          <p:nvCxnSpPr>
            <p:cNvPr id="40" name="Gerader Verbinder 35"/>
            <p:cNvCxnSpPr/>
            <p:nvPr/>
          </p:nvCxnSpPr>
          <p:spPr>
            <a:xfrm rot="5400000">
              <a:off x="6754948" y="4588492"/>
              <a:ext cx="0" cy="108000"/>
            </a:xfrm>
            <a:prstGeom prst="line">
              <a:avLst/>
            </a:prstGeom>
            <a:noFill/>
            <a:ln w="9525" cap="flat" cmpd="sng" algn="ctr">
              <a:solidFill>
                <a:srgbClr val="00507F">
                  <a:shade val="95000"/>
                  <a:satMod val="105000"/>
                </a:srgbClr>
              </a:solidFill>
              <a:prstDash val="solid"/>
            </a:ln>
            <a:effectLst/>
          </p:spPr>
        </p:cxnSp>
        <p:cxnSp>
          <p:nvCxnSpPr>
            <p:cNvPr id="41" name="Gerader Verbinder 36"/>
            <p:cNvCxnSpPr/>
            <p:nvPr/>
          </p:nvCxnSpPr>
          <p:spPr>
            <a:xfrm rot="5400000">
              <a:off x="6754948" y="4698623"/>
              <a:ext cx="0" cy="108000"/>
            </a:xfrm>
            <a:prstGeom prst="line">
              <a:avLst/>
            </a:prstGeom>
            <a:noFill/>
            <a:ln w="9525" cap="flat" cmpd="sng" algn="ctr">
              <a:solidFill>
                <a:srgbClr val="00507F">
                  <a:shade val="95000"/>
                  <a:satMod val="105000"/>
                </a:srgbClr>
              </a:solidFill>
              <a:prstDash val="solid"/>
            </a:ln>
            <a:effectLst/>
          </p:spPr>
        </p:cxnSp>
        <p:cxnSp>
          <p:nvCxnSpPr>
            <p:cNvPr id="42" name="Gerader Verbinder 37"/>
            <p:cNvCxnSpPr/>
            <p:nvPr/>
          </p:nvCxnSpPr>
          <p:spPr>
            <a:xfrm rot="5400000">
              <a:off x="6754948" y="4642146"/>
              <a:ext cx="0" cy="108000"/>
            </a:xfrm>
            <a:prstGeom prst="line">
              <a:avLst/>
            </a:prstGeom>
            <a:noFill/>
            <a:ln w="9525" cap="flat" cmpd="sng" algn="ctr">
              <a:solidFill>
                <a:srgbClr val="00507F">
                  <a:shade val="95000"/>
                  <a:satMod val="105000"/>
                </a:srgbClr>
              </a:solidFill>
              <a:prstDash val="solid"/>
            </a:ln>
            <a:effectLst/>
          </p:spPr>
        </p:cxnSp>
        <p:cxnSp>
          <p:nvCxnSpPr>
            <p:cNvPr id="43" name="Gerader Verbinder 38"/>
            <p:cNvCxnSpPr/>
            <p:nvPr/>
          </p:nvCxnSpPr>
          <p:spPr>
            <a:xfrm rot="5400000">
              <a:off x="6756788" y="4262344"/>
              <a:ext cx="0" cy="216000"/>
            </a:xfrm>
            <a:prstGeom prst="line">
              <a:avLst/>
            </a:prstGeom>
            <a:noFill/>
            <a:ln w="9525" cap="flat" cmpd="sng" algn="ctr">
              <a:solidFill>
                <a:srgbClr val="00507F">
                  <a:shade val="95000"/>
                  <a:satMod val="105000"/>
                </a:srgbClr>
              </a:solidFill>
              <a:prstDash val="solid"/>
            </a:ln>
            <a:effectLst/>
          </p:spPr>
        </p:cxnSp>
        <p:cxnSp>
          <p:nvCxnSpPr>
            <p:cNvPr id="44" name="Gerader Verbinder 39"/>
            <p:cNvCxnSpPr/>
            <p:nvPr/>
          </p:nvCxnSpPr>
          <p:spPr>
            <a:xfrm rot="5400000">
              <a:off x="6754948" y="4366386"/>
              <a:ext cx="0" cy="108000"/>
            </a:xfrm>
            <a:prstGeom prst="line">
              <a:avLst/>
            </a:prstGeom>
            <a:noFill/>
            <a:ln w="9525" cap="flat" cmpd="sng" algn="ctr">
              <a:solidFill>
                <a:srgbClr val="00507F">
                  <a:shade val="95000"/>
                  <a:satMod val="105000"/>
                </a:srgbClr>
              </a:solidFill>
              <a:prstDash val="solid"/>
            </a:ln>
            <a:effectLst/>
          </p:spPr>
        </p:cxnSp>
        <p:cxnSp>
          <p:nvCxnSpPr>
            <p:cNvPr id="45" name="Gerader Verbinder 40"/>
            <p:cNvCxnSpPr/>
            <p:nvPr/>
          </p:nvCxnSpPr>
          <p:spPr>
            <a:xfrm rot="5400000">
              <a:off x="6754948" y="4476517"/>
              <a:ext cx="0" cy="108000"/>
            </a:xfrm>
            <a:prstGeom prst="line">
              <a:avLst/>
            </a:prstGeom>
            <a:noFill/>
            <a:ln w="9525" cap="flat" cmpd="sng" algn="ctr">
              <a:solidFill>
                <a:srgbClr val="00507F">
                  <a:shade val="95000"/>
                  <a:satMod val="105000"/>
                </a:srgbClr>
              </a:solidFill>
              <a:prstDash val="solid"/>
            </a:ln>
            <a:effectLst/>
          </p:spPr>
        </p:cxnSp>
        <p:cxnSp>
          <p:nvCxnSpPr>
            <p:cNvPr id="46" name="Gerader Verbinder 41"/>
            <p:cNvCxnSpPr/>
            <p:nvPr/>
          </p:nvCxnSpPr>
          <p:spPr>
            <a:xfrm rot="5400000">
              <a:off x="6754948" y="4420040"/>
              <a:ext cx="0" cy="108000"/>
            </a:xfrm>
            <a:prstGeom prst="line">
              <a:avLst/>
            </a:prstGeom>
            <a:noFill/>
            <a:ln w="9525" cap="flat" cmpd="sng" algn="ctr">
              <a:solidFill>
                <a:srgbClr val="00507F">
                  <a:shade val="95000"/>
                  <a:satMod val="105000"/>
                </a:srgbClr>
              </a:solidFill>
              <a:prstDash val="solid"/>
            </a:ln>
            <a:effectLst/>
          </p:spPr>
        </p:cxnSp>
        <p:cxnSp>
          <p:nvCxnSpPr>
            <p:cNvPr id="47" name="Gerader Verbinder 42"/>
            <p:cNvCxnSpPr/>
            <p:nvPr/>
          </p:nvCxnSpPr>
          <p:spPr>
            <a:xfrm rot="5400000">
              <a:off x="6756788" y="4041905"/>
              <a:ext cx="0" cy="216000"/>
            </a:xfrm>
            <a:prstGeom prst="line">
              <a:avLst/>
            </a:prstGeom>
            <a:noFill/>
            <a:ln w="9525" cap="flat" cmpd="sng" algn="ctr">
              <a:solidFill>
                <a:srgbClr val="00507F">
                  <a:shade val="95000"/>
                  <a:satMod val="105000"/>
                </a:srgbClr>
              </a:solidFill>
              <a:prstDash val="solid"/>
            </a:ln>
            <a:effectLst/>
          </p:spPr>
        </p:cxnSp>
        <p:cxnSp>
          <p:nvCxnSpPr>
            <p:cNvPr id="48" name="Gerader Verbinder 43"/>
            <p:cNvCxnSpPr/>
            <p:nvPr/>
          </p:nvCxnSpPr>
          <p:spPr>
            <a:xfrm rot="5400000">
              <a:off x="6754948" y="4145947"/>
              <a:ext cx="0" cy="108000"/>
            </a:xfrm>
            <a:prstGeom prst="line">
              <a:avLst/>
            </a:prstGeom>
            <a:noFill/>
            <a:ln w="9525" cap="flat" cmpd="sng" algn="ctr">
              <a:solidFill>
                <a:srgbClr val="00507F">
                  <a:shade val="95000"/>
                  <a:satMod val="105000"/>
                </a:srgbClr>
              </a:solidFill>
              <a:prstDash val="solid"/>
            </a:ln>
            <a:effectLst/>
          </p:spPr>
        </p:cxnSp>
        <p:cxnSp>
          <p:nvCxnSpPr>
            <p:cNvPr id="49" name="Gerader Verbinder 44"/>
            <p:cNvCxnSpPr/>
            <p:nvPr/>
          </p:nvCxnSpPr>
          <p:spPr>
            <a:xfrm rot="5400000">
              <a:off x="6754948" y="4256078"/>
              <a:ext cx="0" cy="108000"/>
            </a:xfrm>
            <a:prstGeom prst="line">
              <a:avLst/>
            </a:prstGeom>
            <a:noFill/>
            <a:ln w="9525" cap="flat" cmpd="sng" algn="ctr">
              <a:solidFill>
                <a:srgbClr val="00507F">
                  <a:shade val="95000"/>
                  <a:satMod val="105000"/>
                </a:srgbClr>
              </a:solidFill>
              <a:prstDash val="solid"/>
            </a:ln>
            <a:effectLst/>
          </p:spPr>
        </p:cxnSp>
        <p:cxnSp>
          <p:nvCxnSpPr>
            <p:cNvPr id="50" name="Gerader Verbinder 45"/>
            <p:cNvCxnSpPr/>
            <p:nvPr/>
          </p:nvCxnSpPr>
          <p:spPr>
            <a:xfrm rot="5400000">
              <a:off x="6754948" y="4199601"/>
              <a:ext cx="0" cy="108000"/>
            </a:xfrm>
            <a:prstGeom prst="line">
              <a:avLst/>
            </a:prstGeom>
            <a:noFill/>
            <a:ln w="9525" cap="flat" cmpd="sng" algn="ctr">
              <a:solidFill>
                <a:srgbClr val="00507F">
                  <a:shade val="95000"/>
                  <a:satMod val="105000"/>
                </a:srgbClr>
              </a:solidFill>
              <a:prstDash val="solid"/>
            </a:ln>
            <a:effectLst/>
          </p:spPr>
        </p:cxnSp>
        <p:cxnSp>
          <p:nvCxnSpPr>
            <p:cNvPr id="51" name="Gerader Verbinder 46"/>
            <p:cNvCxnSpPr/>
            <p:nvPr/>
          </p:nvCxnSpPr>
          <p:spPr>
            <a:xfrm rot="5400000">
              <a:off x="6756788" y="3819799"/>
              <a:ext cx="0" cy="216000"/>
            </a:xfrm>
            <a:prstGeom prst="line">
              <a:avLst/>
            </a:prstGeom>
            <a:noFill/>
            <a:ln w="9525" cap="flat" cmpd="sng" algn="ctr">
              <a:solidFill>
                <a:srgbClr val="00507F">
                  <a:shade val="95000"/>
                  <a:satMod val="105000"/>
                </a:srgbClr>
              </a:solidFill>
              <a:prstDash val="solid"/>
            </a:ln>
            <a:effectLst/>
          </p:spPr>
        </p:cxnSp>
        <p:cxnSp>
          <p:nvCxnSpPr>
            <p:cNvPr id="52" name="Gerader Verbinder 47"/>
            <p:cNvCxnSpPr/>
            <p:nvPr/>
          </p:nvCxnSpPr>
          <p:spPr>
            <a:xfrm rot="5400000">
              <a:off x="6754948" y="3923841"/>
              <a:ext cx="0" cy="108000"/>
            </a:xfrm>
            <a:prstGeom prst="line">
              <a:avLst/>
            </a:prstGeom>
            <a:noFill/>
            <a:ln w="9525" cap="flat" cmpd="sng" algn="ctr">
              <a:solidFill>
                <a:srgbClr val="00507F">
                  <a:shade val="95000"/>
                  <a:satMod val="105000"/>
                </a:srgbClr>
              </a:solidFill>
              <a:prstDash val="solid"/>
            </a:ln>
            <a:effectLst/>
          </p:spPr>
        </p:cxnSp>
        <p:cxnSp>
          <p:nvCxnSpPr>
            <p:cNvPr id="53" name="Gerader Verbinder 48"/>
            <p:cNvCxnSpPr/>
            <p:nvPr/>
          </p:nvCxnSpPr>
          <p:spPr>
            <a:xfrm rot="5400000">
              <a:off x="6754948" y="4033972"/>
              <a:ext cx="0" cy="108000"/>
            </a:xfrm>
            <a:prstGeom prst="line">
              <a:avLst/>
            </a:prstGeom>
            <a:noFill/>
            <a:ln w="9525" cap="flat" cmpd="sng" algn="ctr">
              <a:solidFill>
                <a:srgbClr val="00507F">
                  <a:shade val="95000"/>
                  <a:satMod val="105000"/>
                </a:srgbClr>
              </a:solidFill>
              <a:prstDash val="solid"/>
            </a:ln>
            <a:effectLst/>
          </p:spPr>
        </p:cxnSp>
        <p:cxnSp>
          <p:nvCxnSpPr>
            <p:cNvPr id="54" name="Gerader Verbinder 49"/>
            <p:cNvCxnSpPr/>
            <p:nvPr/>
          </p:nvCxnSpPr>
          <p:spPr>
            <a:xfrm rot="5400000">
              <a:off x="6754948" y="3977495"/>
              <a:ext cx="0" cy="108000"/>
            </a:xfrm>
            <a:prstGeom prst="line">
              <a:avLst/>
            </a:prstGeom>
            <a:noFill/>
            <a:ln w="9525" cap="flat" cmpd="sng" algn="ctr">
              <a:solidFill>
                <a:srgbClr val="00507F">
                  <a:shade val="95000"/>
                  <a:satMod val="105000"/>
                </a:srgbClr>
              </a:solidFill>
              <a:prstDash val="solid"/>
            </a:ln>
            <a:effectLst/>
          </p:spPr>
        </p:cxnSp>
        <p:cxnSp>
          <p:nvCxnSpPr>
            <p:cNvPr id="55" name="Gerader Verbinder 50"/>
            <p:cNvCxnSpPr/>
            <p:nvPr/>
          </p:nvCxnSpPr>
          <p:spPr>
            <a:xfrm rot="5400000">
              <a:off x="6756788" y="3819701"/>
              <a:ext cx="0" cy="216000"/>
            </a:xfrm>
            <a:prstGeom prst="line">
              <a:avLst/>
            </a:prstGeom>
            <a:noFill/>
            <a:ln w="9525" cap="flat" cmpd="sng" algn="ctr">
              <a:solidFill>
                <a:srgbClr val="00507F">
                  <a:shade val="95000"/>
                  <a:satMod val="105000"/>
                </a:srgbClr>
              </a:solidFill>
              <a:prstDash val="solid"/>
            </a:ln>
            <a:effectLst/>
          </p:spPr>
        </p:cxnSp>
        <p:cxnSp>
          <p:nvCxnSpPr>
            <p:cNvPr id="56" name="Gerader Verbinder 51"/>
            <p:cNvCxnSpPr/>
            <p:nvPr/>
          </p:nvCxnSpPr>
          <p:spPr>
            <a:xfrm rot="5400000">
              <a:off x="6756788" y="3599779"/>
              <a:ext cx="0" cy="216000"/>
            </a:xfrm>
            <a:prstGeom prst="line">
              <a:avLst/>
            </a:prstGeom>
            <a:noFill/>
            <a:ln w="9525" cap="flat" cmpd="sng" algn="ctr">
              <a:solidFill>
                <a:srgbClr val="00507F">
                  <a:shade val="95000"/>
                  <a:satMod val="105000"/>
                </a:srgbClr>
              </a:solidFill>
              <a:prstDash val="solid"/>
            </a:ln>
            <a:effectLst/>
          </p:spPr>
        </p:cxnSp>
        <p:cxnSp>
          <p:nvCxnSpPr>
            <p:cNvPr id="57" name="Gerader Verbinder 52"/>
            <p:cNvCxnSpPr/>
            <p:nvPr/>
          </p:nvCxnSpPr>
          <p:spPr>
            <a:xfrm rot="5400000">
              <a:off x="6754948" y="3703821"/>
              <a:ext cx="0" cy="108000"/>
            </a:xfrm>
            <a:prstGeom prst="line">
              <a:avLst/>
            </a:prstGeom>
            <a:noFill/>
            <a:ln w="9525" cap="flat" cmpd="sng" algn="ctr">
              <a:solidFill>
                <a:srgbClr val="00507F">
                  <a:shade val="95000"/>
                  <a:satMod val="105000"/>
                </a:srgbClr>
              </a:solidFill>
              <a:prstDash val="solid"/>
            </a:ln>
            <a:effectLst/>
          </p:spPr>
        </p:cxnSp>
        <p:cxnSp>
          <p:nvCxnSpPr>
            <p:cNvPr id="58" name="Gerader Verbinder 53"/>
            <p:cNvCxnSpPr/>
            <p:nvPr/>
          </p:nvCxnSpPr>
          <p:spPr>
            <a:xfrm rot="5400000">
              <a:off x="6754948" y="3813952"/>
              <a:ext cx="0" cy="108000"/>
            </a:xfrm>
            <a:prstGeom prst="line">
              <a:avLst/>
            </a:prstGeom>
            <a:noFill/>
            <a:ln w="9525" cap="flat" cmpd="sng" algn="ctr">
              <a:solidFill>
                <a:srgbClr val="00507F">
                  <a:shade val="95000"/>
                  <a:satMod val="105000"/>
                </a:srgbClr>
              </a:solidFill>
              <a:prstDash val="solid"/>
            </a:ln>
            <a:effectLst/>
          </p:spPr>
        </p:cxnSp>
        <p:cxnSp>
          <p:nvCxnSpPr>
            <p:cNvPr id="59" name="Gerader Verbinder 54"/>
            <p:cNvCxnSpPr/>
            <p:nvPr/>
          </p:nvCxnSpPr>
          <p:spPr>
            <a:xfrm rot="5400000">
              <a:off x="6754948" y="3757475"/>
              <a:ext cx="0" cy="108000"/>
            </a:xfrm>
            <a:prstGeom prst="line">
              <a:avLst/>
            </a:prstGeom>
            <a:noFill/>
            <a:ln w="9525" cap="flat" cmpd="sng" algn="ctr">
              <a:solidFill>
                <a:srgbClr val="00507F">
                  <a:shade val="95000"/>
                  <a:satMod val="105000"/>
                </a:srgbClr>
              </a:solidFill>
              <a:prstDash val="solid"/>
            </a:ln>
            <a:effectLst/>
          </p:spPr>
        </p:cxnSp>
        <p:cxnSp>
          <p:nvCxnSpPr>
            <p:cNvPr id="60" name="Gerader Verbinder 55"/>
            <p:cNvCxnSpPr/>
            <p:nvPr/>
          </p:nvCxnSpPr>
          <p:spPr>
            <a:xfrm rot="5400000">
              <a:off x="6756788" y="3377673"/>
              <a:ext cx="0" cy="216000"/>
            </a:xfrm>
            <a:prstGeom prst="line">
              <a:avLst/>
            </a:prstGeom>
            <a:noFill/>
            <a:ln w="9525" cap="flat" cmpd="sng" algn="ctr">
              <a:solidFill>
                <a:srgbClr val="00507F">
                  <a:shade val="95000"/>
                  <a:satMod val="105000"/>
                </a:srgbClr>
              </a:solidFill>
              <a:prstDash val="solid"/>
            </a:ln>
            <a:effectLst/>
          </p:spPr>
        </p:cxnSp>
        <p:cxnSp>
          <p:nvCxnSpPr>
            <p:cNvPr id="61" name="Gerader Verbinder 56"/>
            <p:cNvCxnSpPr/>
            <p:nvPr/>
          </p:nvCxnSpPr>
          <p:spPr>
            <a:xfrm rot="5400000">
              <a:off x="6754948" y="3481715"/>
              <a:ext cx="0" cy="108000"/>
            </a:xfrm>
            <a:prstGeom prst="line">
              <a:avLst/>
            </a:prstGeom>
            <a:noFill/>
            <a:ln w="9525" cap="flat" cmpd="sng" algn="ctr">
              <a:solidFill>
                <a:srgbClr val="00507F">
                  <a:shade val="95000"/>
                  <a:satMod val="105000"/>
                </a:srgbClr>
              </a:solidFill>
              <a:prstDash val="solid"/>
            </a:ln>
            <a:effectLst/>
          </p:spPr>
        </p:cxnSp>
        <p:cxnSp>
          <p:nvCxnSpPr>
            <p:cNvPr id="62" name="Gerader Verbinder 57"/>
            <p:cNvCxnSpPr/>
            <p:nvPr/>
          </p:nvCxnSpPr>
          <p:spPr>
            <a:xfrm rot="5400000">
              <a:off x="6754948" y="3591846"/>
              <a:ext cx="0" cy="108000"/>
            </a:xfrm>
            <a:prstGeom prst="line">
              <a:avLst/>
            </a:prstGeom>
            <a:noFill/>
            <a:ln w="9525" cap="flat" cmpd="sng" algn="ctr">
              <a:solidFill>
                <a:srgbClr val="00507F">
                  <a:shade val="95000"/>
                  <a:satMod val="105000"/>
                </a:srgbClr>
              </a:solidFill>
              <a:prstDash val="solid"/>
            </a:ln>
            <a:effectLst/>
          </p:spPr>
        </p:cxnSp>
        <p:cxnSp>
          <p:nvCxnSpPr>
            <p:cNvPr id="63" name="Gerader Verbinder 58"/>
            <p:cNvCxnSpPr/>
            <p:nvPr/>
          </p:nvCxnSpPr>
          <p:spPr>
            <a:xfrm rot="5400000">
              <a:off x="6754948" y="3535369"/>
              <a:ext cx="0" cy="108000"/>
            </a:xfrm>
            <a:prstGeom prst="line">
              <a:avLst/>
            </a:prstGeom>
            <a:noFill/>
            <a:ln w="9525" cap="flat" cmpd="sng" algn="ctr">
              <a:solidFill>
                <a:srgbClr val="00507F">
                  <a:shade val="95000"/>
                  <a:satMod val="105000"/>
                </a:srgbClr>
              </a:solidFill>
              <a:prstDash val="solid"/>
            </a:ln>
            <a:effectLst/>
          </p:spPr>
        </p:cxnSp>
        <p:cxnSp>
          <p:nvCxnSpPr>
            <p:cNvPr id="64" name="Gerader Verbinder 59"/>
            <p:cNvCxnSpPr/>
            <p:nvPr/>
          </p:nvCxnSpPr>
          <p:spPr>
            <a:xfrm rot="5400000">
              <a:off x="6756788" y="3154241"/>
              <a:ext cx="0" cy="216000"/>
            </a:xfrm>
            <a:prstGeom prst="line">
              <a:avLst/>
            </a:prstGeom>
            <a:noFill/>
            <a:ln w="9525" cap="flat" cmpd="sng" algn="ctr">
              <a:solidFill>
                <a:srgbClr val="00507F">
                  <a:shade val="95000"/>
                  <a:satMod val="105000"/>
                </a:srgbClr>
              </a:solidFill>
              <a:prstDash val="solid"/>
            </a:ln>
            <a:effectLst/>
          </p:spPr>
        </p:cxnSp>
        <p:cxnSp>
          <p:nvCxnSpPr>
            <p:cNvPr id="65" name="Gerader Verbinder 60"/>
            <p:cNvCxnSpPr/>
            <p:nvPr/>
          </p:nvCxnSpPr>
          <p:spPr>
            <a:xfrm rot="5400000">
              <a:off x="6754948" y="3258283"/>
              <a:ext cx="0" cy="108000"/>
            </a:xfrm>
            <a:prstGeom prst="line">
              <a:avLst/>
            </a:prstGeom>
            <a:noFill/>
            <a:ln w="9525" cap="flat" cmpd="sng" algn="ctr">
              <a:solidFill>
                <a:srgbClr val="00507F">
                  <a:shade val="95000"/>
                  <a:satMod val="105000"/>
                </a:srgbClr>
              </a:solidFill>
              <a:prstDash val="solid"/>
            </a:ln>
            <a:effectLst/>
          </p:spPr>
        </p:cxnSp>
        <p:cxnSp>
          <p:nvCxnSpPr>
            <p:cNvPr id="66" name="Gerader Verbinder 61"/>
            <p:cNvCxnSpPr/>
            <p:nvPr/>
          </p:nvCxnSpPr>
          <p:spPr>
            <a:xfrm rot="5400000">
              <a:off x="6754948" y="3368414"/>
              <a:ext cx="0" cy="108000"/>
            </a:xfrm>
            <a:prstGeom prst="line">
              <a:avLst/>
            </a:prstGeom>
            <a:noFill/>
            <a:ln w="9525" cap="flat" cmpd="sng" algn="ctr">
              <a:solidFill>
                <a:srgbClr val="00507F">
                  <a:shade val="95000"/>
                  <a:satMod val="105000"/>
                </a:srgbClr>
              </a:solidFill>
              <a:prstDash val="solid"/>
            </a:ln>
            <a:effectLst/>
          </p:spPr>
        </p:cxnSp>
        <p:cxnSp>
          <p:nvCxnSpPr>
            <p:cNvPr id="67" name="Gerader Verbinder 62"/>
            <p:cNvCxnSpPr/>
            <p:nvPr/>
          </p:nvCxnSpPr>
          <p:spPr>
            <a:xfrm rot="5400000">
              <a:off x="6754948" y="3311937"/>
              <a:ext cx="0" cy="108000"/>
            </a:xfrm>
            <a:prstGeom prst="line">
              <a:avLst/>
            </a:prstGeom>
            <a:noFill/>
            <a:ln w="9525" cap="flat" cmpd="sng" algn="ctr">
              <a:solidFill>
                <a:srgbClr val="00507F">
                  <a:shade val="95000"/>
                  <a:satMod val="105000"/>
                </a:srgbClr>
              </a:solidFill>
              <a:prstDash val="solid"/>
            </a:ln>
            <a:effectLst/>
          </p:spPr>
        </p:cxnSp>
        <p:cxnSp>
          <p:nvCxnSpPr>
            <p:cNvPr id="68" name="Gerader Verbinder 63"/>
            <p:cNvCxnSpPr/>
            <p:nvPr/>
          </p:nvCxnSpPr>
          <p:spPr>
            <a:xfrm rot="5400000">
              <a:off x="6756788" y="2932135"/>
              <a:ext cx="0" cy="216000"/>
            </a:xfrm>
            <a:prstGeom prst="line">
              <a:avLst/>
            </a:prstGeom>
            <a:noFill/>
            <a:ln w="9525" cap="flat" cmpd="sng" algn="ctr">
              <a:solidFill>
                <a:srgbClr val="00507F">
                  <a:shade val="95000"/>
                  <a:satMod val="105000"/>
                </a:srgbClr>
              </a:solidFill>
              <a:prstDash val="solid"/>
            </a:ln>
            <a:effectLst/>
          </p:spPr>
        </p:cxnSp>
        <p:cxnSp>
          <p:nvCxnSpPr>
            <p:cNvPr id="69" name="Gerader Verbinder 64"/>
            <p:cNvCxnSpPr/>
            <p:nvPr/>
          </p:nvCxnSpPr>
          <p:spPr>
            <a:xfrm rot="5400000">
              <a:off x="6754948" y="3036177"/>
              <a:ext cx="0" cy="108000"/>
            </a:xfrm>
            <a:prstGeom prst="line">
              <a:avLst/>
            </a:prstGeom>
            <a:noFill/>
            <a:ln w="9525" cap="flat" cmpd="sng" algn="ctr">
              <a:solidFill>
                <a:srgbClr val="00507F">
                  <a:shade val="95000"/>
                  <a:satMod val="105000"/>
                </a:srgbClr>
              </a:solidFill>
              <a:prstDash val="solid"/>
            </a:ln>
            <a:effectLst/>
          </p:spPr>
        </p:cxnSp>
        <p:cxnSp>
          <p:nvCxnSpPr>
            <p:cNvPr id="70" name="Gerader Verbinder 65"/>
            <p:cNvCxnSpPr/>
            <p:nvPr/>
          </p:nvCxnSpPr>
          <p:spPr>
            <a:xfrm rot="5400000">
              <a:off x="6754948" y="3146308"/>
              <a:ext cx="0" cy="108000"/>
            </a:xfrm>
            <a:prstGeom prst="line">
              <a:avLst/>
            </a:prstGeom>
            <a:noFill/>
            <a:ln w="9525" cap="flat" cmpd="sng" algn="ctr">
              <a:solidFill>
                <a:srgbClr val="00507F">
                  <a:shade val="95000"/>
                  <a:satMod val="105000"/>
                </a:srgbClr>
              </a:solidFill>
              <a:prstDash val="solid"/>
            </a:ln>
            <a:effectLst/>
          </p:spPr>
        </p:cxnSp>
        <p:cxnSp>
          <p:nvCxnSpPr>
            <p:cNvPr id="71" name="Gerader Verbinder 66"/>
            <p:cNvCxnSpPr/>
            <p:nvPr/>
          </p:nvCxnSpPr>
          <p:spPr>
            <a:xfrm rot="5400000">
              <a:off x="6754948" y="3089831"/>
              <a:ext cx="0" cy="108000"/>
            </a:xfrm>
            <a:prstGeom prst="line">
              <a:avLst/>
            </a:prstGeom>
            <a:noFill/>
            <a:ln w="9525" cap="flat" cmpd="sng" algn="ctr">
              <a:solidFill>
                <a:srgbClr val="00507F">
                  <a:shade val="95000"/>
                  <a:satMod val="105000"/>
                </a:srgbClr>
              </a:solidFill>
              <a:prstDash val="solid"/>
            </a:ln>
            <a:effectLst/>
          </p:spPr>
        </p:cxnSp>
        <p:cxnSp>
          <p:nvCxnSpPr>
            <p:cNvPr id="72" name="Gerader Verbinder 67"/>
            <p:cNvCxnSpPr/>
            <p:nvPr/>
          </p:nvCxnSpPr>
          <p:spPr>
            <a:xfrm rot="5400000">
              <a:off x="6756788" y="2932037"/>
              <a:ext cx="0" cy="216000"/>
            </a:xfrm>
            <a:prstGeom prst="line">
              <a:avLst/>
            </a:prstGeom>
            <a:noFill/>
            <a:ln w="9525" cap="flat" cmpd="sng" algn="ctr">
              <a:solidFill>
                <a:srgbClr val="00507F">
                  <a:shade val="95000"/>
                  <a:satMod val="105000"/>
                </a:srgbClr>
              </a:solidFill>
              <a:prstDash val="solid"/>
            </a:ln>
            <a:effectLst/>
          </p:spPr>
        </p:cxnSp>
        <p:cxnSp>
          <p:nvCxnSpPr>
            <p:cNvPr id="73" name="Gerader Verbinder 68"/>
            <p:cNvCxnSpPr/>
            <p:nvPr/>
          </p:nvCxnSpPr>
          <p:spPr>
            <a:xfrm rot="5400000">
              <a:off x="6756788" y="2712115"/>
              <a:ext cx="0" cy="216000"/>
            </a:xfrm>
            <a:prstGeom prst="line">
              <a:avLst/>
            </a:prstGeom>
            <a:noFill/>
            <a:ln w="9525" cap="flat" cmpd="sng" algn="ctr">
              <a:solidFill>
                <a:srgbClr val="00507F">
                  <a:shade val="95000"/>
                  <a:satMod val="105000"/>
                </a:srgbClr>
              </a:solidFill>
              <a:prstDash val="solid"/>
            </a:ln>
            <a:effectLst/>
          </p:spPr>
        </p:cxnSp>
        <p:cxnSp>
          <p:nvCxnSpPr>
            <p:cNvPr id="74" name="Gerader Verbinder 69"/>
            <p:cNvCxnSpPr/>
            <p:nvPr/>
          </p:nvCxnSpPr>
          <p:spPr>
            <a:xfrm rot="5400000">
              <a:off x="6754948" y="2816157"/>
              <a:ext cx="0" cy="108000"/>
            </a:xfrm>
            <a:prstGeom prst="line">
              <a:avLst/>
            </a:prstGeom>
            <a:noFill/>
            <a:ln w="9525" cap="flat" cmpd="sng" algn="ctr">
              <a:solidFill>
                <a:srgbClr val="00507F">
                  <a:shade val="95000"/>
                  <a:satMod val="105000"/>
                </a:srgbClr>
              </a:solidFill>
              <a:prstDash val="solid"/>
            </a:ln>
            <a:effectLst/>
          </p:spPr>
        </p:cxnSp>
        <p:cxnSp>
          <p:nvCxnSpPr>
            <p:cNvPr id="75" name="Gerader Verbinder 70"/>
            <p:cNvCxnSpPr/>
            <p:nvPr/>
          </p:nvCxnSpPr>
          <p:spPr>
            <a:xfrm rot="5400000">
              <a:off x="6754948" y="2926288"/>
              <a:ext cx="0" cy="108000"/>
            </a:xfrm>
            <a:prstGeom prst="line">
              <a:avLst/>
            </a:prstGeom>
            <a:noFill/>
            <a:ln w="9525" cap="flat" cmpd="sng" algn="ctr">
              <a:solidFill>
                <a:srgbClr val="00507F">
                  <a:shade val="95000"/>
                  <a:satMod val="105000"/>
                </a:srgbClr>
              </a:solidFill>
              <a:prstDash val="solid"/>
            </a:ln>
            <a:effectLst/>
          </p:spPr>
        </p:cxnSp>
        <p:cxnSp>
          <p:nvCxnSpPr>
            <p:cNvPr id="76" name="Gerader Verbinder 71"/>
            <p:cNvCxnSpPr/>
            <p:nvPr/>
          </p:nvCxnSpPr>
          <p:spPr>
            <a:xfrm rot="5400000">
              <a:off x="6754948" y="2869811"/>
              <a:ext cx="0" cy="108000"/>
            </a:xfrm>
            <a:prstGeom prst="line">
              <a:avLst/>
            </a:prstGeom>
            <a:noFill/>
            <a:ln w="9525" cap="flat" cmpd="sng" algn="ctr">
              <a:solidFill>
                <a:srgbClr val="00507F">
                  <a:shade val="95000"/>
                  <a:satMod val="105000"/>
                </a:srgbClr>
              </a:solidFill>
              <a:prstDash val="solid"/>
            </a:ln>
            <a:effectLst/>
          </p:spPr>
        </p:cxnSp>
        <p:cxnSp>
          <p:nvCxnSpPr>
            <p:cNvPr id="77" name="Gerader Verbinder 72"/>
            <p:cNvCxnSpPr/>
            <p:nvPr/>
          </p:nvCxnSpPr>
          <p:spPr>
            <a:xfrm rot="5400000">
              <a:off x="6756788" y="2490009"/>
              <a:ext cx="0" cy="216000"/>
            </a:xfrm>
            <a:prstGeom prst="line">
              <a:avLst/>
            </a:prstGeom>
            <a:noFill/>
            <a:ln w="9525" cap="flat" cmpd="sng" algn="ctr">
              <a:solidFill>
                <a:srgbClr val="00507F">
                  <a:shade val="95000"/>
                  <a:satMod val="105000"/>
                </a:srgbClr>
              </a:solidFill>
              <a:prstDash val="solid"/>
            </a:ln>
            <a:effectLst/>
          </p:spPr>
        </p:cxnSp>
        <p:cxnSp>
          <p:nvCxnSpPr>
            <p:cNvPr id="78" name="Gerader Verbinder 73"/>
            <p:cNvCxnSpPr/>
            <p:nvPr/>
          </p:nvCxnSpPr>
          <p:spPr>
            <a:xfrm rot="5400000">
              <a:off x="6754948" y="2594051"/>
              <a:ext cx="0" cy="108000"/>
            </a:xfrm>
            <a:prstGeom prst="line">
              <a:avLst/>
            </a:prstGeom>
            <a:noFill/>
            <a:ln w="9525" cap="flat" cmpd="sng" algn="ctr">
              <a:solidFill>
                <a:srgbClr val="00507F">
                  <a:shade val="95000"/>
                  <a:satMod val="105000"/>
                </a:srgbClr>
              </a:solidFill>
              <a:prstDash val="solid"/>
            </a:ln>
            <a:effectLst/>
          </p:spPr>
        </p:cxnSp>
        <p:cxnSp>
          <p:nvCxnSpPr>
            <p:cNvPr id="79" name="Gerader Verbinder 74"/>
            <p:cNvCxnSpPr/>
            <p:nvPr/>
          </p:nvCxnSpPr>
          <p:spPr>
            <a:xfrm rot="5400000">
              <a:off x="6754948" y="2704182"/>
              <a:ext cx="0" cy="108000"/>
            </a:xfrm>
            <a:prstGeom prst="line">
              <a:avLst/>
            </a:prstGeom>
            <a:noFill/>
            <a:ln w="9525" cap="flat" cmpd="sng" algn="ctr">
              <a:solidFill>
                <a:srgbClr val="00507F">
                  <a:shade val="95000"/>
                  <a:satMod val="105000"/>
                </a:srgbClr>
              </a:solidFill>
              <a:prstDash val="solid"/>
            </a:ln>
            <a:effectLst/>
          </p:spPr>
        </p:cxnSp>
        <p:cxnSp>
          <p:nvCxnSpPr>
            <p:cNvPr id="80" name="Gerader Verbinder 75"/>
            <p:cNvCxnSpPr/>
            <p:nvPr/>
          </p:nvCxnSpPr>
          <p:spPr>
            <a:xfrm rot="5400000">
              <a:off x="6754948" y="2647705"/>
              <a:ext cx="0" cy="108000"/>
            </a:xfrm>
            <a:prstGeom prst="line">
              <a:avLst/>
            </a:prstGeom>
            <a:noFill/>
            <a:ln w="9525" cap="flat" cmpd="sng" algn="ctr">
              <a:solidFill>
                <a:srgbClr val="00507F">
                  <a:shade val="95000"/>
                  <a:satMod val="105000"/>
                </a:srgbClr>
              </a:solidFill>
              <a:prstDash val="solid"/>
            </a:ln>
            <a:effectLst/>
          </p:spPr>
        </p:cxnSp>
        <p:cxnSp>
          <p:nvCxnSpPr>
            <p:cNvPr id="81" name="Gerader Verbinder 76"/>
            <p:cNvCxnSpPr/>
            <p:nvPr/>
          </p:nvCxnSpPr>
          <p:spPr>
            <a:xfrm rot="5400000">
              <a:off x="6756788" y="2487153"/>
              <a:ext cx="0" cy="216000"/>
            </a:xfrm>
            <a:prstGeom prst="line">
              <a:avLst/>
            </a:prstGeom>
            <a:noFill/>
            <a:ln w="9525" cap="flat" cmpd="sng" algn="ctr">
              <a:solidFill>
                <a:srgbClr val="00507F">
                  <a:shade val="95000"/>
                  <a:satMod val="105000"/>
                </a:srgbClr>
              </a:solidFill>
              <a:prstDash val="solid"/>
            </a:ln>
            <a:effectLst/>
          </p:spPr>
        </p:cxnSp>
        <p:cxnSp>
          <p:nvCxnSpPr>
            <p:cNvPr id="82" name="Gerader Verbinder 77"/>
            <p:cNvCxnSpPr/>
            <p:nvPr/>
          </p:nvCxnSpPr>
          <p:spPr>
            <a:xfrm rot="5400000">
              <a:off x="6756788" y="2267133"/>
              <a:ext cx="0" cy="216000"/>
            </a:xfrm>
            <a:prstGeom prst="line">
              <a:avLst/>
            </a:prstGeom>
            <a:noFill/>
            <a:ln w="9525" cap="flat" cmpd="sng" algn="ctr">
              <a:solidFill>
                <a:srgbClr val="00507F">
                  <a:shade val="95000"/>
                  <a:satMod val="105000"/>
                </a:srgbClr>
              </a:solidFill>
              <a:prstDash val="solid"/>
            </a:ln>
            <a:effectLst/>
          </p:spPr>
        </p:cxnSp>
        <p:cxnSp>
          <p:nvCxnSpPr>
            <p:cNvPr id="83" name="Gerader Verbinder 78"/>
            <p:cNvCxnSpPr/>
            <p:nvPr/>
          </p:nvCxnSpPr>
          <p:spPr>
            <a:xfrm rot="5400000">
              <a:off x="6754948" y="2371175"/>
              <a:ext cx="0" cy="108000"/>
            </a:xfrm>
            <a:prstGeom prst="line">
              <a:avLst/>
            </a:prstGeom>
            <a:noFill/>
            <a:ln w="9525" cap="flat" cmpd="sng" algn="ctr">
              <a:solidFill>
                <a:srgbClr val="00507F">
                  <a:shade val="95000"/>
                  <a:satMod val="105000"/>
                </a:srgbClr>
              </a:solidFill>
              <a:prstDash val="solid"/>
            </a:ln>
            <a:effectLst/>
          </p:spPr>
        </p:cxnSp>
        <p:cxnSp>
          <p:nvCxnSpPr>
            <p:cNvPr id="84" name="Gerader Verbinder 79"/>
            <p:cNvCxnSpPr/>
            <p:nvPr/>
          </p:nvCxnSpPr>
          <p:spPr>
            <a:xfrm rot="5400000">
              <a:off x="6754948" y="2481306"/>
              <a:ext cx="0" cy="108000"/>
            </a:xfrm>
            <a:prstGeom prst="line">
              <a:avLst/>
            </a:prstGeom>
            <a:noFill/>
            <a:ln w="9525" cap="flat" cmpd="sng" algn="ctr">
              <a:solidFill>
                <a:srgbClr val="00507F">
                  <a:shade val="95000"/>
                  <a:satMod val="105000"/>
                </a:srgbClr>
              </a:solidFill>
              <a:prstDash val="solid"/>
            </a:ln>
            <a:effectLst/>
          </p:spPr>
        </p:cxnSp>
        <p:cxnSp>
          <p:nvCxnSpPr>
            <p:cNvPr id="85" name="Gerader Verbinder 80"/>
            <p:cNvCxnSpPr/>
            <p:nvPr/>
          </p:nvCxnSpPr>
          <p:spPr>
            <a:xfrm rot="5400000">
              <a:off x="6754948" y="2424829"/>
              <a:ext cx="0" cy="108000"/>
            </a:xfrm>
            <a:prstGeom prst="line">
              <a:avLst/>
            </a:prstGeom>
            <a:noFill/>
            <a:ln w="9525" cap="flat" cmpd="sng" algn="ctr">
              <a:solidFill>
                <a:srgbClr val="00507F">
                  <a:shade val="95000"/>
                  <a:satMod val="105000"/>
                </a:srgbClr>
              </a:solidFill>
              <a:prstDash val="solid"/>
            </a:ln>
            <a:effectLst/>
          </p:spPr>
        </p:cxnSp>
        <p:cxnSp>
          <p:nvCxnSpPr>
            <p:cNvPr id="86" name="Gerader Verbinder 81"/>
            <p:cNvCxnSpPr/>
            <p:nvPr/>
          </p:nvCxnSpPr>
          <p:spPr>
            <a:xfrm rot="5400000">
              <a:off x="6756788" y="2045027"/>
              <a:ext cx="0" cy="216000"/>
            </a:xfrm>
            <a:prstGeom prst="line">
              <a:avLst/>
            </a:prstGeom>
            <a:noFill/>
            <a:ln w="9525" cap="flat" cmpd="sng" algn="ctr">
              <a:solidFill>
                <a:srgbClr val="00507F">
                  <a:shade val="95000"/>
                  <a:satMod val="105000"/>
                </a:srgbClr>
              </a:solidFill>
              <a:prstDash val="solid"/>
            </a:ln>
            <a:effectLst/>
          </p:spPr>
        </p:cxnSp>
        <p:cxnSp>
          <p:nvCxnSpPr>
            <p:cNvPr id="87" name="Gerader Verbinder 82"/>
            <p:cNvCxnSpPr/>
            <p:nvPr/>
          </p:nvCxnSpPr>
          <p:spPr>
            <a:xfrm rot="5400000">
              <a:off x="6754948" y="2149069"/>
              <a:ext cx="0" cy="108000"/>
            </a:xfrm>
            <a:prstGeom prst="line">
              <a:avLst/>
            </a:prstGeom>
            <a:noFill/>
            <a:ln w="9525" cap="flat" cmpd="sng" algn="ctr">
              <a:solidFill>
                <a:srgbClr val="00507F">
                  <a:shade val="95000"/>
                  <a:satMod val="105000"/>
                </a:srgbClr>
              </a:solidFill>
              <a:prstDash val="solid"/>
            </a:ln>
            <a:effectLst/>
          </p:spPr>
        </p:cxnSp>
        <p:cxnSp>
          <p:nvCxnSpPr>
            <p:cNvPr id="88" name="Gerader Verbinder 83"/>
            <p:cNvCxnSpPr/>
            <p:nvPr/>
          </p:nvCxnSpPr>
          <p:spPr>
            <a:xfrm rot="5400000">
              <a:off x="6754948" y="2259200"/>
              <a:ext cx="0" cy="108000"/>
            </a:xfrm>
            <a:prstGeom prst="line">
              <a:avLst/>
            </a:prstGeom>
            <a:noFill/>
            <a:ln w="9525" cap="flat" cmpd="sng" algn="ctr">
              <a:solidFill>
                <a:srgbClr val="00507F">
                  <a:shade val="95000"/>
                  <a:satMod val="105000"/>
                </a:srgbClr>
              </a:solidFill>
              <a:prstDash val="solid"/>
            </a:ln>
            <a:effectLst/>
          </p:spPr>
        </p:cxnSp>
        <p:cxnSp>
          <p:nvCxnSpPr>
            <p:cNvPr id="89" name="Gerader Verbinder 84"/>
            <p:cNvCxnSpPr/>
            <p:nvPr/>
          </p:nvCxnSpPr>
          <p:spPr>
            <a:xfrm rot="5400000">
              <a:off x="6754948" y="2202723"/>
              <a:ext cx="0" cy="108000"/>
            </a:xfrm>
            <a:prstGeom prst="line">
              <a:avLst/>
            </a:prstGeom>
            <a:noFill/>
            <a:ln w="9525" cap="flat" cmpd="sng" algn="ctr">
              <a:solidFill>
                <a:srgbClr val="00507F">
                  <a:shade val="95000"/>
                  <a:satMod val="105000"/>
                </a:srgbClr>
              </a:solidFill>
              <a:prstDash val="solid"/>
            </a:ln>
            <a:effectLst/>
          </p:spPr>
        </p:cxnSp>
        <p:cxnSp>
          <p:nvCxnSpPr>
            <p:cNvPr id="90" name="Gerader Verbinder 85"/>
            <p:cNvCxnSpPr/>
            <p:nvPr/>
          </p:nvCxnSpPr>
          <p:spPr>
            <a:xfrm rot="5400000">
              <a:off x="6756788" y="1821595"/>
              <a:ext cx="0" cy="216000"/>
            </a:xfrm>
            <a:prstGeom prst="line">
              <a:avLst/>
            </a:prstGeom>
            <a:noFill/>
            <a:ln w="9525" cap="flat" cmpd="sng" algn="ctr">
              <a:solidFill>
                <a:srgbClr val="00507F">
                  <a:shade val="95000"/>
                  <a:satMod val="105000"/>
                </a:srgbClr>
              </a:solidFill>
              <a:prstDash val="solid"/>
            </a:ln>
            <a:effectLst/>
          </p:spPr>
        </p:cxnSp>
        <p:cxnSp>
          <p:nvCxnSpPr>
            <p:cNvPr id="91" name="Gerader Verbinder 86"/>
            <p:cNvCxnSpPr/>
            <p:nvPr/>
          </p:nvCxnSpPr>
          <p:spPr>
            <a:xfrm rot="5400000">
              <a:off x="6754948" y="1925637"/>
              <a:ext cx="0" cy="108000"/>
            </a:xfrm>
            <a:prstGeom prst="line">
              <a:avLst/>
            </a:prstGeom>
            <a:noFill/>
            <a:ln w="9525" cap="flat" cmpd="sng" algn="ctr">
              <a:solidFill>
                <a:srgbClr val="00507F">
                  <a:shade val="95000"/>
                  <a:satMod val="105000"/>
                </a:srgbClr>
              </a:solidFill>
              <a:prstDash val="solid"/>
            </a:ln>
            <a:effectLst/>
          </p:spPr>
        </p:cxnSp>
        <p:cxnSp>
          <p:nvCxnSpPr>
            <p:cNvPr id="92" name="Gerader Verbinder 87"/>
            <p:cNvCxnSpPr/>
            <p:nvPr/>
          </p:nvCxnSpPr>
          <p:spPr>
            <a:xfrm rot="5400000">
              <a:off x="6754948" y="2035768"/>
              <a:ext cx="0" cy="108000"/>
            </a:xfrm>
            <a:prstGeom prst="line">
              <a:avLst/>
            </a:prstGeom>
            <a:noFill/>
            <a:ln w="9525" cap="flat" cmpd="sng" algn="ctr">
              <a:solidFill>
                <a:srgbClr val="00507F">
                  <a:shade val="95000"/>
                  <a:satMod val="105000"/>
                </a:srgbClr>
              </a:solidFill>
              <a:prstDash val="solid"/>
            </a:ln>
            <a:effectLst/>
          </p:spPr>
        </p:cxnSp>
        <p:cxnSp>
          <p:nvCxnSpPr>
            <p:cNvPr id="93" name="Gerader Verbinder 88"/>
            <p:cNvCxnSpPr/>
            <p:nvPr/>
          </p:nvCxnSpPr>
          <p:spPr>
            <a:xfrm rot="5400000">
              <a:off x="6754948" y="1979291"/>
              <a:ext cx="0" cy="108000"/>
            </a:xfrm>
            <a:prstGeom prst="line">
              <a:avLst/>
            </a:prstGeom>
            <a:noFill/>
            <a:ln w="9525" cap="flat" cmpd="sng" algn="ctr">
              <a:solidFill>
                <a:srgbClr val="00507F">
                  <a:shade val="95000"/>
                  <a:satMod val="105000"/>
                </a:srgbClr>
              </a:solidFill>
              <a:prstDash val="solid"/>
            </a:ln>
            <a:effectLst/>
          </p:spPr>
        </p:cxnSp>
        <p:cxnSp>
          <p:nvCxnSpPr>
            <p:cNvPr id="94" name="Gerader Verbinder 89"/>
            <p:cNvCxnSpPr/>
            <p:nvPr/>
          </p:nvCxnSpPr>
          <p:spPr>
            <a:xfrm rot="5400000">
              <a:off x="6756788" y="1599489"/>
              <a:ext cx="0" cy="216000"/>
            </a:xfrm>
            <a:prstGeom prst="line">
              <a:avLst/>
            </a:prstGeom>
            <a:noFill/>
            <a:ln w="9525" cap="flat" cmpd="sng" algn="ctr">
              <a:solidFill>
                <a:srgbClr val="00507F">
                  <a:shade val="95000"/>
                  <a:satMod val="105000"/>
                </a:srgbClr>
              </a:solidFill>
              <a:prstDash val="solid"/>
            </a:ln>
            <a:effectLst/>
          </p:spPr>
        </p:cxnSp>
        <p:cxnSp>
          <p:nvCxnSpPr>
            <p:cNvPr id="95" name="Gerader Verbinder 90"/>
            <p:cNvCxnSpPr/>
            <p:nvPr/>
          </p:nvCxnSpPr>
          <p:spPr>
            <a:xfrm rot="5400000">
              <a:off x="6754948" y="1703531"/>
              <a:ext cx="0" cy="108000"/>
            </a:xfrm>
            <a:prstGeom prst="line">
              <a:avLst/>
            </a:prstGeom>
            <a:noFill/>
            <a:ln w="9525" cap="flat" cmpd="sng" algn="ctr">
              <a:solidFill>
                <a:srgbClr val="00507F">
                  <a:shade val="95000"/>
                  <a:satMod val="105000"/>
                </a:srgbClr>
              </a:solidFill>
              <a:prstDash val="solid"/>
            </a:ln>
            <a:effectLst/>
          </p:spPr>
        </p:cxnSp>
        <p:cxnSp>
          <p:nvCxnSpPr>
            <p:cNvPr id="96" name="Gerader Verbinder 91"/>
            <p:cNvCxnSpPr/>
            <p:nvPr/>
          </p:nvCxnSpPr>
          <p:spPr>
            <a:xfrm rot="5400000">
              <a:off x="6754948" y="1813662"/>
              <a:ext cx="0" cy="108000"/>
            </a:xfrm>
            <a:prstGeom prst="line">
              <a:avLst/>
            </a:prstGeom>
            <a:noFill/>
            <a:ln w="9525" cap="flat" cmpd="sng" algn="ctr">
              <a:solidFill>
                <a:srgbClr val="00507F">
                  <a:shade val="95000"/>
                  <a:satMod val="105000"/>
                </a:srgbClr>
              </a:solidFill>
              <a:prstDash val="solid"/>
            </a:ln>
            <a:effectLst/>
          </p:spPr>
        </p:cxnSp>
        <p:cxnSp>
          <p:nvCxnSpPr>
            <p:cNvPr id="97" name="Gerader Verbinder 92"/>
            <p:cNvCxnSpPr/>
            <p:nvPr/>
          </p:nvCxnSpPr>
          <p:spPr>
            <a:xfrm rot="5400000">
              <a:off x="6754948" y="1757185"/>
              <a:ext cx="0" cy="108000"/>
            </a:xfrm>
            <a:prstGeom prst="line">
              <a:avLst/>
            </a:prstGeom>
            <a:noFill/>
            <a:ln w="9525" cap="flat" cmpd="sng" algn="ctr">
              <a:solidFill>
                <a:srgbClr val="00507F">
                  <a:shade val="95000"/>
                  <a:satMod val="105000"/>
                </a:srgbClr>
              </a:solidFill>
              <a:prstDash val="solid"/>
            </a:ln>
            <a:effectLst/>
          </p:spPr>
        </p:cxnSp>
        <p:cxnSp>
          <p:nvCxnSpPr>
            <p:cNvPr id="98" name="Gerader Verbinder 93"/>
            <p:cNvCxnSpPr/>
            <p:nvPr/>
          </p:nvCxnSpPr>
          <p:spPr>
            <a:xfrm rot="5400000">
              <a:off x="6756788" y="1599391"/>
              <a:ext cx="0" cy="216000"/>
            </a:xfrm>
            <a:prstGeom prst="line">
              <a:avLst/>
            </a:prstGeom>
            <a:noFill/>
            <a:ln w="9525" cap="flat" cmpd="sng" algn="ctr">
              <a:solidFill>
                <a:srgbClr val="00507F">
                  <a:shade val="95000"/>
                  <a:satMod val="105000"/>
                </a:srgbClr>
              </a:solidFill>
              <a:prstDash val="solid"/>
            </a:ln>
            <a:effectLst/>
          </p:spPr>
        </p:cxnSp>
        <p:cxnSp>
          <p:nvCxnSpPr>
            <p:cNvPr id="99" name="Gerader Verbinder 94"/>
            <p:cNvCxnSpPr/>
            <p:nvPr/>
          </p:nvCxnSpPr>
          <p:spPr>
            <a:xfrm rot="5400000">
              <a:off x="6754948" y="1483511"/>
              <a:ext cx="0" cy="108000"/>
            </a:xfrm>
            <a:prstGeom prst="line">
              <a:avLst/>
            </a:prstGeom>
            <a:noFill/>
            <a:ln w="9525" cap="flat" cmpd="sng" algn="ctr">
              <a:solidFill>
                <a:srgbClr val="00507F">
                  <a:shade val="95000"/>
                  <a:satMod val="105000"/>
                </a:srgbClr>
              </a:solidFill>
              <a:prstDash val="solid"/>
            </a:ln>
            <a:effectLst/>
          </p:spPr>
        </p:cxnSp>
        <p:cxnSp>
          <p:nvCxnSpPr>
            <p:cNvPr id="100" name="Gerader Verbinder 95"/>
            <p:cNvCxnSpPr/>
            <p:nvPr/>
          </p:nvCxnSpPr>
          <p:spPr>
            <a:xfrm rot="5400000">
              <a:off x="6754948" y="1593642"/>
              <a:ext cx="0" cy="108000"/>
            </a:xfrm>
            <a:prstGeom prst="line">
              <a:avLst/>
            </a:prstGeom>
            <a:noFill/>
            <a:ln w="9525" cap="flat" cmpd="sng" algn="ctr">
              <a:solidFill>
                <a:srgbClr val="00507F">
                  <a:shade val="95000"/>
                  <a:satMod val="105000"/>
                </a:srgbClr>
              </a:solidFill>
              <a:prstDash val="solid"/>
            </a:ln>
            <a:effectLst/>
          </p:spPr>
        </p:cxnSp>
        <p:cxnSp>
          <p:nvCxnSpPr>
            <p:cNvPr id="101" name="Gerader Verbinder 96"/>
            <p:cNvCxnSpPr/>
            <p:nvPr/>
          </p:nvCxnSpPr>
          <p:spPr>
            <a:xfrm rot="5400000">
              <a:off x="6754948" y="1537165"/>
              <a:ext cx="0" cy="108000"/>
            </a:xfrm>
            <a:prstGeom prst="line">
              <a:avLst/>
            </a:prstGeom>
            <a:noFill/>
            <a:ln w="9525" cap="flat" cmpd="sng" algn="ctr">
              <a:solidFill>
                <a:srgbClr val="00507F">
                  <a:shade val="95000"/>
                  <a:satMod val="105000"/>
                </a:srgbClr>
              </a:solidFill>
              <a:prstDash val="solid"/>
            </a:ln>
            <a:effectLst/>
          </p:spPr>
        </p:cxnSp>
        <p:cxnSp>
          <p:nvCxnSpPr>
            <p:cNvPr id="102" name="Gerader Verbinder 97"/>
            <p:cNvCxnSpPr/>
            <p:nvPr/>
          </p:nvCxnSpPr>
          <p:spPr>
            <a:xfrm rot="5400000">
              <a:off x="6756788" y="1359704"/>
              <a:ext cx="0" cy="216000"/>
            </a:xfrm>
            <a:prstGeom prst="line">
              <a:avLst/>
            </a:prstGeom>
            <a:noFill/>
            <a:ln w="9525" cap="flat" cmpd="sng" algn="ctr">
              <a:solidFill>
                <a:srgbClr val="00507F">
                  <a:shade val="95000"/>
                  <a:satMod val="105000"/>
                </a:srgbClr>
              </a:solidFill>
              <a:prstDash val="solid"/>
            </a:ln>
            <a:effectLst/>
          </p:spPr>
        </p:cxnSp>
      </p:grpSp>
    </p:spTree>
    <p:extLst>
      <p:ext uri="{BB962C8B-B14F-4D97-AF65-F5344CB8AC3E}">
        <p14:creationId xmlns:p14="http://schemas.microsoft.com/office/powerpoint/2010/main" val="11367632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pic>
        <p:nvPicPr>
          <p:cNvPr id="5" name="Grafik 4"/>
          <p:cNvPicPr>
            <a:picLocks noChangeAspect="1"/>
          </p:cNvPicPr>
          <p:nvPr userDrawn="1"/>
        </p:nvPicPr>
        <p:blipFill rotWithShape="1">
          <a:blip r:embed="rId2" cstate="screen">
            <a:duotone>
              <a:srgbClr val="00507F">
                <a:shade val="45000"/>
                <a:satMod val="135000"/>
              </a:srgb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0" y="4149874"/>
            <a:ext cx="10242579" cy="723797"/>
          </a:xfrm>
          <a:prstGeom prst="rect">
            <a:avLst/>
          </a:prstGeom>
          <a:solidFill>
            <a:sysClr val="window" lastClr="FFFFFF"/>
          </a:solidFill>
        </p:spPr>
      </p:pic>
      <p:sp>
        <p:nvSpPr>
          <p:cNvPr id="14" name="Titel 13"/>
          <p:cNvSpPr>
            <a:spLocks noGrp="1"/>
          </p:cNvSpPr>
          <p:nvPr>
            <p:ph type="title" hasCustomPrompt="1"/>
          </p:nvPr>
        </p:nvSpPr>
        <p:spPr>
          <a:xfrm>
            <a:off x="323076" y="4123472"/>
            <a:ext cx="8652449" cy="648072"/>
          </a:xfrm>
          <a:prstGeom prst="rect">
            <a:avLst/>
          </a:prstGeom>
        </p:spPr>
        <p:txBody>
          <a:bodyPr anchor="ctr"/>
          <a:lstStyle>
            <a:lvl1pPr algn="l">
              <a:defRPr sz="2400">
                <a:solidFill>
                  <a:schemeClr val="bg1"/>
                </a:solidFill>
              </a:defRPr>
            </a:lvl1pPr>
          </a:lstStyle>
          <a:p>
            <a:r>
              <a:rPr lang="en-GB" dirty="0" smtClean="0"/>
              <a:t>Thank you for your attention!</a:t>
            </a:r>
            <a:endParaRPr lang="de-DE" dirty="0"/>
          </a:p>
        </p:txBody>
      </p:sp>
      <p:sp>
        <p:nvSpPr>
          <p:cNvPr id="11" name="Textplatzhalter 10"/>
          <p:cNvSpPr>
            <a:spLocks noGrp="1"/>
          </p:cNvSpPr>
          <p:nvPr>
            <p:ph type="body" sz="quarter" idx="11" hasCustomPrompt="1"/>
          </p:nvPr>
        </p:nvSpPr>
        <p:spPr>
          <a:xfrm>
            <a:off x="323078" y="4870471"/>
            <a:ext cx="4327200" cy="1263600"/>
          </a:xfrm>
          <a:prstGeom prst="rect">
            <a:avLst/>
          </a:prstGeom>
        </p:spPr>
        <p:txBody>
          <a:bodyPr>
            <a:normAutofit/>
          </a:bodyPr>
          <a:lstStyle>
            <a:lvl1pPr marL="0" marR="0" indent="0" algn="l" defTabSz="914400" rtl="0" eaLnBrk="1" fontAlgn="base" latinLnBrk="0" hangingPunct="1">
              <a:lnSpc>
                <a:spcPct val="100000"/>
              </a:lnSpc>
              <a:spcBef>
                <a:spcPct val="20000"/>
              </a:spcBef>
              <a:spcAft>
                <a:spcPct val="0"/>
              </a:spcAft>
              <a:buClrTx/>
              <a:buSzTx/>
              <a:buFontTx/>
              <a:buNone/>
              <a:tabLst/>
              <a:defRPr sz="1600" baseline="0">
                <a:solidFill>
                  <a:srgbClr val="00507F"/>
                </a:solidFill>
                <a:latin typeface="Arial" panose="020B0604020202020204" pitchFamily="34" charset="0"/>
                <a:cs typeface="Arial" panose="020B0604020202020204" pitchFamily="34" charset="0"/>
              </a:defRPr>
            </a:lvl1pPr>
          </a:lstStyle>
          <a:p>
            <a:pPr lvl="0"/>
            <a:r>
              <a:rPr lang="en-GB" noProof="0" dirty="0" smtClean="0"/>
              <a:t>Please insert your name</a:t>
            </a:r>
          </a:p>
          <a:p>
            <a:pPr lvl="0"/>
            <a:r>
              <a:rPr lang="en-GB" noProof="0" dirty="0" smtClean="0"/>
              <a:t>Please insert your position</a:t>
            </a:r>
          </a:p>
          <a:p>
            <a:pPr lvl="0"/>
            <a:r>
              <a:rPr lang="en-GB" noProof="0" dirty="0" smtClean="0"/>
              <a:t>Please insert your company</a:t>
            </a:r>
            <a:endParaRPr lang="en-GB" noProof="0" dirty="0"/>
          </a:p>
        </p:txBody>
      </p:sp>
      <p:pic>
        <p:nvPicPr>
          <p:cNvPr id="10" name="Grafik 9"/>
          <p:cNvPicPr>
            <a:picLocks noChangeAspect="1"/>
          </p:cNvPicPr>
          <p:nvPr userDrawn="1"/>
        </p:nvPicPr>
        <p:blipFill>
          <a:blip r:embed="rId4"/>
          <a:stretch>
            <a:fillRect/>
          </a:stretch>
        </p:blipFill>
        <p:spPr>
          <a:xfrm>
            <a:off x="323077" y="250257"/>
            <a:ext cx="11532769" cy="3724221"/>
          </a:xfrm>
          <a:prstGeom prst="rect">
            <a:avLst/>
          </a:prstGeom>
        </p:spPr>
      </p:pic>
      <p:pic>
        <p:nvPicPr>
          <p:cNvPr id="6" name="Grafik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42579" y="4201789"/>
            <a:ext cx="1251163" cy="540000"/>
          </a:xfrm>
          <a:prstGeom prst="rect">
            <a:avLst/>
          </a:prstGeom>
        </p:spPr>
      </p:pic>
      <p:sp>
        <p:nvSpPr>
          <p:cNvPr id="7" name="Textfeld 3"/>
          <p:cNvSpPr txBox="1"/>
          <p:nvPr userDrawn="1"/>
        </p:nvSpPr>
        <p:spPr>
          <a:xfrm>
            <a:off x="10276880" y="3697479"/>
            <a:ext cx="1881351" cy="276999"/>
          </a:xfrm>
          <a:prstGeom prst="rect">
            <a:avLst/>
          </a:prstGeom>
          <a:noFill/>
        </p:spPr>
        <p:txBody>
          <a:bodyPr wrap="square" rtlCol="0">
            <a:spAutoFit/>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sysClr val="window" lastClr="FFFFFF">
                    <a:lumMod val="95000"/>
                  </a:sysClr>
                </a:solidFill>
                <a:effectLst/>
                <a:uLnTx/>
                <a:uFillTx/>
                <a:latin typeface="Arial"/>
                <a:ea typeface="+mn-ea"/>
                <a:cs typeface="+mn-cs"/>
              </a:rPr>
              <a:t>Copyright: S. Werner</a:t>
            </a:r>
            <a:endParaRPr kumimoji="0" lang="de-DE" sz="1200" b="0" i="0" u="none" strike="noStrike" kern="1200" cap="none" spc="0" normalizeH="0" baseline="0" noProof="0" dirty="0">
              <a:ln>
                <a:noFill/>
              </a:ln>
              <a:solidFill>
                <a:sysClr val="window" lastClr="FFFFFF">
                  <a:lumMod val="95000"/>
                </a:sysClr>
              </a:solidFill>
              <a:effectLst/>
              <a:uLnTx/>
              <a:uFillTx/>
              <a:latin typeface="Arial"/>
              <a:ea typeface="+mn-ea"/>
              <a:cs typeface="+mn-cs"/>
            </a:endParaRPr>
          </a:p>
        </p:txBody>
      </p:sp>
      <p:sp>
        <p:nvSpPr>
          <p:cNvPr id="3" name="Inhaltsplatzhalter 2" descr="Please enter Venue, Date" title="Please enter Venue, Date"/>
          <p:cNvSpPr>
            <a:spLocks noGrp="1"/>
          </p:cNvSpPr>
          <p:nvPr>
            <p:ph sz="quarter" idx="12" hasCustomPrompt="1"/>
          </p:nvPr>
        </p:nvSpPr>
        <p:spPr>
          <a:xfrm>
            <a:off x="2495550" y="6238875"/>
            <a:ext cx="7199313" cy="503238"/>
          </a:xfrm>
          <a:prstGeom prst="rect">
            <a:avLst/>
          </a:prstGeom>
        </p:spPr>
        <p:txBody>
          <a:bodyPr anchor="ctr" anchorCtr="0">
            <a:noAutofit/>
          </a:bodyPr>
          <a:lstStyle>
            <a:lvl1pPr algn="ctr">
              <a:defRPr sz="1200" baseline="0">
                <a:solidFill>
                  <a:srgbClr val="00507F"/>
                </a:solidFill>
                <a:latin typeface="Arial" panose="020B0604020202020204" pitchFamily="34" charset="0"/>
                <a:cs typeface="Arial" panose="020B0604020202020204" pitchFamily="34" charset="0"/>
              </a:defRPr>
            </a:lvl1pPr>
            <a:lvl2pPr>
              <a:defRPr sz="1500">
                <a:solidFill>
                  <a:srgbClr val="00507F"/>
                </a:solidFill>
              </a:defRPr>
            </a:lvl2pPr>
            <a:lvl3pPr>
              <a:defRPr sz="1500">
                <a:solidFill>
                  <a:srgbClr val="00507F"/>
                </a:solidFill>
              </a:defRPr>
            </a:lvl3pPr>
            <a:lvl4pPr>
              <a:defRPr sz="1500">
                <a:solidFill>
                  <a:srgbClr val="00507F"/>
                </a:solidFill>
              </a:defRPr>
            </a:lvl4pPr>
            <a:lvl5pPr>
              <a:defRPr sz="1500">
                <a:solidFill>
                  <a:srgbClr val="00507F"/>
                </a:solidFill>
              </a:defRPr>
            </a:lvl5pPr>
          </a:lstStyle>
          <a:p>
            <a:pPr lvl="0"/>
            <a:r>
              <a:rPr lang="en-GB" noProof="0" dirty="0" smtClean="0"/>
              <a:t>Please enter venue, data.</a:t>
            </a:r>
          </a:p>
        </p:txBody>
      </p:sp>
      <p:pic>
        <p:nvPicPr>
          <p:cNvPr id="9" name="Grafik 8"/>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20033056">
            <a:off x="117187" y="113488"/>
            <a:ext cx="1257475" cy="1267002"/>
          </a:xfrm>
          <a:prstGeom prst="rect">
            <a:avLst/>
          </a:prstGeom>
        </p:spPr>
      </p:pic>
    </p:spTree>
    <p:extLst>
      <p:ext uri="{BB962C8B-B14F-4D97-AF65-F5344CB8AC3E}">
        <p14:creationId xmlns:p14="http://schemas.microsoft.com/office/powerpoint/2010/main" val="87357894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Final Slide">
    <p:spTree>
      <p:nvGrpSpPr>
        <p:cNvPr id="1" name=""/>
        <p:cNvGrpSpPr/>
        <p:nvPr/>
      </p:nvGrpSpPr>
      <p:grpSpPr>
        <a:xfrm>
          <a:off x="0" y="0"/>
          <a:ext cx="0" cy="0"/>
          <a:chOff x="0" y="0"/>
          <a:chExt cx="0" cy="0"/>
        </a:xfrm>
      </p:grpSpPr>
      <p:pic>
        <p:nvPicPr>
          <p:cNvPr id="5" name="Grafik 4"/>
          <p:cNvPicPr>
            <a:picLocks noChangeAspect="1"/>
          </p:cNvPicPr>
          <p:nvPr userDrawn="1"/>
        </p:nvPicPr>
        <p:blipFill rotWithShape="1">
          <a:blip r:embed="rId2" cstate="screen">
            <a:duotone>
              <a:srgbClr val="00507F">
                <a:shade val="45000"/>
                <a:satMod val="135000"/>
              </a:srgb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0" y="4149874"/>
            <a:ext cx="10242579" cy="723797"/>
          </a:xfrm>
          <a:prstGeom prst="rect">
            <a:avLst/>
          </a:prstGeom>
          <a:solidFill>
            <a:sysClr val="window" lastClr="FFFFFF"/>
          </a:solidFill>
        </p:spPr>
      </p:pic>
      <p:sp>
        <p:nvSpPr>
          <p:cNvPr id="14" name="Titel 13"/>
          <p:cNvSpPr>
            <a:spLocks noGrp="1"/>
          </p:cNvSpPr>
          <p:nvPr>
            <p:ph type="title" hasCustomPrompt="1"/>
          </p:nvPr>
        </p:nvSpPr>
        <p:spPr>
          <a:xfrm>
            <a:off x="323076" y="4123472"/>
            <a:ext cx="8652449" cy="648072"/>
          </a:xfrm>
          <a:prstGeom prst="rect">
            <a:avLst/>
          </a:prstGeom>
        </p:spPr>
        <p:txBody>
          <a:bodyPr anchor="ctr"/>
          <a:lstStyle>
            <a:lvl1pPr algn="l">
              <a:defRPr sz="2400">
                <a:solidFill>
                  <a:schemeClr val="bg1"/>
                </a:solidFill>
              </a:defRPr>
            </a:lvl1pPr>
          </a:lstStyle>
          <a:p>
            <a:r>
              <a:rPr lang="en-GB" dirty="0" smtClean="0"/>
              <a:t>Thank you for your attention!</a:t>
            </a:r>
            <a:endParaRPr lang="de-DE" dirty="0"/>
          </a:p>
        </p:txBody>
      </p:sp>
      <p:sp>
        <p:nvSpPr>
          <p:cNvPr id="11" name="Textplatzhalter 10"/>
          <p:cNvSpPr>
            <a:spLocks noGrp="1"/>
          </p:cNvSpPr>
          <p:nvPr>
            <p:ph type="body" sz="quarter" idx="11" hasCustomPrompt="1"/>
          </p:nvPr>
        </p:nvSpPr>
        <p:spPr>
          <a:xfrm>
            <a:off x="323078" y="4870471"/>
            <a:ext cx="4327200" cy="1263600"/>
          </a:xfrm>
          <a:prstGeom prst="rect">
            <a:avLst/>
          </a:prstGeom>
        </p:spPr>
        <p:txBody>
          <a:bodyPr>
            <a:normAutofit/>
          </a:bodyPr>
          <a:lstStyle>
            <a:lvl1pPr marL="0" marR="0" indent="0" algn="l" defTabSz="914400" rtl="0" eaLnBrk="1" fontAlgn="base" latinLnBrk="0" hangingPunct="1">
              <a:lnSpc>
                <a:spcPct val="100000"/>
              </a:lnSpc>
              <a:spcBef>
                <a:spcPct val="20000"/>
              </a:spcBef>
              <a:spcAft>
                <a:spcPct val="0"/>
              </a:spcAft>
              <a:buClrTx/>
              <a:buSzTx/>
              <a:buFontTx/>
              <a:buNone/>
              <a:tabLst/>
              <a:defRPr sz="1600" baseline="0">
                <a:solidFill>
                  <a:srgbClr val="00507F"/>
                </a:solidFill>
                <a:latin typeface="Arial" panose="020B0604020202020204" pitchFamily="34" charset="0"/>
                <a:cs typeface="Arial" panose="020B0604020202020204" pitchFamily="34" charset="0"/>
              </a:defRPr>
            </a:lvl1pPr>
          </a:lstStyle>
          <a:p>
            <a:pPr lvl="0"/>
            <a:r>
              <a:rPr lang="en-GB" noProof="0" dirty="0" smtClean="0"/>
              <a:t>Please insert your name</a:t>
            </a:r>
          </a:p>
          <a:p>
            <a:pPr lvl="0"/>
            <a:r>
              <a:rPr lang="en-GB" noProof="0" dirty="0" smtClean="0"/>
              <a:t>Please insert your position</a:t>
            </a:r>
          </a:p>
          <a:p>
            <a:pPr lvl="0"/>
            <a:r>
              <a:rPr lang="en-GB" noProof="0" dirty="0" smtClean="0"/>
              <a:t>Please insert your company</a:t>
            </a:r>
            <a:endParaRPr lang="en-GB" noProof="0" dirty="0"/>
          </a:p>
        </p:txBody>
      </p:sp>
      <p:pic>
        <p:nvPicPr>
          <p:cNvPr id="10" name="Grafik 9"/>
          <p:cNvPicPr>
            <a:picLocks noChangeAspect="1"/>
          </p:cNvPicPr>
          <p:nvPr userDrawn="1"/>
        </p:nvPicPr>
        <p:blipFill>
          <a:blip r:embed="rId4"/>
          <a:stretch>
            <a:fillRect/>
          </a:stretch>
        </p:blipFill>
        <p:spPr>
          <a:xfrm>
            <a:off x="323077" y="250257"/>
            <a:ext cx="11532769" cy="3724221"/>
          </a:xfrm>
          <a:prstGeom prst="rect">
            <a:avLst/>
          </a:prstGeom>
        </p:spPr>
      </p:pic>
      <p:pic>
        <p:nvPicPr>
          <p:cNvPr id="6" name="Grafik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242579" y="4201789"/>
            <a:ext cx="1251163" cy="540000"/>
          </a:xfrm>
          <a:prstGeom prst="rect">
            <a:avLst/>
          </a:prstGeom>
        </p:spPr>
      </p:pic>
      <p:sp>
        <p:nvSpPr>
          <p:cNvPr id="7" name="Textfeld 3"/>
          <p:cNvSpPr txBox="1"/>
          <p:nvPr userDrawn="1"/>
        </p:nvSpPr>
        <p:spPr>
          <a:xfrm>
            <a:off x="10276880" y="3697479"/>
            <a:ext cx="1881351" cy="276999"/>
          </a:xfrm>
          <a:prstGeom prst="rect">
            <a:avLst/>
          </a:prstGeom>
          <a:noFill/>
        </p:spPr>
        <p:txBody>
          <a:bodyPr wrap="square" rtlCol="0">
            <a:spAutoFit/>
          </a:bodyPr>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smtClean="0">
                <a:ln>
                  <a:noFill/>
                </a:ln>
                <a:solidFill>
                  <a:sysClr val="window" lastClr="FFFFFF">
                    <a:lumMod val="95000"/>
                  </a:sysClr>
                </a:solidFill>
                <a:effectLst/>
                <a:uLnTx/>
                <a:uFillTx/>
                <a:latin typeface="Arial"/>
                <a:ea typeface="+mn-ea"/>
                <a:cs typeface="+mn-cs"/>
              </a:rPr>
              <a:t>Copyright: S. Werner</a:t>
            </a:r>
            <a:endParaRPr kumimoji="0" lang="de-DE" sz="1200" b="0" i="0" u="none" strike="noStrike" kern="1200" cap="none" spc="0" normalizeH="0" baseline="0" noProof="0" dirty="0">
              <a:ln>
                <a:noFill/>
              </a:ln>
              <a:solidFill>
                <a:sysClr val="window" lastClr="FFFFFF">
                  <a:lumMod val="95000"/>
                </a:sysClr>
              </a:solidFill>
              <a:effectLst/>
              <a:uLnTx/>
              <a:uFillTx/>
              <a:latin typeface="Arial"/>
              <a:ea typeface="+mn-ea"/>
              <a:cs typeface="+mn-cs"/>
            </a:endParaRPr>
          </a:p>
        </p:txBody>
      </p:sp>
      <p:sp>
        <p:nvSpPr>
          <p:cNvPr id="3" name="Inhaltsplatzhalter 2" descr="Please enter Venue, Date" title="Please enter Venue, Date"/>
          <p:cNvSpPr>
            <a:spLocks noGrp="1"/>
          </p:cNvSpPr>
          <p:nvPr>
            <p:ph sz="quarter" idx="12" hasCustomPrompt="1"/>
          </p:nvPr>
        </p:nvSpPr>
        <p:spPr>
          <a:xfrm>
            <a:off x="2495550" y="6238875"/>
            <a:ext cx="7199313" cy="503238"/>
          </a:xfrm>
          <a:prstGeom prst="rect">
            <a:avLst/>
          </a:prstGeom>
        </p:spPr>
        <p:txBody>
          <a:bodyPr anchor="ctr" anchorCtr="0">
            <a:noAutofit/>
          </a:bodyPr>
          <a:lstStyle>
            <a:lvl1pPr algn="ctr">
              <a:defRPr sz="1200" baseline="0">
                <a:solidFill>
                  <a:srgbClr val="00507F"/>
                </a:solidFill>
                <a:latin typeface="Arial" panose="020B0604020202020204" pitchFamily="34" charset="0"/>
                <a:cs typeface="Arial" panose="020B0604020202020204" pitchFamily="34" charset="0"/>
              </a:defRPr>
            </a:lvl1pPr>
            <a:lvl2pPr>
              <a:defRPr sz="1500">
                <a:solidFill>
                  <a:srgbClr val="00507F"/>
                </a:solidFill>
              </a:defRPr>
            </a:lvl2pPr>
            <a:lvl3pPr>
              <a:defRPr sz="1500">
                <a:solidFill>
                  <a:srgbClr val="00507F"/>
                </a:solidFill>
              </a:defRPr>
            </a:lvl3pPr>
            <a:lvl4pPr>
              <a:defRPr sz="1500">
                <a:solidFill>
                  <a:srgbClr val="00507F"/>
                </a:solidFill>
              </a:defRPr>
            </a:lvl4pPr>
            <a:lvl5pPr>
              <a:defRPr sz="1500">
                <a:solidFill>
                  <a:srgbClr val="00507F"/>
                </a:solidFill>
              </a:defRPr>
            </a:lvl5pPr>
          </a:lstStyle>
          <a:p>
            <a:pPr lvl="0"/>
            <a:r>
              <a:rPr lang="en-GB" noProof="0" dirty="0" smtClean="0"/>
              <a:t>Please enter venue, data.</a:t>
            </a:r>
          </a:p>
        </p:txBody>
      </p:sp>
      <p:pic>
        <p:nvPicPr>
          <p:cNvPr id="12" name="Grafik 11"/>
          <p:cNvPicPr>
            <a:picLocks noChangeAspect="1"/>
          </p:cNvPicPr>
          <p:nvPr userDrawn="1"/>
        </p:nvPicPr>
        <p:blipFill>
          <a:blip r:embed="rId6"/>
          <a:stretch>
            <a:fillRect/>
          </a:stretch>
        </p:blipFill>
        <p:spPr>
          <a:xfrm>
            <a:off x="323077" y="177473"/>
            <a:ext cx="11532770" cy="3828385"/>
          </a:xfrm>
          <a:prstGeom prst="rect">
            <a:avLst/>
          </a:prstGeom>
        </p:spPr>
      </p:pic>
      <p:pic>
        <p:nvPicPr>
          <p:cNvPr id="13" name="Grafik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20033056">
            <a:off x="117187" y="113488"/>
            <a:ext cx="1257475" cy="1267002"/>
          </a:xfrm>
          <a:prstGeom prst="rect">
            <a:avLst/>
          </a:prstGeom>
        </p:spPr>
      </p:pic>
    </p:spTree>
    <p:extLst>
      <p:ext uri="{BB962C8B-B14F-4D97-AF65-F5344CB8AC3E}">
        <p14:creationId xmlns:p14="http://schemas.microsoft.com/office/powerpoint/2010/main" val="224980142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10" name="Textplatzhalter 9"/>
          <p:cNvSpPr>
            <a:spLocks noGrp="1"/>
          </p:cNvSpPr>
          <p:nvPr>
            <p:ph type="body" sz="quarter" idx="10" hasCustomPrompt="1"/>
          </p:nvPr>
        </p:nvSpPr>
        <p:spPr>
          <a:xfrm>
            <a:off x="349199" y="964800"/>
            <a:ext cx="7448400" cy="439200"/>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Tx/>
              <a:buNone/>
              <a:tabLst/>
              <a:defRPr sz="2000" i="1" baseline="0">
                <a:solidFill>
                  <a:srgbClr val="00507F"/>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de-DE" dirty="0" smtClean="0"/>
              <a:t>Sub-Headline</a:t>
            </a:r>
          </a:p>
          <a:p>
            <a:pPr lvl="0"/>
            <a:endParaRPr lang="de-DE" dirty="0"/>
          </a:p>
        </p:txBody>
      </p:sp>
      <p:sp>
        <p:nvSpPr>
          <p:cNvPr id="4" name="Textplatzhalter 3"/>
          <p:cNvSpPr>
            <a:spLocks noGrp="1"/>
          </p:cNvSpPr>
          <p:nvPr>
            <p:ph type="body" sz="quarter" idx="11" hasCustomPrompt="1"/>
          </p:nvPr>
        </p:nvSpPr>
        <p:spPr>
          <a:xfrm>
            <a:off x="349199" y="1562400"/>
            <a:ext cx="11487600" cy="4572000"/>
          </a:xfrm>
          <a:prstGeom prst="rect">
            <a:avLst/>
          </a:prstGeom>
        </p:spPr>
        <p:txBody>
          <a:bodyPr/>
          <a:lstStyle>
            <a:lvl1pPr>
              <a:defRPr sz="2000">
                <a:solidFill>
                  <a:srgbClr val="00507F"/>
                </a:solidFill>
                <a:latin typeface="Arial" panose="020B0604020202020204" pitchFamily="34" charset="0"/>
                <a:cs typeface="Arial" panose="020B0604020202020204" pitchFamily="34" charset="0"/>
              </a:defRPr>
            </a:lvl1pPr>
            <a:lvl2pPr>
              <a:defRPr sz="1800">
                <a:solidFill>
                  <a:srgbClr val="00507F"/>
                </a:solidFill>
                <a:latin typeface="Arial" panose="020B0604020202020204" pitchFamily="34" charset="0"/>
                <a:cs typeface="Arial" panose="020B0604020202020204" pitchFamily="34" charset="0"/>
              </a:defRPr>
            </a:lvl2pPr>
            <a:lvl3pPr>
              <a:defRPr sz="1800">
                <a:solidFill>
                  <a:srgbClr val="00507F"/>
                </a:solidFill>
                <a:latin typeface="Arial" panose="020B0604020202020204" pitchFamily="34" charset="0"/>
                <a:cs typeface="Arial" panose="020B0604020202020204" pitchFamily="34" charset="0"/>
              </a:defRPr>
            </a:lvl3pPr>
            <a:lvl4pPr>
              <a:defRPr sz="1800">
                <a:solidFill>
                  <a:srgbClr val="00507F"/>
                </a:solidFill>
                <a:latin typeface="Arial" panose="020B0604020202020204" pitchFamily="34" charset="0"/>
                <a:cs typeface="Arial" panose="020B0604020202020204" pitchFamily="34" charset="0"/>
              </a:defRPr>
            </a:lvl4pPr>
            <a:lvl5pPr>
              <a:defRPr sz="1600">
                <a:solidFill>
                  <a:srgbClr val="00507F"/>
                </a:solidFill>
                <a:latin typeface="Arial" panose="020B0604020202020204" pitchFamily="34" charset="0"/>
                <a:cs typeface="Arial" panose="020B0604020202020204" pitchFamily="34" charset="0"/>
              </a:defRPr>
            </a:lvl5pPr>
          </a:lstStyle>
          <a:p>
            <a:pPr lvl="0"/>
            <a:r>
              <a:rPr lang="en-GB" noProof="0" dirty="0" smtClean="0"/>
              <a:t>Text master format to edit</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pic>
        <p:nvPicPr>
          <p:cNvPr id="8" name="Grafik 7"/>
          <p:cNvPicPr>
            <a:picLocks noChangeAspect="1"/>
          </p:cNvPicPr>
          <p:nvPr userDrawn="1"/>
        </p:nvPicPr>
        <p:blipFill rotWithShape="1">
          <a:blip r:embed="rId2" cstate="screen">
            <a:duotone>
              <a:srgbClr val="00507F">
                <a:shade val="45000"/>
                <a:satMod val="135000"/>
              </a:srgbClr>
              <a:prstClr val="white"/>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0" y="185717"/>
            <a:ext cx="10242579" cy="723797"/>
          </a:xfrm>
          <a:prstGeom prst="rect">
            <a:avLst/>
          </a:prstGeom>
          <a:solidFill>
            <a:sysClr val="window" lastClr="FFFFFF"/>
          </a:solidFill>
        </p:spPr>
      </p:pic>
      <p:sp>
        <p:nvSpPr>
          <p:cNvPr id="9" name="Titel 1"/>
          <p:cNvSpPr>
            <a:spLocks noGrp="1"/>
          </p:cNvSpPr>
          <p:nvPr>
            <p:ph type="title" hasCustomPrompt="1"/>
          </p:nvPr>
        </p:nvSpPr>
        <p:spPr>
          <a:xfrm>
            <a:off x="334567" y="236210"/>
            <a:ext cx="8640959" cy="622810"/>
          </a:xfrm>
          <a:prstGeom prst="rect">
            <a:avLst/>
          </a:prstGeom>
        </p:spPr>
        <p:txBody>
          <a:bodyPr>
            <a:normAutofit/>
          </a:bodyPr>
          <a:lstStyle>
            <a:lvl1pPr>
              <a:defRPr sz="2400"/>
            </a:lvl1pPr>
          </a:lstStyle>
          <a:p>
            <a:r>
              <a:rPr lang="en-GB" noProof="0" dirty="0" smtClean="0"/>
              <a:t>Edit the headline</a:t>
            </a:r>
            <a:endParaRPr lang="de-DE" dirty="0"/>
          </a:p>
        </p:txBody>
      </p:sp>
    </p:spTree>
    <p:extLst>
      <p:ext uri="{BB962C8B-B14F-4D97-AF65-F5344CB8AC3E}">
        <p14:creationId xmlns:p14="http://schemas.microsoft.com/office/powerpoint/2010/main" val="3561939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1 Spalte + Bild">
    <p:spTree>
      <p:nvGrpSpPr>
        <p:cNvPr id="1" name=""/>
        <p:cNvGrpSpPr/>
        <p:nvPr/>
      </p:nvGrpSpPr>
      <p:grpSpPr>
        <a:xfrm>
          <a:off x="0" y="0"/>
          <a:ext cx="0" cy="0"/>
          <a:chOff x="0" y="0"/>
          <a:chExt cx="0" cy="0"/>
        </a:xfrm>
      </p:grpSpPr>
      <p:sp>
        <p:nvSpPr>
          <p:cNvPr id="2" name="Titel 1"/>
          <p:cNvSpPr>
            <a:spLocks noGrp="1"/>
          </p:cNvSpPr>
          <p:nvPr>
            <p:ph type="title"/>
          </p:nvPr>
        </p:nvSpPr>
        <p:spPr>
          <a:xfrm>
            <a:off x="349276" y="313223"/>
            <a:ext cx="8557627" cy="538745"/>
          </a:xfrm>
          <a:prstGeom prst="rect">
            <a:avLst/>
          </a:prstGeom>
        </p:spPr>
        <p:txBody>
          <a:bodyPr/>
          <a:lstStyle/>
          <a:p>
            <a:r>
              <a:rPr lang="en-US" noProof="0" dirty="0" err="1" smtClean="0"/>
              <a:t>Mastertitelformat</a:t>
            </a:r>
            <a:r>
              <a:rPr lang="en-US" noProof="0" dirty="0" smtClean="0"/>
              <a:t> </a:t>
            </a:r>
            <a:r>
              <a:rPr lang="en-US" noProof="0" dirty="0" err="1" smtClean="0"/>
              <a:t>bearbeiten</a:t>
            </a:r>
            <a:endParaRPr lang="en-US" noProof="0" dirty="0"/>
          </a:p>
        </p:txBody>
      </p:sp>
      <p:sp>
        <p:nvSpPr>
          <p:cNvPr id="3" name="Inhaltsplatzhalter 2"/>
          <p:cNvSpPr>
            <a:spLocks noGrp="1"/>
          </p:cNvSpPr>
          <p:nvPr>
            <p:ph idx="1"/>
          </p:nvPr>
        </p:nvSpPr>
        <p:spPr>
          <a:xfrm>
            <a:off x="349276" y="1562033"/>
            <a:ext cx="7447794" cy="4573059"/>
          </a:xfrm>
          <a:prstGeom prst="rect">
            <a:avLst/>
          </a:prstGeom>
        </p:spPr>
        <p:txBody>
          <a:bodyPr/>
          <a:lstStyle>
            <a:lvl1pPr>
              <a:lnSpc>
                <a:spcPct val="150000"/>
              </a:lnSpc>
              <a:defRPr b="0"/>
            </a:lvl1pPr>
            <a:lvl2pPr>
              <a:lnSpc>
                <a:spcPct val="150000"/>
              </a:lnSpc>
              <a:defRPr/>
            </a:lvl2pPr>
            <a:lvl3pPr>
              <a:lnSpc>
                <a:spcPct val="150000"/>
              </a:lnSpc>
              <a:defRPr/>
            </a:lvl3pPr>
            <a:lvl4pPr>
              <a:lnSpc>
                <a:spcPct val="150000"/>
              </a:lnSpc>
              <a:defRPr/>
            </a:lvl4pPr>
            <a:lvl5pPr>
              <a:lnSpc>
                <a:spcPct val="150000"/>
              </a:lnSpc>
              <a:defRPr sz="1800">
                <a:solidFill>
                  <a:srgbClr val="00507F"/>
                </a:solidFill>
              </a:defRPr>
            </a:lvl5pPr>
          </a:lstStyle>
          <a:p>
            <a:pPr lvl="0"/>
            <a:r>
              <a:rPr lang="en-US" noProof="0" dirty="0" err="1" smtClean="0"/>
              <a:t>Mastertextformat</a:t>
            </a:r>
            <a:r>
              <a:rPr lang="en-US" noProof="0" dirty="0" smtClean="0"/>
              <a:t> </a:t>
            </a:r>
            <a:r>
              <a:rPr lang="en-US" noProof="0" dirty="0" err="1" smtClean="0"/>
              <a:t>bearbeiten</a:t>
            </a:r>
            <a:endParaRPr lang="en-US" noProof="0" dirty="0" smtClean="0"/>
          </a:p>
          <a:p>
            <a:pPr lvl="1"/>
            <a:r>
              <a:rPr lang="en-US" noProof="0" dirty="0" err="1" smtClean="0"/>
              <a:t>Zweite</a:t>
            </a:r>
            <a:r>
              <a:rPr lang="en-US" noProof="0" dirty="0" smtClean="0"/>
              <a:t> </a:t>
            </a:r>
            <a:r>
              <a:rPr lang="en-US" noProof="0" dirty="0" err="1" smtClean="0"/>
              <a:t>Ebene</a:t>
            </a:r>
            <a:endParaRPr lang="en-US" noProof="0" dirty="0" smtClean="0"/>
          </a:p>
          <a:p>
            <a:pPr lvl="2"/>
            <a:r>
              <a:rPr lang="en-US" noProof="0" dirty="0" err="1" smtClean="0"/>
              <a:t>Dritte</a:t>
            </a:r>
            <a:r>
              <a:rPr lang="en-US" noProof="0" dirty="0" smtClean="0"/>
              <a:t> </a:t>
            </a:r>
            <a:r>
              <a:rPr lang="en-US" noProof="0" dirty="0" err="1" smtClean="0"/>
              <a:t>Ebene</a:t>
            </a:r>
            <a:endParaRPr lang="en-US" noProof="0" dirty="0" smtClean="0"/>
          </a:p>
          <a:p>
            <a:pPr lvl="3"/>
            <a:r>
              <a:rPr lang="en-US" noProof="0" dirty="0" err="1" smtClean="0"/>
              <a:t>Vierte</a:t>
            </a:r>
            <a:r>
              <a:rPr lang="en-US" noProof="0" dirty="0" smtClean="0"/>
              <a:t> </a:t>
            </a:r>
            <a:r>
              <a:rPr lang="en-US" noProof="0" dirty="0" err="1" smtClean="0"/>
              <a:t>Ebene</a:t>
            </a:r>
            <a:endParaRPr lang="en-US" noProof="0" dirty="0" smtClean="0"/>
          </a:p>
          <a:p>
            <a:pPr lvl="4"/>
            <a:r>
              <a:rPr lang="en-US" noProof="0" dirty="0" err="1" smtClean="0"/>
              <a:t>Fünfte</a:t>
            </a:r>
            <a:r>
              <a:rPr lang="en-US" noProof="0" dirty="0" smtClean="0"/>
              <a:t> </a:t>
            </a:r>
            <a:r>
              <a:rPr lang="en-US" noProof="0" dirty="0" err="1" smtClean="0"/>
              <a:t>Ebene</a:t>
            </a:r>
            <a:endParaRPr lang="en-US" noProof="0" dirty="0"/>
          </a:p>
        </p:txBody>
      </p:sp>
      <p:sp>
        <p:nvSpPr>
          <p:cNvPr id="9" name="Textplatzhalter 7"/>
          <p:cNvSpPr>
            <a:spLocks noGrp="1"/>
          </p:cNvSpPr>
          <p:nvPr>
            <p:ph type="body" sz="quarter" idx="10" hasCustomPrompt="1"/>
          </p:nvPr>
        </p:nvSpPr>
        <p:spPr>
          <a:xfrm>
            <a:off x="349205" y="964727"/>
            <a:ext cx="7447865" cy="438948"/>
          </a:xfrm>
          <a:prstGeom prst="rect">
            <a:avLst/>
          </a:prstGeom>
        </p:spPr>
        <p:txBody>
          <a:bodyPr anchor="ctr"/>
          <a:lstStyle>
            <a:lvl1pPr>
              <a:defRPr sz="2000" b="0" i="1" u="none"/>
            </a:lvl1pPr>
          </a:lstStyle>
          <a:p>
            <a:pPr lvl="0"/>
            <a:r>
              <a:rPr lang="de-DE" dirty="0" smtClean="0"/>
              <a:t>Sub-Headline</a:t>
            </a:r>
            <a:endParaRPr lang="de-DE" dirty="0"/>
          </a:p>
        </p:txBody>
      </p:sp>
      <p:sp>
        <p:nvSpPr>
          <p:cNvPr id="4" name="Foliennummernplatzhalter 3"/>
          <p:cNvSpPr>
            <a:spLocks noGrp="1"/>
          </p:cNvSpPr>
          <p:nvPr>
            <p:ph type="sldNum" sz="quarter" idx="11"/>
          </p:nvPr>
        </p:nvSpPr>
        <p:spPr>
          <a:xfrm>
            <a:off x="11404023" y="6337326"/>
            <a:ext cx="536051" cy="365210"/>
          </a:xfrm>
          <a:prstGeom prst="rect">
            <a:avLst/>
          </a:prstGeom>
        </p:spPr>
        <p:txBody>
          <a:bodyPr/>
          <a:lstStyle/>
          <a:p>
            <a:fld id="{71A9DFA6-AD67-4B6A-A890-1E1267FFEBA8}" type="slidenum">
              <a:rPr lang="de-DE" smtClean="0"/>
              <a:t>‹Nr.›</a:t>
            </a:fld>
            <a:endParaRPr lang="de-DE" dirty="0"/>
          </a:p>
        </p:txBody>
      </p:sp>
    </p:spTree>
    <p:extLst>
      <p:ext uri="{BB962C8B-B14F-4D97-AF65-F5344CB8AC3E}">
        <p14:creationId xmlns:p14="http://schemas.microsoft.com/office/powerpoint/2010/main" val="26793249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Foliennummernplatzhalter 7"/>
          <p:cNvSpPr txBox="1">
            <a:spLocks/>
          </p:cNvSpPr>
          <p:nvPr userDrawn="1"/>
        </p:nvSpPr>
        <p:spPr>
          <a:xfrm>
            <a:off x="11287002" y="6300929"/>
            <a:ext cx="536121" cy="365125"/>
          </a:xfrm>
          <a:prstGeom prst="rect">
            <a:avLst/>
          </a:prstGeom>
        </p:spPr>
        <p:txBody>
          <a:bodyPr vert="horz" lIns="91440" tIns="45720" rIns="91440" bIns="45720" rtlCol="0" anchor="ctr"/>
          <a:lstStyle>
            <a:defPPr>
              <a:defRPr lang="de-DE"/>
            </a:defPPr>
            <a:lvl1pPr marL="0" algn="r" defTabSz="1219170" rtl="0" eaLnBrk="1" latinLnBrk="0" hangingPunct="1">
              <a:defRPr sz="1000" kern="1200">
                <a:solidFill>
                  <a:srgbClr val="00507F"/>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400"/>
            <a:fld id="{71A9DFA6-AD67-4B6A-A890-1E1267FFEBA8}" type="slidenum">
              <a:rPr lang="en-GB" noProof="0" smtClean="0">
                <a:latin typeface="Arial"/>
              </a:rPr>
              <a:pPr defTabSz="914400"/>
              <a:t>‹Nr.›</a:t>
            </a:fld>
            <a:endParaRPr lang="en-GB" noProof="0" dirty="0">
              <a:latin typeface="Arial"/>
            </a:endParaRPr>
          </a:p>
        </p:txBody>
      </p:sp>
      <p:pic>
        <p:nvPicPr>
          <p:cNvPr id="6" name="Grafik 5"/>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9795125" y="6228000"/>
            <a:ext cx="1759938" cy="520320"/>
          </a:xfrm>
          <a:prstGeom prst="rect">
            <a:avLst/>
          </a:prstGeom>
        </p:spPr>
      </p:pic>
      <p:pic>
        <p:nvPicPr>
          <p:cNvPr id="11" name="Grafik 10" descr="C:\Users\Breitenbach.HAFEN-HAMBURG\AppData\Local\Microsoft\Windows\INetCache\Content.Word\InterregBSR_logo_75x26mm_rgb.jpg"/>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273279" y="6227999"/>
            <a:ext cx="1339057" cy="465759"/>
          </a:xfrm>
          <a:prstGeom prst="rect">
            <a:avLst/>
          </a:prstGeom>
          <a:noFill/>
          <a:ln>
            <a:noFill/>
          </a:ln>
        </p:spPr>
      </p:pic>
      <p:pic>
        <p:nvPicPr>
          <p:cNvPr id="12" name="Grafik 11" descr="bsrp_EU-supplement_horizontal_50x20mm_rgb"/>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702718" y="6227999"/>
            <a:ext cx="1520000" cy="608000"/>
          </a:xfrm>
          <a:prstGeom prst="rect">
            <a:avLst/>
          </a:prstGeom>
          <a:noFill/>
          <a:ln>
            <a:noFill/>
          </a:ln>
        </p:spPr>
      </p:pic>
      <p:pic>
        <p:nvPicPr>
          <p:cNvPr id="13" name="Grafik 12"/>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0240352" y="333450"/>
            <a:ext cx="1165155" cy="502879"/>
          </a:xfrm>
          <a:prstGeom prst="rect">
            <a:avLst/>
          </a:prstGeom>
        </p:spPr>
      </p:pic>
    </p:spTree>
    <p:extLst>
      <p:ext uri="{BB962C8B-B14F-4D97-AF65-F5344CB8AC3E}">
        <p14:creationId xmlns:p14="http://schemas.microsoft.com/office/powerpoint/2010/main" val="2571707426"/>
      </p:ext>
    </p:extLst>
  </p:cSld>
  <p:clrMap bg1="lt1" tx1="dk1" bg2="lt2" tx2="dk2" accent1="accent1" accent2="accent2" accent3="accent3" accent4="accent4" accent5="accent5" accent6="accent6" hlink="hlink" folHlink="folHlink"/>
  <p:sldLayoutIdLst>
    <p:sldLayoutId id="2147483668" r:id="rId1"/>
    <p:sldLayoutId id="2147483666" r:id="rId2"/>
    <p:sldLayoutId id="2147483664" r:id="rId3"/>
    <p:sldLayoutId id="2147483657" r:id="rId4"/>
    <p:sldLayoutId id="2147483655" r:id="rId5"/>
    <p:sldLayoutId id="2147483665" r:id="rId6"/>
    <p:sldLayoutId id="2147483672" r:id="rId7"/>
    <p:sldLayoutId id="2147483670" r:id="rId8"/>
    <p:sldLayoutId id="2147483671" r:id="rId9"/>
    <p:sldLayoutId id="2147483673" r:id="rId10"/>
    <p:sldLayoutId id="2147483677" r:id="rId11"/>
  </p:sldLayoutIdLst>
  <p:timing>
    <p:tnLst>
      <p:par>
        <p:cTn id="1" dur="indefinite" restart="never" nodeType="tmRoot"/>
      </p:par>
    </p:tnLst>
  </p:timing>
  <p:txStyles>
    <p:titleStyle>
      <a:lvl1pPr algn="l" defTabSz="914400" rtl="0" eaLnBrk="1" latinLnBrk="0" hangingPunct="1">
        <a:spcBef>
          <a:spcPct val="0"/>
        </a:spcBef>
        <a:buNone/>
        <a:defRPr sz="2400" kern="1200">
          <a:solidFill>
            <a:schemeClr val="bg1"/>
          </a:solidFill>
          <a:latin typeface="Arial" panose="020B0604020202020204" pitchFamily="34" charset="0"/>
          <a:ea typeface="+mj-ea"/>
          <a:cs typeface="Arial" panose="020B0604020202020204" pitchFamily="34" charset="0"/>
        </a:defRPr>
      </a:lvl1pPr>
    </p:titleStyle>
    <p:bodyStyle>
      <a:lvl1pPr marL="0" marR="0" indent="0" algn="l" defTabSz="914400" rtl="0" eaLnBrk="1" fontAlgn="base" latinLnBrk="0" hangingPunct="1">
        <a:lnSpc>
          <a:spcPct val="100000"/>
        </a:lnSpc>
        <a:spcBef>
          <a:spcPct val="20000"/>
        </a:spcBef>
        <a:spcAft>
          <a:spcPct val="0"/>
        </a:spcAft>
        <a:buClrTx/>
        <a:buSzTx/>
        <a:buFontTx/>
        <a:buNone/>
        <a:tabLst/>
        <a:defRPr sz="2000" kern="1200" baseline="0">
          <a:solidFill>
            <a:srgbClr val="00507F"/>
          </a:solidFill>
          <a:latin typeface="Arial" panose="020B0604020202020204" pitchFamily="34" charset="0"/>
          <a:ea typeface="+mn-ea"/>
          <a:cs typeface="Arial" panose="020B0604020202020204" pitchFamily="34" charset="0"/>
        </a:defRPr>
      </a:lvl1pPr>
      <a:lvl2pPr marL="179388" marR="0" indent="-177800" algn="l" defTabSz="914400" rtl="0" eaLnBrk="1" fontAlgn="base" latinLnBrk="0" hangingPunct="1">
        <a:lnSpc>
          <a:spcPct val="100000"/>
        </a:lnSpc>
        <a:spcBef>
          <a:spcPts val="480"/>
        </a:spcBef>
        <a:spcAft>
          <a:spcPts val="600"/>
        </a:spcAft>
        <a:buClrTx/>
        <a:buSzTx/>
        <a:buFont typeface="Courier New" panose="02070309020205020404" pitchFamily="49" charset="0"/>
        <a:buChar char="o"/>
        <a:tabLst/>
        <a:defRPr sz="1800" kern="1200" baseline="0">
          <a:solidFill>
            <a:srgbClr val="00507F"/>
          </a:solidFill>
          <a:latin typeface="Arial" panose="020B0604020202020204" pitchFamily="34" charset="0"/>
          <a:ea typeface="+mn-ea"/>
          <a:cs typeface="Arial" panose="020B0604020202020204" pitchFamily="34" charset="0"/>
        </a:defRPr>
      </a:lvl2pPr>
      <a:lvl3pPr marL="565150" marR="0" indent="-120650" algn="l" defTabSz="914400" rtl="0" eaLnBrk="1" fontAlgn="base" latinLnBrk="0" hangingPunct="1">
        <a:lnSpc>
          <a:spcPct val="100000"/>
        </a:lnSpc>
        <a:spcBef>
          <a:spcPts val="480"/>
        </a:spcBef>
        <a:spcAft>
          <a:spcPts val="600"/>
        </a:spcAft>
        <a:buClrTx/>
        <a:buSzTx/>
        <a:buFont typeface="Courier New" panose="02070309020205020404" pitchFamily="49" charset="0"/>
        <a:buChar char="o"/>
        <a:tabLst/>
        <a:defRPr sz="1800" kern="1200" baseline="0">
          <a:solidFill>
            <a:srgbClr val="00507F"/>
          </a:solidFill>
          <a:latin typeface="Arial" panose="020B0604020202020204" pitchFamily="34" charset="0"/>
          <a:ea typeface="+mn-ea"/>
          <a:cs typeface="Arial" panose="020B0604020202020204" pitchFamily="34" charset="0"/>
        </a:defRPr>
      </a:lvl3pPr>
      <a:lvl4pPr marL="855663" marR="0" indent="-111125" algn="l" defTabSz="914400" rtl="0" eaLnBrk="1" fontAlgn="base" latinLnBrk="0" hangingPunct="1">
        <a:lnSpc>
          <a:spcPct val="100000"/>
        </a:lnSpc>
        <a:spcBef>
          <a:spcPts val="480"/>
        </a:spcBef>
        <a:spcAft>
          <a:spcPts val="600"/>
        </a:spcAft>
        <a:buClrTx/>
        <a:buSzTx/>
        <a:buFont typeface="Courier New" panose="02070309020205020404" pitchFamily="49" charset="0"/>
        <a:buChar char="o"/>
        <a:tabLst/>
        <a:defRPr sz="1800" kern="1200" baseline="0">
          <a:solidFill>
            <a:srgbClr val="00507F"/>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600" kern="1200">
          <a:solidFill>
            <a:srgbClr val="00507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0.jp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www.cesni.eu/" TargetMode="Externa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s://elias.isl.org/index.xhtml" TargetMode="Externa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hyperlink" Target="http://www.project-emma.eu/sites/default/files/EMMA_Policy%20Paper%20to%20strengthen%20IWT%20in%20BSR.pdf"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vmlDrawing" Target="../drawings/vmlDrawing1.vml"/><Relationship Id="rId5" Type="http://schemas.openxmlformats.org/officeDocument/2006/relationships/image" Target="../media/image11.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2200" dirty="0" smtClean="0"/>
              <a:t>Inland Navigation in the Baltic Sea Region </a:t>
            </a:r>
            <a:r>
              <a:rPr lang="en-GB" dirty="0" smtClean="0"/>
              <a:t/>
            </a:r>
            <a:br>
              <a:rPr lang="en-GB" dirty="0" smtClean="0"/>
            </a:br>
            <a:r>
              <a:rPr lang="en-GB" sz="2000" i="1" dirty="0" smtClean="0"/>
              <a:t>Competitiveness Improvement Plan (CIP)</a:t>
            </a:r>
            <a:endParaRPr lang="en-GB" sz="2000" i="1" dirty="0"/>
          </a:p>
        </p:txBody>
      </p:sp>
      <p:sp>
        <p:nvSpPr>
          <p:cNvPr id="4" name="Inhaltsplatzhalter 3"/>
          <p:cNvSpPr>
            <a:spLocks noGrp="1"/>
          </p:cNvSpPr>
          <p:nvPr>
            <p:ph sz="quarter" idx="12"/>
          </p:nvPr>
        </p:nvSpPr>
        <p:spPr/>
        <p:txBody>
          <a:bodyPr/>
          <a:lstStyle/>
          <a:p>
            <a:r>
              <a:rPr lang="de-DE" dirty="0" smtClean="0"/>
              <a:t>2019-02-15</a:t>
            </a:r>
            <a:endParaRPr lang="de-DE" dirty="0"/>
          </a:p>
        </p:txBody>
      </p:sp>
      <p:sp>
        <p:nvSpPr>
          <p:cNvPr id="3" name="Textplatzhalter 2"/>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35231672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North-North-East Germany</a:t>
            </a:r>
          </a:p>
        </p:txBody>
      </p:sp>
      <p:sp>
        <p:nvSpPr>
          <p:cNvPr id="3" name="Textplatzhalter 2"/>
          <p:cNvSpPr>
            <a:spLocks noGrp="1"/>
          </p:cNvSpPr>
          <p:nvPr>
            <p:ph type="body" sz="quarter" idx="10"/>
          </p:nvPr>
        </p:nvSpPr>
        <p:spPr/>
        <p:txBody>
          <a:bodyPr/>
          <a:lstStyle/>
          <a:p>
            <a:r>
              <a:rPr lang="en-GB" dirty="0">
                <a:solidFill>
                  <a:srgbClr val="2CB4E1"/>
                </a:solidFill>
              </a:rPr>
              <a:t>Infrastructural Bottlenecks and </a:t>
            </a:r>
            <a:r>
              <a:rPr lang="en-GB" dirty="0" smtClean="0">
                <a:solidFill>
                  <a:srgbClr val="2CB4E1"/>
                </a:solidFill>
              </a:rPr>
              <a:t>Potentials</a:t>
            </a:r>
            <a:endParaRPr lang="en-GB" dirty="0">
              <a:solidFill>
                <a:srgbClr val="2CB4E1"/>
              </a:solidFill>
            </a:endParaRPr>
          </a:p>
        </p:txBody>
      </p:sp>
      <p:graphicFrame>
        <p:nvGraphicFramePr>
          <p:cNvPr id="15" name="Tabelle 14"/>
          <p:cNvGraphicFramePr>
            <a:graphicFrameLocks noGrp="1"/>
          </p:cNvGraphicFramePr>
          <p:nvPr>
            <p:extLst>
              <p:ext uri="{D42A27DB-BD31-4B8C-83A1-F6EECF244321}">
                <p14:modId xmlns:p14="http://schemas.microsoft.com/office/powerpoint/2010/main" val="3980643939"/>
              </p:ext>
            </p:extLst>
          </p:nvPr>
        </p:nvGraphicFramePr>
        <p:xfrm>
          <a:off x="406574" y="1562101"/>
          <a:ext cx="7128792" cy="4676006"/>
        </p:xfrm>
        <a:graphic>
          <a:graphicData uri="http://schemas.openxmlformats.org/drawingml/2006/table">
            <a:tbl>
              <a:tblPr firstRow="1" firstCol="1" bandRow="1">
                <a:tableStyleId>{5C22544A-7EE6-4342-B048-85BDC9FD1C3A}</a:tableStyleId>
              </a:tblPr>
              <a:tblGrid>
                <a:gridCol w="1463183"/>
                <a:gridCol w="1541807"/>
                <a:gridCol w="4123802"/>
              </a:tblGrid>
              <a:tr h="349368">
                <a:tc>
                  <a:txBody>
                    <a:bodyPr/>
                    <a:lstStyle/>
                    <a:p>
                      <a:pPr algn="l">
                        <a:spcAft>
                          <a:spcPts val="0"/>
                        </a:spcAft>
                      </a:pPr>
                      <a:r>
                        <a:rPr lang="fi-FI" sz="1400" dirty="0">
                          <a:effectLst/>
                        </a:rPr>
                        <a:t>Inland Waterway</a:t>
                      </a:r>
                      <a:endParaRPr lang="de-DE"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400" dirty="0">
                          <a:effectLst/>
                        </a:rPr>
                        <a:t>Potential</a:t>
                      </a:r>
                      <a:endParaRPr lang="de-DE"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fi-FI" sz="1400" dirty="0">
                          <a:effectLst/>
                        </a:rPr>
                        <a:t>Source</a:t>
                      </a:r>
                      <a:endParaRPr lang="de-DE"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63870">
                <a:tc>
                  <a:txBody>
                    <a:bodyPr/>
                    <a:lstStyle/>
                    <a:p>
                      <a:pPr algn="l">
                        <a:spcAft>
                          <a:spcPts val="0"/>
                        </a:spcAft>
                      </a:pPr>
                      <a:r>
                        <a:rPr lang="fi-FI" sz="1200">
                          <a:effectLst/>
                        </a:rPr>
                        <a:t>Elbe Lateral Canal</a:t>
                      </a:r>
                      <a:endParaRPr lang="de-DE"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200" b="1" dirty="0">
                          <a:effectLst/>
                        </a:rPr>
                        <a:t>15-19 m tons</a:t>
                      </a:r>
                      <a:endParaRPr lang="de-DE" sz="1200" b="1" dirty="0">
                        <a:effectLst/>
                      </a:endParaRPr>
                    </a:p>
                    <a:p>
                      <a:pPr algn="l">
                        <a:spcAft>
                          <a:spcPts val="0"/>
                        </a:spcAft>
                      </a:pPr>
                      <a:r>
                        <a:rPr lang="en-GB" sz="1200" dirty="0">
                          <a:effectLst/>
                        </a:rPr>
                        <a:t>(Base year data 2014)</a:t>
                      </a:r>
                      <a:endParaRPr lang="de-DE"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fi-FI" sz="1200">
                          <a:effectLst/>
                        </a:rPr>
                        <a:t>Ergänzungsgutachten zum Ausbau des Elbe-Seitenkanals (ESK), Hanseatic Transport Consultancy (HTC), 8th June 2015.</a:t>
                      </a:r>
                      <a:endParaRPr lang="de-DE"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549030">
                <a:tc>
                  <a:txBody>
                    <a:bodyPr/>
                    <a:lstStyle/>
                    <a:p>
                      <a:pPr algn="l">
                        <a:spcAft>
                          <a:spcPts val="0"/>
                        </a:spcAft>
                      </a:pPr>
                      <a:r>
                        <a:rPr lang="en-GB" sz="1200">
                          <a:effectLst/>
                        </a:rPr>
                        <a:t>River Saale</a:t>
                      </a:r>
                      <a:endParaRPr lang="de-DE"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200" dirty="0">
                          <a:effectLst/>
                        </a:rPr>
                        <a:t>LUB Consulting:</a:t>
                      </a:r>
                      <a:endParaRPr lang="de-DE" sz="1200" dirty="0">
                        <a:effectLst/>
                      </a:endParaRPr>
                    </a:p>
                    <a:p>
                      <a:pPr algn="l">
                        <a:spcAft>
                          <a:spcPts val="0"/>
                        </a:spcAft>
                      </a:pPr>
                      <a:r>
                        <a:rPr lang="en-GB" sz="1200" b="1" dirty="0">
                          <a:effectLst/>
                        </a:rPr>
                        <a:t>2 m  tons</a:t>
                      </a:r>
                      <a:endParaRPr lang="de-DE" sz="1200" b="1" dirty="0">
                        <a:effectLst/>
                      </a:endParaRPr>
                    </a:p>
                    <a:p>
                      <a:pPr algn="l">
                        <a:spcAft>
                          <a:spcPts val="0"/>
                        </a:spcAft>
                      </a:pPr>
                      <a:r>
                        <a:rPr lang="en-GB" sz="1200" dirty="0">
                          <a:effectLst/>
                        </a:rPr>
                        <a:t>(Base year data 2012)</a:t>
                      </a:r>
                      <a:endParaRPr lang="de-DE" sz="1200" dirty="0">
                        <a:effectLst/>
                      </a:endParaRPr>
                    </a:p>
                    <a:p>
                      <a:pPr algn="l">
                        <a:spcAft>
                          <a:spcPts val="0"/>
                        </a:spcAft>
                      </a:pPr>
                      <a:r>
                        <a:rPr lang="en-GB" sz="1200" dirty="0" smtClean="0">
                          <a:effectLst/>
                        </a:rPr>
                        <a:t>vs.</a:t>
                      </a:r>
                      <a:r>
                        <a:rPr lang="en-GB" sz="1200" dirty="0">
                          <a:effectLst/>
                        </a:rPr>
                        <a:t/>
                      </a:r>
                      <a:br>
                        <a:rPr lang="en-GB" sz="1200" dirty="0">
                          <a:effectLst/>
                        </a:rPr>
                      </a:br>
                      <a:r>
                        <a:rPr lang="en-GB" sz="1200" dirty="0">
                          <a:effectLst/>
                        </a:rPr>
                        <a:t>PLANCO:</a:t>
                      </a:r>
                      <a:endParaRPr lang="de-DE" sz="1200" dirty="0">
                        <a:effectLst/>
                      </a:endParaRPr>
                    </a:p>
                    <a:p>
                      <a:pPr algn="l">
                        <a:spcAft>
                          <a:spcPts val="0"/>
                        </a:spcAft>
                      </a:pPr>
                      <a:r>
                        <a:rPr lang="en-GB" sz="1200" b="1" dirty="0">
                          <a:effectLst/>
                        </a:rPr>
                        <a:t>0.23 – 0.56 m  tons </a:t>
                      </a:r>
                      <a:r>
                        <a:rPr lang="en-GB" sz="1200" dirty="0">
                          <a:effectLst/>
                        </a:rPr>
                        <a:t/>
                      </a:r>
                      <a:br>
                        <a:rPr lang="en-GB" sz="1200" dirty="0">
                          <a:effectLst/>
                        </a:rPr>
                      </a:br>
                      <a:r>
                        <a:rPr lang="en-GB" sz="1200" dirty="0">
                          <a:effectLst/>
                        </a:rPr>
                        <a:t>(Base year data 2011)</a:t>
                      </a:r>
                      <a:endParaRPr lang="de-DE"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fi-FI" sz="1200" dirty="0">
                          <a:effectLst/>
                        </a:rPr>
                        <a:t>Argumentationspapier zum Saale-Seitenkanal auf Basis der aktualisierten gesamtwirtschaftlichen Bewertung 2012, LUB Consulting GmbH, August 2012.</a:t>
                      </a:r>
                      <a:endParaRPr lang="de-DE" sz="1200" dirty="0">
                        <a:effectLst/>
                      </a:endParaRPr>
                    </a:p>
                    <a:p>
                      <a:pPr algn="l">
                        <a:spcAft>
                          <a:spcPts val="0"/>
                        </a:spcAft>
                      </a:pPr>
                      <a:r>
                        <a:rPr lang="fi-FI" sz="1200" dirty="0">
                          <a:effectLst/>
                        </a:rPr>
                        <a:t> </a:t>
                      </a:r>
                      <a:endParaRPr lang="de-DE" sz="1200" dirty="0">
                        <a:effectLst/>
                      </a:endParaRPr>
                    </a:p>
                    <a:p>
                      <a:pPr algn="l">
                        <a:spcAft>
                          <a:spcPts val="0"/>
                        </a:spcAft>
                      </a:pPr>
                      <a:r>
                        <a:rPr lang="fi-FI" sz="1200" dirty="0">
                          <a:effectLst/>
                        </a:rPr>
                        <a:t>Aktualisierung des Gutachtens zur Gesamtwirtschaftlichen Bewertung des Ausbaus der unteren Saale, PLANCO Consulting, 2012.</a:t>
                      </a:r>
                      <a:endParaRPr lang="de-DE"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1007288">
                <a:tc>
                  <a:txBody>
                    <a:bodyPr/>
                    <a:lstStyle/>
                    <a:p>
                      <a:pPr algn="l">
                        <a:spcAft>
                          <a:spcPts val="0"/>
                        </a:spcAft>
                      </a:pPr>
                      <a:r>
                        <a:rPr lang="fi-FI" sz="1200">
                          <a:effectLst/>
                        </a:rPr>
                        <a:t>River Elbe</a:t>
                      </a:r>
                      <a:endParaRPr lang="de-DE"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en-GB" sz="1200" b="1" dirty="0">
                          <a:effectLst/>
                        </a:rPr>
                        <a:t>0.27 m TEU </a:t>
                      </a:r>
                      <a:r>
                        <a:rPr lang="en-GB" sz="1200" dirty="0">
                          <a:effectLst/>
                        </a:rPr>
                        <a:t/>
                      </a:r>
                      <a:br>
                        <a:rPr lang="en-GB" sz="1200" dirty="0">
                          <a:effectLst/>
                        </a:rPr>
                      </a:br>
                      <a:r>
                        <a:rPr lang="en-GB" sz="1200" dirty="0">
                          <a:effectLst/>
                        </a:rPr>
                        <a:t>linked to hinterland transport of the port of Hamburg</a:t>
                      </a:r>
                      <a:br>
                        <a:rPr lang="en-GB" sz="1200" dirty="0">
                          <a:effectLst/>
                        </a:rPr>
                      </a:br>
                      <a:r>
                        <a:rPr lang="en-GB" sz="1200" dirty="0">
                          <a:effectLst/>
                        </a:rPr>
                        <a:t>(Base year data 2011)</a:t>
                      </a:r>
                      <a:endParaRPr lang="de-DE"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fi-FI" sz="1200" dirty="0">
                          <a:effectLst/>
                        </a:rPr>
                        <a:t>Analyse des Ladungspotenzials der Binnenschifffahrt im Hinterlandverkehr des Hafens Hamburg (2011/2012), Hamburg Port Authority and Port of Hamburg Marketing, 2011/2012.</a:t>
                      </a:r>
                      <a:endParaRPr lang="de-DE"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663870">
                <a:tc>
                  <a:txBody>
                    <a:bodyPr/>
                    <a:lstStyle/>
                    <a:p>
                      <a:pPr algn="l">
                        <a:spcAft>
                          <a:spcPts val="0"/>
                        </a:spcAft>
                      </a:pPr>
                      <a:r>
                        <a:rPr lang="fi-FI" sz="1200">
                          <a:effectLst/>
                        </a:rPr>
                        <a:t>Berlin Region, Spree-Oder-Wasserstrasse</a:t>
                      </a:r>
                      <a:endParaRPr lang="de-DE"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fi-FI" sz="1200" b="1" dirty="0">
                          <a:effectLst/>
                        </a:rPr>
                        <a:t>3.3 – 4.5 m </a:t>
                      </a:r>
                      <a:r>
                        <a:rPr lang="en-GB" sz="1200" b="1" dirty="0">
                          <a:effectLst/>
                        </a:rPr>
                        <a:t> tons</a:t>
                      </a:r>
                      <a:endParaRPr lang="de-DE"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fi-FI" sz="1200" dirty="0">
                          <a:effectLst/>
                        </a:rPr>
                        <a:t>Tischvorlage, Treffen mit PSts Enak Ferlemann, WEITBLICK e.V. 26.04.2016</a:t>
                      </a:r>
                      <a:endParaRPr lang="de-DE"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r h="442580">
                <a:tc>
                  <a:txBody>
                    <a:bodyPr/>
                    <a:lstStyle/>
                    <a:p>
                      <a:pPr algn="l">
                        <a:spcAft>
                          <a:spcPts val="0"/>
                        </a:spcAft>
                      </a:pPr>
                      <a:r>
                        <a:rPr lang="fi-FI" sz="1200">
                          <a:effectLst/>
                        </a:rPr>
                        <a:t>Elbe-Lübeck-Canal</a:t>
                      </a:r>
                      <a:endParaRPr lang="de-DE" sz="12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fi-FI" sz="1200" b="1" dirty="0">
                          <a:effectLst/>
                        </a:rPr>
                        <a:t>2 – 3 m </a:t>
                      </a:r>
                      <a:r>
                        <a:rPr lang="en-GB" sz="1200" b="1" dirty="0">
                          <a:effectLst/>
                        </a:rPr>
                        <a:t> </a:t>
                      </a:r>
                      <a:r>
                        <a:rPr lang="en-GB" sz="1200" b="1" dirty="0" smtClean="0">
                          <a:effectLst/>
                        </a:rPr>
                        <a:t>tons</a:t>
                      </a:r>
                      <a:endParaRPr lang="de-DE" sz="12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algn="l">
                        <a:spcAft>
                          <a:spcPts val="0"/>
                        </a:spcAft>
                      </a:pPr>
                      <a:r>
                        <a:rPr lang="fi-FI" sz="1200" dirty="0">
                          <a:effectLst/>
                        </a:rPr>
                        <a:t>Hanseatic Transport Consultancy (HTC), 2013.</a:t>
                      </a:r>
                      <a:endParaRPr lang="de-DE"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tc>
              </a:tr>
            </a:tbl>
          </a:graphicData>
        </a:graphic>
      </p:graphicFrame>
      <p:pic>
        <p:nvPicPr>
          <p:cNvPr id="19" name="Bildplatzhalter 18"/>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17499" r="17499"/>
          <a:stretch/>
        </p:blipFill>
        <p:spPr>
          <a:prstGeom prst="rect">
            <a:avLst/>
          </a:prstGeom>
        </p:spPr>
      </p:pic>
      <p:sp>
        <p:nvSpPr>
          <p:cNvPr id="17" name="Textfeld 16"/>
          <p:cNvSpPr txBox="1"/>
          <p:nvPr/>
        </p:nvSpPr>
        <p:spPr>
          <a:xfrm>
            <a:off x="7895406" y="1593901"/>
            <a:ext cx="1818815" cy="400110"/>
          </a:xfrm>
          <a:prstGeom prst="rect">
            <a:avLst/>
          </a:prstGeom>
          <a:noFill/>
        </p:spPr>
        <p:txBody>
          <a:bodyPr wrap="square" rtlCol="0">
            <a:spAutoFit/>
          </a:bodyPr>
          <a:lstStyle/>
          <a:p>
            <a:r>
              <a:rPr lang="de-DE" sz="1000" dirty="0">
                <a:solidFill>
                  <a:schemeClr val="bg1"/>
                </a:solidFill>
              </a:rPr>
              <a:t>© </a:t>
            </a:r>
            <a:r>
              <a:rPr lang="de-DE" sz="1000" dirty="0" smtClean="0">
                <a:solidFill>
                  <a:schemeClr val="bg1"/>
                </a:solidFill>
              </a:rPr>
              <a:t>DBR</a:t>
            </a:r>
            <a:endParaRPr lang="de-DE" sz="1000" dirty="0">
              <a:solidFill>
                <a:schemeClr val="bg1"/>
              </a:solidFill>
            </a:endParaRPr>
          </a:p>
          <a:p>
            <a:r>
              <a:rPr lang="de-DE" sz="1000" dirty="0" smtClean="0">
                <a:solidFill>
                  <a:schemeClr val="bg1"/>
                </a:solidFill>
              </a:rPr>
              <a:t> </a:t>
            </a:r>
            <a:endParaRPr lang="de-DE" sz="1000" dirty="0">
              <a:solidFill>
                <a:schemeClr val="bg1"/>
              </a:solidFill>
            </a:endParaRPr>
          </a:p>
        </p:txBody>
      </p:sp>
    </p:spTree>
    <p:extLst>
      <p:ext uri="{BB962C8B-B14F-4D97-AF65-F5344CB8AC3E}">
        <p14:creationId xmlns:p14="http://schemas.microsoft.com/office/powerpoint/2010/main" val="37488792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North-North-East Germany</a:t>
            </a:r>
          </a:p>
        </p:txBody>
      </p:sp>
      <p:sp>
        <p:nvSpPr>
          <p:cNvPr id="3" name="Textplatzhalter 2"/>
          <p:cNvSpPr>
            <a:spLocks noGrp="1"/>
          </p:cNvSpPr>
          <p:nvPr>
            <p:ph type="body" sz="quarter" idx="10"/>
          </p:nvPr>
        </p:nvSpPr>
        <p:spPr/>
        <p:txBody>
          <a:bodyPr/>
          <a:lstStyle/>
          <a:p>
            <a:r>
              <a:rPr lang="en-GB" dirty="0">
                <a:solidFill>
                  <a:srgbClr val="2CB4E1"/>
                </a:solidFill>
              </a:rPr>
              <a:t>Recommendations and Conclusions</a:t>
            </a:r>
          </a:p>
          <a:p>
            <a:endParaRPr lang="de-DE" dirty="0"/>
          </a:p>
        </p:txBody>
      </p:sp>
      <p:sp>
        <p:nvSpPr>
          <p:cNvPr id="4" name="Textplatzhalter 3"/>
          <p:cNvSpPr>
            <a:spLocks noGrp="1"/>
          </p:cNvSpPr>
          <p:nvPr>
            <p:ph type="body" sz="quarter" idx="11"/>
          </p:nvPr>
        </p:nvSpPr>
        <p:spPr/>
        <p:txBody>
          <a:bodyPr/>
          <a:lstStyle/>
          <a:p>
            <a:r>
              <a:rPr lang="en-GB" dirty="0" smtClean="0"/>
              <a:t>The waterway </a:t>
            </a:r>
            <a:r>
              <a:rPr lang="en-GB" dirty="0"/>
              <a:t>administration should:</a:t>
            </a:r>
            <a:endParaRPr lang="de-DE" dirty="0"/>
          </a:p>
          <a:p>
            <a:pPr marL="342900" lvl="0" indent="-342900">
              <a:buFont typeface="Courier New" panose="02070309020205020404" pitchFamily="49" charset="0"/>
              <a:buChar char="o"/>
            </a:pPr>
            <a:r>
              <a:rPr lang="en-GB" dirty="0"/>
              <a:t>Set up adequate infrastructure to enhance further digitalisation and to develop ITS systems </a:t>
            </a:r>
            <a:r>
              <a:rPr lang="en-GB" dirty="0" smtClean="0"/>
              <a:t>further.</a:t>
            </a:r>
            <a:endParaRPr lang="de-DE" dirty="0"/>
          </a:p>
          <a:p>
            <a:pPr marL="342900" indent="-342900">
              <a:buFont typeface="Courier New" panose="02070309020205020404" pitchFamily="49" charset="0"/>
              <a:buChar char="o"/>
            </a:pPr>
            <a:r>
              <a:rPr lang="en-GB" dirty="0"/>
              <a:t>Support data exchange and set-up of easy to use information platforms as well as one-stop-shop platform to provide navigational, operative and administrative information on inland </a:t>
            </a:r>
            <a:r>
              <a:rPr lang="en-GB" dirty="0" smtClean="0"/>
              <a:t>waterways.</a:t>
            </a:r>
            <a:endParaRPr lang="de-DE" dirty="0"/>
          </a:p>
        </p:txBody>
      </p:sp>
      <p:pic>
        <p:nvPicPr>
          <p:cNvPr id="7" name="Bildplatzhalter 6"/>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l="17499" r="17499"/>
          <a:stretch/>
        </p:blipFill>
        <p:spPr>
          <a:prstGeom prst="rect">
            <a:avLst/>
          </a:prstGeom>
        </p:spPr>
      </p:pic>
      <p:sp>
        <p:nvSpPr>
          <p:cNvPr id="8" name="Textfeld 7"/>
          <p:cNvSpPr txBox="1"/>
          <p:nvPr/>
        </p:nvSpPr>
        <p:spPr>
          <a:xfrm>
            <a:off x="7906356" y="1580285"/>
            <a:ext cx="1818815" cy="400110"/>
          </a:xfrm>
          <a:prstGeom prst="rect">
            <a:avLst/>
          </a:prstGeom>
          <a:noFill/>
        </p:spPr>
        <p:txBody>
          <a:bodyPr wrap="square" rtlCol="0">
            <a:spAutoFit/>
          </a:bodyPr>
          <a:lstStyle/>
          <a:p>
            <a:r>
              <a:rPr lang="de-DE" sz="1000" dirty="0">
                <a:solidFill>
                  <a:schemeClr val="bg1"/>
                </a:solidFill>
              </a:rPr>
              <a:t>© </a:t>
            </a:r>
            <a:r>
              <a:rPr lang="de-DE" sz="1000" dirty="0" smtClean="0">
                <a:solidFill>
                  <a:schemeClr val="bg1"/>
                </a:solidFill>
              </a:rPr>
              <a:t>DBR</a:t>
            </a:r>
            <a:endParaRPr lang="de-DE" sz="1000" dirty="0">
              <a:solidFill>
                <a:schemeClr val="bg1"/>
              </a:solidFill>
            </a:endParaRPr>
          </a:p>
          <a:p>
            <a:r>
              <a:rPr lang="de-DE" sz="1000" dirty="0" smtClean="0">
                <a:solidFill>
                  <a:schemeClr val="bg1"/>
                </a:solidFill>
              </a:rPr>
              <a:t> </a:t>
            </a:r>
            <a:endParaRPr lang="de-DE" sz="1000" dirty="0">
              <a:solidFill>
                <a:schemeClr val="bg1"/>
              </a:solidFill>
            </a:endParaRPr>
          </a:p>
        </p:txBody>
      </p:sp>
    </p:spTree>
    <p:extLst>
      <p:ext uri="{BB962C8B-B14F-4D97-AF65-F5344CB8AC3E}">
        <p14:creationId xmlns:p14="http://schemas.microsoft.com/office/powerpoint/2010/main" val="796988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Lithuania</a:t>
            </a:r>
            <a:endParaRPr lang="de-DE" dirty="0"/>
          </a:p>
        </p:txBody>
      </p:sp>
      <p:sp>
        <p:nvSpPr>
          <p:cNvPr id="5" name="Textplatzhalter 4"/>
          <p:cNvSpPr>
            <a:spLocks noGrp="1"/>
          </p:cNvSpPr>
          <p:nvPr>
            <p:ph type="body" sz="quarter" idx="10"/>
          </p:nvPr>
        </p:nvSpPr>
        <p:spPr/>
        <p:txBody>
          <a:bodyPr/>
          <a:lstStyle/>
          <a:p>
            <a:r>
              <a:rPr lang="en-GB" dirty="0">
                <a:solidFill>
                  <a:srgbClr val="2CB4E1"/>
                </a:solidFill>
              </a:rPr>
              <a:t>Infrastructural Bottlenecks and </a:t>
            </a:r>
            <a:r>
              <a:rPr lang="en-GB" dirty="0" smtClean="0">
                <a:solidFill>
                  <a:srgbClr val="2CB4E1"/>
                </a:solidFill>
              </a:rPr>
              <a:t>Potentials</a:t>
            </a:r>
            <a:endParaRPr lang="en-GB" dirty="0">
              <a:solidFill>
                <a:srgbClr val="2CB4E1"/>
              </a:solidFill>
            </a:endParaRPr>
          </a:p>
        </p:txBody>
      </p:sp>
      <p:sp>
        <p:nvSpPr>
          <p:cNvPr id="6" name="Textplatzhalter 5"/>
          <p:cNvSpPr>
            <a:spLocks noGrp="1"/>
          </p:cNvSpPr>
          <p:nvPr>
            <p:ph type="body" sz="quarter" idx="11"/>
          </p:nvPr>
        </p:nvSpPr>
        <p:spPr/>
        <p:txBody>
          <a:bodyPr/>
          <a:lstStyle/>
          <a:p>
            <a:r>
              <a:rPr lang="de-DE" dirty="0" smtClean="0"/>
              <a:t>River </a:t>
            </a:r>
            <a:r>
              <a:rPr lang="de-DE" dirty="0" err="1" smtClean="0"/>
              <a:t>Nemunas</a:t>
            </a:r>
            <a:r>
              <a:rPr lang="de-DE" dirty="0" smtClean="0"/>
              <a:t> </a:t>
            </a:r>
            <a:r>
              <a:rPr lang="de-DE" dirty="0" err="1" smtClean="0"/>
              <a:t>offers</a:t>
            </a:r>
            <a:r>
              <a:rPr lang="de-DE" dirty="0" smtClean="0"/>
              <a:t> </a:t>
            </a:r>
            <a:r>
              <a:rPr lang="de-DE" dirty="0" err="1" smtClean="0"/>
              <a:t>challenging</a:t>
            </a:r>
            <a:r>
              <a:rPr lang="de-DE" dirty="0" smtClean="0"/>
              <a:t> </a:t>
            </a:r>
            <a:r>
              <a:rPr lang="de-DE" dirty="0" err="1" smtClean="0"/>
              <a:t>navigations</a:t>
            </a:r>
            <a:r>
              <a:rPr lang="de-DE" dirty="0" smtClean="0"/>
              <a:t> due </a:t>
            </a:r>
            <a:r>
              <a:rPr lang="de-DE" dirty="0" err="1" smtClean="0"/>
              <a:t>to</a:t>
            </a:r>
            <a:r>
              <a:rPr lang="de-DE" dirty="0" smtClean="0"/>
              <a:t> </a:t>
            </a:r>
            <a:r>
              <a:rPr lang="en-GB" dirty="0"/>
              <a:t>length, draft and width </a:t>
            </a:r>
            <a:r>
              <a:rPr lang="en-GB" dirty="0" smtClean="0"/>
              <a:t>restrictions and weather conditions along the whole river.</a:t>
            </a:r>
          </a:p>
          <a:p>
            <a:pPr marL="342900" indent="-342900">
              <a:buFont typeface="Courier New" panose="02070309020205020404" pitchFamily="49" charset="0"/>
              <a:buChar char="o"/>
            </a:pPr>
            <a:r>
              <a:rPr lang="en-GB" dirty="0"/>
              <a:t>The draft between </a:t>
            </a:r>
            <a:r>
              <a:rPr lang="en-GB" dirty="0" err="1"/>
              <a:t>Jurbarkas</a:t>
            </a:r>
            <a:r>
              <a:rPr lang="en-GB" dirty="0"/>
              <a:t> and Kaunas may fall down to 1.1 meters only. </a:t>
            </a:r>
            <a:endParaRPr lang="en-GB" dirty="0" smtClean="0"/>
          </a:p>
          <a:p>
            <a:pPr marL="342900" indent="-342900">
              <a:buFont typeface="Courier New" panose="02070309020205020404" pitchFamily="49" charset="0"/>
              <a:buChar char="o"/>
            </a:pPr>
            <a:r>
              <a:rPr lang="en-GB" dirty="0" smtClean="0"/>
              <a:t>Closer because of ice from end-November </a:t>
            </a:r>
            <a:r>
              <a:rPr lang="en-GB" dirty="0"/>
              <a:t>until </a:t>
            </a:r>
            <a:r>
              <a:rPr lang="en-GB" dirty="0" smtClean="0"/>
              <a:t>end-March</a:t>
            </a:r>
          </a:p>
          <a:p>
            <a:r>
              <a:rPr lang="en-GB" dirty="0"/>
              <a:t>A good number of industry (e.g. chemical </a:t>
            </a:r>
            <a:r>
              <a:rPr lang="en-GB" dirty="0" smtClean="0"/>
              <a:t>plants, construction companies, energy plans) </a:t>
            </a:r>
            <a:r>
              <a:rPr lang="en-GB" dirty="0"/>
              <a:t>are located about 30 - 50 km to the inland port of Kaunas</a:t>
            </a:r>
            <a:r>
              <a:rPr lang="en-GB" dirty="0" smtClean="0"/>
              <a:t>.</a:t>
            </a:r>
          </a:p>
          <a:p>
            <a:r>
              <a:rPr lang="en-GB" dirty="0"/>
              <a:t>The need to transport oversized cargo </a:t>
            </a:r>
            <a:r>
              <a:rPr lang="en-GB" dirty="0" smtClean="0"/>
              <a:t>to the port of Klaipeda has </a:t>
            </a:r>
            <a:r>
              <a:rPr lang="en-GB" dirty="0"/>
              <a:t>a tendency to </a:t>
            </a:r>
            <a:r>
              <a:rPr lang="en-GB" dirty="0" smtClean="0"/>
              <a:t>grow (export).</a:t>
            </a:r>
          </a:p>
          <a:p>
            <a:endParaRPr lang="de-DE" dirty="0"/>
          </a:p>
        </p:txBody>
      </p:sp>
      <p:sp>
        <p:nvSpPr>
          <p:cNvPr id="7" name="Bildplatzhalter 6"/>
          <p:cNvSpPr>
            <a:spLocks noGrp="1"/>
          </p:cNvSpPr>
          <p:nvPr>
            <p:ph type="pic" sz="quarter" idx="12"/>
          </p:nvPr>
        </p:nvSpPr>
        <p:spPr/>
      </p:sp>
      <p:pic>
        <p:nvPicPr>
          <p:cNvPr id="10" name="Grafik 9"/>
          <p:cNvPicPr>
            <a:picLocks noChangeAspect="1"/>
          </p:cNvPicPr>
          <p:nvPr/>
        </p:nvPicPr>
        <p:blipFill>
          <a:blip r:embed="rId3"/>
          <a:stretch>
            <a:fillRect/>
          </a:stretch>
        </p:blipFill>
        <p:spPr>
          <a:xfrm>
            <a:off x="7895406" y="1495249"/>
            <a:ext cx="3960440" cy="4115228"/>
          </a:xfrm>
          <a:prstGeom prst="rect">
            <a:avLst/>
          </a:prstGeom>
        </p:spPr>
      </p:pic>
    </p:spTree>
    <p:extLst>
      <p:ext uri="{BB962C8B-B14F-4D97-AF65-F5344CB8AC3E}">
        <p14:creationId xmlns:p14="http://schemas.microsoft.com/office/powerpoint/2010/main" val="3446443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Lithuania</a:t>
            </a:r>
            <a:endParaRPr lang="de-DE" dirty="0"/>
          </a:p>
        </p:txBody>
      </p:sp>
      <p:sp>
        <p:nvSpPr>
          <p:cNvPr id="3" name="Textplatzhalter 2"/>
          <p:cNvSpPr>
            <a:spLocks noGrp="1"/>
          </p:cNvSpPr>
          <p:nvPr>
            <p:ph type="body" sz="quarter" idx="10"/>
          </p:nvPr>
        </p:nvSpPr>
        <p:spPr/>
        <p:txBody>
          <a:bodyPr/>
          <a:lstStyle/>
          <a:p>
            <a:r>
              <a:rPr lang="en-GB" dirty="0">
                <a:solidFill>
                  <a:srgbClr val="2CB4E1"/>
                </a:solidFill>
              </a:rPr>
              <a:t>Recommendations and Conclusions</a:t>
            </a:r>
          </a:p>
          <a:p>
            <a:endParaRPr lang="de-DE" dirty="0"/>
          </a:p>
        </p:txBody>
      </p:sp>
      <p:sp>
        <p:nvSpPr>
          <p:cNvPr id="4" name="Textplatzhalter 3"/>
          <p:cNvSpPr>
            <a:spLocks noGrp="1"/>
          </p:cNvSpPr>
          <p:nvPr>
            <p:ph type="body" sz="quarter" idx="11"/>
          </p:nvPr>
        </p:nvSpPr>
        <p:spPr/>
        <p:txBody>
          <a:bodyPr/>
          <a:lstStyle/>
          <a:p>
            <a:pPr marL="342900" indent="-342900">
              <a:buFont typeface="Courier New" panose="02070309020205020404" pitchFamily="49" charset="0"/>
              <a:buChar char="o"/>
            </a:pPr>
            <a:r>
              <a:rPr lang="en-GB" dirty="0" smtClean="0"/>
              <a:t>Low-draft vessels are existing on BSR markets and their potentials for IWT transports in LT should be analysed in more detail (especially for the heavy lift transports).</a:t>
            </a:r>
          </a:p>
          <a:p>
            <a:pPr marL="342900" indent="-342900">
              <a:buFont typeface="Courier New" panose="02070309020205020404" pitchFamily="49" charset="0"/>
              <a:buChar char="o"/>
            </a:pPr>
            <a:r>
              <a:rPr lang="en-GB" dirty="0" smtClean="0"/>
              <a:t>Lithuania </a:t>
            </a:r>
            <a:r>
              <a:rPr lang="en-GB" dirty="0"/>
              <a:t>Inland Waterway Administration is not comparable with those in other EMMA countries. </a:t>
            </a:r>
            <a:r>
              <a:rPr lang="en-GB" dirty="0"/>
              <a:t/>
            </a:r>
            <a:br>
              <a:rPr lang="en-GB" dirty="0"/>
            </a:br>
            <a:r>
              <a:rPr lang="en-GB" dirty="0" smtClean="0"/>
              <a:t>From </a:t>
            </a:r>
            <a:r>
              <a:rPr lang="en-GB" dirty="0"/>
              <a:t>an outside view the responsibilities scheme is quite complex and </a:t>
            </a:r>
            <a:r>
              <a:rPr lang="en-GB" dirty="0" smtClean="0"/>
              <a:t>detailed. A simplification should be aimed.</a:t>
            </a:r>
          </a:p>
          <a:p>
            <a:pPr marL="342900" indent="-342900">
              <a:buFont typeface="Courier New" panose="02070309020205020404" pitchFamily="49" charset="0"/>
              <a:buChar char="o"/>
            </a:pPr>
            <a:r>
              <a:rPr lang="en-GB" dirty="0" smtClean="0"/>
              <a:t>Green IWT solutions have big potentials in LT due to the LNG import terminal located at the mouth of the river and should be pushed forward.</a:t>
            </a:r>
          </a:p>
          <a:p>
            <a:pPr marL="342900" indent="-342900">
              <a:buFont typeface="Courier New" panose="02070309020205020404" pitchFamily="49" charset="0"/>
              <a:buChar char="o"/>
            </a:pPr>
            <a:endParaRPr lang="en-GB" dirty="0" smtClean="0"/>
          </a:p>
          <a:p>
            <a:pPr marL="342900" indent="-342900">
              <a:buFont typeface="Arial" panose="020B0604020202020204" pitchFamily="34" charset="0"/>
              <a:buChar char="•"/>
            </a:pPr>
            <a:endParaRPr lang="de-DE" dirty="0"/>
          </a:p>
        </p:txBody>
      </p:sp>
      <p:pic>
        <p:nvPicPr>
          <p:cNvPr id="6" name="Bildplatzhalter 5"/>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rcRect l="17513" r="17513"/>
          <a:stretch>
            <a:fillRect/>
          </a:stretch>
        </p:blipFill>
        <p:spPr/>
      </p:pic>
      <p:sp>
        <p:nvSpPr>
          <p:cNvPr id="7" name="Textfeld 6"/>
          <p:cNvSpPr txBox="1"/>
          <p:nvPr/>
        </p:nvSpPr>
        <p:spPr>
          <a:xfrm>
            <a:off x="7906356" y="1580285"/>
            <a:ext cx="1818815" cy="400110"/>
          </a:xfrm>
          <a:prstGeom prst="rect">
            <a:avLst/>
          </a:prstGeom>
          <a:noFill/>
        </p:spPr>
        <p:txBody>
          <a:bodyPr wrap="square" rtlCol="0">
            <a:spAutoFit/>
          </a:bodyPr>
          <a:lstStyle/>
          <a:p>
            <a:r>
              <a:rPr lang="de-DE" sz="1000" dirty="0">
                <a:solidFill>
                  <a:schemeClr val="bg1"/>
                </a:solidFill>
              </a:rPr>
              <a:t>© </a:t>
            </a:r>
            <a:r>
              <a:rPr lang="de-DE" sz="1000" dirty="0" smtClean="0">
                <a:solidFill>
                  <a:schemeClr val="bg1"/>
                </a:solidFill>
              </a:rPr>
              <a:t>Port </a:t>
            </a:r>
            <a:r>
              <a:rPr lang="de-DE" sz="1000" dirty="0" err="1" smtClean="0">
                <a:solidFill>
                  <a:schemeClr val="bg1"/>
                </a:solidFill>
              </a:rPr>
              <a:t>of</a:t>
            </a:r>
            <a:r>
              <a:rPr lang="de-DE" sz="1000" dirty="0" smtClean="0">
                <a:solidFill>
                  <a:schemeClr val="bg1"/>
                </a:solidFill>
              </a:rPr>
              <a:t> Hamburg Marketing</a:t>
            </a:r>
            <a:endParaRPr lang="de-DE" sz="1000" dirty="0">
              <a:solidFill>
                <a:schemeClr val="bg1"/>
              </a:solidFill>
            </a:endParaRPr>
          </a:p>
          <a:p>
            <a:r>
              <a:rPr lang="de-DE" sz="1000" dirty="0" smtClean="0">
                <a:solidFill>
                  <a:schemeClr val="bg1"/>
                </a:solidFill>
              </a:rPr>
              <a:t> </a:t>
            </a:r>
            <a:endParaRPr lang="de-DE" sz="1000" dirty="0">
              <a:solidFill>
                <a:schemeClr val="bg1"/>
              </a:solidFill>
            </a:endParaRPr>
          </a:p>
        </p:txBody>
      </p:sp>
    </p:spTree>
    <p:extLst>
      <p:ext uri="{BB962C8B-B14F-4D97-AF65-F5344CB8AC3E}">
        <p14:creationId xmlns:p14="http://schemas.microsoft.com/office/powerpoint/2010/main" val="3562270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Poland</a:t>
            </a:r>
            <a:endParaRPr lang="de-DE" dirty="0"/>
          </a:p>
        </p:txBody>
      </p:sp>
      <p:sp>
        <p:nvSpPr>
          <p:cNvPr id="5" name="Textplatzhalter 4"/>
          <p:cNvSpPr>
            <a:spLocks noGrp="1"/>
          </p:cNvSpPr>
          <p:nvPr>
            <p:ph type="body" sz="quarter" idx="10"/>
          </p:nvPr>
        </p:nvSpPr>
        <p:spPr/>
        <p:txBody>
          <a:bodyPr/>
          <a:lstStyle/>
          <a:p>
            <a:r>
              <a:rPr lang="en-GB" dirty="0">
                <a:solidFill>
                  <a:srgbClr val="2CB4E1"/>
                </a:solidFill>
              </a:rPr>
              <a:t>Infrastructural Bottlenecks and Potentials</a:t>
            </a:r>
            <a:endParaRPr lang="en-GB" dirty="0">
              <a:solidFill>
                <a:srgbClr val="2CB4E1"/>
              </a:solidFill>
            </a:endParaRPr>
          </a:p>
        </p:txBody>
      </p:sp>
      <p:sp>
        <p:nvSpPr>
          <p:cNvPr id="6" name="Textplatzhalter 5"/>
          <p:cNvSpPr>
            <a:spLocks noGrp="1"/>
          </p:cNvSpPr>
          <p:nvPr>
            <p:ph type="body" sz="quarter" idx="11"/>
          </p:nvPr>
        </p:nvSpPr>
        <p:spPr/>
        <p:txBody>
          <a:bodyPr/>
          <a:lstStyle/>
          <a:p>
            <a:r>
              <a:rPr lang="de-DE" dirty="0" smtClean="0"/>
              <a:t>The </a:t>
            </a:r>
            <a:r>
              <a:rPr lang="de-DE" dirty="0" err="1" smtClean="0"/>
              <a:t>Polish</a:t>
            </a:r>
            <a:r>
              <a:rPr lang="de-DE" dirty="0" smtClean="0"/>
              <a:t> </a:t>
            </a:r>
            <a:r>
              <a:rPr lang="de-DE" dirty="0" err="1" smtClean="0"/>
              <a:t>stratey</a:t>
            </a:r>
            <a:r>
              <a:rPr lang="de-DE" dirty="0" smtClean="0"/>
              <a:t> </a:t>
            </a:r>
            <a:r>
              <a:rPr lang="en-GB" dirty="0"/>
              <a:t>for the Development of Inland Waterways in Poland </a:t>
            </a:r>
            <a:r>
              <a:rPr lang="en-GB" dirty="0" smtClean="0"/>
              <a:t>includes:</a:t>
            </a:r>
          </a:p>
          <a:p>
            <a:pPr marL="342900" indent="-342900">
              <a:buFont typeface="Courier New" panose="02070309020205020404" pitchFamily="49" charset="0"/>
              <a:buChar char="o"/>
            </a:pPr>
            <a:r>
              <a:rPr lang="en-GB" dirty="0" smtClean="0"/>
              <a:t>at </a:t>
            </a:r>
            <a:r>
              <a:rPr lang="en-GB" dirty="0"/>
              <a:t>least </a:t>
            </a:r>
            <a:r>
              <a:rPr lang="en-GB" dirty="0" smtClean="0"/>
              <a:t>class </a:t>
            </a:r>
            <a:r>
              <a:rPr lang="en-GB" dirty="0"/>
              <a:t>IV</a:t>
            </a:r>
            <a:r>
              <a:rPr lang="en-GB" dirty="0" smtClean="0"/>
              <a:t> </a:t>
            </a:r>
            <a:r>
              <a:rPr lang="en-GB" dirty="0"/>
              <a:t>of navigability on </a:t>
            </a:r>
            <a:r>
              <a:rPr lang="en-GB" dirty="0" smtClean="0"/>
              <a:t>rivers </a:t>
            </a:r>
            <a:r>
              <a:rPr lang="en-GB" dirty="0"/>
              <a:t>E-30 (Oder) </a:t>
            </a:r>
            <a:r>
              <a:rPr lang="en-GB" dirty="0" smtClean="0"/>
              <a:t/>
            </a:r>
            <a:br>
              <a:rPr lang="en-GB" dirty="0" smtClean="0"/>
            </a:br>
            <a:r>
              <a:rPr lang="en-GB" dirty="0" smtClean="0"/>
              <a:t>and E-40 </a:t>
            </a:r>
            <a:r>
              <a:rPr lang="en-GB" dirty="0"/>
              <a:t>(Vistula</a:t>
            </a:r>
            <a:r>
              <a:rPr lang="en-GB" dirty="0" smtClean="0"/>
              <a:t>)</a:t>
            </a:r>
          </a:p>
          <a:p>
            <a:pPr marL="342900" indent="-342900">
              <a:buFont typeface="Courier New" panose="02070309020205020404" pitchFamily="49" charset="0"/>
              <a:buChar char="o"/>
            </a:pPr>
            <a:r>
              <a:rPr lang="en-GB" dirty="0" smtClean="0"/>
              <a:t>Modernization </a:t>
            </a:r>
            <a:r>
              <a:rPr lang="en-GB" dirty="0"/>
              <a:t>of the E-70 waterway (including the Oder-Vistula </a:t>
            </a:r>
            <a:r>
              <a:rPr lang="en-GB" dirty="0" smtClean="0"/>
              <a:t>connection)</a:t>
            </a:r>
          </a:p>
          <a:p>
            <a:pPr marL="342900" indent="-342900">
              <a:buFont typeface="Courier New" panose="02070309020205020404" pitchFamily="49" charset="0"/>
              <a:buChar char="o"/>
            </a:pPr>
            <a:r>
              <a:rPr lang="en-GB" dirty="0"/>
              <a:t>C</a:t>
            </a:r>
            <a:r>
              <a:rPr lang="en-GB" dirty="0" smtClean="0"/>
              <a:t>onstruction </a:t>
            </a:r>
            <a:r>
              <a:rPr lang="en-GB" dirty="0"/>
              <a:t>of the Silesian </a:t>
            </a:r>
            <a:r>
              <a:rPr lang="en-GB" dirty="0" smtClean="0"/>
              <a:t>Channel</a:t>
            </a:r>
          </a:p>
          <a:p>
            <a:pPr marL="342900" indent="-342900">
              <a:buFont typeface="Courier New" panose="02070309020205020404" pitchFamily="49" charset="0"/>
              <a:buChar char="o"/>
            </a:pPr>
            <a:r>
              <a:rPr lang="en-GB" dirty="0" smtClean="0"/>
              <a:t>International </a:t>
            </a:r>
            <a:r>
              <a:rPr lang="en-GB" dirty="0"/>
              <a:t>cooperation and training of the new professional staff</a:t>
            </a:r>
            <a:r>
              <a:rPr lang="en-GB" dirty="0" smtClean="0"/>
              <a:t>.</a:t>
            </a:r>
          </a:p>
          <a:p>
            <a:r>
              <a:rPr lang="en-GB" dirty="0"/>
              <a:t>The range of </a:t>
            </a:r>
            <a:r>
              <a:rPr lang="en-GB" dirty="0" smtClean="0"/>
              <a:t>bottlenecks identified on free floating rivers are length </a:t>
            </a:r>
            <a:r>
              <a:rPr lang="en-GB" dirty="0"/>
              <a:t>and width restrictions of vessels, </a:t>
            </a:r>
            <a:r>
              <a:rPr lang="en-GB" dirty="0" smtClean="0"/>
              <a:t>draught </a:t>
            </a:r>
            <a:r>
              <a:rPr lang="en-GB" dirty="0"/>
              <a:t>and clearance height. </a:t>
            </a:r>
            <a:r>
              <a:rPr lang="en-GB" dirty="0" smtClean="0"/>
              <a:t>Whereas </a:t>
            </a:r>
            <a:r>
              <a:rPr lang="en-GB" dirty="0"/>
              <a:t>lock restriction and insufficient maintenance was named at </a:t>
            </a:r>
            <a:r>
              <a:rPr lang="en-GB" dirty="0" smtClean="0"/>
              <a:t>canals.</a:t>
            </a:r>
            <a:endParaRPr lang="de-DE" dirty="0"/>
          </a:p>
        </p:txBody>
      </p:sp>
      <p:sp>
        <p:nvSpPr>
          <p:cNvPr id="7" name="Bildplatzhalter 6"/>
          <p:cNvSpPr>
            <a:spLocks noGrp="1"/>
          </p:cNvSpPr>
          <p:nvPr>
            <p:ph type="pic" sz="quarter" idx="12"/>
          </p:nvPr>
        </p:nvSpPr>
        <p:spPr/>
      </p:sp>
      <p:pic>
        <p:nvPicPr>
          <p:cNvPr id="8" name="Grafik 7"/>
          <p:cNvPicPr>
            <a:picLocks noChangeAspect="1"/>
          </p:cNvPicPr>
          <p:nvPr/>
        </p:nvPicPr>
        <p:blipFill>
          <a:blip r:embed="rId3"/>
          <a:stretch>
            <a:fillRect/>
          </a:stretch>
        </p:blipFill>
        <p:spPr>
          <a:xfrm>
            <a:off x="7895406" y="1562100"/>
            <a:ext cx="4104456" cy="4572000"/>
          </a:xfrm>
          <a:prstGeom prst="rect">
            <a:avLst/>
          </a:prstGeom>
        </p:spPr>
      </p:pic>
    </p:spTree>
    <p:extLst>
      <p:ext uri="{BB962C8B-B14F-4D97-AF65-F5344CB8AC3E}">
        <p14:creationId xmlns:p14="http://schemas.microsoft.com/office/powerpoint/2010/main" val="3109877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platzhalter 9"/>
          <p:cNvSpPr>
            <a:spLocks noGrp="1"/>
          </p:cNvSpPr>
          <p:nvPr>
            <p:ph type="body" sz="quarter" idx="11"/>
          </p:nvPr>
        </p:nvSpPr>
        <p:spPr>
          <a:xfrm>
            <a:off x="7806134" y="1404001"/>
            <a:ext cx="4039200" cy="4747714"/>
          </a:xfrm>
        </p:spPr>
        <p:txBody>
          <a:bodyPr/>
          <a:lstStyle/>
          <a:p>
            <a:r>
              <a:rPr lang="pl-PL" sz="1800" b="1" dirty="0" smtClean="0"/>
              <a:t>The </a:t>
            </a:r>
            <a:r>
              <a:rPr lang="en-US" sz="1800" b="1" dirty="0" smtClean="0"/>
              <a:t>cruise in a nutshell</a:t>
            </a:r>
          </a:p>
          <a:p>
            <a:pPr marL="342900" indent="-342900">
              <a:buFont typeface="Courier New" panose="02070309020205020404" pitchFamily="49" charset="0"/>
              <a:buChar char="o"/>
            </a:pPr>
            <a:r>
              <a:rPr lang="en-US" sz="1800" dirty="0" smtClean="0"/>
              <a:t>70 m push convoy loaded </a:t>
            </a:r>
            <a:br>
              <a:rPr lang="en-US" sz="1800" dirty="0" smtClean="0"/>
            </a:br>
            <a:r>
              <a:rPr lang="en-US" sz="1800" dirty="0" smtClean="0"/>
              <a:t>with 20 containers</a:t>
            </a:r>
          </a:p>
          <a:p>
            <a:pPr marL="342900" indent="-342900">
              <a:buFont typeface="Courier New" panose="02070309020205020404" pitchFamily="49" charset="0"/>
              <a:buChar char="o"/>
            </a:pPr>
            <a:r>
              <a:rPr lang="en-US" sz="1800" dirty="0" smtClean="0"/>
              <a:t>Daily distance </a:t>
            </a:r>
            <a:r>
              <a:rPr lang="en-US" sz="1800" dirty="0" err="1" smtClean="0"/>
              <a:t>tavelled</a:t>
            </a:r>
            <a:r>
              <a:rPr lang="en-US" sz="1800" dirty="0" smtClean="0"/>
              <a:t>:</a:t>
            </a:r>
            <a:br>
              <a:rPr lang="en-US" sz="1800" dirty="0" smtClean="0"/>
            </a:br>
            <a:r>
              <a:rPr lang="en-US" sz="1800" dirty="0" smtClean="0"/>
              <a:t> 20-80 km (in total 440 km)</a:t>
            </a:r>
          </a:p>
          <a:p>
            <a:pPr marL="342900" indent="-342900">
              <a:buFont typeface="Courier New" panose="02070309020205020404" pitchFamily="49" charset="0"/>
              <a:buChar char="o"/>
              <a:tabLst>
                <a:tab pos="3052763" algn="l"/>
              </a:tabLst>
            </a:pPr>
            <a:r>
              <a:rPr lang="en-US" sz="1800" dirty="0"/>
              <a:t>Simultaneous research on river and infrastructure</a:t>
            </a:r>
          </a:p>
          <a:p>
            <a:pPr marL="342900" indent="-342900">
              <a:buFont typeface="Courier New" panose="02070309020205020404" pitchFamily="49" charset="0"/>
              <a:buChar char="o"/>
              <a:tabLst>
                <a:tab pos="3052763" algn="l"/>
              </a:tabLst>
            </a:pPr>
            <a:r>
              <a:rPr lang="en-US" sz="1800" dirty="0" smtClean="0"/>
              <a:t>Demonstrative handlings: 	2 </a:t>
            </a:r>
          </a:p>
          <a:p>
            <a:pPr marL="342900" indent="-342900" defTabSz="1017588">
              <a:buFont typeface="Courier New" panose="02070309020205020404" pitchFamily="49" charset="0"/>
              <a:buChar char="o"/>
            </a:pPr>
            <a:r>
              <a:rPr lang="en-US" sz="1800" dirty="0" smtClean="0"/>
              <a:t>Events in cities: 		7 </a:t>
            </a:r>
          </a:p>
          <a:p>
            <a:pPr marL="342900" indent="-342900" defTabSz="1017588">
              <a:buFont typeface="Courier New" panose="02070309020205020404" pitchFamily="49" charset="0"/>
              <a:buChar char="o"/>
            </a:pPr>
            <a:r>
              <a:rPr lang="en-US" sz="1800" dirty="0" smtClean="0"/>
              <a:t>Workshops on board: 	7 </a:t>
            </a:r>
          </a:p>
          <a:p>
            <a:pPr marL="342900" indent="-342900" defTabSz="1017588">
              <a:buFont typeface="Courier New" panose="02070309020205020404" pitchFamily="49" charset="0"/>
              <a:buChar char="o"/>
              <a:tabLst>
                <a:tab pos="3052763" algn="l"/>
              </a:tabLst>
            </a:pPr>
            <a:r>
              <a:rPr lang="en-US" sz="1800" dirty="0" smtClean="0"/>
              <a:t>Press conferences: 	5 </a:t>
            </a:r>
          </a:p>
          <a:p>
            <a:pPr marL="342900" indent="-342900" defTabSz="1017588">
              <a:buFont typeface="Courier New" panose="02070309020205020404" pitchFamily="49" charset="0"/>
              <a:buChar char="o"/>
              <a:tabLst>
                <a:tab pos="3052763" algn="l"/>
              </a:tabLst>
            </a:pPr>
            <a:endParaRPr lang="en-US" sz="1800" dirty="0"/>
          </a:p>
          <a:p>
            <a:pPr defTabSz="1017588">
              <a:tabLst>
                <a:tab pos="3052763" algn="l"/>
              </a:tabLst>
            </a:pPr>
            <a:r>
              <a:rPr lang="en-US" sz="1800" b="1" dirty="0" smtClean="0"/>
              <a:t>Planning of a multimodal port near Bydgoszcz</a:t>
            </a:r>
          </a:p>
          <a:p>
            <a:endParaRPr lang="de-DE" sz="1800" dirty="0" smtClean="0"/>
          </a:p>
        </p:txBody>
      </p:sp>
      <p:sp>
        <p:nvSpPr>
          <p:cNvPr id="4" name="Titel 3"/>
          <p:cNvSpPr>
            <a:spLocks noGrp="1"/>
          </p:cNvSpPr>
          <p:nvPr>
            <p:ph type="title"/>
          </p:nvPr>
        </p:nvSpPr>
        <p:spPr>
          <a:xfrm>
            <a:off x="262558" y="343010"/>
            <a:ext cx="7920880" cy="634876"/>
          </a:xfrm>
        </p:spPr>
        <p:txBody>
          <a:bodyPr/>
          <a:lstStyle/>
          <a:p>
            <a:r>
              <a:rPr lang="en-GB" dirty="0" smtClean="0"/>
              <a:t>Polish </a:t>
            </a:r>
            <a:r>
              <a:rPr lang="pl-PL" dirty="0" smtClean="0"/>
              <a:t>Vistula River</a:t>
            </a:r>
            <a:r>
              <a:rPr lang="de-DE" dirty="0" smtClean="0"/>
              <a:t> – Promotion </a:t>
            </a:r>
            <a:r>
              <a:rPr lang="de-DE" dirty="0" err="1" smtClean="0"/>
              <a:t>and</a:t>
            </a:r>
            <a:r>
              <a:rPr lang="de-DE" dirty="0" smtClean="0"/>
              <a:t> Research Cruise</a:t>
            </a:r>
            <a:endParaRPr lang="en-GB" dirty="0"/>
          </a:p>
        </p:txBody>
      </p:sp>
      <p:pic>
        <p:nvPicPr>
          <p:cNvPr id="5" name="Grafik 4"/>
          <p:cNvPicPr>
            <a:picLocks noChangeAspect="1"/>
          </p:cNvPicPr>
          <p:nvPr/>
        </p:nvPicPr>
        <p:blipFill>
          <a:blip r:embed="rId3"/>
          <a:stretch>
            <a:fillRect/>
          </a:stretch>
        </p:blipFill>
        <p:spPr>
          <a:xfrm>
            <a:off x="262558" y="1364910"/>
            <a:ext cx="6192688" cy="4555911"/>
          </a:xfrm>
          <a:prstGeom prst="rect">
            <a:avLst/>
          </a:prstGeom>
        </p:spPr>
      </p:pic>
      <p:sp>
        <p:nvSpPr>
          <p:cNvPr id="7" name="Textplatzhalter 6"/>
          <p:cNvSpPr txBox="1">
            <a:spLocks/>
          </p:cNvSpPr>
          <p:nvPr/>
        </p:nvSpPr>
        <p:spPr>
          <a:xfrm>
            <a:off x="349199" y="964800"/>
            <a:ext cx="7448400" cy="439200"/>
          </a:xfrm>
          <a:prstGeom prst="rect">
            <a:avLst/>
          </a:prstGeom>
        </p:spPr>
        <p:txBody>
          <a:bodyPr>
            <a:normAutofit/>
          </a:bodyPr>
          <a:lstStyle>
            <a:lvl1pPr marL="0" marR="0" indent="0" algn="l" defTabSz="914400" rtl="0" eaLnBrk="1" fontAlgn="base" latinLnBrk="0" hangingPunct="1">
              <a:lnSpc>
                <a:spcPct val="100000"/>
              </a:lnSpc>
              <a:spcBef>
                <a:spcPct val="20000"/>
              </a:spcBef>
              <a:spcAft>
                <a:spcPct val="0"/>
              </a:spcAft>
              <a:buClrTx/>
              <a:buSzTx/>
              <a:buFontTx/>
              <a:buNone/>
              <a:tabLst/>
              <a:defRPr sz="2000" i="1" kern="1200" baseline="0">
                <a:solidFill>
                  <a:srgbClr val="00507F"/>
                </a:solidFill>
                <a:latin typeface="Arial" panose="020B0604020202020204" pitchFamily="34" charset="0"/>
                <a:ea typeface="+mn-ea"/>
                <a:cs typeface="Arial" panose="020B0604020202020204" pitchFamily="34" charset="0"/>
              </a:defRPr>
            </a:lvl1pPr>
            <a:lvl2pPr marL="179388" marR="0" indent="-177800" algn="l" defTabSz="914400" rtl="0" eaLnBrk="1" fontAlgn="base" latinLnBrk="0" hangingPunct="1">
              <a:lnSpc>
                <a:spcPct val="100000"/>
              </a:lnSpc>
              <a:spcBef>
                <a:spcPts val="480"/>
              </a:spcBef>
              <a:spcAft>
                <a:spcPts val="600"/>
              </a:spcAft>
              <a:buClrTx/>
              <a:buSzTx/>
              <a:buFont typeface="Courier New" panose="02070309020205020404" pitchFamily="49" charset="0"/>
              <a:buChar char="o"/>
              <a:tabLst/>
              <a:defRPr sz="1800" kern="1200" baseline="0">
                <a:solidFill>
                  <a:srgbClr val="00507F"/>
                </a:solidFill>
                <a:latin typeface="Arial" panose="020B0604020202020204" pitchFamily="34" charset="0"/>
                <a:ea typeface="+mn-ea"/>
                <a:cs typeface="Arial" panose="020B0604020202020204" pitchFamily="34" charset="0"/>
              </a:defRPr>
            </a:lvl2pPr>
            <a:lvl3pPr marL="565150" marR="0" indent="-120650" algn="l" defTabSz="914400" rtl="0" eaLnBrk="1" fontAlgn="base" latinLnBrk="0" hangingPunct="1">
              <a:lnSpc>
                <a:spcPct val="100000"/>
              </a:lnSpc>
              <a:spcBef>
                <a:spcPts val="480"/>
              </a:spcBef>
              <a:spcAft>
                <a:spcPts val="600"/>
              </a:spcAft>
              <a:buClrTx/>
              <a:buSzTx/>
              <a:buFont typeface="Courier New" panose="02070309020205020404" pitchFamily="49" charset="0"/>
              <a:buChar char="o"/>
              <a:tabLst/>
              <a:defRPr sz="1800" kern="1200" baseline="0">
                <a:solidFill>
                  <a:srgbClr val="00507F"/>
                </a:solidFill>
                <a:latin typeface="Arial" panose="020B0604020202020204" pitchFamily="34" charset="0"/>
                <a:ea typeface="+mn-ea"/>
                <a:cs typeface="Arial" panose="020B0604020202020204" pitchFamily="34" charset="0"/>
              </a:defRPr>
            </a:lvl3pPr>
            <a:lvl4pPr marL="855663" marR="0" indent="-111125" algn="l" defTabSz="914400" rtl="0" eaLnBrk="1" fontAlgn="base" latinLnBrk="0" hangingPunct="1">
              <a:lnSpc>
                <a:spcPct val="100000"/>
              </a:lnSpc>
              <a:spcBef>
                <a:spcPts val="480"/>
              </a:spcBef>
              <a:spcAft>
                <a:spcPts val="600"/>
              </a:spcAft>
              <a:buClrTx/>
              <a:buSzTx/>
              <a:buFont typeface="Courier New" panose="02070309020205020404" pitchFamily="49" charset="0"/>
              <a:buChar char="o"/>
              <a:tabLst/>
              <a:defRPr sz="1800" kern="1200" baseline="0">
                <a:solidFill>
                  <a:srgbClr val="00507F"/>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600" kern="1200">
                <a:solidFill>
                  <a:srgbClr val="00507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solidFill>
                <a:srgbClr val="2CAAE1"/>
              </a:solidFill>
            </a:endParaRPr>
          </a:p>
        </p:txBody>
      </p:sp>
      <p:sp>
        <p:nvSpPr>
          <p:cNvPr id="2" name="Prostokąt 1"/>
          <p:cNvSpPr/>
          <p:nvPr/>
        </p:nvSpPr>
        <p:spPr>
          <a:xfrm>
            <a:off x="212664" y="964800"/>
            <a:ext cx="9266918" cy="400110"/>
          </a:xfrm>
          <a:prstGeom prst="rect">
            <a:avLst/>
          </a:prstGeom>
        </p:spPr>
        <p:txBody>
          <a:bodyPr wrap="square">
            <a:spAutoFit/>
          </a:bodyPr>
          <a:lstStyle/>
          <a:p>
            <a:pPr lvl="0" defTabSz="914400">
              <a:spcBef>
                <a:spcPct val="0"/>
              </a:spcBef>
            </a:pPr>
            <a:r>
              <a:rPr lang="en-US" sz="2000" i="1" dirty="0">
                <a:solidFill>
                  <a:srgbClr val="00B0F0"/>
                </a:solidFill>
                <a:latin typeface="Arial" panose="020B0604020202020204" pitchFamily="34" charset="0"/>
                <a:ea typeface="+mj-ea"/>
                <a:cs typeface="Arial" panose="020B0604020202020204" pitchFamily="34" charset="0"/>
              </a:rPr>
              <a:t>F</a:t>
            </a:r>
            <a:r>
              <a:rPr lang="en-US" sz="2000" i="1" dirty="0" smtClean="0">
                <a:solidFill>
                  <a:srgbClr val="00B0F0"/>
                </a:solidFill>
                <a:latin typeface="Arial" panose="020B0604020202020204" pitchFamily="34" charset="0"/>
                <a:ea typeface="+mj-ea"/>
                <a:cs typeface="Arial" panose="020B0604020202020204" pitchFamily="34" charset="0"/>
              </a:rPr>
              <a:t>rom Gdańsk to Warsaw</a:t>
            </a:r>
            <a:endParaRPr lang="en-US" sz="2000" i="1" dirty="0">
              <a:solidFill>
                <a:srgbClr val="00B0F0"/>
              </a:solidFill>
              <a:latin typeface="Arial" panose="020B0604020202020204" pitchFamily="34" charset="0"/>
              <a:ea typeface="+mj-ea"/>
              <a:cs typeface="Arial" panose="020B0604020202020204" pitchFamily="34" charset="0"/>
            </a:endParaRPr>
          </a:p>
        </p:txBody>
      </p:sp>
      <p:pic>
        <p:nvPicPr>
          <p:cNvPr id="3" name="Obraz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1190" y="1557586"/>
            <a:ext cx="1224136" cy="1042254"/>
          </a:xfrm>
          <a:prstGeom prst="rect">
            <a:avLst/>
          </a:prstGeom>
        </p:spPr>
      </p:pic>
      <p:pic>
        <p:nvPicPr>
          <p:cNvPr id="8" name="Obraz 7" descr="C:\Users\mgrochalska\AppData\Local\Microsoft\Windows\Temporary Internet Files\Content.Outlook\TTDIKUK4\plan lokalizacji portu all w (003).png"/>
          <p:cNvPicPr/>
          <p:nvPr/>
        </p:nvPicPr>
        <p:blipFill rotWithShape="1">
          <a:blip r:embed="rId5" cstate="print">
            <a:extLst>
              <a:ext uri="{28A0092B-C50C-407E-A947-70E740481C1C}">
                <a14:useLocalDpi xmlns:a14="http://schemas.microsoft.com/office/drawing/2010/main" val="0"/>
              </a:ext>
            </a:extLst>
          </a:blip>
          <a:srcRect r="39145"/>
          <a:stretch/>
        </p:blipFill>
        <p:spPr bwMode="auto">
          <a:xfrm>
            <a:off x="5087094" y="1364910"/>
            <a:ext cx="2425621" cy="2315503"/>
          </a:xfrm>
          <a:prstGeom prst="rect">
            <a:avLst/>
          </a:prstGeom>
          <a:noFill/>
          <a:ln>
            <a:noFill/>
          </a:ln>
        </p:spPr>
      </p:pic>
      <p:sp>
        <p:nvSpPr>
          <p:cNvPr id="6" name="Rechteck 5"/>
          <p:cNvSpPr/>
          <p:nvPr/>
        </p:nvSpPr>
        <p:spPr>
          <a:xfrm>
            <a:off x="5087094" y="1329359"/>
            <a:ext cx="2425621" cy="461665"/>
          </a:xfrm>
          <a:prstGeom prst="rect">
            <a:avLst/>
          </a:prstGeom>
        </p:spPr>
        <p:txBody>
          <a:bodyPr wrap="square">
            <a:spAutoFit/>
          </a:bodyPr>
          <a:lstStyle/>
          <a:p>
            <a:pPr algn="ctr"/>
            <a:r>
              <a:rPr lang="en-US" sz="1200" b="1" dirty="0">
                <a:solidFill>
                  <a:srgbClr val="00507F"/>
                </a:solidFill>
                <a:latin typeface="Arial" panose="020B0604020202020204" pitchFamily="34" charset="0"/>
                <a:cs typeface="Arial" panose="020B0604020202020204" pitchFamily="34" charset="0"/>
              </a:rPr>
              <a:t>M</a:t>
            </a:r>
            <a:r>
              <a:rPr lang="en-US" sz="1200" b="1" dirty="0" smtClean="0">
                <a:solidFill>
                  <a:srgbClr val="00507F"/>
                </a:solidFill>
                <a:latin typeface="Arial" panose="020B0604020202020204" pitchFamily="34" charset="0"/>
                <a:cs typeface="Arial" panose="020B0604020202020204" pitchFamily="34" charset="0"/>
              </a:rPr>
              <a:t>ultimodal</a:t>
            </a:r>
            <a:r>
              <a:rPr lang="en-US" sz="1200" b="1" dirty="0" smtClean="0">
                <a:solidFill>
                  <a:srgbClr val="00B0F0"/>
                </a:solidFill>
              </a:rPr>
              <a:t> </a:t>
            </a:r>
            <a:r>
              <a:rPr lang="en-US" sz="1200" b="1" dirty="0">
                <a:solidFill>
                  <a:srgbClr val="00507F"/>
                </a:solidFill>
                <a:latin typeface="Arial" panose="020B0604020202020204" pitchFamily="34" charset="0"/>
                <a:cs typeface="Arial" panose="020B0604020202020204" pitchFamily="34" charset="0"/>
              </a:rPr>
              <a:t>port</a:t>
            </a:r>
            <a:r>
              <a:rPr lang="pl-PL" sz="1200" b="1" dirty="0">
                <a:solidFill>
                  <a:srgbClr val="00507F"/>
                </a:solidFill>
                <a:latin typeface="Arial" panose="020B0604020202020204" pitchFamily="34" charset="0"/>
                <a:cs typeface="Arial" panose="020B0604020202020204" pitchFamily="34" charset="0"/>
              </a:rPr>
              <a:t> </a:t>
            </a:r>
            <a:r>
              <a:rPr lang="de-DE" sz="1200" b="1" dirty="0" smtClean="0">
                <a:solidFill>
                  <a:srgbClr val="00507F"/>
                </a:solidFill>
                <a:latin typeface="Arial" panose="020B0604020202020204" pitchFamily="34" charset="0"/>
                <a:cs typeface="Arial" panose="020B0604020202020204" pitchFamily="34" charset="0"/>
              </a:rPr>
              <a:t/>
            </a:r>
            <a:br>
              <a:rPr lang="de-DE" sz="1200" b="1" dirty="0" smtClean="0">
                <a:solidFill>
                  <a:srgbClr val="00507F"/>
                </a:solidFill>
                <a:latin typeface="Arial" panose="020B0604020202020204" pitchFamily="34" charset="0"/>
                <a:cs typeface="Arial" panose="020B0604020202020204" pitchFamily="34" charset="0"/>
              </a:rPr>
            </a:br>
            <a:r>
              <a:rPr lang="pl-PL" sz="1200" b="1" dirty="0" smtClean="0">
                <a:solidFill>
                  <a:srgbClr val="00507F"/>
                </a:solidFill>
                <a:latin typeface="Arial" panose="020B0604020202020204" pitchFamily="34" charset="0"/>
                <a:cs typeface="Arial" panose="020B0604020202020204" pitchFamily="34" charset="0"/>
              </a:rPr>
              <a:t>Bydgoszcz </a:t>
            </a:r>
            <a:r>
              <a:rPr lang="de-DE" sz="1200" b="1" dirty="0" smtClean="0">
                <a:solidFill>
                  <a:srgbClr val="00507F"/>
                </a:solidFill>
                <a:latin typeface="Arial" panose="020B0604020202020204" pitchFamily="34" charset="0"/>
                <a:cs typeface="Arial" panose="020B0604020202020204" pitchFamily="34" charset="0"/>
              </a:rPr>
              <a:t>-</a:t>
            </a:r>
            <a:r>
              <a:rPr lang="pl-PL" sz="1200" b="1" dirty="0" smtClean="0">
                <a:solidFill>
                  <a:srgbClr val="00507F"/>
                </a:solidFill>
                <a:latin typeface="Arial" panose="020B0604020202020204" pitchFamily="34" charset="0"/>
                <a:cs typeface="Arial" panose="020B0604020202020204" pitchFamily="34" charset="0"/>
              </a:rPr>
              <a:t> </a:t>
            </a:r>
            <a:r>
              <a:rPr lang="pl-PL" sz="1200" b="1" dirty="0">
                <a:solidFill>
                  <a:srgbClr val="00507F"/>
                </a:solidFill>
                <a:latin typeface="Arial" panose="020B0604020202020204" pitchFamily="34" charset="0"/>
                <a:cs typeface="Arial" panose="020B0604020202020204" pitchFamily="34" charset="0"/>
              </a:rPr>
              <a:t>Solec Kujawski</a:t>
            </a:r>
            <a:endParaRPr lang="de-DE" sz="1200" b="1" dirty="0">
              <a:solidFill>
                <a:srgbClr val="0050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50656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Poland</a:t>
            </a:r>
            <a:endParaRPr lang="de-DE" dirty="0"/>
          </a:p>
        </p:txBody>
      </p:sp>
      <p:sp>
        <p:nvSpPr>
          <p:cNvPr id="3" name="Textplatzhalter 2"/>
          <p:cNvSpPr>
            <a:spLocks noGrp="1"/>
          </p:cNvSpPr>
          <p:nvPr>
            <p:ph type="body" sz="quarter" idx="10"/>
          </p:nvPr>
        </p:nvSpPr>
        <p:spPr/>
        <p:txBody>
          <a:bodyPr/>
          <a:lstStyle/>
          <a:p>
            <a:r>
              <a:rPr lang="en-GB" dirty="0">
                <a:solidFill>
                  <a:srgbClr val="2CB4E1"/>
                </a:solidFill>
              </a:rPr>
              <a:t>Infrastructural Bottlenecks and </a:t>
            </a:r>
            <a:r>
              <a:rPr lang="en-GB" dirty="0" smtClean="0">
                <a:solidFill>
                  <a:srgbClr val="2CB4E1"/>
                </a:solidFill>
              </a:rPr>
              <a:t>Potentials</a:t>
            </a:r>
            <a:endParaRPr lang="en-GB" dirty="0">
              <a:solidFill>
                <a:srgbClr val="2CB4E1"/>
              </a:solidFill>
            </a:endParaRPr>
          </a:p>
        </p:txBody>
      </p:sp>
      <p:graphicFrame>
        <p:nvGraphicFramePr>
          <p:cNvPr id="4" name="Tabelle 3"/>
          <p:cNvGraphicFramePr>
            <a:graphicFrameLocks noGrp="1"/>
          </p:cNvGraphicFramePr>
          <p:nvPr>
            <p:extLst>
              <p:ext uri="{D42A27DB-BD31-4B8C-83A1-F6EECF244321}">
                <p14:modId xmlns:p14="http://schemas.microsoft.com/office/powerpoint/2010/main" val="753163007"/>
              </p:ext>
            </p:extLst>
          </p:nvPr>
        </p:nvGraphicFramePr>
        <p:xfrm>
          <a:off x="382668" y="1562100"/>
          <a:ext cx="9961010" cy="4564471"/>
        </p:xfrm>
        <a:graphic>
          <a:graphicData uri="http://schemas.openxmlformats.org/drawingml/2006/table">
            <a:tbl>
              <a:tblPr firstRow="1" firstCol="1" bandRow="1">
                <a:tableStyleId>{5C22544A-7EE6-4342-B048-85BDC9FD1C3A}</a:tableStyleId>
              </a:tblPr>
              <a:tblGrid>
                <a:gridCol w="1863567"/>
                <a:gridCol w="3272907"/>
                <a:gridCol w="4824536"/>
              </a:tblGrid>
              <a:tr h="264318">
                <a:tc>
                  <a:txBody>
                    <a:bodyPr/>
                    <a:lstStyle/>
                    <a:p>
                      <a:pPr algn="l">
                        <a:spcAft>
                          <a:spcPts val="0"/>
                        </a:spcAft>
                      </a:pPr>
                      <a:r>
                        <a:rPr lang="fi-FI" sz="1400" dirty="0">
                          <a:effectLst/>
                          <a:latin typeface="+mj-lt"/>
                          <a:cs typeface="Arial" panose="020B0604020202020204" pitchFamily="34" charset="0"/>
                        </a:rPr>
                        <a:t>Inland Waterway</a:t>
                      </a:r>
                      <a:endParaRPr lang="de-DE" sz="1400" dirty="0">
                        <a:effectLst/>
                        <a:latin typeface="+mj-lt"/>
                        <a:ea typeface="Times New Roman" panose="02020603050405020304" pitchFamily="18" charset="0"/>
                        <a:cs typeface="Arial" panose="020B0604020202020204" pitchFamily="34" charset="0"/>
                      </a:endParaRPr>
                    </a:p>
                  </a:txBody>
                  <a:tcPr marL="51474" marR="51474" marT="0" marB="0"/>
                </a:tc>
                <a:tc>
                  <a:txBody>
                    <a:bodyPr/>
                    <a:lstStyle/>
                    <a:p>
                      <a:pPr algn="l">
                        <a:spcAft>
                          <a:spcPts val="0"/>
                        </a:spcAft>
                      </a:pPr>
                      <a:r>
                        <a:rPr lang="en-GB" sz="1400" dirty="0">
                          <a:effectLst/>
                          <a:latin typeface="+mj-lt"/>
                          <a:cs typeface="Arial" panose="020B0604020202020204" pitchFamily="34" charset="0"/>
                        </a:rPr>
                        <a:t>Potential</a:t>
                      </a:r>
                      <a:endParaRPr lang="de-DE" sz="1400" dirty="0">
                        <a:effectLst/>
                        <a:latin typeface="+mj-lt"/>
                        <a:ea typeface="Times New Roman" panose="02020603050405020304" pitchFamily="18" charset="0"/>
                        <a:cs typeface="Arial" panose="020B0604020202020204" pitchFamily="34" charset="0"/>
                      </a:endParaRPr>
                    </a:p>
                  </a:txBody>
                  <a:tcPr marL="51474" marR="51474" marT="0" marB="0"/>
                </a:tc>
                <a:tc>
                  <a:txBody>
                    <a:bodyPr/>
                    <a:lstStyle/>
                    <a:p>
                      <a:pPr algn="l">
                        <a:spcAft>
                          <a:spcPts val="0"/>
                        </a:spcAft>
                      </a:pPr>
                      <a:r>
                        <a:rPr lang="fi-FI" sz="1400" dirty="0">
                          <a:effectLst/>
                          <a:latin typeface="+mj-lt"/>
                          <a:cs typeface="Arial" panose="020B0604020202020204" pitchFamily="34" charset="0"/>
                        </a:rPr>
                        <a:t>Source</a:t>
                      </a:r>
                      <a:endParaRPr lang="de-DE" sz="1400" dirty="0">
                        <a:effectLst/>
                        <a:latin typeface="+mj-lt"/>
                        <a:ea typeface="Times New Roman" panose="02020603050405020304" pitchFamily="18" charset="0"/>
                        <a:cs typeface="Arial" panose="020B0604020202020204" pitchFamily="34" charset="0"/>
                      </a:endParaRPr>
                    </a:p>
                  </a:txBody>
                  <a:tcPr marL="51474" marR="51474" marT="0" marB="0"/>
                </a:tc>
              </a:tr>
              <a:tr h="1243336">
                <a:tc>
                  <a:txBody>
                    <a:bodyPr/>
                    <a:lstStyle/>
                    <a:p>
                      <a:pPr algn="l">
                        <a:spcAft>
                          <a:spcPts val="0"/>
                        </a:spcAft>
                      </a:pPr>
                      <a:r>
                        <a:rPr lang="pl-PL" sz="1200">
                          <a:effectLst/>
                          <a:latin typeface="+mj-lt"/>
                          <a:cs typeface="Arial" panose="020B0604020202020204" pitchFamily="34" charset="0"/>
                        </a:rPr>
                        <a:t>Dolna Wisła</a:t>
                      </a:r>
                      <a:endParaRPr lang="de-DE" sz="1200">
                        <a:effectLst/>
                        <a:latin typeface="+mj-lt"/>
                        <a:ea typeface="Times New Roman" panose="02020603050405020304" pitchFamily="18" charset="0"/>
                        <a:cs typeface="Arial" panose="020B0604020202020204" pitchFamily="34" charset="0"/>
                      </a:endParaRPr>
                    </a:p>
                  </a:txBody>
                  <a:tcPr marL="51474" marR="51474" marT="0" marB="0"/>
                </a:tc>
                <a:tc>
                  <a:txBody>
                    <a:bodyPr/>
                    <a:lstStyle/>
                    <a:p>
                      <a:pPr algn="l">
                        <a:spcAft>
                          <a:spcPts val="0"/>
                        </a:spcAft>
                      </a:pPr>
                      <a:r>
                        <a:rPr lang="pl-PL" sz="1200" dirty="0">
                          <a:effectLst/>
                          <a:latin typeface="+mj-lt"/>
                          <a:cs typeface="Arial" panose="020B0604020202020204" pitchFamily="34" charset="0"/>
                        </a:rPr>
                        <a:t>Uniwersytet Gdański</a:t>
                      </a:r>
                      <a:endParaRPr lang="de-DE" sz="1200" dirty="0">
                        <a:effectLst/>
                        <a:latin typeface="+mj-lt"/>
                        <a:cs typeface="Arial" panose="020B0604020202020204" pitchFamily="34" charset="0"/>
                      </a:endParaRPr>
                    </a:p>
                    <a:p>
                      <a:pPr algn="l">
                        <a:spcAft>
                          <a:spcPts val="0"/>
                        </a:spcAft>
                      </a:pPr>
                      <a:r>
                        <a:rPr lang="pl-PL" sz="1200" b="1" dirty="0">
                          <a:effectLst/>
                          <a:latin typeface="+mj-lt"/>
                          <a:cs typeface="Arial" panose="020B0604020202020204" pitchFamily="34" charset="0"/>
                        </a:rPr>
                        <a:t>7-12 mln ton</a:t>
                      </a:r>
                      <a:endParaRPr lang="de-DE" sz="1200" b="1" dirty="0">
                        <a:effectLst/>
                        <a:latin typeface="+mj-lt"/>
                        <a:cs typeface="Arial" panose="020B0604020202020204" pitchFamily="34" charset="0"/>
                      </a:endParaRPr>
                    </a:p>
                    <a:p>
                      <a:pPr algn="l">
                        <a:spcAft>
                          <a:spcPts val="0"/>
                        </a:spcAft>
                      </a:pPr>
                      <a:r>
                        <a:rPr lang="pl-PL" sz="1200" dirty="0">
                          <a:effectLst/>
                          <a:latin typeface="+mj-lt"/>
                          <a:cs typeface="Arial" panose="020B0604020202020204" pitchFamily="34" charset="0"/>
                        </a:rPr>
                        <a:t>(Dane roku bazowego 2017) </a:t>
                      </a:r>
                      <a:endParaRPr lang="de-DE" sz="1200" dirty="0">
                        <a:effectLst/>
                        <a:latin typeface="+mj-lt"/>
                        <a:cs typeface="Arial" panose="020B0604020202020204" pitchFamily="34" charset="0"/>
                      </a:endParaRPr>
                    </a:p>
                    <a:p>
                      <a:pPr algn="l">
                        <a:spcAft>
                          <a:spcPts val="0"/>
                        </a:spcAft>
                      </a:pPr>
                      <a:r>
                        <a:rPr lang="pl-PL" sz="1200" dirty="0">
                          <a:effectLst/>
                          <a:latin typeface="+mj-lt"/>
                          <a:cs typeface="Arial" panose="020B0604020202020204" pitchFamily="34" charset="0"/>
                        </a:rPr>
                        <a:t> </a:t>
                      </a:r>
                      <a:endParaRPr lang="de-DE" sz="1200" dirty="0">
                        <a:effectLst/>
                        <a:latin typeface="+mj-lt"/>
                        <a:cs typeface="Arial" panose="020B0604020202020204" pitchFamily="34" charset="0"/>
                      </a:endParaRPr>
                    </a:p>
                    <a:p>
                      <a:pPr algn="l">
                        <a:spcAft>
                          <a:spcPts val="0"/>
                        </a:spcAft>
                      </a:pPr>
                      <a:r>
                        <a:rPr lang="pl-PL" sz="1200" dirty="0">
                          <a:effectLst/>
                          <a:latin typeface="+mj-lt"/>
                          <a:cs typeface="Arial" panose="020B0604020202020204" pitchFamily="34" charset="0"/>
                        </a:rPr>
                        <a:t>Projekt InWapo (Interreg Central Europe)</a:t>
                      </a:r>
                      <a:endParaRPr lang="de-DE" sz="1200" dirty="0">
                        <a:effectLst/>
                        <a:latin typeface="+mj-lt"/>
                        <a:cs typeface="Arial" panose="020B0604020202020204" pitchFamily="34" charset="0"/>
                      </a:endParaRPr>
                    </a:p>
                    <a:p>
                      <a:pPr algn="l">
                        <a:spcAft>
                          <a:spcPts val="0"/>
                        </a:spcAft>
                      </a:pPr>
                      <a:r>
                        <a:rPr lang="pl-PL" sz="1200" dirty="0">
                          <a:effectLst/>
                          <a:latin typeface="+mj-lt"/>
                          <a:cs typeface="Arial" panose="020B0604020202020204" pitchFamily="34" charset="0"/>
                        </a:rPr>
                        <a:t>7-10 mln </a:t>
                      </a:r>
                      <a:r>
                        <a:rPr lang="pl-PL" sz="1200" dirty="0" smtClean="0">
                          <a:effectLst/>
                          <a:latin typeface="+mj-lt"/>
                          <a:cs typeface="Arial" panose="020B0604020202020204" pitchFamily="34" charset="0"/>
                        </a:rPr>
                        <a:t>ton</a:t>
                      </a:r>
                      <a:r>
                        <a:rPr lang="de-DE" sz="1200" dirty="0" smtClean="0">
                          <a:effectLst/>
                          <a:latin typeface="+mj-lt"/>
                          <a:cs typeface="Arial" panose="020B0604020202020204" pitchFamily="34" charset="0"/>
                        </a:rPr>
                        <a:t> </a:t>
                      </a:r>
                      <a:r>
                        <a:rPr lang="pl-PL" sz="1200" dirty="0" smtClean="0">
                          <a:effectLst/>
                          <a:latin typeface="+mj-lt"/>
                          <a:cs typeface="Arial" panose="020B0604020202020204" pitchFamily="34" charset="0"/>
                        </a:rPr>
                        <a:t>(Dane </a:t>
                      </a:r>
                      <a:r>
                        <a:rPr lang="pl-PL" sz="1200" dirty="0">
                          <a:effectLst/>
                          <a:latin typeface="+mj-lt"/>
                          <a:cs typeface="Arial" panose="020B0604020202020204" pitchFamily="34" charset="0"/>
                        </a:rPr>
                        <a:t>roku bazowego 2014) </a:t>
                      </a:r>
                      <a:endParaRPr lang="de-DE" sz="1200" dirty="0">
                        <a:effectLst/>
                        <a:latin typeface="+mj-lt"/>
                        <a:ea typeface="Times New Roman" panose="02020603050405020304" pitchFamily="18" charset="0"/>
                        <a:cs typeface="Arial" panose="020B0604020202020204" pitchFamily="34" charset="0"/>
                      </a:endParaRPr>
                    </a:p>
                  </a:txBody>
                  <a:tcPr marL="51474" marR="51474" marT="0" marB="0"/>
                </a:tc>
                <a:tc>
                  <a:txBody>
                    <a:bodyPr/>
                    <a:lstStyle/>
                    <a:p>
                      <a:pPr algn="l">
                        <a:spcAft>
                          <a:spcPts val="0"/>
                        </a:spcAft>
                      </a:pPr>
                      <a:r>
                        <a:rPr lang="pl-PL" sz="1200" dirty="0">
                          <a:effectLst/>
                          <a:latin typeface="+mj-lt"/>
                          <a:cs typeface="Arial" panose="020B0604020202020204" pitchFamily="34" charset="0"/>
                        </a:rPr>
                        <a:t>K. Wojewódzka-Król, R. Rolbiecki, Społeczno-ekonomiczne skutki zagospodarowania dolnej Wisły, Gdańsk 2017.</a:t>
                      </a:r>
                      <a:endParaRPr lang="de-DE" sz="1200" dirty="0">
                        <a:effectLst/>
                        <a:latin typeface="+mj-lt"/>
                        <a:cs typeface="Arial" panose="020B0604020202020204" pitchFamily="34" charset="0"/>
                      </a:endParaRPr>
                    </a:p>
                    <a:p>
                      <a:pPr algn="l">
                        <a:spcAft>
                          <a:spcPts val="0"/>
                        </a:spcAft>
                      </a:pPr>
                      <a:r>
                        <a:rPr lang="pl-PL" sz="1200" dirty="0">
                          <a:effectLst/>
                          <a:latin typeface="+mj-lt"/>
                          <a:cs typeface="Arial" panose="020B0604020202020204" pitchFamily="34" charset="0"/>
                        </a:rPr>
                        <a:t> </a:t>
                      </a:r>
                      <a:r>
                        <a:rPr lang="pl-PL" sz="1200" dirty="0" smtClean="0">
                          <a:effectLst/>
                          <a:latin typeface="+mj-lt"/>
                          <a:cs typeface="Arial" panose="020B0604020202020204" pitchFamily="34" charset="0"/>
                        </a:rPr>
                        <a:t>Studium </a:t>
                      </a:r>
                      <a:r>
                        <a:rPr lang="pl-PL" sz="1200" dirty="0">
                          <a:effectLst/>
                          <a:latin typeface="+mj-lt"/>
                          <a:cs typeface="Arial" panose="020B0604020202020204" pitchFamily="34" charset="0"/>
                        </a:rPr>
                        <a:t>Techniczno-Ekonomiczno-Środowiskowe rewitalizacji i przywrócenia żeglowności Dolnej Wisły na odcinku Warszawa-Gdańsk, Gdynia 2014.</a:t>
                      </a:r>
                      <a:endParaRPr lang="de-DE" sz="1200" dirty="0">
                        <a:effectLst/>
                        <a:latin typeface="+mj-lt"/>
                        <a:ea typeface="Times New Roman" panose="02020603050405020304" pitchFamily="18" charset="0"/>
                        <a:cs typeface="Arial" panose="020B0604020202020204" pitchFamily="34" charset="0"/>
                      </a:endParaRPr>
                    </a:p>
                  </a:txBody>
                  <a:tcPr marL="51474" marR="51474" marT="0" marB="0"/>
                </a:tc>
              </a:tr>
              <a:tr h="1189431">
                <a:tc>
                  <a:txBody>
                    <a:bodyPr/>
                    <a:lstStyle/>
                    <a:p>
                      <a:pPr algn="l">
                        <a:spcAft>
                          <a:spcPts val="0"/>
                        </a:spcAft>
                      </a:pPr>
                      <a:r>
                        <a:rPr lang="pl-PL" sz="1200">
                          <a:effectLst/>
                          <a:latin typeface="+mj-lt"/>
                          <a:cs typeface="Arial" panose="020B0604020202020204" pitchFamily="34" charset="0"/>
                        </a:rPr>
                        <a:t>Połączenie Odra-Wisła (Warta, Noteć, Kanał Bydgoski, Brda)</a:t>
                      </a:r>
                      <a:endParaRPr lang="de-DE" sz="1200">
                        <a:effectLst/>
                        <a:latin typeface="+mj-lt"/>
                        <a:ea typeface="Times New Roman" panose="02020603050405020304" pitchFamily="18" charset="0"/>
                        <a:cs typeface="Arial" panose="020B0604020202020204" pitchFamily="34" charset="0"/>
                      </a:endParaRPr>
                    </a:p>
                  </a:txBody>
                  <a:tcPr marL="51474" marR="51474" marT="0" marB="0"/>
                </a:tc>
                <a:tc>
                  <a:txBody>
                    <a:bodyPr/>
                    <a:lstStyle/>
                    <a:p>
                      <a:pPr algn="l">
                        <a:spcAft>
                          <a:spcPts val="0"/>
                        </a:spcAft>
                      </a:pPr>
                      <a:r>
                        <a:rPr lang="pl-PL" sz="1200" dirty="0">
                          <a:effectLst/>
                          <a:latin typeface="+mj-lt"/>
                          <a:cs typeface="Arial" panose="020B0604020202020204" pitchFamily="34" charset="0"/>
                        </a:rPr>
                        <a:t>Porozumienie MDW E70 (województwa lubuskie, wielkopolskie, kujawsko-pomorskie, pomorskie i warmińsko-mazurskie)</a:t>
                      </a:r>
                      <a:endParaRPr lang="de-DE" sz="1200" dirty="0">
                        <a:effectLst/>
                        <a:latin typeface="+mj-lt"/>
                        <a:cs typeface="Arial" panose="020B0604020202020204" pitchFamily="34" charset="0"/>
                      </a:endParaRPr>
                    </a:p>
                    <a:p>
                      <a:pPr algn="l">
                        <a:spcAft>
                          <a:spcPts val="0"/>
                        </a:spcAft>
                      </a:pPr>
                      <a:r>
                        <a:rPr lang="pl-PL" sz="1200" dirty="0">
                          <a:effectLst/>
                          <a:latin typeface="+mj-lt"/>
                          <a:cs typeface="Arial" panose="020B0604020202020204" pitchFamily="34" charset="0"/>
                        </a:rPr>
                        <a:t>ok. </a:t>
                      </a:r>
                      <a:r>
                        <a:rPr lang="pl-PL" sz="1200" b="1" dirty="0">
                          <a:effectLst/>
                          <a:latin typeface="+mj-lt"/>
                          <a:cs typeface="Arial" panose="020B0604020202020204" pitchFamily="34" charset="0"/>
                        </a:rPr>
                        <a:t>4 mln ton</a:t>
                      </a:r>
                      <a:endParaRPr lang="de-DE" sz="1200" b="1" dirty="0">
                        <a:effectLst/>
                        <a:latin typeface="+mj-lt"/>
                        <a:cs typeface="Arial" panose="020B0604020202020204" pitchFamily="34" charset="0"/>
                      </a:endParaRPr>
                    </a:p>
                    <a:p>
                      <a:pPr algn="l">
                        <a:spcAft>
                          <a:spcPts val="0"/>
                        </a:spcAft>
                      </a:pPr>
                      <a:r>
                        <a:rPr lang="pl-PL" sz="1200" dirty="0">
                          <a:effectLst/>
                          <a:latin typeface="+mj-lt"/>
                          <a:cs typeface="Arial" panose="020B0604020202020204" pitchFamily="34" charset="0"/>
                        </a:rPr>
                        <a:t>(Dane roku bazowego 2011) </a:t>
                      </a:r>
                      <a:endParaRPr lang="de-DE" sz="1200" dirty="0">
                        <a:effectLst/>
                        <a:latin typeface="+mj-lt"/>
                        <a:ea typeface="Times New Roman" panose="02020603050405020304" pitchFamily="18" charset="0"/>
                        <a:cs typeface="Arial" panose="020B0604020202020204" pitchFamily="34" charset="0"/>
                      </a:endParaRPr>
                    </a:p>
                  </a:txBody>
                  <a:tcPr marL="51474" marR="51474" marT="0" marB="0"/>
                </a:tc>
                <a:tc>
                  <a:txBody>
                    <a:bodyPr/>
                    <a:lstStyle/>
                    <a:p>
                      <a:pPr algn="l">
                        <a:spcAft>
                          <a:spcPts val="0"/>
                        </a:spcAft>
                      </a:pPr>
                      <a:r>
                        <a:rPr lang="pl-PL" sz="1200">
                          <a:effectLst/>
                          <a:latin typeface="+mj-lt"/>
                          <a:cs typeface="Arial" panose="020B0604020202020204" pitchFamily="34" charset="0"/>
                        </a:rPr>
                        <a:t>Analiza popytu na przewozy ładunków i pasażerów Drogą Wodną E70 (dla przedsięwzięcia: Rewitalizacja śródlądowej drogi wodnej relacji wschód-zachód obejmującej drogi wodne: Odra, Warta, Noteć, Kanał Bydgoski, Wisła, Nogat, Szkarpawa oraz Zalew Wiślany (planowana droga wodna E-70 na terenie Polski), Sopot 2011.</a:t>
                      </a:r>
                      <a:endParaRPr lang="de-DE" sz="1200">
                        <a:effectLst/>
                        <a:latin typeface="+mj-lt"/>
                        <a:ea typeface="Times New Roman" panose="02020603050405020304" pitchFamily="18" charset="0"/>
                        <a:cs typeface="Arial" panose="020B0604020202020204" pitchFamily="34" charset="0"/>
                      </a:endParaRPr>
                    </a:p>
                  </a:txBody>
                  <a:tcPr marL="51474" marR="51474" marT="0" marB="0"/>
                </a:tc>
              </a:tr>
              <a:tr h="1135866">
                <a:tc>
                  <a:txBody>
                    <a:bodyPr/>
                    <a:lstStyle/>
                    <a:p>
                      <a:pPr algn="l">
                        <a:spcAft>
                          <a:spcPts val="0"/>
                        </a:spcAft>
                      </a:pPr>
                      <a:r>
                        <a:rPr lang="pl-PL" sz="1200">
                          <a:effectLst/>
                          <a:latin typeface="+mj-lt"/>
                          <a:cs typeface="Arial" panose="020B0604020202020204" pitchFamily="34" charset="0"/>
                        </a:rPr>
                        <a:t>Oder</a:t>
                      </a:r>
                      <a:endParaRPr lang="de-DE" sz="1200">
                        <a:effectLst/>
                        <a:latin typeface="+mj-lt"/>
                        <a:ea typeface="Times New Roman" panose="02020603050405020304" pitchFamily="18" charset="0"/>
                        <a:cs typeface="Arial" panose="020B0604020202020204" pitchFamily="34" charset="0"/>
                      </a:endParaRPr>
                    </a:p>
                  </a:txBody>
                  <a:tcPr marL="51474" marR="51474" marT="0" marB="0"/>
                </a:tc>
                <a:tc>
                  <a:txBody>
                    <a:bodyPr/>
                    <a:lstStyle/>
                    <a:p>
                      <a:pPr algn="l">
                        <a:spcAft>
                          <a:spcPts val="0"/>
                        </a:spcAft>
                      </a:pPr>
                      <a:r>
                        <a:rPr lang="pl-PL" sz="1200" dirty="0">
                          <a:effectLst/>
                          <a:latin typeface="+mj-lt"/>
                          <a:cs typeface="Arial" panose="020B0604020202020204" pitchFamily="34" charset="0"/>
                        </a:rPr>
                        <a:t>1970-1980: trasport from the Gliwice channel to Świnoujście at a level of up to 10 ml tonnes.</a:t>
                      </a:r>
                      <a:endParaRPr lang="de-DE" sz="1200" dirty="0">
                        <a:effectLst/>
                        <a:latin typeface="+mj-lt"/>
                        <a:cs typeface="Arial" panose="020B0604020202020204" pitchFamily="34" charset="0"/>
                      </a:endParaRPr>
                    </a:p>
                    <a:p>
                      <a:pPr algn="l">
                        <a:spcAft>
                          <a:spcPts val="0"/>
                        </a:spcAft>
                      </a:pPr>
                      <a:r>
                        <a:rPr lang="pl-PL" sz="1200" dirty="0">
                          <a:effectLst/>
                          <a:latin typeface="+mj-lt"/>
                          <a:cs typeface="Arial" panose="020B0604020202020204" pitchFamily="34" charset="0"/>
                        </a:rPr>
                        <a:t>  </a:t>
                      </a:r>
                      <a:endParaRPr lang="de-DE" sz="1200" dirty="0">
                        <a:effectLst/>
                        <a:latin typeface="+mj-lt"/>
                        <a:cs typeface="Arial" panose="020B0604020202020204" pitchFamily="34" charset="0"/>
                      </a:endParaRPr>
                    </a:p>
                    <a:p>
                      <a:pPr algn="l">
                        <a:spcAft>
                          <a:spcPts val="0"/>
                        </a:spcAft>
                      </a:pPr>
                      <a:r>
                        <a:rPr lang="pl-PL" sz="1200" dirty="0">
                          <a:effectLst/>
                          <a:latin typeface="+mj-lt"/>
                          <a:cs typeface="Arial" panose="020B0604020202020204" pitchFamily="34" charset="0"/>
                        </a:rPr>
                        <a:t>In the long-term perspective, an increase in transport is estimated</a:t>
                      </a:r>
                      <a:endParaRPr lang="de-DE" sz="1200" dirty="0">
                        <a:effectLst/>
                        <a:latin typeface="+mj-lt"/>
                        <a:cs typeface="Arial" panose="020B0604020202020204" pitchFamily="34" charset="0"/>
                      </a:endParaRPr>
                    </a:p>
                    <a:p>
                      <a:pPr algn="l">
                        <a:spcAft>
                          <a:spcPts val="0"/>
                        </a:spcAft>
                      </a:pPr>
                      <a:r>
                        <a:rPr lang="pl-PL" sz="1200" dirty="0">
                          <a:effectLst/>
                          <a:latin typeface="+mj-lt"/>
                          <a:cs typeface="Arial" panose="020B0604020202020204" pitchFamily="34" charset="0"/>
                        </a:rPr>
                        <a:t>E-30 waterway to </a:t>
                      </a:r>
                      <a:r>
                        <a:rPr lang="pl-PL" sz="1200" b="1" dirty="0">
                          <a:effectLst/>
                          <a:latin typeface="+mj-lt"/>
                          <a:cs typeface="Arial" panose="020B0604020202020204" pitchFamily="34" charset="0"/>
                        </a:rPr>
                        <a:t>25 million tons.</a:t>
                      </a:r>
                      <a:endParaRPr lang="de-DE" sz="1200" b="1" dirty="0">
                        <a:effectLst/>
                        <a:latin typeface="+mj-lt"/>
                        <a:ea typeface="Times New Roman" panose="02020603050405020304" pitchFamily="18" charset="0"/>
                        <a:cs typeface="Arial" panose="020B0604020202020204" pitchFamily="34" charset="0"/>
                      </a:endParaRPr>
                    </a:p>
                  </a:txBody>
                  <a:tcPr marL="51474" marR="51474" marT="0" marB="0"/>
                </a:tc>
                <a:tc>
                  <a:txBody>
                    <a:bodyPr/>
                    <a:lstStyle/>
                    <a:p>
                      <a:pPr algn="l">
                        <a:spcAft>
                          <a:spcPts val="0"/>
                        </a:spcAft>
                      </a:pPr>
                      <a:r>
                        <a:rPr lang="en-GB" sz="1200">
                          <a:effectLst/>
                          <a:latin typeface="+mj-lt"/>
                          <a:cs typeface="Arial" panose="020B0604020202020204" pitchFamily="34" charset="0"/>
                        </a:rPr>
                        <a:t>III International Maritime Congress –debate „Odra szlakiem rozwoju”</a:t>
                      </a:r>
                      <a:endParaRPr lang="de-DE" sz="1200">
                        <a:effectLst/>
                        <a:latin typeface="+mj-lt"/>
                        <a:cs typeface="Arial" panose="020B0604020202020204" pitchFamily="34" charset="0"/>
                      </a:endParaRPr>
                    </a:p>
                    <a:p>
                      <a:pPr algn="l">
                        <a:spcAft>
                          <a:spcPts val="0"/>
                        </a:spcAft>
                      </a:pPr>
                      <a:r>
                        <a:rPr lang="en-GB" sz="1200">
                          <a:effectLst/>
                          <a:latin typeface="+mj-lt"/>
                          <a:cs typeface="Arial" panose="020B0604020202020204" pitchFamily="34" charset="0"/>
                        </a:rPr>
                        <a:t>Krzysztof Woś, Założenia do programu rozwoju polskich śródlądowych dróg wodnych. Warszawa 9.02.2016</a:t>
                      </a:r>
                      <a:endParaRPr lang="de-DE" sz="1200">
                        <a:effectLst/>
                        <a:latin typeface="+mj-lt"/>
                        <a:cs typeface="Arial" panose="020B0604020202020204" pitchFamily="34" charset="0"/>
                      </a:endParaRPr>
                    </a:p>
                    <a:p>
                      <a:pPr algn="l">
                        <a:spcAft>
                          <a:spcPts val="0"/>
                        </a:spcAft>
                      </a:pPr>
                      <a:r>
                        <a:rPr lang="pl-PL" sz="1200">
                          <a:effectLst/>
                          <a:latin typeface="+mj-lt"/>
                          <a:cs typeface="Arial" panose="020B0604020202020204" pitchFamily="34" charset="0"/>
                        </a:rPr>
                        <a:t> </a:t>
                      </a:r>
                      <a:endParaRPr lang="de-DE" sz="1200">
                        <a:effectLst/>
                        <a:latin typeface="+mj-lt"/>
                        <a:ea typeface="Times New Roman" panose="02020603050405020304" pitchFamily="18" charset="0"/>
                        <a:cs typeface="Arial" panose="020B0604020202020204" pitchFamily="34" charset="0"/>
                      </a:endParaRPr>
                    </a:p>
                  </a:txBody>
                  <a:tcPr marL="51474" marR="51474" marT="0" marB="0"/>
                </a:tc>
              </a:tr>
              <a:tr h="660795">
                <a:tc>
                  <a:txBody>
                    <a:bodyPr/>
                    <a:lstStyle/>
                    <a:p>
                      <a:pPr algn="l">
                        <a:spcAft>
                          <a:spcPts val="0"/>
                        </a:spcAft>
                      </a:pPr>
                      <a:r>
                        <a:rPr lang="pl-PL" sz="1200">
                          <a:effectLst/>
                          <a:latin typeface="+mj-lt"/>
                          <a:cs typeface="Arial" panose="020B0604020202020204" pitchFamily="34" charset="0"/>
                        </a:rPr>
                        <a:t>Oder</a:t>
                      </a:r>
                      <a:endParaRPr lang="de-DE" sz="1200">
                        <a:effectLst/>
                        <a:latin typeface="+mj-lt"/>
                        <a:cs typeface="Arial" panose="020B0604020202020204" pitchFamily="34" charset="0"/>
                      </a:endParaRPr>
                    </a:p>
                    <a:p>
                      <a:pPr algn="l">
                        <a:spcAft>
                          <a:spcPts val="0"/>
                        </a:spcAft>
                      </a:pPr>
                      <a:r>
                        <a:rPr lang="fi-FI" sz="1200">
                          <a:effectLst/>
                          <a:latin typeface="+mj-lt"/>
                          <a:cs typeface="Arial" panose="020B0604020202020204" pitchFamily="34" charset="0"/>
                        </a:rPr>
                        <a:t> </a:t>
                      </a:r>
                      <a:endParaRPr lang="de-DE" sz="1200">
                        <a:effectLst/>
                        <a:latin typeface="+mj-lt"/>
                        <a:ea typeface="Times New Roman" panose="02020603050405020304" pitchFamily="18" charset="0"/>
                        <a:cs typeface="Arial" panose="020B0604020202020204" pitchFamily="34" charset="0"/>
                      </a:endParaRPr>
                    </a:p>
                  </a:txBody>
                  <a:tcPr marL="51474" marR="51474" marT="0" marB="0"/>
                </a:tc>
                <a:tc>
                  <a:txBody>
                    <a:bodyPr/>
                    <a:lstStyle/>
                    <a:p>
                      <a:pPr algn="l">
                        <a:spcAft>
                          <a:spcPts val="0"/>
                        </a:spcAft>
                      </a:pPr>
                      <a:r>
                        <a:rPr lang="pl-PL" sz="1200" dirty="0">
                          <a:effectLst/>
                          <a:latin typeface="+mj-lt"/>
                          <a:cs typeface="Arial" panose="020B0604020202020204" pitchFamily="34" charset="0"/>
                        </a:rPr>
                        <a:t>The team under the guidance of prof. Michał Pluciński</a:t>
                      </a:r>
                      <a:endParaRPr lang="de-DE" sz="1200" dirty="0">
                        <a:effectLst/>
                        <a:latin typeface="+mj-lt"/>
                        <a:cs typeface="Arial" panose="020B0604020202020204" pitchFamily="34" charset="0"/>
                      </a:endParaRPr>
                    </a:p>
                    <a:p>
                      <a:pPr algn="l">
                        <a:spcAft>
                          <a:spcPts val="0"/>
                        </a:spcAft>
                      </a:pPr>
                      <a:r>
                        <a:rPr lang="pl-PL" sz="1200" b="1" dirty="0">
                          <a:effectLst/>
                          <a:latin typeface="+mj-lt"/>
                          <a:cs typeface="Arial" panose="020B0604020202020204" pitchFamily="34" charset="0"/>
                        </a:rPr>
                        <a:t>20 million </a:t>
                      </a:r>
                      <a:r>
                        <a:rPr lang="pl-PL" sz="1200" b="1" dirty="0" smtClean="0">
                          <a:effectLst/>
                          <a:latin typeface="+mj-lt"/>
                          <a:cs typeface="Arial" panose="020B0604020202020204" pitchFamily="34" charset="0"/>
                        </a:rPr>
                        <a:t>tons</a:t>
                      </a:r>
                      <a:r>
                        <a:rPr lang="de-DE" sz="1200" b="1" dirty="0" smtClean="0">
                          <a:effectLst/>
                          <a:latin typeface="+mj-lt"/>
                          <a:cs typeface="Arial" panose="020B0604020202020204" pitchFamily="34" charset="0"/>
                        </a:rPr>
                        <a:t> </a:t>
                      </a:r>
                    </a:p>
                    <a:p>
                      <a:pPr algn="l">
                        <a:spcAft>
                          <a:spcPts val="0"/>
                        </a:spcAft>
                      </a:pPr>
                      <a:r>
                        <a:rPr lang="pl-PL" sz="1200" dirty="0" smtClean="0">
                          <a:effectLst/>
                          <a:latin typeface="+mj-lt"/>
                          <a:cs typeface="Arial" panose="020B0604020202020204" pitchFamily="34" charset="0"/>
                        </a:rPr>
                        <a:t>(Data </a:t>
                      </a:r>
                      <a:r>
                        <a:rPr lang="pl-PL" sz="1200" dirty="0">
                          <a:effectLst/>
                          <a:latin typeface="+mj-lt"/>
                          <a:cs typeface="Arial" panose="020B0604020202020204" pitchFamily="34" charset="0"/>
                        </a:rPr>
                        <a:t>base year 2016)</a:t>
                      </a:r>
                      <a:endParaRPr lang="de-DE" sz="1200" dirty="0">
                        <a:effectLst/>
                        <a:latin typeface="+mj-lt"/>
                        <a:ea typeface="Times New Roman" panose="02020603050405020304" pitchFamily="18" charset="0"/>
                        <a:cs typeface="Arial" panose="020B0604020202020204" pitchFamily="34" charset="0"/>
                      </a:endParaRPr>
                    </a:p>
                  </a:txBody>
                  <a:tcPr marL="51474" marR="51474" marT="0" marB="0"/>
                </a:tc>
                <a:tc>
                  <a:txBody>
                    <a:bodyPr/>
                    <a:lstStyle/>
                    <a:p>
                      <a:pPr algn="l">
                        <a:spcAft>
                          <a:spcPts val="0"/>
                        </a:spcAft>
                      </a:pPr>
                      <a:r>
                        <a:rPr lang="pl-PL" sz="1200" dirty="0">
                          <a:effectLst/>
                          <a:latin typeface="+mj-lt"/>
                          <a:cs typeface="Arial" panose="020B0604020202020204" pitchFamily="34" charset="0"/>
                        </a:rPr>
                        <a:t>Resolution No. 79 of the Council of Ministers of June 14, 2016 regarding the adoption of "Assumptions for plans for the development of inland waterways in Poland for 2016-2020 with a view to 2030</a:t>
                      </a:r>
                      <a:endParaRPr lang="de-DE" sz="1200" dirty="0">
                        <a:effectLst/>
                        <a:latin typeface="+mj-lt"/>
                        <a:ea typeface="Times New Roman" panose="02020603050405020304" pitchFamily="18" charset="0"/>
                        <a:cs typeface="Arial" panose="020B0604020202020204" pitchFamily="34" charset="0"/>
                      </a:endParaRPr>
                    </a:p>
                  </a:txBody>
                  <a:tcPr marL="51474" marR="51474" marT="0" marB="0"/>
                </a:tc>
              </a:tr>
            </a:tbl>
          </a:graphicData>
        </a:graphic>
      </p:graphicFrame>
    </p:spTree>
    <p:extLst>
      <p:ext uri="{BB962C8B-B14F-4D97-AF65-F5344CB8AC3E}">
        <p14:creationId xmlns:p14="http://schemas.microsoft.com/office/powerpoint/2010/main" val="717682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Poland</a:t>
            </a:r>
            <a:endParaRPr lang="de-DE" dirty="0"/>
          </a:p>
        </p:txBody>
      </p:sp>
      <p:sp>
        <p:nvSpPr>
          <p:cNvPr id="5" name="Textplatzhalter 4"/>
          <p:cNvSpPr>
            <a:spLocks noGrp="1"/>
          </p:cNvSpPr>
          <p:nvPr>
            <p:ph type="body" sz="quarter" idx="10"/>
          </p:nvPr>
        </p:nvSpPr>
        <p:spPr/>
        <p:txBody>
          <a:bodyPr/>
          <a:lstStyle/>
          <a:p>
            <a:r>
              <a:rPr lang="en-GB" dirty="0">
                <a:solidFill>
                  <a:srgbClr val="2CB4E1"/>
                </a:solidFill>
              </a:rPr>
              <a:t>Recommendations and </a:t>
            </a:r>
            <a:r>
              <a:rPr lang="en-GB" dirty="0" smtClean="0">
                <a:solidFill>
                  <a:srgbClr val="2CB4E1"/>
                </a:solidFill>
              </a:rPr>
              <a:t>Conclusions</a:t>
            </a:r>
            <a:endParaRPr lang="en-GB" dirty="0">
              <a:solidFill>
                <a:srgbClr val="2CB4E1"/>
              </a:solidFill>
            </a:endParaRPr>
          </a:p>
        </p:txBody>
      </p:sp>
      <p:sp>
        <p:nvSpPr>
          <p:cNvPr id="6" name="Textplatzhalter 5"/>
          <p:cNvSpPr>
            <a:spLocks noGrp="1"/>
          </p:cNvSpPr>
          <p:nvPr>
            <p:ph type="body" sz="quarter" idx="11"/>
          </p:nvPr>
        </p:nvSpPr>
        <p:spPr/>
        <p:txBody>
          <a:bodyPr/>
          <a:lstStyle/>
          <a:p>
            <a:r>
              <a:rPr lang="en-GB" dirty="0"/>
              <a:t>Promising waterways are the River Oder (Odra, E-30), River Vistula (E-40) between Warsaw and </a:t>
            </a:r>
            <a:r>
              <a:rPr lang="en-GB" dirty="0" err="1"/>
              <a:t>Gdańsk</a:t>
            </a:r>
            <a:r>
              <a:rPr lang="en-GB" dirty="0"/>
              <a:t> and the International Waterway E-70. </a:t>
            </a:r>
            <a:endParaRPr lang="en-GB" dirty="0" smtClean="0"/>
          </a:p>
          <a:p>
            <a:r>
              <a:rPr lang="en-GB" dirty="0" smtClean="0"/>
              <a:t>Many </a:t>
            </a:r>
            <a:r>
              <a:rPr lang="en-GB" dirty="0"/>
              <a:t>companies with good prospects to use IWT (e.g. </a:t>
            </a:r>
            <a:r>
              <a:rPr lang="en-GB" dirty="0" smtClean="0"/>
              <a:t>petro- </a:t>
            </a:r>
            <a:r>
              <a:rPr lang="en-GB" dirty="0"/>
              <a:t>chemical, paper, steel industry) for oversized and bulk cargo incl. liquid transports are located along the </a:t>
            </a:r>
            <a:r>
              <a:rPr lang="en-GB" dirty="0" smtClean="0"/>
              <a:t>waterways.</a:t>
            </a:r>
          </a:p>
          <a:p>
            <a:r>
              <a:rPr lang="en-GB" dirty="0" smtClean="0"/>
              <a:t>The </a:t>
            </a:r>
            <a:r>
              <a:rPr lang="en-GB" dirty="0"/>
              <a:t>water management reform carried out in the last two </a:t>
            </a:r>
            <a:r>
              <a:rPr lang="en-GB" dirty="0" smtClean="0"/>
              <a:t>years creates </a:t>
            </a:r>
            <a:r>
              <a:rPr lang="en-GB" dirty="0"/>
              <a:t>great chances for the development of inland navigation and the return of water transport in Poland</a:t>
            </a:r>
            <a:r>
              <a:rPr lang="en-GB" dirty="0" smtClean="0"/>
              <a:t>.</a:t>
            </a:r>
          </a:p>
          <a:p>
            <a:r>
              <a:rPr lang="en-GB" dirty="0"/>
              <a:t>The key issue will be finding sources of financing for planned projects, including European funds. </a:t>
            </a:r>
            <a:endParaRPr lang="en-GB" dirty="0" smtClean="0"/>
          </a:p>
          <a:p>
            <a:r>
              <a:rPr lang="en-GB" dirty="0"/>
              <a:t>To develop the existent lobby </a:t>
            </a:r>
            <a:r>
              <a:rPr lang="en-GB" dirty="0" smtClean="0"/>
              <a:t>network, </a:t>
            </a:r>
            <a:r>
              <a:rPr lang="en-GB" dirty="0"/>
              <a:t>might be a good starting point to strengthen </a:t>
            </a:r>
            <a:r>
              <a:rPr lang="en-GB" dirty="0" smtClean="0"/>
              <a:t>sectors’ </a:t>
            </a:r>
            <a:r>
              <a:rPr lang="en-GB" dirty="0"/>
              <a:t>voice </a:t>
            </a:r>
            <a:r>
              <a:rPr lang="en-GB" dirty="0" smtClean="0"/>
              <a:t>and support </a:t>
            </a:r>
            <a:r>
              <a:rPr lang="en-GB" dirty="0"/>
              <a:t>the government in their strategic visions </a:t>
            </a:r>
            <a:r>
              <a:rPr lang="en-GB" dirty="0" smtClean="0"/>
              <a:t>for the IWT network</a:t>
            </a:r>
            <a:r>
              <a:rPr lang="en-GB" dirty="0"/>
              <a:t>. </a:t>
            </a:r>
            <a:endParaRPr lang="en-US" dirty="0" smtClean="0"/>
          </a:p>
          <a:p>
            <a:endParaRPr lang="de-DE" dirty="0"/>
          </a:p>
        </p:txBody>
      </p:sp>
      <p:sp>
        <p:nvSpPr>
          <p:cNvPr id="2" name="Bildplatzhalter 1"/>
          <p:cNvSpPr>
            <a:spLocks noGrp="1"/>
          </p:cNvSpPr>
          <p:nvPr>
            <p:ph type="pic" sz="quarter" idx="12"/>
          </p:nvPr>
        </p:nvSpPr>
        <p:spPr/>
      </p:sp>
      <p:pic>
        <p:nvPicPr>
          <p:cNvPr id="10" name="Obraz 7" descr="C:\Users\mgrochalska\AppData\Local\Microsoft\Windows\Temporary Internet Files\Content.Outlook\TTDIKUK4\plan lokalizacji portu all w (003).png"/>
          <p:cNvPicPr/>
          <p:nvPr/>
        </p:nvPicPr>
        <p:blipFill rotWithShape="1">
          <a:blip r:embed="rId3" cstate="print">
            <a:extLst>
              <a:ext uri="{28A0092B-C50C-407E-A947-70E740481C1C}">
                <a14:useLocalDpi xmlns:a14="http://schemas.microsoft.com/office/drawing/2010/main" val="0"/>
              </a:ext>
            </a:extLst>
          </a:blip>
          <a:srcRect r="39145"/>
          <a:stretch/>
        </p:blipFill>
        <p:spPr bwMode="auto">
          <a:xfrm>
            <a:off x="7895406" y="1562101"/>
            <a:ext cx="3960440" cy="4572000"/>
          </a:xfrm>
          <a:prstGeom prst="rect">
            <a:avLst/>
          </a:prstGeom>
          <a:noFill/>
          <a:ln>
            <a:noFill/>
          </a:ln>
        </p:spPr>
      </p:pic>
      <p:sp>
        <p:nvSpPr>
          <p:cNvPr id="11" name="Rechteck 10"/>
          <p:cNvSpPr/>
          <p:nvPr/>
        </p:nvSpPr>
        <p:spPr>
          <a:xfrm>
            <a:off x="9479582" y="1599977"/>
            <a:ext cx="2425621" cy="461665"/>
          </a:xfrm>
          <a:prstGeom prst="rect">
            <a:avLst/>
          </a:prstGeom>
          <a:solidFill>
            <a:schemeClr val="bg1"/>
          </a:solidFill>
        </p:spPr>
        <p:txBody>
          <a:bodyPr wrap="square">
            <a:spAutoFit/>
          </a:bodyPr>
          <a:lstStyle/>
          <a:p>
            <a:r>
              <a:rPr lang="en-US" sz="1200" b="1" dirty="0">
                <a:solidFill>
                  <a:srgbClr val="00507F"/>
                </a:solidFill>
                <a:latin typeface="Arial" panose="020B0604020202020204" pitchFamily="34" charset="0"/>
                <a:cs typeface="Arial" panose="020B0604020202020204" pitchFamily="34" charset="0"/>
              </a:rPr>
              <a:t>M</a:t>
            </a:r>
            <a:r>
              <a:rPr lang="en-US" sz="1200" b="1" dirty="0" smtClean="0">
                <a:solidFill>
                  <a:srgbClr val="00507F"/>
                </a:solidFill>
                <a:latin typeface="Arial" panose="020B0604020202020204" pitchFamily="34" charset="0"/>
                <a:cs typeface="Arial" panose="020B0604020202020204" pitchFamily="34" charset="0"/>
              </a:rPr>
              <a:t>ultimodal</a:t>
            </a:r>
            <a:r>
              <a:rPr lang="en-US" sz="1200" b="1" dirty="0" smtClean="0">
                <a:solidFill>
                  <a:srgbClr val="00B0F0"/>
                </a:solidFill>
              </a:rPr>
              <a:t> </a:t>
            </a:r>
            <a:r>
              <a:rPr lang="en-US" sz="1200" b="1" dirty="0">
                <a:solidFill>
                  <a:srgbClr val="00507F"/>
                </a:solidFill>
                <a:latin typeface="Arial" panose="020B0604020202020204" pitchFamily="34" charset="0"/>
                <a:cs typeface="Arial" panose="020B0604020202020204" pitchFamily="34" charset="0"/>
              </a:rPr>
              <a:t>port</a:t>
            </a:r>
            <a:r>
              <a:rPr lang="pl-PL" sz="1200" b="1" dirty="0">
                <a:solidFill>
                  <a:srgbClr val="00507F"/>
                </a:solidFill>
                <a:latin typeface="Arial" panose="020B0604020202020204" pitchFamily="34" charset="0"/>
                <a:cs typeface="Arial" panose="020B0604020202020204" pitchFamily="34" charset="0"/>
              </a:rPr>
              <a:t> </a:t>
            </a:r>
            <a:r>
              <a:rPr lang="de-DE" sz="1200" b="1" dirty="0" smtClean="0">
                <a:solidFill>
                  <a:srgbClr val="00507F"/>
                </a:solidFill>
                <a:latin typeface="Arial" panose="020B0604020202020204" pitchFamily="34" charset="0"/>
                <a:cs typeface="Arial" panose="020B0604020202020204" pitchFamily="34" charset="0"/>
              </a:rPr>
              <a:t/>
            </a:r>
            <a:br>
              <a:rPr lang="de-DE" sz="1200" b="1" dirty="0" smtClean="0">
                <a:solidFill>
                  <a:srgbClr val="00507F"/>
                </a:solidFill>
                <a:latin typeface="Arial" panose="020B0604020202020204" pitchFamily="34" charset="0"/>
                <a:cs typeface="Arial" panose="020B0604020202020204" pitchFamily="34" charset="0"/>
              </a:rPr>
            </a:br>
            <a:r>
              <a:rPr lang="pl-PL" sz="1200" b="1" dirty="0" smtClean="0">
                <a:solidFill>
                  <a:srgbClr val="00507F"/>
                </a:solidFill>
                <a:latin typeface="Arial" panose="020B0604020202020204" pitchFamily="34" charset="0"/>
                <a:cs typeface="Arial" panose="020B0604020202020204" pitchFamily="34" charset="0"/>
              </a:rPr>
              <a:t>Bydgoszcz </a:t>
            </a:r>
            <a:r>
              <a:rPr lang="de-DE" sz="1200" b="1" dirty="0" smtClean="0">
                <a:solidFill>
                  <a:srgbClr val="00507F"/>
                </a:solidFill>
                <a:latin typeface="Arial" panose="020B0604020202020204" pitchFamily="34" charset="0"/>
                <a:cs typeface="Arial" panose="020B0604020202020204" pitchFamily="34" charset="0"/>
              </a:rPr>
              <a:t>-</a:t>
            </a:r>
            <a:r>
              <a:rPr lang="pl-PL" sz="1200" b="1" dirty="0" smtClean="0">
                <a:solidFill>
                  <a:srgbClr val="00507F"/>
                </a:solidFill>
                <a:latin typeface="Arial" panose="020B0604020202020204" pitchFamily="34" charset="0"/>
                <a:cs typeface="Arial" panose="020B0604020202020204" pitchFamily="34" charset="0"/>
              </a:rPr>
              <a:t> </a:t>
            </a:r>
            <a:r>
              <a:rPr lang="pl-PL" sz="1200" b="1" dirty="0">
                <a:solidFill>
                  <a:srgbClr val="00507F"/>
                </a:solidFill>
                <a:latin typeface="Arial" panose="020B0604020202020204" pitchFamily="34" charset="0"/>
                <a:cs typeface="Arial" panose="020B0604020202020204" pitchFamily="34" charset="0"/>
              </a:rPr>
              <a:t>Solec Kujawski</a:t>
            </a:r>
            <a:endParaRPr lang="de-DE" sz="1200" b="1" dirty="0">
              <a:solidFill>
                <a:srgbClr val="00507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2959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Sweden</a:t>
            </a:r>
            <a:endParaRPr lang="de-DE" dirty="0"/>
          </a:p>
        </p:txBody>
      </p:sp>
      <p:sp>
        <p:nvSpPr>
          <p:cNvPr id="5" name="Textplatzhalter 4"/>
          <p:cNvSpPr>
            <a:spLocks noGrp="1"/>
          </p:cNvSpPr>
          <p:nvPr>
            <p:ph type="body" sz="quarter" idx="10"/>
          </p:nvPr>
        </p:nvSpPr>
        <p:spPr/>
        <p:txBody>
          <a:bodyPr/>
          <a:lstStyle/>
          <a:p>
            <a:r>
              <a:rPr lang="en-GB" dirty="0">
                <a:solidFill>
                  <a:srgbClr val="2CB4E1"/>
                </a:solidFill>
              </a:rPr>
              <a:t>Infrastructural Bottlenecks and </a:t>
            </a:r>
            <a:r>
              <a:rPr lang="en-GB" dirty="0" smtClean="0">
                <a:solidFill>
                  <a:srgbClr val="2CB4E1"/>
                </a:solidFill>
              </a:rPr>
              <a:t>Potentials</a:t>
            </a:r>
            <a:endParaRPr lang="en-GB" dirty="0">
              <a:solidFill>
                <a:srgbClr val="2CB4E1"/>
              </a:solidFill>
            </a:endParaRPr>
          </a:p>
        </p:txBody>
      </p:sp>
      <p:sp>
        <p:nvSpPr>
          <p:cNvPr id="6" name="Textplatzhalter 5"/>
          <p:cNvSpPr>
            <a:spLocks noGrp="1"/>
          </p:cNvSpPr>
          <p:nvPr>
            <p:ph type="body" sz="quarter" idx="11"/>
          </p:nvPr>
        </p:nvSpPr>
        <p:spPr>
          <a:xfrm>
            <a:off x="349200" y="1562400"/>
            <a:ext cx="7258174" cy="4572000"/>
          </a:xfrm>
        </p:spPr>
        <p:txBody>
          <a:bodyPr/>
          <a:lstStyle/>
          <a:p>
            <a:r>
              <a:rPr lang="en-GB" dirty="0" smtClean="0"/>
              <a:t>Sweden </a:t>
            </a:r>
            <a:r>
              <a:rPr lang="en-GB" dirty="0"/>
              <a:t>is in the phase of an emerging IWT </a:t>
            </a:r>
            <a:r>
              <a:rPr lang="en-GB" dirty="0" smtClean="0"/>
              <a:t>market. </a:t>
            </a:r>
            <a:br>
              <a:rPr lang="en-GB" dirty="0" smtClean="0"/>
            </a:br>
            <a:r>
              <a:rPr lang="en-GB" dirty="0" smtClean="0"/>
              <a:t>The status </a:t>
            </a:r>
            <a:r>
              <a:rPr lang="en-GB" dirty="0"/>
              <a:t>comes along with all the needs and challenges in setting up new regulations and creating a business environment for inland navigation for the first time</a:t>
            </a:r>
            <a:r>
              <a:rPr lang="en-GB" dirty="0" smtClean="0"/>
              <a:t>.</a:t>
            </a:r>
          </a:p>
          <a:p>
            <a:pPr marL="342900" indent="-342900">
              <a:buFont typeface="Courier New" panose="02070309020205020404" pitchFamily="49" charset="0"/>
              <a:buChar char="o"/>
            </a:pPr>
            <a:r>
              <a:rPr lang="en-GB" dirty="0"/>
              <a:t>Due to the late introduction of </a:t>
            </a:r>
            <a:r>
              <a:rPr lang="en-GB" dirty="0" smtClean="0"/>
              <a:t>IW regulations</a:t>
            </a:r>
            <a:r>
              <a:rPr lang="en-GB" dirty="0"/>
              <a:t>, the administration and responsibility is </a:t>
            </a:r>
            <a:r>
              <a:rPr lang="en-GB" dirty="0" smtClean="0"/>
              <a:t>widespread. </a:t>
            </a:r>
          </a:p>
          <a:p>
            <a:pPr marL="342900" indent="-342900">
              <a:buFont typeface="Courier New" panose="02070309020205020404" pitchFamily="49" charset="0"/>
              <a:buChar char="o"/>
            </a:pPr>
            <a:r>
              <a:rPr lang="en-GB" dirty="0" smtClean="0"/>
              <a:t>Rules and regulations are based on IMO/SOLAS. </a:t>
            </a:r>
            <a:br>
              <a:rPr lang="en-GB" dirty="0" smtClean="0"/>
            </a:br>
            <a:r>
              <a:rPr lang="en-GB" dirty="0" smtClean="0"/>
              <a:t>An harmonising approach of IWT regulations according to EU standards is needed. </a:t>
            </a:r>
            <a:r>
              <a:rPr lang="en-GB" dirty="0" smtClean="0">
                <a:sym typeface="Wingdings" panose="05000000000000000000" pitchFamily="2" charset="2"/>
              </a:rPr>
              <a:t> </a:t>
            </a:r>
            <a:r>
              <a:rPr lang="en-GB" dirty="0" smtClean="0"/>
              <a:t>E.g. </a:t>
            </a:r>
            <a:r>
              <a:rPr lang="en-US" dirty="0"/>
              <a:t>limited coverage of the area classified as </a:t>
            </a:r>
            <a:r>
              <a:rPr lang="en-US" dirty="0" smtClean="0"/>
              <a:t>IWW, Pilot on board regulation, fairway dues, etc.</a:t>
            </a:r>
            <a:endParaRPr lang="en-GB" dirty="0" smtClean="0"/>
          </a:p>
          <a:p>
            <a:pPr marL="342900" indent="-342900">
              <a:buFont typeface="Courier New" panose="02070309020205020404" pitchFamily="49" charset="0"/>
              <a:buChar char="o"/>
            </a:pPr>
            <a:r>
              <a:rPr lang="en-GB" dirty="0" smtClean="0"/>
              <a:t>Six locks (120 years old) between </a:t>
            </a:r>
            <a:r>
              <a:rPr lang="en-GB" dirty="0" err="1"/>
              <a:t>Göteborg</a:t>
            </a:r>
            <a:r>
              <a:rPr lang="en-GB" dirty="0"/>
              <a:t> and Lake </a:t>
            </a:r>
            <a:r>
              <a:rPr lang="en-GB" dirty="0" err="1" smtClean="0"/>
              <a:t>Vänern</a:t>
            </a:r>
            <a:r>
              <a:rPr lang="en-GB" dirty="0"/>
              <a:t> </a:t>
            </a:r>
            <a:r>
              <a:rPr lang="en-GB" dirty="0" smtClean="0"/>
              <a:t>need to be renewed. </a:t>
            </a:r>
            <a:r>
              <a:rPr lang="en-GB" dirty="0"/>
              <a:t>Budget </a:t>
            </a:r>
            <a:r>
              <a:rPr lang="en-GB" dirty="0" smtClean="0"/>
              <a:t>was recently included </a:t>
            </a:r>
            <a:r>
              <a:rPr lang="en-GB" dirty="0"/>
              <a:t>in the national transport plan</a:t>
            </a:r>
            <a:endParaRPr lang="de-DE" dirty="0"/>
          </a:p>
        </p:txBody>
      </p:sp>
      <p:sp>
        <p:nvSpPr>
          <p:cNvPr id="7" name="Bildplatzhalter 6"/>
          <p:cNvSpPr>
            <a:spLocks noGrp="1"/>
          </p:cNvSpPr>
          <p:nvPr>
            <p:ph type="pic" sz="quarter" idx="12"/>
          </p:nvPr>
        </p:nvSpPr>
        <p:spPr/>
      </p:sp>
      <p:pic>
        <p:nvPicPr>
          <p:cNvPr id="3" name="Grafik 2"/>
          <p:cNvPicPr>
            <a:picLocks noChangeAspect="1"/>
          </p:cNvPicPr>
          <p:nvPr/>
        </p:nvPicPr>
        <p:blipFill>
          <a:blip r:embed="rId3"/>
          <a:stretch>
            <a:fillRect/>
          </a:stretch>
        </p:blipFill>
        <p:spPr>
          <a:xfrm>
            <a:off x="7914381" y="1562100"/>
            <a:ext cx="3941465" cy="4572000"/>
          </a:xfrm>
          <a:prstGeom prst="rect">
            <a:avLst/>
          </a:prstGeom>
        </p:spPr>
      </p:pic>
    </p:spTree>
    <p:extLst>
      <p:ext uri="{BB962C8B-B14F-4D97-AF65-F5344CB8AC3E}">
        <p14:creationId xmlns:p14="http://schemas.microsoft.com/office/powerpoint/2010/main" val="2312897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Swedish</a:t>
            </a:r>
            <a:r>
              <a:rPr lang="de-DE" dirty="0" smtClean="0"/>
              <a:t>: </a:t>
            </a:r>
            <a:r>
              <a:rPr lang="de-DE" dirty="0" err="1" smtClean="0"/>
              <a:t>Ice</a:t>
            </a:r>
            <a:r>
              <a:rPr lang="de-DE" dirty="0" smtClean="0"/>
              <a:t> </a:t>
            </a:r>
            <a:r>
              <a:rPr lang="de-DE" dirty="0" err="1" smtClean="0"/>
              <a:t>impact</a:t>
            </a:r>
            <a:r>
              <a:rPr lang="de-DE" dirty="0" smtClean="0"/>
              <a:t> </a:t>
            </a:r>
            <a:r>
              <a:rPr lang="de-DE" dirty="0" err="1" smtClean="0"/>
              <a:t>modelling</a:t>
            </a:r>
            <a:endParaRPr lang="de-DE" dirty="0"/>
          </a:p>
        </p:txBody>
      </p:sp>
      <p:sp>
        <p:nvSpPr>
          <p:cNvPr id="3" name="Textplatzhalter 2"/>
          <p:cNvSpPr>
            <a:spLocks noGrp="1"/>
          </p:cNvSpPr>
          <p:nvPr>
            <p:ph type="body" sz="quarter" idx="10"/>
          </p:nvPr>
        </p:nvSpPr>
        <p:spPr/>
        <p:txBody>
          <a:bodyPr/>
          <a:lstStyle/>
          <a:p>
            <a:r>
              <a:rPr lang="de-DE" dirty="0" smtClean="0">
                <a:solidFill>
                  <a:srgbClr val="2CB4E1"/>
                </a:solidFill>
              </a:rPr>
              <a:t>In </a:t>
            </a:r>
            <a:r>
              <a:rPr lang="de-DE" dirty="0" err="1" smtClean="0">
                <a:solidFill>
                  <a:srgbClr val="2CB4E1"/>
                </a:solidFill>
              </a:rPr>
              <a:t>cooperation</a:t>
            </a:r>
            <a:r>
              <a:rPr lang="de-DE" dirty="0" smtClean="0">
                <a:solidFill>
                  <a:srgbClr val="2CB4E1"/>
                </a:solidFill>
              </a:rPr>
              <a:t> </a:t>
            </a:r>
            <a:r>
              <a:rPr lang="de-DE" dirty="0" err="1" smtClean="0">
                <a:solidFill>
                  <a:srgbClr val="2CB4E1"/>
                </a:solidFill>
              </a:rPr>
              <a:t>with</a:t>
            </a:r>
            <a:r>
              <a:rPr lang="de-DE" dirty="0" smtClean="0">
                <a:solidFill>
                  <a:srgbClr val="2CB4E1"/>
                </a:solidFill>
              </a:rPr>
              <a:t> </a:t>
            </a:r>
            <a:r>
              <a:rPr lang="de-DE" dirty="0" err="1" smtClean="0">
                <a:solidFill>
                  <a:srgbClr val="2CB4E1"/>
                </a:solidFill>
              </a:rPr>
              <a:t>the</a:t>
            </a:r>
            <a:r>
              <a:rPr lang="de-DE" dirty="0" smtClean="0">
                <a:solidFill>
                  <a:srgbClr val="2CB4E1"/>
                </a:solidFill>
              </a:rPr>
              <a:t> </a:t>
            </a:r>
            <a:r>
              <a:rPr lang="de-DE" dirty="0" err="1" smtClean="0">
                <a:solidFill>
                  <a:srgbClr val="2CB4E1"/>
                </a:solidFill>
              </a:rPr>
              <a:t>research</a:t>
            </a:r>
            <a:r>
              <a:rPr lang="de-DE" dirty="0" smtClean="0">
                <a:solidFill>
                  <a:srgbClr val="2CB4E1"/>
                </a:solidFill>
              </a:rPr>
              <a:t> </a:t>
            </a:r>
            <a:r>
              <a:rPr lang="de-DE" dirty="0" err="1" smtClean="0">
                <a:solidFill>
                  <a:srgbClr val="2CB4E1"/>
                </a:solidFill>
              </a:rPr>
              <a:t>institutions</a:t>
            </a:r>
            <a:r>
              <a:rPr lang="de-DE" dirty="0" smtClean="0">
                <a:solidFill>
                  <a:srgbClr val="2CB4E1"/>
                </a:solidFill>
              </a:rPr>
              <a:t> KTH (SE) </a:t>
            </a:r>
            <a:r>
              <a:rPr lang="de-DE" dirty="0" err="1" smtClean="0">
                <a:solidFill>
                  <a:srgbClr val="2CB4E1"/>
                </a:solidFill>
              </a:rPr>
              <a:t>and</a:t>
            </a:r>
            <a:r>
              <a:rPr lang="de-DE" dirty="0" smtClean="0">
                <a:solidFill>
                  <a:srgbClr val="2CB4E1"/>
                </a:solidFill>
              </a:rPr>
              <a:t> TUHH (DE)</a:t>
            </a:r>
            <a:endParaRPr lang="de-DE" dirty="0">
              <a:solidFill>
                <a:srgbClr val="2CB4E1"/>
              </a:solidFill>
            </a:endParaRPr>
          </a:p>
        </p:txBody>
      </p:sp>
      <p:sp>
        <p:nvSpPr>
          <p:cNvPr id="4" name="Textplatzhalter 3"/>
          <p:cNvSpPr>
            <a:spLocks noGrp="1"/>
          </p:cNvSpPr>
          <p:nvPr>
            <p:ph type="body" sz="quarter" idx="11"/>
          </p:nvPr>
        </p:nvSpPr>
        <p:spPr/>
        <p:txBody>
          <a:bodyPr/>
          <a:lstStyle/>
          <a:p>
            <a:r>
              <a:rPr lang="en-GB" dirty="0"/>
              <a:t>One of the most commonly referred obstacles for IWW is uncertainties on winter navigation.</a:t>
            </a:r>
            <a:endParaRPr lang="sv-SE" dirty="0"/>
          </a:p>
          <a:p>
            <a:r>
              <a:rPr lang="en-GB" dirty="0"/>
              <a:t>The project aims to answer; What is IWW winter conditions? Which ice loads shall vessels be designed to cope? </a:t>
            </a:r>
            <a:endParaRPr lang="en-GB" dirty="0" smtClean="0"/>
          </a:p>
          <a:p>
            <a:r>
              <a:rPr lang="en-GB" dirty="0" smtClean="0"/>
              <a:t>The </a:t>
            </a:r>
            <a:r>
              <a:rPr lang="en-GB" dirty="0"/>
              <a:t>project will contribute to the knowledge in ice loads and suitable hull design in terms of hull shape hull material, material concepts &amp; structure arrangements.</a:t>
            </a:r>
            <a:endParaRPr lang="sv-SE" dirty="0"/>
          </a:p>
          <a:p>
            <a:endParaRPr lang="en-US" dirty="0" smtClean="0"/>
          </a:p>
          <a:p>
            <a:r>
              <a:rPr lang="en-US" dirty="0" smtClean="0"/>
              <a:t>Model </a:t>
            </a:r>
            <a:r>
              <a:rPr lang="en-US" dirty="0"/>
              <a:t>for calculation ice impact force and energies established</a:t>
            </a:r>
          </a:p>
          <a:p>
            <a:pPr marL="342900" indent="-342900">
              <a:buFont typeface="Courier New" panose="02070309020205020404" pitchFamily="49" charset="0"/>
              <a:buChar char="o"/>
            </a:pPr>
            <a:r>
              <a:rPr lang="en-US" dirty="0"/>
              <a:t>Test methodology developed</a:t>
            </a:r>
          </a:p>
          <a:p>
            <a:pPr marL="342900" indent="-342900">
              <a:buFont typeface="Courier New" panose="02070309020205020404" pitchFamily="49" charset="0"/>
              <a:buChar char="o"/>
            </a:pPr>
            <a:r>
              <a:rPr lang="en-US" dirty="0"/>
              <a:t>First test series carried out</a:t>
            </a:r>
          </a:p>
          <a:p>
            <a:endParaRPr lang="de-DE" dirty="0"/>
          </a:p>
        </p:txBody>
      </p:sp>
      <p:sp>
        <p:nvSpPr>
          <p:cNvPr id="5" name="Bildplatzhalter 4"/>
          <p:cNvSpPr>
            <a:spLocks noGrp="1"/>
          </p:cNvSpPr>
          <p:nvPr>
            <p:ph type="pic" sz="quarter" idx="12"/>
          </p:nvPr>
        </p:nvSpPr>
        <p:spPr/>
      </p:sp>
      <p:pic>
        <p:nvPicPr>
          <p:cNvPr id="6" name="Picture 3"/>
          <p:cNvPicPr>
            <a:picLocks noChangeAspect="1"/>
          </p:cNvPicPr>
          <p:nvPr/>
        </p:nvPicPr>
        <p:blipFill>
          <a:blip r:embed="rId2"/>
          <a:stretch>
            <a:fillRect/>
          </a:stretch>
        </p:blipFill>
        <p:spPr>
          <a:xfrm>
            <a:off x="7895406" y="1562100"/>
            <a:ext cx="3960440" cy="2389921"/>
          </a:xfrm>
          <a:prstGeom prst="rect">
            <a:avLst/>
          </a:prstGeom>
        </p:spPr>
      </p:pic>
      <p:pic>
        <p:nvPicPr>
          <p:cNvPr id="7" name="Picture 8" descr="PB12053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00">
            <a:off x="9762876" y="4041132"/>
            <a:ext cx="2097707" cy="2088232"/>
          </a:xfrm>
          <a:prstGeom prst="rect">
            <a:avLst/>
          </a:prstGeom>
        </p:spPr>
      </p:pic>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95406" y="4720752"/>
            <a:ext cx="1728192" cy="1413348"/>
          </a:xfrm>
          <a:prstGeom prst="rect">
            <a:avLst/>
          </a:prstGeom>
        </p:spPr>
      </p:pic>
    </p:spTree>
    <p:extLst>
      <p:ext uri="{BB962C8B-B14F-4D97-AF65-F5344CB8AC3E}">
        <p14:creationId xmlns:p14="http://schemas.microsoft.com/office/powerpoint/2010/main" val="196065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GB" dirty="0" smtClean="0">
                <a:solidFill>
                  <a:srgbClr val="2CB4E1"/>
                </a:solidFill>
              </a:rPr>
              <a:t>EMMA in a Nutshell</a:t>
            </a:r>
            <a:endParaRPr lang="en-GB" dirty="0">
              <a:solidFill>
                <a:srgbClr val="2CB4E1"/>
              </a:solidFill>
            </a:endParaRPr>
          </a:p>
        </p:txBody>
      </p:sp>
      <p:sp>
        <p:nvSpPr>
          <p:cNvPr id="3" name="Textplatzhalter 2"/>
          <p:cNvSpPr>
            <a:spLocks noGrp="1"/>
          </p:cNvSpPr>
          <p:nvPr>
            <p:ph type="body" sz="quarter" idx="12"/>
          </p:nvPr>
        </p:nvSpPr>
        <p:spPr/>
        <p:txBody>
          <a:bodyPr/>
          <a:lstStyle/>
          <a:p>
            <a:r>
              <a:rPr lang="en-GB" dirty="0" smtClean="0"/>
              <a:t>Competitive Improvement Plans</a:t>
            </a:r>
            <a:endParaRPr lang="en-GB" dirty="0"/>
          </a:p>
        </p:txBody>
      </p:sp>
      <p:sp>
        <p:nvSpPr>
          <p:cNvPr id="4" name="Textplatzhalter 3"/>
          <p:cNvSpPr>
            <a:spLocks noGrp="1"/>
          </p:cNvSpPr>
          <p:nvPr>
            <p:ph type="body" sz="quarter" idx="13"/>
          </p:nvPr>
        </p:nvSpPr>
        <p:spPr/>
        <p:txBody>
          <a:bodyPr/>
          <a:lstStyle/>
          <a:p>
            <a:r>
              <a:rPr lang="en-GB" dirty="0" smtClean="0"/>
              <a:t>Baltic Sea Region and International</a:t>
            </a:r>
            <a:endParaRPr lang="en-GB" dirty="0"/>
          </a:p>
        </p:txBody>
      </p:sp>
      <p:sp>
        <p:nvSpPr>
          <p:cNvPr id="5" name="Textplatzhalter 4"/>
          <p:cNvSpPr>
            <a:spLocks noGrp="1"/>
          </p:cNvSpPr>
          <p:nvPr>
            <p:ph type="body" sz="quarter" idx="14"/>
          </p:nvPr>
        </p:nvSpPr>
        <p:spPr/>
        <p:txBody>
          <a:bodyPr/>
          <a:lstStyle/>
          <a:p>
            <a:r>
              <a:rPr lang="en-GB" dirty="0" smtClean="0"/>
              <a:t>Conclusions and Recommendations</a:t>
            </a:r>
            <a:endParaRPr lang="en-GB" dirty="0"/>
          </a:p>
        </p:txBody>
      </p:sp>
      <p:sp>
        <p:nvSpPr>
          <p:cNvPr id="6" name="Titel 5"/>
          <p:cNvSpPr>
            <a:spLocks noGrp="1"/>
          </p:cNvSpPr>
          <p:nvPr>
            <p:ph type="title"/>
          </p:nvPr>
        </p:nvSpPr>
        <p:spPr/>
        <p:txBody>
          <a:bodyPr/>
          <a:lstStyle/>
          <a:p>
            <a:r>
              <a:rPr lang="de-DE" dirty="0" smtClean="0"/>
              <a:t>Content</a:t>
            </a:r>
            <a:endParaRPr lang="de-DE" dirty="0"/>
          </a:p>
        </p:txBody>
      </p:sp>
    </p:spTree>
    <p:extLst>
      <p:ext uri="{BB962C8B-B14F-4D97-AF65-F5344CB8AC3E}">
        <p14:creationId xmlns:p14="http://schemas.microsoft.com/office/powerpoint/2010/main" val="477776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Swedish</a:t>
            </a:r>
            <a:r>
              <a:rPr lang="de-DE" dirty="0" smtClean="0"/>
              <a:t> Pilot: Lake </a:t>
            </a:r>
            <a:r>
              <a:rPr lang="de-DE" dirty="0" err="1"/>
              <a:t>Vänern</a:t>
            </a:r>
            <a:endParaRPr lang="de-DE" dirty="0"/>
          </a:p>
        </p:txBody>
      </p:sp>
      <p:sp>
        <p:nvSpPr>
          <p:cNvPr id="3" name="Textplatzhalter 2"/>
          <p:cNvSpPr>
            <a:spLocks noGrp="1"/>
          </p:cNvSpPr>
          <p:nvPr>
            <p:ph type="body" sz="quarter" idx="10"/>
          </p:nvPr>
        </p:nvSpPr>
        <p:spPr/>
        <p:txBody>
          <a:bodyPr/>
          <a:lstStyle/>
          <a:p>
            <a:r>
              <a:rPr lang="de-DE" dirty="0" smtClean="0">
                <a:solidFill>
                  <a:srgbClr val="2CB4E1"/>
                </a:solidFill>
              </a:rPr>
              <a:t>FIRST TIME DEVELOPMENT OF IWT IN SWEDEN</a:t>
            </a:r>
            <a:endParaRPr lang="de-DE" dirty="0">
              <a:solidFill>
                <a:srgbClr val="2CB4E1"/>
              </a:solidFill>
            </a:endParaRPr>
          </a:p>
        </p:txBody>
      </p:sp>
      <p:sp>
        <p:nvSpPr>
          <p:cNvPr id="4" name="Textplatzhalter 3"/>
          <p:cNvSpPr>
            <a:spLocks noGrp="1"/>
          </p:cNvSpPr>
          <p:nvPr>
            <p:ph type="body" sz="quarter" idx="11"/>
          </p:nvPr>
        </p:nvSpPr>
        <p:spPr/>
        <p:txBody>
          <a:bodyPr/>
          <a:lstStyle/>
          <a:p>
            <a:r>
              <a:rPr lang="en-US" dirty="0" smtClean="0">
                <a:solidFill>
                  <a:srgbClr val="2CB4E1"/>
                </a:solidFill>
              </a:rPr>
              <a:t>Container Shuttle Gothenburg – </a:t>
            </a:r>
            <a:r>
              <a:rPr lang="en-US" dirty="0" err="1" smtClean="0">
                <a:solidFill>
                  <a:srgbClr val="2CB4E1"/>
                </a:solidFill>
              </a:rPr>
              <a:t>Vänersborg</a:t>
            </a:r>
            <a:endParaRPr lang="en-US" dirty="0" smtClean="0">
              <a:solidFill>
                <a:srgbClr val="2CB4E1"/>
              </a:solidFill>
            </a:endParaRPr>
          </a:p>
          <a:p>
            <a:endParaRPr lang="en-US" dirty="0">
              <a:solidFill>
                <a:srgbClr val="2CB4E1"/>
              </a:solidFill>
            </a:endParaRPr>
          </a:p>
          <a:p>
            <a:pPr marL="342900" indent="-342900">
              <a:buFont typeface="Courier New" panose="02070309020205020404" pitchFamily="49" charset="0"/>
              <a:buChar char="o"/>
            </a:pPr>
            <a:r>
              <a:rPr lang="en-GB" dirty="0" smtClean="0"/>
              <a:t>Regular sailings envisaged </a:t>
            </a:r>
          </a:p>
          <a:p>
            <a:pPr marL="342900" indent="-342900">
              <a:buFont typeface="Courier New" panose="02070309020205020404" pitchFamily="49" charset="0"/>
              <a:buChar char="o"/>
            </a:pPr>
            <a:r>
              <a:rPr lang="en-GB" dirty="0" smtClean="0"/>
              <a:t>Modern push-barge concept </a:t>
            </a:r>
            <a:br>
              <a:rPr lang="en-GB" dirty="0" smtClean="0"/>
            </a:br>
            <a:r>
              <a:rPr lang="en-GB" dirty="0" smtClean="0"/>
              <a:t>might be feasible</a:t>
            </a:r>
          </a:p>
          <a:p>
            <a:pPr marL="342900" indent="-342900">
              <a:buFont typeface="Courier New" panose="02070309020205020404" pitchFamily="49" charset="0"/>
              <a:buChar char="o"/>
            </a:pPr>
            <a:r>
              <a:rPr lang="en-GB" dirty="0" smtClean="0"/>
              <a:t>Length limitation 89 m (lock chamber)</a:t>
            </a:r>
          </a:p>
          <a:p>
            <a:endParaRPr lang="en-GB" dirty="0" smtClean="0"/>
          </a:p>
          <a:p>
            <a:pPr marL="342900" indent="-342900">
              <a:buFont typeface="Courier New" panose="02070309020205020404" pitchFamily="49" charset="0"/>
              <a:buChar char="o"/>
            </a:pPr>
            <a:r>
              <a:rPr lang="en-GB" dirty="0" smtClean="0"/>
              <a:t>A pilot voyage was successfully proven, 7</a:t>
            </a:r>
            <a:r>
              <a:rPr lang="en-GB" baseline="30000" dirty="0" smtClean="0"/>
              <a:t>th</a:t>
            </a:r>
            <a:r>
              <a:rPr lang="en-GB" dirty="0" smtClean="0"/>
              <a:t> March 2017</a:t>
            </a:r>
          </a:p>
          <a:p>
            <a:pPr marL="522288" lvl="1" indent="-342900"/>
            <a:r>
              <a:rPr lang="en-GB" dirty="0"/>
              <a:t>There is no problem with the existing fairways and it is a lot of free capacity not used </a:t>
            </a:r>
            <a:r>
              <a:rPr lang="en-GB" dirty="0" smtClean="0"/>
              <a:t>today.</a:t>
            </a:r>
          </a:p>
          <a:p>
            <a:pPr marL="522288" lvl="1" indent="-342900"/>
            <a:r>
              <a:rPr lang="en-GB" dirty="0" smtClean="0"/>
              <a:t>Lock limitation is challenging, especially as the locks are old (build in 1916)</a:t>
            </a:r>
          </a:p>
        </p:txBody>
      </p:sp>
      <p:pic>
        <p:nvPicPr>
          <p:cNvPr id="5" name="Grafik 4"/>
          <p:cNvPicPr>
            <a:picLocks noChangeAspect="1"/>
          </p:cNvPicPr>
          <p:nvPr/>
        </p:nvPicPr>
        <p:blipFill>
          <a:blip r:embed="rId3"/>
          <a:stretch>
            <a:fillRect/>
          </a:stretch>
        </p:blipFill>
        <p:spPr>
          <a:xfrm>
            <a:off x="8450524" y="964800"/>
            <a:ext cx="3438525" cy="5172075"/>
          </a:xfrm>
          <a:prstGeom prst="rect">
            <a:avLst/>
          </a:prstGeom>
        </p:spPr>
      </p:pic>
      <p:pic>
        <p:nvPicPr>
          <p:cNvPr id="12" name="Bildobjekt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8038" y="964800"/>
            <a:ext cx="2647608" cy="1677739"/>
          </a:xfrm>
          <a:prstGeom prst="rect">
            <a:avLst/>
          </a:prstGeom>
          <a:effectLst>
            <a:outerShdw blurRad="50800" dist="50800" dir="5400000" algn="ctr" rotWithShape="0">
              <a:srgbClr val="000000">
                <a:alpha val="43137"/>
              </a:srgbClr>
            </a:outerShdw>
          </a:effectLst>
        </p:spPr>
      </p:pic>
      <p:pic>
        <p:nvPicPr>
          <p:cNvPr id="6" name="Bildplatzhalter 5"/>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7513" r="17513"/>
          <a:stretch>
            <a:fillRect/>
          </a:stretch>
        </p:blipFill>
        <p:spPr>
          <a:xfrm>
            <a:off x="7408038" y="2781722"/>
            <a:ext cx="1777547" cy="2393155"/>
          </a:xfrm>
        </p:spPr>
      </p:pic>
    </p:spTree>
    <p:extLst>
      <p:ext uri="{BB962C8B-B14F-4D97-AF65-F5344CB8AC3E}">
        <p14:creationId xmlns:p14="http://schemas.microsoft.com/office/powerpoint/2010/main" val="36623731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err="1" smtClean="0"/>
              <a:t>Sweden</a:t>
            </a:r>
            <a:endParaRPr lang="de-DE" dirty="0"/>
          </a:p>
        </p:txBody>
      </p:sp>
      <p:sp>
        <p:nvSpPr>
          <p:cNvPr id="5" name="Textplatzhalter 4"/>
          <p:cNvSpPr>
            <a:spLocks noGrp="1"/>
          </p:cNvSpPr>
          <p:nvPr>
            <p:ph type="body" sz="quarter" idx="10"/>
          </p:nvPr>
        </p:nvSpPr>
        <p:spPr/>
        <p:txBody>
          <a:bodyPr/>
          <a:lstStyle/>
          <a:p>
            <a:r>
              <a:rPr lang="en-GB" dirty="0">
                <a:solidFill>
                  <a:srgbClr val="2CB4E1"/>
                </a:solidFill>
              </a:rPr>
              <a:t>Recommendations and </a:t>
            </a:r>
            <a:r>
              <a:rPr lang="en-GB" dirty="0" smtClean="0">
                <a:solidFill>
                  <a:srgbClr val="2CB4E1"/>
                </a:solidFill>
              </a:rPr>
              <a:t>Conclusions</a:t>
            </a:r>
            <a:endParaRPr lang="en-GB" dirty="0">
              <a:solidFill>
                <a:srgbClr val="2CB4E1"/>
              </a:solidFill>
            </a:endParaRPr>
          </a:p>
        </p:txBody>
      </p:sp>
      <p:sp>
        <p:nvSpPr>
          <p:cNvPr id="6" name="Textplatzhalter 5"/>
          <p:cNvSpPr>
            <a:spLocks noGrp="1"/>
          </p:cNvSpPr>
          <p:nvPr>
            <p:ph type="body" sz="quarter" idx="11"/>
          </p:nvPr>
        </p:nvSpPr>
        <p:spPr/>
        <p:txBody>
          <a:bodyPr/>
          <a:lstStyle/>
          <a:p>
            <a:r>
              <a:rPr lang="en-GB" dirty="0"/>
              <a:t>All </a:t>
            </a:r>
            <a:r>
              <a:rPr lang="en-GB" dirty="0" smtClean="0"/>
              <a:t>stakeholders </a:t>
            </a:r>
            <a:r>
              <a:rPr lang="en-GB" dirty="0"/>
              <a:t>involved in transport </a:t>
            </a:r>
            <a:r>
              <a:rPr lang="en-GB" dirty="0" smtClean="0"/>
              <a:t>need to work </a:t>
            </a:r>
            <a:r>
              <a:rPr lang="en-GB" dirty="0"/>
              <a:t>together to get a common idea on the Swedish future of inland waterway </a:t>
            </a:r>
            <a:r>
              <a:rPr lang="en-GB" dirty="0" smtClean="0"/>
              <a:t>transport (Vision and </a:t>
            </a:r>
            <a:r>
              <a:rPr lang="en-GB" dirty="0" err="1" smtClean="0"/>
              <a:t>Strtegy</a:t>
            </a:r>
            <a:r>
              <a:rPr lang="en-GB" dirty="0" smtClean="0"/>
              <a:t>). </a:t>
            </a:r>
          </a:p>
          <a:p>
            <a:r>
              <a:rPr lang="en-US" dirty="0" smtClean="0"/>
              <a:t>To </a:t>
            </a:r>
            <a:r>
              <a:rPr lang="en-US" dirty="0"/>
              <a:t>build up a lobby structure focusing on IWT and representing Sweden in European and International matters </a:t>
            </a:r>
            <a:r>
              <a:rPr lang="en-US" dirty="0" smtClean="0"/>
              <a:t>is needed</a:t>
            </a:r>
            <a:r>
              <a:rPr lang="en-US" dirty="0"/>
              <a:t>. </a:t>
            </a:r>
            <a:endParaRPr lang="en-US" dirty="0" smtClean="0"/>
          </a:p>
          <a:p>
            <a:r>
              <a:rPr lang="en-GB" dirty="0" smtClean="0"/>
              <a:t>IWT </a:t>
            </a:r>
            <a:r>
              <a:rPr lang="en-GB" dirty="0"/>
              <a:t>regulations should remain as streamlined as possible to the European </a:t>
            </a:r>
            <a:r>
              <a:rPr lang="en-GB" dirty="0" smtClean="0"/>
              <a:t>regulations. </a:t>
            </a:r>
          </a:p>
          <a:p>
            <a:r>
              <a:rPr lang="en-GB" dirty="0" smtClean="0"/>
              <a:t>UNECE </a:t>
            </a:r>
            <a:r>
              <a:rPr lang="en-GB" dirty="0"/>
              <a:t>has </a:t>
            </a:r>
            <a:r>
              <a:rPr lang="en-GB" dirty="0" smtClean="0"/>
              <a:t>discussing </a:t>
            </a:r>
            <a:r>
              <a:rPr lang="en-GB" dirty="0"/>
              <a:t>extending </a:t>
            </a:r>
            <a:r>
              <a:rPr lang="en-GB" dirty="0" smtClean="0"/>
              <a:t>its resolution </a:t>
            </a:r>
            <a:r>
              <a:rPr lang="en-GB" dirty="0"/>
              <a:t>61 with rules for river-sea shipping, where inland navigation vessels may sail outside the traditional </a:t>
            </a:r>
            <a:r>
              <a:rPr lang="en-GB" dirty="0" smtClean="0"/>
              <a:t>IWT zones. </a:t>
            </a:r>
            <a:br>
              <a:rPr lang="en-GB" dirty="0" smtClean="0"/>
            </a:br>
            <a:r>
              <a:rPr lang="en-GB" dirty="0" smtClean="0"/>
              <a:t>This - </a:t>
            </a:r>
            <a:r>
              <a:rPr lang="en-GB" dirty="0"/>
              <a:t>from a Baltic </a:t>
            </a:r>
            <a:r>
              <a:rPr lang="en-GB" dirty="0" smtClean="0"/>
              <a:t>perspective - could </a:t>
            </a:r>
            <a:r>
              <a:rPr lang="en-GB" dirty="0"/>
              <a:t>close gaps between areas classified as zone 3 to 1 (like in Sweden) and facilitate growth of transport volumes between hubs.</a:t>
            </a:r>
            <a:endParaRPr lang="de-DE" dirty="0"/>
          </a:p>
          <a:p>
            <a:endParaRPr lang="de-DE" dirty="0"/>
          </a:p>
        </p:txBody>
      </p:sp>
      <p:pic>
        <p:nvPicPr>
          <p:cNvPr id="9" name="Bildplatzhalter 5"/>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7513" r="17513"/>
          <a:stretch>
            <a:fillRect/>
          </a:stretch>
        </p:blipFill>
        <p:spPr>
          <a:prstGeom prst="rect">
            <a:avLst/>
          </a:prstGeom>
        </p:spPr>
      </p:pic>
      <p:sp>
        <p:nvSpPr>
          <p:cNvPr id="10" name="Textfeld 9"/>
          <p:cNvSpPr txBox="1"/>
          <p:nvPr/>
        </p:nvSpPr>
        <p:spPr>
          <a:xfrm>
            <a:off x="7906356" y="1580285"/>
            <a:ext cx="1818815" cy="400110"/>
          </a:xfrm>
          <a:prstGeom prst="rect">
            <a:avLst/>
          </a:prstGeom>
          <a:noFill/>
        </p:spPr>
        <p:txBody>
          <a:bodyPr wrap="square" rtlCol="0">
            <a:spAutoFit/>
          </a:bodyPr>
          <a:lstStyle/>
          <a:p>
            <a:r>
              <a:rPr lang="de-DE" sz="1000" dirty="0">
                <a:solidFill>
                  <a:schemeClr val="bg1"/>
                </a:solidFill>
              </a:rPr>
              <a:t>© </a:t>
            </a:r>
            <a:r>
              <a:rPr lang="de-DE" sz="1000" dirty="0" smtClean="0">
                <a:solidFill>
                  <a:schemeClr val="bg1"/>
                </a:solidFill>
              </a:rPr>
              <a:t>AVATAR </a:t>
            </a:r>
            <a:r>
              <a:rPr lang="de-DE" sz="1000" dirty="0" err="1" smtClean="0">
                <a:solidFill>
                  <a:schemeClr val="bg1"/>
                </a:solidFill>
              </a:rPr>
              <a:t>Logistics</a:t>
            </a:r>
            <a:r>
              <a:rPr lang="de-DE" sz="1000" dirty="0" smtClean="0">
                <a:solidFill>
                  <a:schemeClr val="bg1"/>
                </a:solidFill>
              </a:rPr>
              <a:t> Ab</a:t>
            </a:r>
            <a:endParaRPr lang="de-DE" sz="1000" dirty="0">
              <a:solidFill>
                <a:schemeClr val="bg1"/>
              </a:solidFill>
            </a:endParaRPr>
          </a:p>
          <a:p>
            <a:r>
              <a:rPr lang="de-DE" sz="1000" dirty="0" smtClean="0">
                <a:solidFill>
                  <a:schemeClr val="bg1"/>
                </a:solidFill>
              </a:rPr>
              <a:t> </a:t>
            </a:r>
            <a:endParaRPr lang="de-DE" sz="1000" dirty="0">
              <a:solidFill>
                <a:schemeClr val="bg1"/>
              </a:solidFill>
            </a:endParaRPr>
          </a:p>
        </p:txBody>
      </p:sp>
    </p:spTree>
    <p:extLst>
      <p:ext uri="{BB962C8B-B14F-4D97-AF65-F5344CB8AC3E}">
        <p14:creationId xmlns:p14="http://schemas.microsoft.com/office/powerpoint/2010/main" val="22295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GB" dirty="0" smtClean="0"/>
              <a:t>EMMA in a Nutshell</a:t>
            </a:r>
            <a:endParaRPr lang="en-GB" dirty="0"/>
          </a:p>
        </p:txBody>
      </p:sp>
      <p:sp>
        <p:nvSpPr>
          <p:cNvPr id="3" name="Textplatzhalter 2"/>
          <p:cNvSpPr>
            <a:spLocks noGrp="1"/>
          </p:cNvSpPr>
          <p:nvPr>
            <p:ph type="body" sz="quarter" idx="12"/>
          </p:nvPr>
        </p:nvSpPr>
        <p:spPr/>
        <p:txBody>
          <a:bodyPr/>
          <a:lstStyle/>
          <a:p>
            <a:r>
              <a:rPr lang="en-GB" dirty="0" smtClean="0"/>
              <a:t>Competitive Improvement Plans</a:t>
            </a:r>
            <a:endParaRPr lang="en-GB" dirty="0"/>
          </a:p>
        </p:txBody>
      </p:sp>
      <p:sp>
        <p:nvSpPr>
          <p:cNvPr id="4" name="Textplatzhalter 3"/>
          <p:cNvSpPr>
            <a:spLocks noGrp="1"/>
          </p:cNvSpPr>
          <p:nvPr>
            <p:ph type="body" sz="quarter" idx="13"/>
          </p:nvPr>
        </p:nvSpPr>
        <p:spPr/>
        <p:txBody>
          <a:bodyPr/>
          <a:lstStyle/>
          <a:p>
            <a:r>
              <a:rPr lang="en-GB" dirty="0" smtClean="0">
                <a:solidFill>
                  <a:srgbClr val="2CB4E1"/>
                </a:solidFill>
              </a:rPr>
              <a:t>Baltic Sea Region and International</a:t>
            </a:r>
            <a:endParaRPr lang="en-GB" dirty="0">
              <a:solidFill>
                <a:srgbClr val="2CB4E1"/>
              </a:solidFill>
            </a:endParaRPr>
          </a:p>
        </p:txBody>
      </p:sp>
      <p:sp>
        <p:nvSpPr>
          <p:cNvPr id="5" name="Textplatzhalter 4"/>
          <p:cNvSpPr>
            <a:spLocks noGrp="1"/>
          </p:cNvSpPr>
          <p:nvPr>
            <p:ph type="body" sz="quarter" idx="14"/>
          </p:nvPr>
        </p:nvSpPr>
        <p:spPr/>
        <p:txBody>
          <a:bodyPr/>
          <a:lstStyle/>
          <a:p>
            <a:r>
              <a:rPr lang="en-GB" dirty="0" smtClean="0"/>
              <a:t>Conclusions and Recommendations</a:t>
            </a:r>
            <a:endParaRPr lang="en-GB" dirty="0"/>
          </a:p>
        </p:txBody>
      </p:sp>
      <p:sp>
        <p:nvSpPr>
          <p:cNvPr id="6" name="Titel 5"/>
          <p:cNvSpPr>
            <a:spLocks noGrp="1"/>
          </p:cNvSpPr>
          <p:nvPr>
            <p:ph type="title"/>
          </p:nvPr>
        </p:nvSpPr>
        <p:spPr/>
        <p:txBody>
          <a:bodyPr/>
          <a:lstStyle/>
          <a:p>
            <a:r>
              <a:rPr lang="de-DE" dirty="0" smtClean="0"/>
              <a:t>Content</a:t>
            </a:r>
            <a:endParaRPr lang="de-DE" dirty="0"/>
          </a:p>
        </p:txBody>
      </p:sp>
    </p:spTree>
    <p:extLst>
      <p:ext uri="{BB962C8B-B14F-4D97-AF65-F5344CB8AC3E}">
        <p14:creationId xmlns:p14="http://schemas.microsoft.com/office/powerpoint/2010/main" val="1913996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DE" dirty="0" err="1" smtClean="0"/>
              <a:t>Make</a:t>
            </a:r>
            <a:r>
              <a:rPr lang="de-DE" dirty="0" smtClean="0"/>
              <a:t> </a:t>
            </a:r>
            <a:r>
              <a:rPr lang="de-DE" dirty="0" err="1" smtClean="0"/>
              <a:t>Use</a:t>
            </a:r>
            <a:r>
              <a:rPr lang="de-DE" dirty="0" smtClean="0"/>
              <a:t> </a:t>
            </a:r>
            <a:r>
              <a:rPr lang="de-DE" dirty="0" err="1" smtClean="0"/>
              <a:t>of</a:t>
            </a:r>
            <a:r>
              <a:rPr lang="de-DE" dirty="0" smtClean="0"/>
              <a:t> </a:t>
            </a:r>
            <a:r>
              <a:rPr lang="de-DE" dirty="0" err="1" smtClean="0"/>
              <a:t>Existing</a:t>
            </a:r>
            <a:r>
              <a:rPr lang="de-DE" dirty="0" smtClean="0"/>
              <a:t> </a:t>
            </a:r>
            <a:r>
              <a:rPr lang="de-DE" dirty="0" err="1" smtClean="0"/>
              <a:t>Responsibility</a:t>
            </a:r>
            <a:r>
              <a:rPr lang="de-DE" dirty="0" smtClean="0"/>
              <a:t> </a:t>
            </a:r>
            <a:r>
              <a:rPr lang="de-DE" dirty="0" err="1" smtClean="0"/>
              <a:t>Structures</a:t>
            </a:r>
            <a:endParaRPr lang="de-DE" dirty="0"/>
          </a:p>
        </p:txBody>
      </p:sp>
      <p:sp>
        <p:nvSpPr>
          <p:cNvPr id="10" name="Textplatzhalter 9"/>
          <p:cNvSpPr>
            <a:spLocks noGrp="1"/>
          </p:cNvSpPr>
          <p:nvPr>
            <p:ph type="body" sz="quarter" idx="10"/>
          </p:nvPr>
        </p:nvSpPr>
        <p:spPr/>
        <p:txBody>
          <a:bodyPr/>
          <a:lstStyle/>
          <a:p>
            <a:r>
              <a:rPr lang="de-DE" dirty="0" smtClean="0">
                <a:solidFill>
                  <a:srgbClr val="2CB4E1"/>
                </a:solidFill>
              </a:rPr>
              <a:t>Expert Groups by </a:t>
            </a:r>
            <a:r>
              <a:rPr lang="de-DE" dirty="0" err="1" smtClean="0">
                <a:solidFill>
                  <a:srgbClr val="2CB4E1"/>
                </a:solidFill>
              </a:rPr>
              <a:t>the</a:t>
            </a:r>
            <a:r>
              <a:rPr lang="de-DE" dirty="0" smtClean="0">
                <a:solidFill>
                  <a:srgbClr val="2CB4E1"/>
                </a:solidFill>
              </a:rPr>
              <a:t> European </a:t>
            </a:r>
            <a:r>
              <a:rPr lang="de-DE" dirty="0" err="1" smtClean="0">
                <a:solidFill>
                  <a:srgbClr val="2CB4E1"/>
                </a:solidFill>
              </a:rPr>
              <a:t>Commission</a:t>
            </a:r>
            <a:endParaRPr lang="de-DE" dirty="0">
              <a:solidFill>
                <a:srgbClr val="2CB4E1"/>
              </a:solidFill>
            </a:endParaRPr>
          </a:p>
        </p:txBody>
      </p:sp>
      <p:sp>
        <p:nvSpPr>
          <p:cNvPr id="11" name="Textplatzhalter 10"/>
          <p:cNvSpPr>
            <a:spLocks noGrp="1"/>
          </p:cNvSpPr>
          <p:nvPr>
            <p:ph type="body" sz="quarter" idx="11"/>
          </p:nvPr>
        </p:nvSpPr>
        <p:spPr/>
        <p:txBody>
          <a:bodyPr/>
          <a:lstStyle/>
          <a:p>
            <a:r>
              <a:rPr lang="en-GB" dirty="0" smtClean="0"/>
              <a:t>Registered </a:t>
            </a:r>
            <a:r>
              <a:rPr lang="en-GB" dirty="0"/>
              <a:t>European branch organisations can be </a:t>
            </a:r>
            <a:r>
              <a:rPr lang="en-GB" dirty="0" smtClean="0"/>
              <a:t>heard in EU COMs Expert Groups. </a:t>
            </a:r>
          </a:p>
          <a:p>
            <a:r>
              <a:rPr lang="en-GB" dirty="0" smtClean="0"/>
              <a:t>Representatives </a:t>
            </a:r>
            <a:r>
              <a:rPr lang="en-GB" dirty="0"/>
              <a:t>from BSR countries in </a:t>
            </a:r>
            <a:r>
              <a:rPr lang="en-GB" dirty="0" smtClean="0"/>
              <a:t>these European </a:t>
            </a:r>
            <a:r>
              <a:rPr lang="en-GB" dirty="0"/>
              <a:t>branch organisation are crucial </a:t>
            </a:r>
            <a:r>
              <a:rPr lang="en-GB" dirty="0" smtClean="0"/>
              <a:t>to be heard and to strengthen entire sectors’ voice, thus:</a:t>
            </a:r>
          </a:p>
          <a:p>
            <a:pPr marL="342900" indent="-342900">
              <a:buFont typeface="Courier New" panose="02070309020205020404" pitchFamily="49" charset="0"/>
              <a:buChar char="o"/>
            </a:pPr>
            <a:r>
              <a:rPr lang="en-GB" dirty="0" smtClean="0"/>
              <a:t>National </a:t>
            </a:r>
            <a:r>
              <a:rPr lang="en-GB" dirty="0"/>
              <a:t>branch organisations </a:t>
            </a:r>
            <a:r>
              <a:rPr lang="en-GB" dirty="0" smtClean="0"/>
              <a:t/>
            </a:r>
            <a:br>
              <a:rPr lang="en-GB" dirty="0" smtClean="0"/>
            </a:br>
            <a:r>
              <a:rPr lang="en-GB" dirty="0" smtClean="0"/>
              <a:t>should </a:t>
            </a:r>
            <a:r>
              <a:rPr lang="en-GB" dirty="0"/>
              <a:t>be strengthened </a:t>
            </a:r>
            <a:r>
              <a:rPr lang="en-GB" dirty="0" smtClean="0"/>
              <a:t>in all BSR </a:t>
            </a:r>
            <a:r>
              <a:rPr lang="en-GB" dirty="0"/>
              <a:t/>
            </a:r>
            <a:br>
              <a:rPr lang="en-GB" dirty="0"/>
            </a:br>
            <a:r>
              <a:rPr lang="en-GB" dirty="0" smtClean="0"/>
              <a:t>countries by </a:t>
            </a:r>
            <a:r>
              <a:rPr lang="en-GB" dirty="0"/>
              <a:t>regional </a:t>
            </a:r>
            <a:r>
              <a:rPr lang="en-GB" dirty="0" smtClean="0"/>
              <a:t>stakeholders.</a:t>
            </a:r>
          </a:p>
          <a:p>
            <a:pPr marL="342900" indent="-342900">
              <a:buFont typeface="Courier New" panose="02070309020205020404" pitchFamily="49" charset="0"/>
              <a:buChar char="o"/>
            </a:pPr>
            <a:r>
              <a:rPr lang="en-GB" dirty="0" smtClean="0"/>
              <a:t>National branch organisations </a:t>
            </a:r>
            <a:br>
              <a:rPr lang="en-GB" dirty="0" smtClean="0"/>
            </a:br>
            <a:r>
              <a:rPr lang="en-GB" dirty="0" smtClean="0"/>
              <a:t>themselves should be part of </a:t>
            </a:r>
            <a:br>
              <a:rPr lang="en-GB" dirty="0" smtClean="0"/>
            </a:br>
            <a:r>
              <a:rPr lang="en-GB" dirty="0" smtClean="0"/>
              <a:t>European- respectively international </a:t>
            </a:r>
            <a:br>
              <a:rPr lang="en-GB" dirty="0" smtClean="0"/>
            </a:br>
            <a:r>
              <a:rPr lang="en-GB" dirty="0" smtClean="0"/>
              <a:t>branch organisations.</a:t>
            </a:r>
          </a:p>
          <a:p>
            <a:r>
              <a:rPr lang="en-GB" dirty="0" smtClean="0"/>
              <a:t>Member states should be part of </a:t>
            </a:r>
            <a:br>
              <a:rPr lang="en-GB" dirty="0" smtClean="0"/>
            </a:br>
            <a:r>
              <a:rPr lang="en-GB" dirty="0" smtClean="0"/>
              <a:t>institutionalised policy working groups etc. as well.</a:t>
            </a:r>
            <a:endParaRPr lang="en-GB" dirty="0"/>
          </a:p>
          <a:p>
            <a:endParaRPr lang="de-DE" dirty="0"/>
          </a:p>
        </p:txBody>
      </p:sp>
      <p:sp>
        <p:nvSpPr>
          <p:cNvPr id="12" name="Bildplatzhalter 11"/>
          <p:cNvSpPr>
            <a:spLocks noGrp="1"/>
          </p:cNvSpPr>
          <p:nvPr>
            <p:ph type="pic" sz="quarter" idx="12"/>
          </p:nvPr>
        </p:nvSpPr>
        <p:spPr/>
      </p:sp>
      <p:pic>
        <p:nvPicPr>
          <p:cNvPr id="13" name="Grafik 12"/>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84030" y="3069754"/>
            <a:ext cx="6771816" cy="2704306"/>
          </a:xfrm>
          <a:prstGeom prst="rect">
            <a:avLst/>
          </a:prstGeom>
          <a:noFill/>
          <a:ln>
            <a:solidFill>
              <a:schemeClr val="accent1"/>
            </a:solidFill>
          </a:ln>
        </p:spPr>
      </p:pic>
    </p:spTree>
    <p:extLst>
      <p:ext uri="{BB962C8B-B14F-4D97-AF65-F5344CB8AC3E}">
        <p14:creationId xmlns:p14="http://schemas.microsoft.com/office/powerpoint/2010/main" val="2056636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p:cNvSpPr>
            <a:spLocks noGrp="1"/>
          </p:cNvSpPr>
          <p:nvPr>
            <p:ph type="title"/>
          </p:nvPr>
        </p:nvSpPr>
        <p:spPr/>
        <p:txBody>
          <a:bodyPr/>
          <a:lstStyle/>
          <a:p>
            <a:r>
              <a:rPr lang="de-DE" dirty="0" err="1" smtClean="0"/>
              <a:t>Make</a:t>
            </a:r>
            <a:r>
              <a:rPr lang="de-DE" dirty="0" smtClean="0"/>
              <a:t> </a:t>
            </a:r>
            <a:r>
              <a:rPr lang="de-DE" dirty="0" err="1" smtClean="0"/>
              <a:t>Use</a:t>
            </a:r>
            <a:r>
              <a:rPr lang="de-DE" dirty="0" smtClean="0"/>
              <a:t> </a:t>
            </a:r>
            <a:r>
              <a:rPr lang="de-DE" dirty="0" err="1" smtClean="0"/>
              <a:t>of</a:t>
            </a:r>
            <a:r>
              <a:rPr lang="de-DE" dirty="0" smtClean="0"/>
              <a:t> </a:t>
            </a:r>
            <a:r>
              <a:rPr lang="de-DE" dirty="0" err="1" smtClean="0"/>
              <a:t>Existing</a:t>
            </a:r>
            <a:r>
              <a:rPr lang="de-DE" dirty="0" smtClean="0"/>
              <a:t> </a:t>
            </a:r>
            <a:r>
              <a:rPr lang="de-DE" dirty="0" err="1" smtClean="0"/>
              <a:t>Responsibility</a:t>
            </a:r>
            <a:r>
              <a:rPr lang="de-DE" dirty="0" smtClean="0"/>
              <a:t> </a:t>
            </a:r>
            <a:r>
              <a:rPr lang="de-DE" dirty="0" err="1" smtClean="0"/>
              <a:t>Structures</a:t>
            </a:r>
            <a:endParaRPr lang="de-DE" dirty="0"/>
          </a:p>
        </p:txBody>
      </p:sp>
      <p:sp>
        <p:nvSpPr>
          <p:cNvPr id="10" name="Textplatzhalter 9"/>
          <p:cNvSpPr>
            <a:spLocks noGrp="1"/>
          </p:cNvSpPr>
          <p:nvPr>
            <p:ph type="body" sz="quarter" idx="10"/>
          </p:nvPr>
        </p:nvSpPr>
        <p:spPr/>
        <p:txBody>
          <a:bodyPr/>
          <a:lstStyle/>
          <a:p>
            <a:r>
              <a:rPr lang="de-DE" dirty="0" smtClean="0">
                <a:solidFill>
                  <a:srgbClr val="2CB4E1"/>
                </a:solidFill>
              </a:rPr>
              <a:t>CESNI </a:t>
            </a:r>
            <a:r>
              <a:rPr lang="de-DE" dirty="0" err="1" smtClean="0">
                <a:solidFill>
                  <a:srgbClr val="2CB4E1"/>
                </a:solidFill>
              </a:rPr>
              <a:t>Committee</a:t>
            </a:r>
            <a:r>
              <a:rPr lang="de-DE" dirty="0" smtClean="0">
                <a:solidFill>
                  <a:srgbClr val="2CB4E1"/>
                </a:solidFill>
              </a:rPr>
              <a:t> </a:t>
            </a:r>
            <a:r>
              <a:rPr lang="de-DE" dirty="0" err="1" smtClean="0">
                <a:solidFill>
                  <a:srgbClr val="2CB4E1"/>
                </a:solidFill>
              </a:rPr>
              <a:t>and</a:t>
            </a:r>
            <a:r>
              <a:rPr lang="de-DE" dirty="0" smtClean="0">
                <a:solidFill>
                  <a:srgbClr val="2CB4E1"/>
                </a:solidFill>
              </a:rPr>
              <a:t> UNECE</a:t>
            </a:r>
            <a:endParaRPr lang="de-DE" dirty="0">
              <a:solidFill>
                <a:srgbClr val="2CB4E1"/>
              </a:solidFill>
            </a:endParaRPr>
          </a:p>
        </p:txBody>
      </p:sp>
      <p:sp>
        <p:nvSpPr>
          <p:cNvPr id="11" name="Textplatzhalter 10"/>
          <p:cNvSpPr>
            <a:spLocks noGrp="1"/>
          </p:cNvSpPr>
          <p:nvPr>
            <p:ph type="body" sz="quarter" idx="11"/>
          </p:nvPr>
        </p:nvSpPr>
        <p:spPr/>
        <p:txBody>
          <a:bodyPr/>
          <a:lstStyle/>
          <a:p>
            <a:r>
              <a:rPr lang="en-GB" dirty="0" smtClean="0"/>
              <a:t>A </a:t>
            </a:r>
            <a:r>
              <a:rPr lang="en-GB" dirty="0"/>
              <a:t>special role </a:t>
            </a:r>
            <a:r>
              <a:rPr lang="en-GB" dirty="0" smtClean="0"/>
              <a:t>plays the “Central </a:t>
            </a:r>
            <a:r>
              <a:rPr lang="en-GB" dirty="0"/>
              <a:t>Commission for Navigation on the </a:t>
            </a:r>
            <a:r>
              <a:rPr lang="en-GB" dirty="0" smtClean="0"/>
              <a:t>Rhine” (CCNR). </a:t>
            </a:r>
            <a:r>
              <a:rPr lang="en-GB" dirty="0"/>
              <a:t>CCNR </a:t>
            </a:r>
            <a:r>
              <a:rPr lang="en-GB" dirty="0" smtClean="0"/>
              <a:t>and the EU COM created </a:t>
            </a:r>
            <a:r>
              <a:rPr lang="en-GB" dirty="0"/>
              <a:t>a European committee for drawing up common standards in the field of inland </a:t>
            </a:r>
            <a:r>
              <a:rPr lang="en-GB" dirty="0" smtClean="0"/>
              <a:t>navigation: CESNI</a:t>
            </a:r>
            <a:r>
              <a:rPr lang="en-GB" dirty="0"/>
              <a:t>, </a:t>
            </a:r>
            <a:r>
              <a:rPr lang="en-GB" dirty="0" smtClean="0">
                <a:hlinkClick r:id="rId2"/>
              </a:rPr>
              <a:t>www.cesni.eu</a:t>
            </a:r>
            <a:r>
              <a:rPr lang="en-GB" dirty="0" smtClean="0"/>
              <a:t>  </a:t>
            </a:r>
          </a:p>
          <a:p>
            <a:r>
              <a:rPr lang="en-GB" dirty="0" smtClean="0"/>
              <a:t>The </a:t>
            </a:r>
            <a:r>
              <a:rPr lang="en-GB" b="1" dirty="0" smtClean="0"/>
              <a:t>CESNI </a:t>
            </a:r>
            <a:r>
              <a:rPr lang="en-GB" b="1" dirty="0"/>
              <a:t>Committee </a:t>
            </a:r>
            <a:r>
              <a:rPr lang="en-GB" dirty="0" smtClean="0"/>
              <a:t>directly </a:t>
            </a:r>
            <a:r>
              <a:rPr lang="en-GB" dirty="0"/>
              <a:t>influences European legislation </a:t>
            </a:r>
            <a:r>
              <a:rPr lang="en-GB" dirty="0" smtClean="0"/>
              <a:t>(e.g. RIS) and </a:t>
            </a:r>
            <a:r>
              <a:rPr lang="en-GB" dirty="0"/>
              <a:t>as such all member states should be present (which is not the case in respect of all BSR countries</a:t>
            </a:r>
            <a:r>
              <a:rPr lang="en-GB" dirty="0" smtClean="0"/>
              <a:t>).</a:t>
            </a:r>
          </a:p>
          <a:p>
            <a:r>
              <a:rPr lang="en-US" dirty="0" smtClean="0"/>
              <a:t>The UNECE </a:t>
            </a:r>
            <a:r>
              <a:rPr lang="en-US" dirty="0"/>
              <a:t>Working Party on Inland Water Transport is called “SC.3”. </a:t>
            </a:r>
            <a:r>
              <a:rPr lang="en-GB" dirty="0"/>
              <a:t>Representatives from Member states, their waterway administration or River Commissions are appointed to represent national interests in the different working parties and committees.</a:t>
            </a:r>
            <a:endParaRPr lang="de-DE" dirty="0"/>
          </a:p>
          <a:p>
            <a:endParaRPr lang="de-DE" dirty="0"/>
          </a:p>
        </p:txBody>
      </p:sp>
      <p:sp>
        <p:nvSpPr>
          <p:cNvPr id="12" name="Bildplatzhalter 11"/>
          <p:cNvSpPr>
            <a:spLocks noGrp="1"/>
          </p:cNvSpPr>
          <p:nvPr>
            <p:ph type="pic" sz="quarter" idx="12"/>
          </p:nvPr>
        </p:nvSpPr>
        <p:spPr>
          <a:xfrm>
            <a:off x="7967414" y="1562400"/>
            <a:ext cx="3960440" cy="4572000"/>
          </a:xfrm>
        </p:spPr>
      </p:sp>
      <p:pic>
        <p:nvPicPr>
          <p:cNvPr id="3" name="Grafik 2"/>
          <p:cNvPicPr>
            <a:picLocks noChangeAspect="1"/>
          </p:cNvPicPr>
          <p:nvPr/>
        </p:nvPicPr>
        <p:blipFill>
          <a:blip r:embed="rId3"/>
          <a:stretch>
            <a:fillRect/>
          </a:stretch>
        </p:blipFill>
        <p:spPr>
          <a:xfrm>
            <a:off x="7967414" y="1562399"/>
            <a:ext cx="3960440" cy="1092535"/>
          </a:xfrm>
          <a:prstGeom prst="rect">
            <a:avLst/>
          </a:prstGeom>
        </p:spPr>
      </p:pic>
      <p:pic>
        <p:nvPicPr>
          <p:cNvPr id="5" name="Grafik 4"/>
          <p:cNvPicPr>
            <a:picLocks noChangeAspect="1"/>
          </p:cNvPicPr>
          <p:nvPr/>
        </p:nvPicPr>
        <p:blipFill>
          <a:blip r:embed="rId4"/>
          <a:stretch>
            <a:fillRect/>
          </a:stretch>
        </p:blipFill>
        <p:spPr>
          <a:xfrm>
            <a:off x="7967414" y="2997746"/>
            <a:ext cx="3874637" cy="1277034"/>
          </a:xfrm>
          <a:prstGeom prst="rect">
            <a:avLst/>
          </a:prstGeom>
        </p:spPr>
      </p:pic>
    </p:spTree>
    <p:extLst>
      <p:ext uri="{BB962C8B-B14F-4D97-AF65-F5344CB8AC3E}">
        <p14:creationId xmlns:p14="http://schemas.microsoft.com/office/powerpoint/2010/main" val="9984422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t>European information systems for inland waterway </a:t>
            </a:r>
            <a:r>
              <a:rPr lang="en-GB" dirty="0" smtClean="0"/>
              <a:t>transport</a:t>
            </a:r>
            <a:endParaRPr lang="de-DE" dirty="0"/>
          </a:p>
        </p:txBody>
      </p:sp>
      <p:sp>
        <p:nvSpPr>
          <p:cNvPr id="3" name="Textplatzhalter 2"/>
          <p:cNvSpPr>
            <a:spLocks noGrp="1"/>
          </p:cNvSpPr>
          <p:nvPr>
            <p:ph type="body" sz="quarter" idx="10"/>
          </p:nvPr>
        </p:nvSpPr>
        <p:spPr/>
        <p:txBody>
          <a:bodyPr/>
          <a:lstStyle/>
          <a:p>
            <a:r>
              <a:rPr lang="de-DE" dirty="0" smtClean="0">
                <a:solidFill>
                  <a:srgbClr val="2CB4E1"/>
                </a:solidFill>
              </a:rPr>
              <a:t>Different Systems in </a:t>
            </a:r>
            <a:r>
              <a:rPr lang="de-DE" dirty="0" err="1" smtClean="0">
                <a:solidFill>
                  <a:srgbClr val="2CB4E1"/>
                </a:solidFill>
              </a:rPr>
              <a:t>the</a:t>
            </a:r>
            <a:r>
              <a:rPr lang="de-DE" dirty="0" smtClean="0">
                <a:solidFill>
                  <a:srgbClr val="2CB4E1"/>
                </a:solidFill>
              </a:rPr>
              <a:t> Baltic </a:t>
            </a:r>
            <a:r>
              <a:rPr lang="de-DE" dirty="0" err="1" smtClean="0">
                <a:solidFill>
                  <a:srgbClr val="2CB4E1"/>
                </a:solidFill>
              </a:rPr>
              <a:t>Sea</a:t>
            </a:r>
            <a:r>
              <a:rPr lang="de-DE" dirty="0" smtClean="0">
                <a:solidFill>
                  <a:srgbClr val="2CB4E1"/>
                </a:solidFill>
              </a:rPr>
              <a:t> Region</a:t>
            </a:r>
            <a:endParaRPr lang="de-DE" dirty="0">
              <a:solidFill>
                <a:srgbClr val="2CB4E1"/>
              </a:solidFill>
            </a:endParaRPr>
          </a:p>
        </p:txBody>
      </p:sp>
      <p:sp>
        <p:nvSpPr>
          <p:cNvPr id="4" name="Textplatzhalter 3"/>
          <p:cNvSpPr>
            <a:spLocks noGrp="1"/>
          </p:cNvSpPr>
          <p:nvPr>
            <p:ph type="body" sz="quarter" idx="11"/>
          </p:nvPr>
        </p:nvSpPr>
        <p:spPr>
          <a:xfrm>
            <a:off x="349200" y="1557586"/>
            <a:ext cx="7186166" cy="4572000"/>
          </a:xfrm>
        </p:spPr>
        <p:txBody>
          <a:bodyPr/>
          <a:lstStyle/>
          <a:p>
            <a:r>
              <a:rPr lang="en-GB" dirty="0" smtClean="0"/>
              <a:t>In </a:t>
            </a:r>
            <a:r>
              <a:rPr lang="en-GB" dirty="0"/>
              <a:t>Central Europe implementation of interoperable RIS will provide information for navigation and operations. </a:t>
            </a:r>
            <a:endParaRPr lang="en-GB" dirty="0" smtClean="0"/>
          </a:p>
          <a:p>
            <a:r>
              <a:rPr lang="en-GB" dirty="0" smtClean="0"/>
              <a:t>In </a:t>
            </a:r>
            <a:r>
              <a:rPr lang="en-GB" dirty="0"/>
              <a:t>some BSR countries, </a:t>
            </a:r>
            <a:r>
              <a:rPr lang="en-GB" dirty="0" smtClean="0"/>
              <a:t>e.g. </a:t>
            </a:r>
            <a:r>
              <a:rPr lang="en-GB" dirty="0"/>
              <a:t>the Nordics, inland waterways are connected to sea rather than other inland waterways. </a:t>
            </a:r>
            <a:endParaRPr lang="en-GB" dirty="0" smtClean="0"/>
          </a:p>
          <a:p>
            <a:pPr marL="342900" indent="-342900">
              <a:buFont typeface="Courier New" panose="02070309020205020404" pitchFamily="49" charset="0"/>
              <a:buChar char="o"/>
            </a:pPr>
            <a:r>
              <a:rPr lang="en-GB" dirty="0" smtClean="0"/>
              <a:t>Short Sea-, River-Sea- and Lake-Sea ships are using the same infrastructure.</a:t>
            </a:r>
          </a:p>
          <a:p>
            <a:pPr marL="342900" indent="-342900">
              <a:buFont typeface="Courier New" panose="02070309020205020404" pitchFamily="49" charset="0"/>
              <a:buChar char="o"/>
            </a:pPr>
            <a:r>
              <a:rPr lang="en-GB" dirty="0" smtClean="0"/>
              <a:t>A separate RIS system is not existing and is probably not being installed.</a:t>
            </a:r>
          </a:p>
          <a:p>
            <a:pPr marL="342900" indent="-342900">
              <a:buFont typeface="Courier New" panose="02070309020205020404" pitchFamily="49" charset="0"/>
              <a:buChar char="o"/>
            </a:pPr>
            <a:r>
              <a:rPr lang="en-GB" dirty="0" smtClean="0"/>
              <a:t>Similar Vessel Traffic Services (VTS) systems, Automatic Ship Identification (AIS) and single window data sharing systems are in operation.</a:t>
            </a:r>
          </a:p>
          <a:p>
            <a:r>
              <a:rPr lang="en-GB" dirty="0" smtClean="0"/>
              <a:t>Therefore</a:t>
            </a:r>
            <a:r>
              <a:rPr lang="en-GB" dirty="0"/>
              <a:t>, regulations and operational practices should take interoperability of both </a:t>
            </a:r>
            <a:r>
              <a:rPr lang="en-GB" dirty="0" smtClean="0"/>
              <a:t>systems </a:t>
            </a:r>
            <a:r>
              <a:rPr lang="en-GB" dirty="0"/>
              <a:t>(RIS/VTS) into account. </a:t>
            </a:r>
            <a:endParaRPr lang="de-DE" dirty="0"/>
          </a:p>
          <a:p>
            <a:endParaRPr lang="de-DE" dirty="0"/>
          </a:p>
        </p:txBody>
      </p:sp>
      <p:sp>
        <p:nvSpPr>
          <p:cNvPr id="5" name="Bildplatzhalter 4"/>
          <p:cNvSpPr>
            <a:spLocks noGrp="1"/>
          </p:cNvSpPr>
          <p:nvPr>
            <p:ph type="pic" sz="quarter" idx="12"/>
          </p:nvPr>
        </p:nvSpPr>
        <p:spPr/>
      </p:sp>
      <p:pic>
        <p:nvPicPr>
          <p:cNvPr id="6" name="Grafik 5"/>
          <p:cNvPicPr>
            <a:picLocks noChangeAspect="1"/>
          </p:cNvPicPr>
          <p:nvPr/>
        </p:nvPicPr>
        <p:blipFill rotWithShape="1">
          <a:blip r:embed="rId2">
            <a:extLst>
              <a:ext uri="{28A0092B-C50C-407E-A947-70E740481C1C}">
                <a14:useLocalDpi xmlns:a14="http://schemas.microsoft.com/office/drawing/2010/main" val="0"/>
              </a:ext>
            </a:extLst>
          </a:blip>
          <a:srcRect l="26258" t="35360" r="28158"/>
          <a:stretch/>
        </p:blipFill>
        <p:spPr>
          <a:xfrm>
            <a:off x="7902164" y="1602219"/>
            <a:ext cx="3941130" cy="3987815"/>
          </a:xfrm>
          <a:prstGeom prst="rect">
            <a:avLst/>
          </a:prstGeom>
        </p:spPr>
      </p:pic>
      <p:sp>
        <p:nvSpPr>
          <p:cNvPr id="7" name="Textfeld 6"/>
          <p:cNvSpPr txBox="1"/>
          <p:nvPr/>
        </p:nvSpPr>
        <p:spPr>
          <a:xfrm>
            <a:off x="7823398" y="5621972"/>
            <a:ext cx="1818815" cy="461665"/>
          </a:xfrm>
          <a:prstGeom prst="rect">
            <a:avLst/>
          </a:prstGeom>
          <a:noFill/>
        </p:spPr>
        <p:txBody>
          <a:bodyPr wrap="square" rtlCol="0">
            <a:spAutoFit/>
          </a:bodyPr>
          <a:lstStyle/>
          <a:p>
            <a:r>
              <a:rPr lang="de-DE" sz="1200" i="1" dirty="0"/>
              <a:t>© City </a:t>
            </a:r>
            <a:r>
              <a:rPr lang="de-DE" sz="1200" i="1" dirty="0" err="1"/>
              <a:t>of</a:t>
            </a:r>
            <a:r>
              <a:rPr lang="de-DE" sz="1200" i="1" dirty="0"/>
              <a:t> </a:t>
            </a:r>
            <a:r>
              <a:rPr lang="de-DE" sz="1200" i="1" dirty="0" err="1"/>
              <a:t>Lappeenranta</a:t>
            </a:r>
            <a:r>
              <a:rPr lang="de-DE" sz="1200" i="1" dirty="0"/>
              <a:t> </a:t>
            </a:r>
          </a:p>
          <a:p>
            <a:r>
              <a:rPr lang="de-DE" sz="1200" i="1" dirty="0" smtClean="0"/>
              <a:t> </a:t>
            </a:r>
            <a:endParaRPr lang="de-DE" sz="1200" i="1" dirty="0"/>
          </a:p>
        </p:txBody>
      </p:sp>
    </p:spTree>
    <p:extLst>
      <p:ext uri="{BB962C8B-B14F-4D97-AF65-F5344CB8AC3E}">
        <p14:creationId xmlns:p14="http://schemas.microsoft.com/office/powerpoint/2010/main" val="18708429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0"/>
          </p:nvPr>
        </p:nvSpPr>
        <p:spPr/>
        <p:txBody>
          <a:bodyPr/>
          <a:lstStyle/>
          <a:p>
            <a:endParaRPr lang="de-DE" dirty="0"/>
          </a:p>
        </p:txBody>
      </p:sp>
      <p:sp>
        <p:nvSpPr>
          <p:cNvPr id="4" name="Textplatzhalter 3"/>
          <p:cNvSpPr>
            <a:spLocks noGrp="1"/>
          </p:cNvSpPr>
          <p:nvPr>
            <p:ph type="body" sz="quarter" idx="11"/>
          </p:nvPr>
        </p:nvSpPr>
        <p:spPr>
          <a:xfrm>
            <a:off x="349200" y="1562400"/>
            <a:ext cx="6322070" cy="4572000"/>
          </a:xfrm>
        </p:spPr>
        <p:txBody>
          <a:bodyPr/>
          <a:lstStyle/>
          <a:p>
            <a:r>
              <a:rPr lang="en-GB" dirty="0"/>
              <a:t>A prototype to support vessel masters, fleet and cargo managers was created to </a:t>
            </a:r>
            <a:r>
              <a:rPr lang="en-GB" dirty="0" smtClean="0"/>
              <a:t>demonstrate modern </a:t>
            </a:r>
            <a:r>
              <a:rPr lang="en-GB" dirty="0"/>
              <a:t>information </a:t>
            </a:r>
            <a:r>
              <a:rPr lang="en-GB" dirty="0" smtClean="0"/>
              <a:t>technology potentials - ”ELIAS”:</a:t>
            </a:r>
          </a:p>
          <a:p>
            <a:pPr marL="342900" indent="-342900">
              <a:buFont typeface="Courier New" panose="02070309020205020404" pitchFamily="49" charset="0"/>
              <a:buChar char="o"/>
            </a:pPr>
            <a:r>
              <a:rPr lang="en-GB" dirty="0" smtClean="0"/>
              <a:t>Open source and public accessible map </a:t>
            </a:r>
            <a:r>
              <a:rPr lang="en-GB" dirty="0"/>
              <a:t>based web </a:t>
            </a:r>
            <a:r>
              <a:rPr lang="en-GB" dirty="0" smtClean="0"/>
              <a:t>application: </a:t>
            </a:r>
            <a:r>
              <a:rPr lang="de-DE" dirty="0">
                <a:solidFill>
                  <a:srgbClr val="2CB4E1"/>
                </a:solidFill>
                <a:hlinkClick r:id="rId2"/>
              </a:rPr>
              <a:t>https://elias.isl.org/index.xhtml</a:t>
            </a:r>
            <a:endParaRPr lang="en-GB" dirty="0" smtClean="0">
              <a:solidFill>
                <a:srgbClr val="2CB4E1"/>
              </a:solidFill>
            </a:endParaRPr>
          </a:p>
          <a:p>
            <a:pPr marL="342900" indent="-342900">
              <a:buFont typeface="Courier New" panose="02070309020205020404" pitchFamily="49" charset="0"/>
              <a:buChar char="o"/>
            </a:pPr>
            <a:r>
              <a:rPr lang="en-GB" dirty="0"/>
              <a:t>Information on waterway infrastructure is gathered from the European RIS </a:t>
            </a:r>
            <a:r>
              <a:rPr lang="en-GB" dirty="0" smtClean="0"/>
              <a:t>index</a:t>
            </a:r>
          </a:p>
          <a:p>
            <a:pPr marL="342900" indent="-342900">
              <a:buFont typeface="Courier New" panose="02070309020205020404" pitchFamily="49" charset="0"/>
              <a:buChar char="o"/>
            </a:pPr>
            <a:r>
              <a:rPr lang="en-GB" dirty="0" smtClean="0"/>
              <a:t>The </a:t>
            </a:r>
            <a:r>
              <a:rPr lang="en-GB" dirty="0"/>
              <a:t>anonymised vessel </a:t>
            </a:r>
            <a:r>
              <a:rPr lang="en-GB" dirty="0" smtClean="0"/>
              <a:t>positions (based on real-time AIS) </a:t>
            </a:r>
            <a:r>
              <a:rPr lang="en-GB" dirty="0"/>
              <a:t>allow a calculation of traffic </a:t>
            </a:r>
            <a:r>
              <a:rPr lang="en-GB" dirty="0" smtClean="0"/>
              <a:t>density and traffic flows</a:t>
            </a:r>
          </a:p>
          <a:p>
            <a:pPr marL="342900" indent="-342900">
              <a:buFont typeface="Courier New" panose="02070309020205020404" pitchFamily="49" charset="0"/>
              <a:buChar char="o"/>
            </a:pPr>
            <a:r>
              <a:rPr lang="en-GB" dirty="0"/>
              <a:t>Passage statistics service</a:t>
            </a:r>
            <a:endParaRPr lang="de-DE" dirty="0"/>
          </a:p>
          <a:p>
            <a:pPr marL="342900" indent="-342900">
              <a:buFont typeface="Courier New" panose="02070309020205020404" pitchFamily="49" charset="0"/>
              <a:buChar char="o"/>
            </a:pPr>
            <a:r>
              <a:rPr lang="en-GB" dirty="0"/>
              <a:t>Notices to Skippers </a:t>
            </a:r>
            <a:r>
              <a:rPr lang="en-GB" dirty="0" smtClean="0"/>
              <a:t>Service</a:t>
            </a:r>
          </a:p>
          <a:p>
            <a:pPr marL="342900" indent="-342900">
              <a:buFont typeface="Courier New" panose="02070309020205020404" pitchFamily="49" charset="0"/>
              <a:buChar char="o"/>
            </a:pPr>
            <a:r>
              <a:rPr lang="en-GB" dirty="0" err="1"/>
              <a:t>Geofencing</a:t>
            </a:r>
            <a:r>
              <a:rPr lang="en-GB" dirty="0"/>
              <a:t> service</a:t>
            </a:r>
            <a:endParaRPr lang="de-DE" dirty="0"/>
          </a:p>
          <a:p>
            <a:pPr marL="342900" indent="-342900">
              <a:buFont typeface="Courier New" panose="02070309020205020404" pitchFamily="49" charset="0"/>
              <a:buChar char="o"/>
            </a:pPr>
            <a:endParaRPr lang="de-DE" dirty="0"/>
          </a:p>
          <a:p>
            <a:pPr marL="342900" indent="-342900">
              <a:buFont typeface="Courier New" panose="02070309020205020404" pitchFamily="49" charset="0"/>
              <a:buChar char="o"/>
            </a:pPr>
            <a:endParaRPr lang="en-GB" dirty="0" smtClean="0"/>
          </a:p>
          <a:p>
            <a:pPr marL="342900" indent="-342900">
              <a:buFont typeface="Courier New" panose="02070309020205020404" pitchFamily="49" charset="0"/>
              <a:buChar char="o"/>
            </a:pPr>
            <a:endParaRPr lang="en-GB" dirty="0" smtClean="0"/>
          </a:p>
          <a:p>
            <a:pPr marL="342900" indent="-342900">
              <a:buFont typeface="Courier New" panose="02070309020205020404" pitchFamily="49" charset="0"/>
              <a:buChar char="o"/>
            </a:pPr>
            <a:endParaRPr lang="en-GB" dirty="0" smtClean="0"/>
          </a:p>
          <a:p>
            <a:endParaRPr lang="de-DE" dirty="0"/>
          </a:p>
        </p:txBody>
      </p:sp>
      <p:sp>
        <p:nvSpPr>
          <p:cNvPr id="6" name="Titel 1"/>
          <p:cNvSpPr>
            <a:spLocks noGrp="1"/>
          </p:cNvSpPr>
          <p:nvPr>
            <p:ph type="title"/>
          </p:nvPr>
        </p:nvSpPr>
        <p:spPr/>
        <p:txBody>
          <a:bodyPr/>
          <a:lstStyle/>
          <a:p>
            <a:r>
              <a:rPr lang="en-GB" dirty="0" smtClean="0"/>
              <a:t>Making Use of Existing River </a:t>
            </a:r>
            <a:r>
              <a:rPr lang="en-GB" dirty="0" smtClean="0"/>
              <a:t>Information Services</a:t>
            </a:r>
            <a:endParaRPr lang="en-GB" dirty="0"/>
          </a:p>
        </p:txBody>
      </p:sp>
      <p:pic>
        <p:nvPicPr>
          <p:cNvPr id="7" name="Grafik 6"/>
          <p:cNvPicPr/>
          <p:nvPr/>
        </p:nvPicPr>
        <p:blipFill>
          <a:blip r:embed="rId3" cstate="screen">
            <a:extLst>
              <a:ext uri="{28A0092B-C50C-407E-A947-70E740481C1C}">
                <a14:useLocalDpi xmlns:a14="http://schemas.microsoft.com/office/drawing/2010/main" val="0"/>
              </a:ext>
            </a:extLst>
          </a:blip>
          <a:stretch>
            <a:fillRect/>
          </a:stretch>
        </p:blipFill>
        <p:spPr>
          <a:xfrm>
            <a:off x="6879462" y="3584301"/>
            <a:ext cx="4976384" cy="3182379"/>
          </a:xfrm>
          <a:prstGeom prst="rect">
            <a:avLst/>
          </a:prstGeom>
          <a:ln>
            <a:solidFill>
              <a:schemeClr val="accent1"/>
            </a:solidFill>
          </a:ln>
        </p:spPr>
      </p:pic>
      <p:pic>
        <p:nvPicPr>
          <p:cNvPr id="9" name="Grafik 8"/>
          <p:cNvPicPr>
            <a:picLocks noChangeAspect="1"/>
          </p:cNvPicPr>
          <p:nvPr/>
        </p:nvPicPr>
        <p:blipFill>
          <a:blip r:embed="rId4"/>
          <a:stretch>
            <a:fillRect/>
          </a:stretch>
        </p:blipFill>
        <p:spPr>
          <a:xfrm>
            <a:off x="6879462" y="1558508"/>
            <a:ext cx="4976384" cy="1871285"/>
          </a:xfrm>
          <a:prstGeom prst="rect">
            <a:avLst/>
          </a:prstGeom>
        </p:spPr>
      </p:pic>
    </p:spTree>
    <p:extLst>
      <p:ext uri="{BB962C8B-B14F-4D97-AF65-F5344CB8AC3E}">
        <p14:creationId xmlns:p14="http://schemas.microsoft.com/office/powerpoint/2010/main" val="2261483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
          <p:cNvPicPr>
            <a:picLocks noChangeAspect="1" noChangeArrowheads="1"/>
          </p:cNvPicPr>
          <p:nvPr/>
        </p:nvPicPr>
        <p:blipFill>
          <a:blip r:embed="rId3" cstate="print"/>
          <a:srcRect/>
          <a:stretch>
            <a:fillRect/>
          </a:stretch>
        </p:blipFill>
        <p:spPr bwMode="auto">
          <a:xfrm>
            <a:off x="349199" y="1562401"/>
            <a:ext cx="7546207" cy="4573076"/>
          </a:xfrm>
          <a:prstGeom prst="rect">
            <a:avLst/>
          </a:prstGeom>
          <a:noFill/>
          <a:ln w="9525">
            <a:noFill/>
            <a:miter lim="800000"/>
            <a:headEnd/>
            <a:tailEnd/>
          </a:ln>
        </p:spPr>
      </p:pic>
      <p:sp>
        <p:nvSpPr>
          <p:cNvPr id="7" name="Textplatzhalter 6"/>
          <p:cNvSpPr>
            <a:spLocks noGrp="1"/>
          </p:cNvSpPr>
          <p:nvPr>
            <p:ph type="body" sz="quarter" idx="10"/>
          </p:nvPr>
        </p:nvSpPr>
        <p:spPr/>
        <p:txBody>
          <a:bodyPr>
            <a:normAutofit/>
          </a:bodyPr>
          <a:lstStyle/>
          <a:p>
            <a:r>
              <a:rPr lang="en-GB" dirty="0" smtClean="0">
                <a:solidFill>
                  <a:srgbClr val="2CAAE1"/>
                </a:solidFill>
              </a:rPr>
              <a:t>“ELIAS” </a:t>
            </a:r>
            <a:r>
              <a:rPr lang="en-GB" dirty="0" smtClean="0">
                <a:solidFill>
                  <a:srgbClr val="2CAAE1"/>
                </a:solidFill>
              </a:rPr>
              <a:t>FUNCTIONALITIES (Developed in EMMA)</a:t>
            </a:r>
            <a:endParaRPr lang="en-GB" dirty="0" smtClean="0">
              <a:solidFill>
                <a:srgbClr val="2CAAE1"/>
              </a:solidFill>
            </a:endParaRPr>
          </a:p>
          <a:p>
            <a:endParaRPr lang="de-DE" dirty="0">
              <a:solidFill>
                <a:srgbClr val="2CAAE1"/>
              </a:solidFill>
            </a:endParaRPr>
          </a:p>
        </p:txBody>
      </p:sp>
      <p:sp>
        <p:nvSpPr>
          <p:cNvPr id="13" name="Textplatzhalter 12"/>
          <p:cNvSpPr>
            <a:spLocks noGrp="1"/>
          </p:cNvSpPr>
          <p:nvPr>
            <p:ph type="body" sz="quarter" idx="11"/>
          </p:nvPr>
        </p:nvSpPr>
        <p:spPr>
          <a:xfrm>
            <a:off x="8711034" y="1184400"/>
            <a:ext cx="3175730" cy="4572000"/>
          </a:xfrm>
        </p:spPr>
        <p:txBody>
          <a:bodyPr/>
          <a:lstStyle/>
          <a:p>
            <a:pPr marL="180957" indent="-180957">
              <a:buFont typeface="Arial" pitchFamily="34" charset="0"/>
              <a:buChar char="•"/>
            </a:pPr>
            <a:r>
              <a:rPr lang="en-GB" dirty="0" err="1"/>
              <a:t>Browsable</a:t>
            </a:r>
            <a:r>
              <a:rPr lang="en-GB" dirty="0"/>
              <a:t> map</a:t>
            </a:r>
            <a:br>
              <a:rPr lang="en-GB" dirty="0"/>
            </a:br>
            <a:r>
              <a:rPr lang="en-GB" dirty="0"/>
              <a:t>pan &amp; zoom</a:t>
            </a:r>
          </a:p>
          <a:p>
            <a:pPr marL="180957" indent="-180957">
              <a:buFont typeface="Arial" pitchFamily="34" charset="0"/>
              <a:buChar char="•"/>
            </a:pPr>
            <a:r>
              <a:rPr lang="en-GB" dirty="0"/>
              <a:t>Info on RIS objects</a:t>
            </a:r>
          </a:p>
          <a:p>
            <a:pPr marL="180957" indent="-180957">
              <a:buFont typeface="Arial" pitchFamily="34" charset="0"/>
              <a:buChar char="•"/>
            </a:pPr>
            <a:r>
              <a:rPr lang="en-GB" dirty="0"/>
              <a:t>Geocoded </a:t>
            </a:r>
            <a:r>
              <a:rPr lang="en-GB" dirty="0" err="1"/>
              <a:t>NtS</a:t>
            </a:r>
            <a:r>
              <a:rPr lang="en-GB" dirty="0"/>
              <a:t> message </a:t>
            </a:r>
            <a:r>
              <a:rPr lang="en-GB" dirty="0" smtClean="0"/>
              <a:t>display</a:t>
            </a:r>
          </a:p>
          <a:p>
            <a:pPr marL="180957" indent="-180957">
              <a:buFont typeface="Arial" pitchFamily="34" charset="0"/>
              <a:buChar char="•"/>
            </a:pPr>
            <a:r>
              <a:rPr lang="en-GB" dirty="0" smtClean="0"/>
              <a:t>Link to external details</a:t>
            </a:r>
            <a:endParaRPr lang="en-GB" dirty="0"/>
          </a:p>
        </p:txBody>
      </p:sp>
      <p:sp>
        <p:nvSpPr>
          <p:cNvPr id="2" name="Titel 1"/>
          <p:cNvSpPr>
            <a:spLocks noGrp="1"/>
          </p:cNvSpPr>
          <p:nvPr>
            <p:ph type="title"/>
          </p:nvPr>
        </p:nvSpPr>
        <p:spPr/>
        <p:txBody>
          <a:bodyPr/>
          <a:lstStyle/>
          <a:p>
            <a:r>
              <a:rPr lang="en-GB" dirty="0" smtClean="0"/>
              <a:t>Making Use of Existing River </a:t>
            </a:r>
            <a:r>
              <a:rPr lang="en-GB" dirty="0" smtClean="0"/>
              <a:t>Information Services</a:t>
            </a:r>
            <a:endParaRPr lang="en-GB" dirty="0"/>
          </a:p>
        </p:txBody>
      </p:sp>
      <p:sp>
        <p:nvSpPr>
          <p:cNvPr id="5" name="Foliennummernplatzhalter 4"/>
          <p:cNvSpPr>
            <a:spLocks noGrp="1"/>
          </p:cNvSpPr>
          <p:nvPr>
            <p:ph type="sldNum" sz="quarter" idx="4294967295"/>
          </p:nvPr>
        </p:nvSpPr>
        <p:spPr>
          <a:xfrm>
            <a:off x="11655425" y="6337300"/>
            <a:ext cx="534988" cy="365125"/>
          </a:xfrm>
          <a:prstGeom prst="rect">
            <a:avLst/>
          </a:prstGeom>
        </p:spPr>
        <p:txBody>
          <a:bodyPr/>
          <a:lstStyle/>
          <a:p>
            <a:fld id="{71A9DFA6-AD67-4B6A-A890-1E1267FFEBA8}" type="slidenum">
              <a:rPr lang="en-GB" smtClean="0"/>
              <a:pPr/>
              <a:t>27</a:t>
            </a:fld>
            <a:endParaRPr lang="en-GB"/>
          </a:p>
        </p:txBody>
      </p:sp>
      <p:pic>
        <p:nvPicPr>
          <p:cNvPr id="15" name="Picture 4"/>
          <p:cNvPicPr>
            <a:picLocks noChangeAspect="1" noChangeArrowheads="1"/>
          </p:cNvPicPr>
          <p:nvPr/>
        </p:nvPicPr>
        <p:blipFill>
          <a:blip r:embed="rId4" cstate="print"/>
          <a:srcRect/>
          <a:stretch>
            <a:fillRect/>
          </a:stretch>
        </p:blipFill>
        <p:spPr bwMode="auto">
          <a:xfrm>
            <a:off x="3790950" y="3672352"/>
            <a:ext cx="5901887" cy="3026608"/>
          </a:xfrm>
          <a:prstGeom prst="rect">
            <a:avLst/>
          </a:prstGeom>
          <a:noFill/>
          <a:ln w="9525">
            <a:noFill/>
            <a:miter lim="800000"/>
            <a:headEnd/>
            <a:tailEnd/>
          </a:ln>
        </p:spPr>
      </p:pic>
      <p:pic>
        <p:nvPicPr>
          <p:cNvPr id="14" name="Picture 1"/>
          <p:cNvPicPr>
            <a:picLocks noChangeAspect="1" noChangeArrowheads="1"/>
          </p:cNvPicPr>
          <p:nvPr/>
        </p:nvPicPr>
        <p:blipFill>
          <a:blip r:embed="rId5" cstate="print"/>
          <a:srcRect r="478" b="12438"/>
          <a:stretch>
            <a:fillRect/>
          </a:stretch>
        </p:blipFill>
        <p:spPr bwMode="auto">
          <a:xfrm>
            <a:off x="5543315" y="1404000"/>
            <a:ext cx="2893687" cy="3697102"/>
          </a:xfrm>
          <a:prstGeom prst="rect">
            <a:avLst/>
          </a:prstGeom>
          <a:ln>
            <a:noFill/>
          </a:ln>
          <a:effectLst>
            <a:outerShdw blurRad="292100" dist="139700" dir="2700000" algn="tl" rotWithShape="0">
              <a:srgbClr val="333333">
                <a:alpha val="65000"/>
              </a:srgbClr>
            </a:outerShdw>
          </a:effectLst>
        </p:spPr>
      </p:pic>
      <p:pic>
        <p:nvPicPr>
          <p:cNvPr id="17" name="Picture 2" descr="http://www.ris.eu/docs/Image/342/thumb_450x-_nts.jpg"/>
          <p:cNvPicPr>
            <a:picLocks noChangeAspect="1" noChangeArrowheads="1"/>
          </p:cNvPicPr>
          <p:nvPr/>
        </p:nvPicPr>
        <p:blipFill>
          <a:blip r:embed="rId6" cstate="print"/>
          <a:srcRect/>
          <a:stretch>
            <a:fillRect/>
          </a:stretch>
        </p:blipFill>
        <p:spPr bwMode="auto">
          <a:xfrm>
            <a:off x="9997188" y="4819644"/>
            <a:ext cx="1706640" cy="462689"/>
          </a:xfrm>
          <a:prstGeom prst="rect">
            <a:avLst/>
          </a:prstGeom>
          <a:noFill/>
        </p:spPr>
      </p:pic>
      <p:pic>
        <p:nvPicPr>
          <p:cNvPr id="18" name="Picture 4" descr="http://www.ris.eu/docs/Image/343/thumb_450x-_ecdislogo.jpg"/>
          <p:cNvPicPr>
            <a:picLocks noChangeAspect="1" noChangeArrowheads="1"/>
          </p:cNvPicPr>
          <p:nvPr/>
        </p:nvPicPr>
        <p:blipFill>
          <a:blip r:embed="rId7" cstate="print"/>
          <a:srcRect/>
          <a:stretch>
            <a:fillRect/>
          </a:stretch>
        </p:blipFill>
        <p:spPr bwMode="auto">
          <a:xfrm>
            <a:off x="9968037" y="4189474"/>
            <a:ext cx="2002014" cy="462689"/>
          </a:xfrm>
          <a:prstGeom prst="rect">
            <a:avLst/>
          </a:prstGeom>
          <a:noFill/>
        </p:spPr>
      </p:pic>
      <p:pic>
        <p:nvPicPr>
          <p:cNvPr id="19" name="Picture 2" descr="http://www.ris.eu/docs/Image/341/thumb_450x-_vtt.jpg"/>
          <p:cNvPicPr>
            <a:picLocks noChangeAspect="1" noChangeArrowheads="1"/>
          </p:cNvPicPr>
          <p:nvPr/>
        </p:nvPicPr>
        <p:blipFill>
          <a:blip r:embed="rId8" cstate="print"/>
          <a:srcRect/>
          <a:stretch>
            <a:fillRect/>
          </a:stretch>
        </p:blipFill>
        <p:spPr bwMode="auto">
          <a:xfrm>
            <a:off x="9997188" y="5464408"/>
            <a:ext cx="1706640" cy="474067"/>
          </a:xfrm>
          <a:prstGeom prst="rect">
            <a:avLst/>
          </a:prstGeom>
          <a:noFill/>
        </p:spPr>
      </p:pic>
    </p:spTree>
    <p:extLst>
      <p:ext uri="{BB962C8B-B14F-4D97-AF65-F5344CB8AC3E}">
        <p14:creationId xmlns:p14="http://schemas.microsoft.com/office/powerpoint/2010/main" val="3981103342"/>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GB" dirty="0" smtClean="0"/>
              <a:t>EMMA in a Nutshell</a:t>
            </a:r>
            <a:endParaRPr lang="en-GB" dirty="0"/>
          </a:p>
        </p:txBody>
      </p:sp>
      <p:sp>
        <p:nvSpPr>
          <p:cNvPr id="3" name="Textplatzhalter 2"/>
          <p:cNvSpPr>
            <a:spLocks noGrp="1"/>
          </p:cNvSpPr>
          <p:nvPr>
            <p:ph type="body" sz="quarter" idx="12"/>
          </p:nvPr>
        </p:nvSpPr>
        <p:spPr/>
        <p:txBody>
          <a:bodyPr/>
          <a:lstStyle/>
          <a:p>
            <a:r>
              <a:rPr lang="en-GB" dirty="0" smtClean="0"/>
              <a:t>Competitive Improvement Plans</a:t>
            </a:r>
            <a:endParaRPr lang="en-GB" dirty="0"/>
          </a:p>
        </p:txBody>
      </p:sp>
      <p:sp>
        <p:nvSpPr>
          <p:cNvPr id="4" name="Textplatzhalter 3"/>
          <p:cNvSpPr>
            <a:spLocks noGrp="1"/>
          </p:cNvSpPr>
          <p:nvPr>
            <p:ph type="body" sz="quarter" idx="13"/>
          </p:nvPr>
        </p:nvSpPr>
        <p:spPr/>
        <p:txBody>
          <a:bodyPr/>
          <a:lstStyle/>
          <a:p>
            <a:r>
              <a:rPr lang="en-GB" dirty="0" smtClean="0"/>
              <a:t>Baltic Sea Region and International</a:t>
            </a:r>
            <a:endParaRPr lang="en-GB" dirty="0"/>
          </a:p>
        </p:txBody>
      </p:sp>
      <p:sp>
        <p:nvSpPr>
          <p:cNvPr id="5" name="Textplatzhalter 4"/>
          <p:cNvSpPr>
            <a:spLocks noGrp="1"/>
          </p:cNvSpPr>
          <p:nvPr>
            <p:ph type="body" sz="quarter" idx="14"/>
          </p:nvPr>
        </p:nvSpPr>
        <p:spPr/>
        <p:txBody>
          <a:bodyPr/>
          <a:lstStyle/>
          <a:p>
            <a:r>
              <a:rPr lang="en-GB" dirty="0" smtClean="0">
                <a:solidFill>
                  <a:srgbClr val="2CB4E1"/>
                </a:solidFill>
              </a:rPr>
              <a:t>Conclusions and Recommendations</a:t>
            </a:r>
            <a:endParaRPr lang="en-GB" dirty="0">
              <a:solidFill>
                <a:srgbClr val="2CB4E1"/>
              </a:solidFill>
            </a:endParaRPr>
          </a:p>
        </p:txBody>
      </p:sp>
      <p:sp>
        <p:nvSpPr>
          <p:cNvPr id="6" name="Titel 5"/>
          <p:cNvSpPr>
            <a:spLocks noGrp="1"/>
          </p:cNvSpPr>
          <p:nvPr>
            <p:ph type="title"/>
          </p:nvPr>
        </p:nvSpPr>
        <p:spPr/>
        <p:txBody>
          <a:bodyPr/>
          <a:lstStyle/>
          <a:p>
            <a:r>
              <a:rPr lang="de-DE" dirty="0" smtClean="0"/>
              <a:t>Content</a:t>
            </a:r>
            <a:endParaRPr lang="de-DE" dirty="0"/>
          </a:p>
        </p:txBody>
      </p:sp>
    </p:spTree>
    <p:extLst>
      <p:ext uri="{BB962C8B-B14F-4D97-AF65-F5344CB8AC3E}">
        <p14:creationId xmlns:p14="http://schemas.microsoft.com/office/powerpoint/2010/main" val="3068993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a:t>Enhance Administrative and Branch Associations’ </a:t>
            </a:r>
            <a:r>
              <a:rPr lang="en-GB" dirty="0" smtClean="0"/>
              <a:t>Structures</a:t>
            </a:r>
            <a:endParaRPr lang="de-DE" dirty="0"/>
          </a:p>
        </p:txBody>
      </p:sp>
      <p:sp>
        <p:nvSpPr>
          <p:cNvPr id="4" name="Textplatzhalter 3"/>
          <p:cNvSpPr>
            <a:spLocks noGrp="1"/>
          </p:cNvSpPr>
          <p:nvPr>
            <p:ph type="body" sz="quarter" idx="10"/>
          </p:nvPr>
        </p:nvSpPr>
        <p:spPr/>
        <p:txBody>
          <a:bodyPr/>
          <a:lstStyle/>
          <a:p>
            <a:endParaRPr lang="de-DE" b="1" dirty="0"/>
          </a:p>
          <a:p>
            <a:endParaRPr lang="de-DE" dirty="0"/>
          </a:p>
        </p:txBody>
      </p:sp>
      <p:sp>
        <p:nvSpPr>
          <p:cNvPr id="8" name="Textplatzhalter 7"/>
          <p:cNvSpPr>
            <a:spLocks noGrp="1"/>
          </p:cNvSpPr>
          <p:nvPr>
            <p:ph type="body" sz="quarter" idx="11"/>
          </p:nvPr>
        </p:nvSpPr>
        <p:spPr/>
        <p:txBody>
          <a:bodyPr/>
          <a:lstStyle/>
          <a:p>
            <a:endParaRPr lang="de-DE"/>
          </a:p>
        </p:txBody>
      </p:sp>
      <p:pic>
        <p:nvPicPr>
          <p:cNvPr id="6" name="Grafik 5"/>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58531" y="1404000"/>
            <a:ext cx="10482316" cy="4572000"/>
          </a:xfrm>
          <a:prstGeom prst="rect">
            <a:avLst/>
          </a:prstGeom>
          <a:noFill/>
          <a:ln>
            <a:solidFill>
              <a:schemeClr val="accent1"/>
            </a:solidFill>
          </a:ln>
        </p:spPr>
      </p:pic>
    </p:spTree>
    <p:extLst>
      <p:ext uri="{BB962C8B-B14F-4D97-AF65-F5344CB8AC3E}">
        <p14:creationId xmlns:p14="http://schemas.microsoft.com/office/powerpoint/2010/main" val="3155320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p:cNvSpPr>
            <a:spLocks noGrp="1"/>
          </p:cNvSpPr>
          <p:nvPr>
            <p:ph type="body" sz="quarter" idx="11"/>
          </p:nvPr>
        </p:nvSpPr>
        <p:spPr/>
        <p:txBody>
          <a:bodyPr/>
          <a:lstStyle/>
          <a:p>
            <a:r>
              <a:rPr lang="en-US" sz="1866" b="1" i="1" dirty="0" smtClean="0">
                <a:solidFill>
                  <a:srgbClr val="00B0F0"/>
                </a:solidFill>
              </a:rPr>
              <a:t>E</a:t>
            </a:r>
            <a:r>
              <a:rPr lang="en-US" sz="1866" i="1" dirty="0" smtClean="0"/>
              <a:t>nhancing freight </a:t>
            </a:r>
            <a:r>
              <a:rPr lang="en-US" sz="1866" b="1" i="1" dirty="0" smtClean="0">
                <a:solidFill>
                  <a:srgbClr val="00B0F0"/>
                </a:solidFill>
              </a:rPr>
              <a:t>M</a:t>
            </a:r>
            <a:r>
              <a:rPr lang="en-US" sz="1866" i="1" dirty="0" smtClean="0"/>
              <a:t>obility and logistics in the BSR by strengthening inland waterway and river sea transport and </a:t>
            </a:r>
            <a:r>
              <a:rPr lang="en-US" sz="1866" i="1" dirty="0" err="1" smtClean="0"/>
              <a:t>pro</a:t>
            </a:r>
            <a:r>
              <a:rPr lang="en-US" sz="1866" b="1" i="1" dirty="0" err="1" smtClean="0">
                <a:solidFill>
                  <a:srgbClr val="00B0F0"/>
                </a:solidFill>
              </a:rPr>
              <a:t>M</a:t>
            </a:r>
            <a:r>
              <a:rPr lang="en-US" sz="1866" i="1" dirty="0" err="1" smtClean="0"/>
              <a:t>oting</a:t>
            </a:r>
            <a:r>
              <a:rPr lang="en-US" sz="1866" i="1" dirty="0" smtClean="0"/>
              <a:t> new </a:t>
            </a:r>
            <a:r>
              <a:rPr lang="en-US" sz="1866" i="1" dirty="0" err="1" smtClean="0"/>
              <a:t>intern</a:t>
            </a:r>
            <a:r>
              <a:rPr lang="en-US" sz="1866" b="1" i="1" dirty="0" err="1" smtClean="0">
                <a:solidFill>
                  <a:srgbClr val="00B0F0"/>
                </a:solidFill>
              </a:rPr>
              <a:t>A</a:t>
            </a:r>
            <a:r>
              <a:rPr lang="en-US" sz="1866" i="1" dirty="0" err="1" smtClean="0"/>
              <a:t>tional</a:t>
            </a:r>
            <a:r>
              <a:rPr lang="en-US" sz="1866" i="1" dirty="0" smtClean="0"/>
              <a:t> shipping services </a:t>
            </a:r>
          </a:p>
          <a:p>
            <a:endParaRPr lang="en-US" sz="1866" i="1" dirty="0" smtClean="0"/>
          </a:p>
          <a:p>
            <a:pPr marL="285722" indent="-285722">
              <a:buFont typeface="Courier New" panose="02070309020205020404" pitchFamily="49" charset="0"/>
              <a:buChar char="o"/>
              <a:tabLst>
                <a:tab pos="2514349" algn="l"/>
              </a:tabLst>
            </a:pPr>
            <a:r>
              <a:rPr lang="en-US" sz="1866" dirty="0" smtClean="0"/>
              <a:t>Lead Partner:		Port of Hamburg Marketing</a:t>
            </a:r>
          </a:p>
          <a:p>
            <a:pPr marL="285722" indent="-285722">
              <a:buFont typeface="Courier New" panose="02070309020205020404" pitchFamily="49" charset="0"/>
              <a:buChar char="o"/>
              <a:tabLst>
                <a:tab pos="2514349" algn="l"/>
              </a:tabLst>
            </a:pPr>
            <a:r>
              <a:rPr lang="de-DE" sz="1866" dirty="0" smtClean="0"/>
              <a:t>Project Partners:		20 (</a:t>
            </a:r>
            <a:r>
              <a:rPr lang="de-DE" sz="1866" dirty="0" err="1" smtClean="0"/>
              <a:t>from</a:t>
            </a:r>
            <a:r>
              <a:rPr lang="de-DE" sz="1866" dirty="0" smtClean="0"/>
              <a:t> DE, FI, LT, PL, SE)</a:t>
            </a:r>
          </a:p>
          <a:p>
            <a:pPr marL="285722" indent="-285722">
              <a:buFont typeface="Courier New" panose="02070309020205020404" pitchFamily="49" charset="0"/>
              <a:buChar char="o"/>
              <a:tabLst>
                <a:tab pos="2514349" algn="l"/>
              </a:tabLst>
            </a:pPr>
            <a:r>
              <a:rPr lang="de-DE" sz="1866" dirty="0" smtClean="0"/>
              <a:t>Associated Partners: 	45+</a:t>
            </a:r>
          </a:p>
          <a:p>
            <a:pPr marL="285722" indent="-285722">
              <a:buFont typeface="Courier New" panose="02070309020205020404" pitchFamily="49" charset="0"/>
              <a:buChar char="o"/>
              <a:tabLst>
                <a:tab pos="2514349" algn="l"/>
              </a:tabLst>
            </a:pPr>
            <a:endParaRPr lang="de-DE" sz="1067" dirty="0" smtClean="0"/>
          </a:p>
          <a:p>
            <a:pPr marL="285722" indent="-285722">
              <a:buFont typeface="Courier New" panose="02070309020205020404" pitchFamily="49" charset="0"/>
              <a:buChar char="o"/>
              <a:tabLst>
                <a:tab pos="2514349" algn="l"/>
              </a:tabLst>
            </a:pPr>
            <a:r>
              <a:rPr lang="de-DE" sz="1866" dirty="0" err="1" smtClean="0"/>
              <a:t>Funding</a:t>
            </a:r>
            <a:r>
              <a:rPr lang="de-DE" sz="1866" dirty="0" smtClean="0"/>
              <a:t> Programme: 	Interreg Baltic </a:t>
            </a:r>
            <a:r>
              <a:rPr lang="de-DE" sz="1866" dirty="0" err="1" smtClean="0"/>
              <a:t>Sea</a:t>
            </a:r>
            <a:r>
              <a:rPr lang="de-DE" sz="1866" dirty="0" smtClean="0"/>
              <a:t> Region 		    Programme </a:t>
            </a:r>
            <a:r>
              <a:rPr lang="de-DE" sz="1067" dirty="0" smtClean="0"/>
              <a:t>	</a:t>
            </a:r>
          </a:p>
          <a:p>
            <a:pPr marL="285722" indent="-285722">
              <a:buFont typeface="Courier New" panose="02070309020205020404" pitchFamily="49" charset="0"/>
              <a:buChar char="o"/>
              <a:tabLst>
                <a:tab pos="2514349" algn="l"/>
              </a:tabLst>
            </a:pPr>
            <a:r>
              <a:rPr lang="de-DE" sz="1866" dirty="0" smtClean="0"/>
              <a:t>Project Budget:		4.42 </a:t>
            </a:r>
            <a:r>
              <a:rPr lang="de-DE" sz="1866" dirty="0" err="1" smtClean="0"/>
              <a:t>million</a:t>
            </a:r>
            <a:r>
              <a:rPr lang="de-DE" sz="1866" dirty="0" smtClean="0"/>
              <a:t> €</a:t>
            </a:r>
            <a:br>
              <a:rPr lang="de-DE" sz="1866" dirty="0" smtClean="0"/>
            </a:br>
            <a:r>
              <a:rPr lang="de-DE" sz="1400" i="1" dirty="0" err="1" smtClean="0"/>
              <a:t>Thereof</a:t>
            </a:r>
            <a:r>
              <a:rPr lang="de-DE" sz="1400" i="1" dirty="0" smtClean="0"/>
              <a:t> ERDF </a:t>
            </a:r>
            <a:r>
              <a:rPr lang="de-DE" sz="1400" i="1" dirty="0" err="1" smtClean="0"/>
              <a:t>co-financed</a:t>
            </a:r>
            <a:r>
              <a:rPr lang="de-DE" sz="1400" i="1" dirty="0" smtClean="0"/>
              <a:t>:		3,45 </a:t>
            </a:r>
            <a:r>
              <a:rPr lang="de-DE" sz="1400" i="1" dirty="0" err="1" smtClean="0"/>
              <a:t>million</a:t>
            </a:r>
            <a:r>
              <a:rPr lang="de-DE" sz="1400" i="1" dirty="0" smtClean="0"/>
              <a:t> €	</a:t>
            </a:r>
            <a:br>
              <a:rPr lang="de-DE" sz="1400" i="1" dirty="0" smtClean="0"/>
            </a:br>
            <a:endParaRPr lang="de-DE" sz="1400" i="1" dirty="0" smtClean="0"/>
          </a:p>
          <a:p>
            <a:pPr marL="285722" indent="-285722">
              <a:buFont typeface="Courier New" panose="02070309020205020404" pitchFamily="49" charset="0"/>
              <a:buChar char="o"/>
              <a:tabLst>
                <a:tab pos="2514349" algn="l"/>
              </a:tabLst>
            </a:pPr>
            <a:r>
              <a:rPr lang="de-DE" sz="1866" dirty="0" smtClean="0"/>
              <a:t>Project </a:t>
            </a:r>
            <a:r>
              <a:rPr lang="de-DE" sz="1866" dirty="0" err="1" smtClean="0"/>
              <a:t>duration</a:t>
            </a:r>
            <a:r>
              <a:rPr lang="de-DE" sz="1866" dirty="0" smtClean="0"/>
              <a:t>:		3/2016 – 2/2019</a:t>
            </a:r>
            <a:endParaRPr lang="de-DE" sz="1866" dirty="0"/>
          </a:p>
        </p:txBody>
      </p:sp>
      <p:sp>
        <p:nvSpPr>
          <p:cNvPr id="3" name="Titel 2"/>
          <p:cNvSpPr>
            <a:spLocks noGrp="1"/>
          </p:cNvSpPr>
          <p:nvPr>
            <p:ph type="title"/>
          </p:nvPr>
        </p:nvSpPr>
        <p:spPr/>
        <p:txBody>
          <a:bodyPr>
            <a:normAutofit/>
          </a:bodyPr>
          <a:lstStyle/>
          <a:p>
            <a:r>
              <a:rPr lang="de-DE" dirty="0" smtClean="0"/>
              <a:t>The Interreg Baltic </a:t>
            </a:r>
            <a:r>
              <a:rPr lang="de-DE" dirty="0" err="1" smtClean="0"/>
              <a:t>Sea</a:t>
            </a:r>
            <a:r>
              <a:rPr lang="de-DE" dirty="0" smtClean="0"/>
              <a:t> Region Programme Project EMMA</a:t>
            </a:r>
            <a:endParaRPr lang="de-DE" dirty="0"/>
          </a:p>
        </p:txBody>
      </p:sp>
      <p:pic>
        <p:nvPicPr>
          <p:cNvPr id="20" name="Bildplatzhalter 19"/>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8687495" y="1562100"/>
            <a:ext cx="3168352" cy="4572000"/>
          </a:xfrm>
        </p:spPr>
      </p:pic>
      <p:sp>
        <p:nvSpPr>
          <p:cNvPr id="8" name="Textplatzhalter 7"/>
          <p:cNvSpPr>
            <a:spLocks noGrp="1"/>
          </p:cNvSpPr>
          <p:nvPr>
            <p:ph type="body" sz="quarter" idx="10"/>
          </p:nvPr>
        </p:nvSpPr>
        <p:spPr>
          <a:xfrm>
            <a:off x="349199" y="964800"/>
            <a:ext cx="8626326" cy="439200"/>
          </a:xfrm>
        </p:spPr>
        <p:txBody>
          <a:bodyPr>
            <a:normAutofit fontScale="92500"/>
          </a:bodyPr>
          <a:lstStyle/>
          <a:p>
            <a:r>
              <a:rPr lang="en-US" dirty="0" smtClean="0">
                <a:solidFill>
                  <a:srgbClr val="2CAAE1"/>
                </a:solidFill>
              </a:rPr>
              <a:t>…AIMS TO ENHANCE INLAND NAVIGATION IN THE BALTIC SEA REGION</a:t>
            </a:r>
            <a:endParaRPr lang="en-GB" dirty="0">
              <a:solidFill>
                <a:srgbClr val="2CAAE1"/>
              </a:solidFill>
            </a:endParaRPr>
          </a:p>
        </p:txBody>
      </p:sp>
    </p:spTree>
    <p:extLst>
      <p:ext uri="{BB962C8B-B14F-4D97-AF65-F5344CB8AC3E}">
        <p14:creationId xmlns:p14="http://schemas.microsoft.com/office/powerpoint/2010/main" val="847201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GB" dirty="0" smtClean="0"/>
              <a:t>A Clear </a:t>
            </a:r>
            <a:r>
              <a:rPr lang="en-GB" dirty="0"/>
              <a:t>BSR Strategy to Lift IWT Potentials is </a:t>
            </a:r>
            <a:r>
              <a:rPr lang="en-GB" dirty="0" smtClean="0"/>
              <a:t>Needed</a:t>
            </a:r>
            <a:endParaRPr lang="de-DE" dirty="0"/>
          </a:p>
        </p:txBody>
      </p:sp>
      <p:sp>
        <p:nvSpPr>
          <p:cNvPr id="3" name="Textplatzhalter 2"/>
          <p:cNvSpPr>
            <a:spLocks noGrp="1"/>
          </p:cNvSpPr>
          <p:nvPr>
            <p:ph type="body" sz="quarter" idx="10"/>
          </p:nvPr>
        </p:nvSpPr>
        <p:spPr/>
        <p:txBody>
          <a:bodyPr>
            <a:normAutofit/>
          </a:bodyPr>
          <a:lstStyle/>
          <a:p>
            <a:r>
              <a:rPr lang="en-GB" dirty="0">
                <a:solidFill>
                  <a:srgbClr val="2CB4E1"/>
                </a:solidFill>
              </a:rPr>
              <a:t>EMMA Position Paper to Enhance IWT</a:t>
            </a:r>
            <a:endParaRPr lang="en-GB" dirty="0">
              <a:solidFill>
                <a:srgbClr val="2CB4E1"/>
              </a:solidFill>
            </a:endParaRPr>
          </a:p>
        </p:txBody>
      </p:sp>
      <p:sp>
        <p:nvSpPr>
          <p:cNvPr id="4" name="Textplatzhalter 3"/>
          <p:cNvSpPr>
            <a:spLocks noGrp="1"/>
          </p:cNvSpPr>
          <p:nvPr>
            <p:ph type="body" sz="quarter" idx="11"/>
          </p:nvPr>
        </p:nvSpPr>
        <p:spPr>
          <a:xfrm>
            <a:off x="349200" y="1562400"/>
            <a:ext cx="6610102" cy="4572000"/>
          </a:xfrm>
        </p:spPr>
        <p:txBody>
          <a:bodyPr/>
          <a:lstStyle/>
          <a:p>
            <a:pPr marL="342900" indent="-342900">
              <a:buFont typeface="Courier New" panose="02070309020205020404" pitchFamily="49" charset="0"/>
              <a:buChar char="o"/>
            </a:pPr>
            <a:r>
              <a:rPr lang="en-GB" dirty="0" smtClean="0"/>
              <a:t>IWT integrated in multimodal logistic solutions</a:t>
            </a:r>
          </a:p>
          <a:p>
            <a:pPr marL="342900" indent="-342900">
              <a:buFont typeface="Courier New" panose="02070309020205020404" pitchFamily="49" charset="0"/>
              <a:buChar char="o"/>
            </a:pPr>
            <a:r>
              <a:rPr lang="en-GB" dirty="0" smtClean="0"/>
              <a:t>Respect the different characteristics of waterways</a:t>
            </a:r>
          </a:p>
          <a:p>
            <a:pPr marL="342900" indent="-342900">
              <a:buFont typeface="Courier New" panose="02070309020205020404" pitchFamily="49" charset="0"/>
              <a:buChar char="o"/>
            </a:pPr>
            <a:r>
              <a:rPr lang="de-DE" dirty="0" smtClean="0"/>
              <a:t>Transition </a:t>
            </a:r>
            <a:r>
              <a:rPr lang="en-GB" dirty="0" smtClean="0"/>
              <a:t>points between different waterway classes and there interlink</a:t>
            </a:r>
          </a:p>
          <a:p>
            <a:pPr marL="342900" indent="-342900">
              <a:buFont typeface="Courier New" panose="02070309020205020404" pitchFamily="49" charset="0"/>
              <a:buChar char="o"/>
            </a:pPr>
            <a:r>
              <a:rPr lang="en-US" dirty="0" smtClean="0"/>
              <a:t>Inclusion of a clear </a:t>
            </a:r>
            <a:r>
              <a:rPr lang="en-US" dirty="0"/>
              <a:t>strategy for the uptake of alternative fuel </a:t>
            </a:r>
            <a:r>
              <a:rPr lang="en-US" dirty="0" smtClean="0"/>
              <a:t>technology</a:t>
            </a:r>
          </a:p>
          <a:p>
            <a:pPr marL="342900" indent="-342900">
              <a:buFont typeface="Courier New" panose="02070309020205020404" pitchFamily="49" charset="0"/>
              <a:buChar char="o"/>
            </a:pPr>
            <a:r>
              <a:rPr lang="en-US" dirty="0"/>
              <a:t>Inclusion of a </a:t>
            </a:r>
            <a:r>
              <a:rPr lang="en-GB" dirty="0" smtClean="0"/>
              <a:t>clear ITS strategy </a:t>
            </a:r>
            <a:r>
              <a:rPr lang="de-DE" dirty="0" smtClean="0"/>
              <a:t>(</a:t>
            </a:r>
            <a:r>
              <a:rPr lang="en-GB" dirty="0" smtClean="0"/>
              <a:t>RIS &amp; </a:t>
            </a:r>
            <a:r>
              <a:rPr lang="en-GB" dirty="0" smtClean="0"/>
              <a:t>VTS Services)</a:t>
            </a:r>
          </a:p>
          <a:p>
            <a:pPr marL="342900" indent="-342900">
              <a:buFont typeface="Courier New" panose="02070309020205020404" pitchFamily="49" charset="0"/>
              <a:buChar char="o"/>
            </a:pPr>
            <a:r>
              <a:rPr lang="en-GB" dirty="0" smtClean="0"/>
              <a:t>Harmonised national rules and regulations </a:t>
            </a:r>
          </a:p>
          <a:p>
            <a:pPr marL="342900" indent="-342900">
              <a:buFont typeface="Courier New" panose="02070309020205020404" pitchFamily="49" charset="0"/>
              <a:buChar char="o"/>
            </a:pPr>
            <a:r>
              <a:rPr lang="en-GB" dirty="0" smtClean="0"/>
              <a:t>Investments to strengthen and modernise infrastructure is needed (shore site and on-board)</a:t>
            </a:r>
          </a:p>
          <a:p>
            <a:pPr marL="342900" indent="-342900">
              <a:buFont typeface="Courier New" panose="02070309020205020404" pitchFamily="49" charset="0"/>
              <a:buChar char="o"/>
            </a:pPr>
            <a:r>
              <a:rPr lang="en-US" dirty="0"/>
              <a:t>European Inland Waterway Transport Knowledge </a:t>
            </a:r>
            <a:r>
              <a:rPr lang="en-US" dirty="0" smtClean="0"/>
              <a:t>Platform</a:t>
            </a:r>
          </a:p>
          <a:p>
            <a:pPr marL="342900" indent="-342900">
              <a:buFont typeface="Courier New" panose="02070309020205020404" pitchFamily="49" charset="0"/>
              <a:buChar char="o"/>
            </a:pPr>
            <a:r>
              <a:rPr lang="de-DE" dirty="0" smtClean="0"/>
              <a:t>Smart </a:t>
            </a:r>
            <a:r>
              <a:rPr lang="de-DE" dirty="0" smtClean="0"/>
              <a:t>&amp; Innovative </a:t>
            </a:r>
            <a:r>
              <a:rPr lang="de-DE" dirty="0"/>
              <a:t>Strategic </a:t>
            </a:r>
            <a:r>
              <a:rPr lang="de-DE" dirty="0" smtClean="0"/>
              <a:t>IWW Transport Projects </a:t>
            </a:r>
            <a:endParaRPr lang="en-GB" dirty="0" smtClean="0"/>
          </a:p>
        </p:txBody>
      </p:sp>
      <p:sp>
        <p:nvSpPr>
          <p:cNvPr id="5" name="Bildplatzhalter 4"/>
          <p:cNvSpPr>
            <a:spLocks noGrp="1"/>
          </p:cNvSpPr>
          <p:nvPr>
            <p:ph type="pic" sz="quarter" idx="12"/>
          </p:nvPr>
        </p:nvSpPr>
        <p:spPr/>
      </p:sp>
      <p:sp>
        <p:nvSpPr>
          <p:cNvPr id="6" name="Rechteck 5"/>
          <p:cNvSpPr/>
          <p:nvPr/>
        </p:nvSpPr>
        <p:spPr>
          <a:xfrm rot="5400000">
            <a:off x="9373809" y="3443973"/>
            <a:ext cx="4363910" cy="600164"/>
          </a:xfrm>
          <a:prstGeom prst="rect">
            <a:avLst/>
          </a:prstGeom>
        </p:spPr>
        <p:txBody>
          <a:bodyPr wrap="square">
            <a:spAutoFit/>
          </a:bodyPr>
          <a:lstStyle/>
          <a:p>
            <a:r>
              <a:rPr lang="de-DE" sz="1100" dirty="0" smtClean="0">
                <a:hlinkClick r:id="rId3"/>
              </a:rPr>
              <a:t>www.project-emma.eu/sites/default/files/EMMA_Policy%20Paper%20to%20strengthen%20IWT%20in%20BSR.pdf</a:t>
            </a:r>
            <a:r>
              <a:rPr lang="de-DE" sz="1100" dirty="0" smtClean="0"/>
              <a:t> </a:t>
            </a:r>
            <a:endParaRPr lang="de-DE" sz="1100" dirty="0"/>
          </a:p>
        </p:txBody>
      </p:sp>
      <p:pic>
        <p:nvPicPr>
          <p:cNvPr id="8" name="Grafik 7"/>
          <p:cNvPicPr>
            <a:picLocks noChangeAspect="1"/>
          </p:cNvPicPr>
          <p:nvPr/>
        </p:nvPicPr>
        <p:blipFill>
          <a:blip r:embed="rId4"/>
          <a:stretch>
            <a:fillRect/>
          </a:stretch>
        </p:blipFill>
        <p:spPr>
          <a:xfrm>
            <a:off x="7895405" y="1562100"/>
            <a:ext cx="3243991" cy="4572000"/>
          </a:xfrm>
          <a:prstGeom prst="rect">
            <a:avLst/>
          </a:prstGeom>
        </p:spPr>
      </p:pic>
    </p:spTree>
    <p:extLst>
      <p:ext uri="{BB962C8B-B14F-4D97-AF65-F5344CB8AC3E}">
        <p14:creationId xmlns:p14="http://schemas.microsoft.com/office/powerpoint/2010/main" val="17832924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r>
              <a:rPr lang="de-DE" dirty="0" smtClean="0"/>
              <a:t>.</a:t>
            </a:r>
            <a:endParaRPr lang="de-DE" sz="2000" i="1" dirty="0"/>
          </a:p>
        </p:txBody>
      </p:sp>
      <p:sp>
        <p:nvSpPr>
          <p:cNvPr id="4" name="Inhaltsplatzhalter 3"/>
          <p:cNvSpPr>
            <a:spLocks noGrp="1"/>
          </p:cNvSpPr>
          <p:nvPr>
            <p:ph sz="quarter" idx="12"/>
          </p:nvPr>
        </p:nvSpPr>
        <p:spPr/>
        <p:txBody>
          <a:bodyPr/>
          <a:lstStyle/>
          <a:p>
            <a:r>
              <a:rPr lang="de-DE" dirty="0" smtClean="0"/>
              <a:t>2019-02-15</a:t>
            </a:r>
            <a:endParaRPr lang="de-DE" dirty="0"/>
          </a:p>
        </p:txBody>
      </p:sp>
      <p:sp>
        <p:nvSpPr>
          <p:cNvPr id="5" name="Textplatzhalter 4"/>
          <p:cNvSpPr>
            <a:spLocks noGrp="1"/>
          </p:cNvSpPr>
          <p:nvPr>
            <p:ph type="body" sz="quarter" idx="11"/>
          </p:nvPr>
        </p:nvSpPr>
        <p:spPr/>
        <p:txBody>
          <a:bodyPr/>
          <a:lstStyle/>
          <a:p>
            <a:endParaRPr lang="de-DE"/>
          </a:p>
        </p:txBody>
      </p:sp>
    </p:spTree>
    <p:extLst>
      <p:ext uri="{BB962C8B-B14F-4D97-AF65-F5344CB8AC3E}">
        <p14:creationId xmlns:p14="http://schemas.microsoft.com/office/powerpoint/2010/main" val="205839084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kt 15"/>
          <p:cNvGraphicFramePr>
            <a:graphicFrameLocks noChangeAspect="1"/>
          </p:cNvGraphicFramePr>
          <p:nvPr>
            <p:extLst/>
          </p:nvPr>
        </p:nvGraphicFramePr>
        <p:xfrm>
          <a:off x="6839890" y="1562400"/>
          <a:ext cx="4970343" cy="4648522"/>
        </p:xfrm>
        <a:graphic>
          <a:graphicData uri="http://schemas.openxmlformats.org/presentationml/2006/ole">
            <mc:AlternateContent xmlns:mc="http://schemas.openxmlformats.org/markup-compatibility/2006">
              <mc:Choice xmlns:v="urn:schemas-microsoft-com:vml" Requires="v">
                <p:oleObj spid="_x0000_s1049" name="Bitmap-Bild" r:id="rId4" imgW="5295960" imgH="4952880" progId="Paint.Picture">
                  <p:embed/>
                </p:oleObj>
              </mc:Choice>
              <mc:Fallback>
                <p:oleObj name="Bitmap-Bild" r:id="rId4" imgW="5295960" imgH="4952880" progId="Paint.Picture">
                  <p:embed/>
                  <p:pic>
                    <p:nvPicPr>
                      <p:cNvPr id="0" name=""/>
                      <p:cNvPicPr/>
                      <p:nvPr/>
                    </p:nvPicPr>
                    <p:blipFill>
                      <a:blip r:embed="rId5"/>
                      <a:stretch>
                        <a:fillRect/>
                      </a:stretch>
                    </p:blipFill>
                    <p:spPr>
                      <a:xfrm>
                        <a:off x="6839890" y="1562400"/>
                        <a:ext cx="4970343" cy="4648522"/>
                      </a:xfrm>
                      <a:prstGeom prst="rect">
                        <a:avLst/>
                      </a:prstGeom>
                    </p:spPr>
                  </p:pic>
                </p:oleObj>
              </mc:Fallback>
            </mc:AlternateContent>
          </a:graphicData>
        </a:graphic>
      </p:graphicFrame>
      <p:sp>
        <p:nvSpPr>
          <p:cNvPr id="5" name="Titel 4"/>
          <p:cNvSpPr>
            <a:spLocks noGrp="1"/>
          </p:cNvSpPr>
          <p:nvPr>
            <p:ph type="title"/>
          </p:nvPr>
        </p:nvSpPr>
        <p:spPr>
          <a:xfrm>
            <a:off x="334566" y="274638"/>
            <a:ext cx="8640959" cy="634876"/>
          </a:xfrm>
          <a:prstGeom prst="rect">
            <a:avLst/>
          </a:prstGeom>
        </p:spPr>
        <p:txBody>
          <a:bodyPr/>
          <a:lstStyle/>
          <a:p>
            <a:r>
              <a:rPr lang="en-GB" dirty="0" smtClean="0"/>
              <a:t>The EMMA project</a:t>
            </a:r>
            <a:endParaRPr lang="en-GB" dirty="0"/>
          </a:p>
        </p:txBody>
      </p:sp>
      <p:sp>
        <p:nvSpPr>
          <p:cNvPr id="8" name="Textplatzhalter 7"/>
          <p:cNvSpPr>
            <a:spLocks noGrp="1"/>
          </p:cNvSpPr>
          <p:nvPr>
            <p:ph type="body" sz="quarter" idx="10"/>
          </p:nvPr>
        </p:nvSpPr>
        <p:spPr/>
        <p:txBody>
          <a:bodyPr>
            <a:normAutofit/>
          </a:bodyPr>
          <a:lstStyle/>
          <a:p>
            <a:r>
              <a:rPr lang="en-GB" dirty="0" smtClean="0">
                <a:solidFill>
                  <a:srgbClr val="2CAAE1"/>
                </a:solidFill>
              </a:rPr>
              <a:t>PILOT ACTIONS AND DEMONSTRATIONS</a:t>
            </a:r>
            <a:endParaRPr lang="en-GB" dirty="0">
              <a:solidFill>
                <a:srgbClr val="2CAAE1"/>
              </a:solidFill>
            </a:endParaRPr>
          </a:p>
        </p:txBody>
      </p:sp>
      <p:sp>
        <p:nvSpPr>
          <p:cNvPr id="2" name="Textplatzhalter 1"/>
          <p:cNvSpPr>
            <a:spLocks noGrp="1"/>
          </p:cNvSpPr>
          <p:nvPr>
            <p:ph type="body" sz="quarter" idx="11"/>
          </p:nvPr>
        </p:nvSpPr>
        <p:spPr>
          <a:xfrm>
            <a:off x="349200" y="1562400"/>
            <a:ext cx="6682110" cy="4572000"/>
          </a:xfrm>
        </p:spPr>
        <p:txBody>
          <a:bodyPr>
            <a:noAutofit/>
          </a:bodyPr>
          <a:lstStyle/>
          <a:p>
            <a:pPr lvl="0">
              <a:defRPr/>
            </a:pPr>
            <a:r>
              <a:rPr lang="en-GB" sz="1800" kern="0" dirty="0">
                <a:solidFill>
                  <a:srgbClr val="2CAAE1"/>
                </a:solidFill>
                <a:latin typeface="Arial"/>
              </a:rPr>
              <a:t>Sweden </a:t>
            </a:r>
            <a:r>
              <a:rPr lang="en-GB" sz="1800" kern="0" dirty="0" smtClean="0">
                <a:solidFill>
                  <a:srgbClr val="2CAAE1"/>
                </a:solidFill>
                <a:latin typeface="Arial"/>
              </a:rPr>
              <a:t>– Gothenburg area (Lake </a:t>
            </a:r>
            <a:r>
              <a:rPr lang="en-GB" sz="1800" kern="0" dirty="0" err="1" smtClean="0">
                <a:solidFill>
                  <a:srgbClr val="2CAAE1"/>
                </a:solidFill>
                <a:latin typeface="Arial"/>
              </a:rPr>
              <a:t>Värnen</a:t>
            </a:r>
            <a:r>
              <a:rPr lang="en-GB" sz="1800" kern="0" dirty="0" smtClean="0">
                <a:solidFill>
                  <a:srgbClr val="2CAAE1"/>
                </a:solidFill>
                <a:latin typeface="Arial"/>
              </a:rPr>
              <a:t>)</a:t>
            </a:r>
            <a:endParaRPr lang="en-GB" sz="1800" kern="0" dirty="0">
              <a:solidFill>
                <a:srgbClr val="2CAAE1"/>
              </a:solidFill>
              <a:latin typeface="Arial"/>
            </a:endParaRPr>
          </a:p>
          <a:p>
            <a:pPr lvl="0">
              <a:defRPr/>
            </a:pPr>
            <a:r>
              <a:rPr lang="en-GB" sz="1800" kern="0" dirty="0">
                <a:latin typeface="Arial"/>
              </a:rPr>
              <a:t>Transport shift from road to inland waterways </a:t>
            </a:r>
            <a:br>
              <a:rPr lang="en-GB" sz="1800" kern="0" dirty="0">
                <a:latin typeface="Arial"/>
              </a:rPr>
            </a:br>
            <a:r>
              <a:rPr lang="en-GB" sz="1800" kern="0" dirty="0">
                <a:latin typeface="Arial"/>
              </a:rPr>
              <a:t>in Lake </a:t>
            </a:r>
            <a:r>
              <a:rPr lang="en-GB" sz="1800" kern="0" dirty="0" err="1">
                <a:latin typeface="Arial"/>
              </a:rPr>
              <a:t>Värnen</a:t>
            </a:r>
            <a:r>
              <a:rPr lang="en-GB" sz="1800" kern="0" dirty="0">
                <a:latin typeface="Arial"/>
              </a:rPr>
              <a:t> </a:t>
            </a:r>
            <a:r>
              <a:rPr lang="en-GB" sz="1800" kern="0" dirty="0" smtClean="0">
                <a:latin typeface="Arial"/>
              </a:rPr>
              <a:t>area</a:t>
            </a:r>
          </a:p>
          <a:p>
            <a:pPr lvl="0">
              <a:defRPr/>
            </a:pPr>
            <a:endParaRPr lang="en-GB" sz="500" kern="0" dirty="0">
              <a:latin typeface="Arial"/>
            </a:endParaRPr>
          </a:p>
          <a:p>
            <a:pPr lvl="0">
              <a:defRPr/>
            </a:pPr>
            <a:r>
              <a:rPr lang="en-GB" sz="1800" kern="0" dirty="0" smtClean="0">
                <a:solidFill>
                  <a:srgbClr val="2CAAE1"/>
                </a:solidFill>
                <a:latin typeface="Arial"/>
              </a:rPr>
              <a:t>Finland </a:t>
            </a:r>
            <a:r>
              <a:rPr lang="en-GB" sz="1800" kern="0" dirty="0">
                <a:solidFill>
                  <a:srgbClr val="2CAAE1"/>
                </a:solidFill>
                <a:latin typeface="Arial"/>
              </a:rPr>
              <a:t>– North Karelia (Saimaa Canal &amp; Lake Area</a:t>
            </a:r>
            <a:r>
              <a:rPr lang="en-GB" sz="1800" kern="0" dirty="0" smtClean="0">
                <a:solidFill>
                  <a:srgbClr val="2CAAE1"/>
                </a:solidFill>
                <a:latin typeface="Arial"/>
              </a:rPr>
              <a:t>)</a:t>
            </a:r>
            <a:endParaRPr lang="en-GB" sz="1800" kern="0" dirty="0">
              <a:solidFill>
                <a:srgbClr val="2CAAE1"/>
              </a:solidFill>
              <a:latin typeface="Arial"/>
            </a:endParaRPr>
          </a:p>
          <a:p>
            <a:pPr lvl="0">
              <a:defRPr/>
            </a:pPr>
            <a:r>
              <a:rPr lang="en-GB" sz="1800" kern="0" dirty="0">
                <a:latin typeface="Arial"/>
              </a:rPr>
              <a:t>Enhancing IWT in Saimaa canal and lake </a:t>
            </a:r>
            <a:r>
              <a:rPr lang="en-GB" sz="1800" kern="0" dirty="0" smtClean="0">
                <a:latin typeface="Arial"/>
              </a:rPr>
              <a:t>area</a:t>
            </a:r>
          </a:p>
          <a:p>
            <a:pPr lvl="0">
              <a:defRPr/>
            </a:pPr>
            <a:endParaRPr lang="de-DE" sz="500" dirty="0"/>
          </a:p>
          <a:p>
            <a:pPr lvl="0">
              <a:defRPr/>
            </a:pPr>
            <a:r>
              <a:rPr lang="de-DE" sz="1800" kern="0" dirty="0">
                <a:solidFill>
                  <a:srgbClr val="2CAAE1"/>
                </a:solidFill>
                <a:latin typeface="Arial"/>
              </a:rPr>
              <a:t>Germany (North German </a:t>
            </a:r>
            <a:r>
              <a:rPr lang="en-GB" sz="1800" kern="0" dirty="0">
                <a:solidFill>
                  <a:srgbClr val="2CAAE1"/>
                </a:solidFill>
                <a:latin typeface="Arial"/>
              </a:rPr>
              <a:t>river basin</a:t>
            </a:r>
            <a:r>
              <a:rPr lang="de-DE" sz="1800" kern="0" dirty="0">
                <a:solidFill>
                  <a:srgbClr val="2CAAE1"/>
                </a:solidFill>
                <a:latin typeface="Arial"/>
              </a:rPr>
              <a:t>) </a:t>
            </a:r>
            <a:endParaRPr lang="de-DE" sz="1800" kern="0" dirty="0" smtClean="0">
              <a:solidFill>
                <a:srgbClr val="2CAAE1"/>
              </a:solidFill>
              <a:latin typeface="Arial"/>
            </a:endParaRPr>
          </a:p>
          <a:p>
            <a:pPr lvl="0">
              <a:defRPr/>
            </a:pPr>
            <a:r>
              <a:rPr lang="en-GB" sz="1800" kern="0" dirty="0" smtClean="0">
                <a:latin typeface="Arial"/>
              </a:rPr>
              <a:t>Digital </a:t>
            </a:r>
            <a:r>
              <a:rPr lang="en-GB" sz="1800" kern="0" dirty="0">
                <a:latin typeface="Arial"/>
              </a:rPr>
              <a:t>map with status information on inland waterways (RIS)</a:t>
            </a:r>
          </a:p>
          <a:p>
            <a:pPr lvl="0">
              <a:defRPr/>
            </a:pPr>
            <a:endParaRPr lang="de-DE" sz="800" dirty="0"/>
          </a:p>
          <a:p>
            <a:pPr lvl="0">
              <a:defRPr/>
            </a:pPr>
            <a:r>
              <a:rPr lang="en-GB" sz="1800" kern="0" dirty="0" smtClean="0">
                <a:solidFill>
                  <a:srgbClr val="2CAAE1"/>
                </a:solidFill>
                <a:latin typeface="Arial"/>
              </a:rPr>
              <a:t>Poland </a:t>
            </a:r>
            <a:r>
              <a:rPr lang="en-GB" sz="1800" kern="0" dirty="0">
                <a:solidFill>
                  <a:srgbClr val="2CAAE1"/>
                </a:solidFill>
                <a:latin typeface="Arial"/>
              </a:rPr>
              <a:t>– </a:t>
            </a:r>
            <a:r>
              <a:rPr lang="en-GB" sz="1800" kern="0" dirty="0" err="1">
                <a:solidFill>
                  <a:srgbClr val="2CAAE1"/>
                </a:solidFill>
                <a:latin typeface="Arial"/>
              </a:rPr>
              <a:t>Gdańsk</a:t>
            </a:r>
            <a:r>
              <a:rPr lang="en-GB" sz="1800" kern="0" dirty="0">
                <a:solidFill>
                  <a:srgbClr val="2CAAE1"/>
                </a:solidFill>
                <a:latin typeface="Arial"/>
              </a:rPr>
              <a:t> (the river Vistula)</a:t>
            </a:r>
          </a:p>
          <a:p>
            <a:pPr lvl="0">
              <a:defRPr/>
            </a:pPr>
            <a:r>
              <a:rPr lang="en-GB" sz="1800" kern="0" dirty="0">
                <a:latin typeface="Arial"/>
              </a:rPr>
              <a:t>Feasibility study </a:t>
            </a:r>
            <a:r>
              <a:rPr lang="en-GB" sz="1800" kern="0" dirty="0" smtClean="0">
                <a:latin typeface="Arial"/>
              </a:rPr>
              <a:t>for a multimodal inland terminal</a:t>
            </a:r>
          </a:p>
          <a:p>
            <a:pPr lvl="0">
              <a:defRPr/>
            </a:pPr>
            <a:endParaRPr lang="en-GB" sz="500" kern="0" dirty="0" smtClean="0">
              <a:latin typeface="Arial"/>
            </a:endParaRPr>
          </a:p>
          <a:p>
            <a:pPr lvl="0">
              <a:defRPr/>
            </a:pPr>
            <a:endParaRPr lang="de-DE" sz="100" dirty="0"/>
          </a:p>
          <a:p>
            <a:pPr>
              <a:defRPr/>
            </a:pPr>
            <a:r>
              <a:rPr lang="en-GB" sz="1800" kern="0" dirty="0">
                <a:solidFill>
                  <a:srgbClr val="2CAAE1"/>
                </a:solidFill>
                <a:latin typeface="Arial"/>
              </a:rPr>
              <a:t>Lithuania – </a:t>
            </a:r>
            <a:r>
              <a:rPr lang="en-GB" sz="1800" kern="0" dirty="0" err="1">
                <a:solidFill>
                  <a:srgbClr val="2CAAE1"/>
                </a:solidFill>
                <a:latin typeface="Arial"/>
              </a:rPr>
              <a:t>Klaipėda</a:t>
            </a:r>
            <a:r>
              <a:rPr lang="en-GB" sz="1800" kern="0" dirty="0">
                <a:solidFill>
                  <a:srgbClr val="2CAAE1"/>
                </a:solidFill>
                <a:latin typeface="Arial"/>
              </a:rPr>
              <a:t> (the river Neman)</a:t>
            </a:r>
          </a:p>
          <a:p>
            <a:pPr>
              <a:defRPr/>
            </a:pPr>
            <a:r>
              <a:rPr lang="de-DE" sz="1800" kern="0" dirty="0">
                <a:latin typeface="Arial"/>
              </a:rPr>
              <a:t>Heavy </a:t>
            </a:r>
            <a:r>
              <a:rPr lang="en-GB" sz="1800" kern="0" dirty="0">
                <a:latin typeface="Arial"/>
              </a:rPr>
              <a:t>goods</a:t>
            </a:r>
            <a:r>
              <a:rPr lang="de-DE" sz="1800" kern="0" dirty="0">
                <a:latin typeface="Arial"/>
              </a:rPr>
              <a:t> </a:t>
            </a:r>
            <a:r>
              <a:rPr lang="en-GB" sz="1800" kern="0" dirty="0">
                <a:latin typeface="Arial"/>
              </a:rPr>
              <a:t>transportation</a:t>
            </a:r>
            <a:r>
              <a:rPr lang="de-DE" sz="1800" kern="0" dirty="0">
                <a:latin typeface="Arial"/>
              </a:rPr>
              <a:t> </a:t>
            </a:r>
            <a:r>
              <a:rPr lang="en-GB" sz="1800" kern="0" dirty="0">
                <a:latin typeface="Arial"/>
              </a:rPr>
              <a:t>from</a:t>
            </a:r>
            <a:r>
              <a:rPr lang="de-DE" sz="1800" kern="0" dirty="0">
                <a:latin typeface="Arial"/>
              </a:rPr>
              <a:t> </a:t>
            </a:r>
            <a:r>
              <a:rPr lang="en-GB" sz="1800" kern="0" dirty="0">
                <a:latin typeface="Arial"/>
              </a:rPr>
              <a:t>the</a:t>
            </a:r>
            <a:r>
              <a:rPr lang="de-DE" sz="1800" kern="0" dirty="0">
                <a:latin typeface="Arial"/>
              </a:rPr>
              <a:t> Port </a:t>
            </a:r>
            <a:r>
              <a:rPr lang="en-GB" sz="1800" kern="0" dirty="0">
                <a:latin typeface="Arial"/>
              </a:rPr>
              <a:t>of</a:t>
            </a:r>
            <a:r>
              <a:rPr lang="de-DE" sz="1800" kern="0" dirty="0">
                <a:latin typeface="Arial"/>
              </a:rPr>
              <a:t> </a:t>
            </a:r>
            <a:r>
              <a:rPr lang="lt-LT" sz="1800" kern="0" dirty="0">
                <a:latin typeface="Arial"/>
              </a:rPr>
              <a:t>Klaipėda</a:t>
            </a:r>
            <a:r>
              <a:rPr lang="de-DE" sz="1800" kern="0" dirty="0">
                <a:latin typeface="Arial"/>
              </a:rPr>
              <a:t> </a:t>
            </a:r>
            <a:br>
              <a:rPr lang="de-DE" sz="1800" kern="0" dirty="0">
                <a:latin typeface="Arial"/>
              </a:rPr>
            </a:br>
            <a:r>
              <a:rPr lang="en-GB" sz="1800" kern="0" dirty="0">
                <a:latin typeface="Arial"/>
              </a:rPr>
              <a:t>to</a:t>
            </a:r>
            <a:r>
              <a:rPr lang="de-DE" sz="1800" kern="0" dirty="0">
                <a:latin typeface="Arial"/>
              </a:rPr>
              <a:t> </a:t>
            </a:r>
            <a:r>
              <a:rPr lang="en-GB" sz="1800" kern="0" dirty="0">
                <a:latin typeface="Arial"/>
              </a:rPr>
              <a:t>the</a:t>
            </a:r>
            <a:r>
              <a:rPr lang="de-DE" sz="1800" kern="0" dirty="0">
                <a:latin typeface="Arial"/>
              </a:rPr>
              <a:t> </a:t>
            </a:r>
            <a:r>
              <a:rPr lang="en-GB" sz="1800" kern="0" dirty="0" smtClean="0">
                <a:latin typeface="Arial"/>
              </a:rPr>
              <a:t>hinterland | Concept to retrofit diesel propulsion system</a:t>
            </a:r>
            <a:endParaRPr lang="en-GB" sz="1800" kern="0" dirty="0">
              <a:latin typeface="Arial"/>
            </a:endParaRPr>
          </a:p>
          <a:p>
            <a:pPr lvl="0">
              <a:defRPr/>
            </a:pPr>
            <a:endParaRPr lang="de-DE" sz="800" dirty="0" smtClean="0"/>
          </a:p>
          <a:p>
            <a:pPr lvl="0">
              <a:defRPr/>
            </a:pPr>
            <a:endParaRPr lang="en-GB" sz="400" kern="0" dirty="0">
              <a:latin typeface="Arial"/>
            </a:endParaRPr>
          </a:p>
        </p:txBody>
      </p:sp>
      <p:sp>
        <p:nvSpPr>
          <p:cNvPr id="10" name="Ellipse 9"/>
          <p:cNvSpPr/>
          <p:nvPr/>
        </p:nvSpPr>
        <p:spPr>
          <a:xfrm>
            <a:off x="10991750" y="1917626"/>
            <a:ext cx="576064" cy="115212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p:cNvSpPr/>
          <p:nvPr/>
        </p:nvSpPr>
        <p:spPr>
          <a:xfrm rot="18304939">
            <a:off x="7980583" y="3544948"/>
            <a:ext cx="802502" cy="44920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p:cNvSpPr/>
          <p:nvPr/>
        </p:nvSpPr>
        <p:spPr>
          <a:xfrm rot="21130500">
            <a:off x="9414193" y="5256822"/>
            <a:ext cx="356387" cy="85731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p:cNvSpPr/>
          <p:nvPr/>
        </p:nvSpPr>
        <p:spPr>
          <a:xfrm rot="1769374">
            <a:off x="7451151" y="5386715"/>
            <a:ext cx="1222540" cy="5991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p:cNvSpPr/>
          <p:nvPr/>
        </p:nvSpPr>
        <p:spPr>
          <a:xfrm rot="1053080">
            <a:off x="10081209" y="4906982"/>
            <a:ext cx="767605" cy="28803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489503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EMMA Vision </a:t>
            </a:r>
            <a:r>
              <a:rPr lang="de-DE" dirty="0" err="1" smtClean="0"/>
              <a:t>for</a:t>
            </a:r>
            <a:r>
              <a:rPr lang="de-DE" dirty="0" smtClean="0"/>
              <a:t> </a:t>
            </a:r>
            <a:r>
              <a:rPr lang="de-DE" dirty="0" err="1" smtClean="0"/>
              <a:t>the</a:t>
            </a:r>
            <a:r>
              <a:rPr lang="de-DE" dirty="0" smtClean="0"/>
              <a:t> Baltic </a:t>
            </a:r>
            <a:r>
              <a:rPr lang="de-DE" dirty="0" err="1" smtClean="0"/>
              <a:t>Sea</a:t>
            </a:r>
            <a:r>
              <a:rPr lang="de-DE" dirty="0" smtClean="0"/>
              <a:t> Region</a:t>
            </a:r>
            <a:endParaRPr lang="de-DE" dirty="0"/>
          </a:p>
        </p:txBody>
      </p:sp>
      <p:sp>
        <p:nvSpPr>
          <p:cNvPr id="16" name="Textplatzhalter 15"/>
          <p:cNvSpPr>
            <a:spLocks noGrp="1"/>
          </p:cNvSpPr>
          <p:nvPr>
            <p:ph type="body" sz="quarter" idx="10"/>
          </p:nvPr>
        </p:nvSpPr>
        <p:spPr/>
        <p:txBody>
          <a:bodyPr/>
          <a:lstStyle/>
          <a:p>
            <a:endParaRPr lang="de-DE"/>
          </a:p>
        </p:txBody>
      </p:sp>
      <p:sp>
        <p:nvSpPr>
          <p:cNvPr id="17" name="Textplatzhalter 16"/>
          <p:cNvSpPr>
            <a:spLocks noGrp="1"/>
          </p:cNvSpPr>
          <p:nvPr>
            <p:ph type="body" sz="quarter" idx="11"/>
          </p:nvPr>
        </p:nvSpPr>
        <p:spPr/>
        <p:txBody>
          <a:bodyPr/>
          <a:lstStyle/>
          <a:p>
            <a:r>
              <a:rPr lang="en-GB" dirty="0">
                <a:solidFill>
                  <a:srgbClr val="2CB4E1"/>
                </a:solidFill>
              </a:rPr>
              <a:t>IWT is </a:t>
            </a:r>
            <a:r>
              <a:rPr lang="en-GB" dirty="0" smtClean="0">
                <a:solidFill>
                  <a:srgbClr val="2CB4E1"/>
                </a:solidFill>
              </a:rPr>
              <a:t>a green, smart transport mode, well </a:t>
            </a:r>
            <a:r>
              <a:rPr lang="en-GB" dirty="0">
                <a:solidFill>
                  <a:srgbClr val="2CB4E1"/>
                </a:solidFill>
              </a:rPr>
              <a:t>integrated in </a:t>
            </a:r>
            <a:r>
              <a:rPr lang="en-GB" dirty="0" smtClean="0">
                <a:solidFill>
                  <a:srgbClr val="2CB4E1"/>
                </a:solidFill>
              </a:rPr>
              <a:t>multi-modal </a:t>
            </a:r>
            <a:r>
              <a:rPr lang="en-GB" dirty="0">
                <a:solidFill>
                  <a:srgbClr val="2CB4E1"/>
                </a:solidFill>
              </a:rPr>
              <a:t>supply </a:t>
            </a:r>
            <a:r>
              <a:rPr lang="en-GB" dirty="0" smtClean="0">
                <a:solidFill>
                  <a:srgbClr val="2CB4E1"/>
                </a:solidFill>
              </a:rPr>
              <a:t>chains with </a:t>
            </a:r>
            <a:r>
              <a:rPr lang="en-GB" dirty="0">
                <a:solidFill>
                  <a:srgbClr val="2CB4E1"/>
                </a:solidFill>
              </a:rPr>
              <a:t>remarkable </a:t>
            </a:r>
            <a:r>
              <a:rPr lang="en-GB" dirty="0" smtClean="0">
                <a:solidFill>
                  <a:srgbClr val="2CB4E1"/>
                </a:solidFill>
              </a:rPr>
              <a:t>share in the modal split</a:t>
            </a:r>
            <a:endParaRPr lang="en-GB" sz="1000" dirty="0"/>
          </a:p>
          <a:p>
            <a:endParaRPr lang="en-GB" sz="500" dirty="0" smtClean="0"/>
          </a:p>
          <a:p>
            <a:pPr marL="342900" indent="-342900">
              <a:buFont typeface="Courier New" panose="02070309020205020404" pitchFamily="49" charset="0"/>
              <a:buChar char="o"/>
            </a:pPr>
            <a:r>
              <a:rPr lang="en-GB" dirty="0" smtClean="0"/>
              <a:t>IWT is well considered in strategic </a:t>
            </a:r>
            <a:r>
              <a:rPr lang="en-GB" dirty="0"/>
              <a:t>transport network </a:t>
            </a:r>
            <a:r>
              <a:rPr lang="en-GB" dirty="0" smtClean="0"/>
              <a:t>planning and legislation</a:t>
            </a:r>
          </a:p>
          <a:p>
            <a:pPr marL="342900" indent="-342900">
              <a:buFont typeface="Courier New" panose="02070309020205020404" pitchFamily="49" charset="0"/>
              <a:buChar char="o"/>
            </a:pPr>
            <a:endParaRPr lang="en-GB" sz="800" dirty="0" smtClean="0"/>
          </a:p>
          <a:p>
            <a:pPr marL="342900" indent="-342900">
              <a:buFont typeface="Courier New" panose="02070309020205020404" pitchFamily="49" charset="0"/>
              <a:buChar char="o"/>
            </a:pPr>
            <a:r>
              <a:rPr lang="en-GB" sz="2000" dirty="0" smtClean="0"/>
              <a:t>A </a:t>
            </a:r>
            <a:r>
              <a:rPr lang="en-GB" sz="2000" dirty="0"/>
              <a:t>clear ITS </a:t>
            </a:r>
            <a:r>
              <a:rPr lang="en-GB" sz="2000" dirty="0" smtClean="0"/>
              <a:t>strategy (RIS/VTS) is in place and enables smart shipping solutions </a:t>
            </a:r>
            <a:endParaRPr lang="en-GB" sz="2000" dirty="0"/>
          </a:p>
          <a:p>
            <a:pPr marL="361950" lvl="1" indent="-361950"/>
            <a:endParaRPr lang="en-GB" sz="800" dirty="0" smtClean="0"/>
          </a:p>
          <a:p>
            <a:pPr marL="361950" lvl="1" indent="-361950"/>
            <a:r>
              <a:rPr lang="en-GB" sz="2000" dirty="0" smtClean="0"/>
              <a:t>An alternative </a:t>
            </a:r>
            <a:r>
              <a:rPr lang="en-GB" sz="2000" dirty="0"/>
              <a:t>fuel </a:t>
            </a:r>
            <a:r>
              <a:rPr lang="en-GB" sz="2000" dirty="0" smtClean="0"/>
              <a:t>network is </a:t>
            </a:r>
            <a:r>
              <a:rPr lang="en-GB" sz="2000" dirty="0"/>
              <a:t>in </a:t>
            </a:r>
            <a:r>
              <a:rPr lang="en-GB" sz="2000" dirty="0" smtClean="0"/>
              <a:t>operation serving a modern, smart and green IWT fleet</a:t>
            </a:r>
            <a:endParaRPr lang="en-GB" sz="2000" dirty="0"/>
          </a:p>
          <a:p>
            <a:pPr marL="342900" indent="-342900">
              <a:buFont typeface="Courier New" panose="02070309020205020404" pitchFamily="49" charset="0"/>
              <a:buChar char="o"/>
            </a:pPr>
            <a:endParaRPr lang="en-GB" sz="800" dirty="0" smtClean="0"/>
          </a:p>
          <a:p>
            <a:pPr marL="342900" indent="-342900">
              <a:buFont typeface="Courier New" panose="02070309020205020404" pitchFamily="49" charset="0"/>
              <a:buChar char="o"/>
            </a:pPr>
            <a:r>
              <a:rPr lang="en-GB" dirty="0" smtClean="0"/>
              <a:t>Transition </a:t>
            </a:r>
            <a:r>
              <a:rPr lang="en-GB" dirty="0"/>
              <a:t>points between different waterway classes </a:t>
            </a:r>
            <a:r>
              <a:rPr lang="en-GB" dirty="0" smtClean="0"/>
              <a:t/>
            </a:r>
            <a:br>
              <a:rPr lang="en-GB" dirty="0" smtClean="0"/>
            </a:br>
            <a:r>
              <a:rPr lang="en-GB" dirty="0" smtClean="0"/>
              <a:t>and </a:t>
            </a:r>
            <a:r>
              <a:rPr lang="en-GB" dirty="0"/>
              <a:t>there interlinks are </a:t>
            </a:r>
            <a:r>
              <a:rPr lang="en-GB" dirty="0" smtClean="0"/>
              <a:t>established</a:t>
            </a:r>
          </a:p>
          <a:p>
            <a:pPr marL="342900" indent="-342900">
              <a:buFont typeface="Courier New" panose="02070309020205020404" pitchFamily="49" charset="0"/>
              <a:buChar char="o"/>
            </a:pPr>
            <a:endParaRPr lang="en-GB" sz="800" dirty="0" smtClean="0"/>
          </a:p>
          <a:p>
            <a:pPr marL="342900" indent="-342900">
              <a:buFont typeface="Courier New" panose="02070309020205020404" pitchFamily="49" charset="0"/>
              <a:buChar char="o"/>
            </a:pPr>
            <a:r>
              <a:rPr lang="en-GB" dirty="0" smtClean="0"/>
              <a:t>Sectors’ voice is strengthened</a:t>
            </a:r>
            <a:endParaRPr lang="en-GB" sz="1000" dirty="0" smtClean="0"/>
          </a:p>
          <a:p>
            <a:endParaRPr lang="de-DE" dirty="0"/>
          </a:p>
        </p:txBody>
      </p:sp>
      <p:sp>
        <p:nvSpPr>
          <p:cNvPr id="18" name="Bildplatzhalter 17"/>
          <p:cNvSpPr>
            <a:spLocks noGrp="1"/>
          </p:cNvSpPr>
          <p:nvPr>
            <p:ph type="pic" sz="quarter" idx="12"/>
          </p:nvPr>
        </p:nvSpPr>
        <p:spPr/>
      </p:sp>
      <p:sp>
        <p:nvSpPr>
          <p:cNvPr id="6" name="Textplatzhalter 2"/>
          <p:cNvSpPr txBox="1">
            <a:spLocks/>
          </p:cNvSpPr>
          <p:nvPr/>
        </p:nvSpPr>
        <p:spPr>
          <a:xfrm>
            <a:off x="860571" y="3717826"/>
            <a:ext cx="4737895" cy="439200"/>
          </a:xfrm>
          <a:prstGeom prst="rect">
            <a:avLst/>
          </a:prstGeom>
        </p:spPr>
        <p:txBody>
          <a:bodyPr>
            <a:normAutofit/>
          </a:bodyPr>
          <a:lstStyle>
            <a:lvl1pPr marL="0" marR="0" indent="0" algn="l" defTabSz="914400" rtl="0" eaLnBrk="1" fontAlgn="base" latinLnBrk="0" hangingPunct="1">
              <a:lnSpc>
                <a:spcPct val="100000"/>
              </a:lnSpc>
              <a:spcBef>
                <a:spcPct val="20000"/>
              </a:spcBef>
              <a:spcAft>
                <a:spcPct val="0"/>
              </a:spcAft>
              <a:buClrTx/>
              <a:buSzTx/>
              <a:buFontTx/>
              <a:buNone/>
              <a:tabLst/>
              <a:defRPr sz="2000" i="1" kern="1200" baseline="0">
                <a:solidFill>
                  <a:srgbClr val="00507F"/>
                </a:solidFill>
                <a:latin typeface="Arial" panose="020B0604020202020204" pitchFamily="34" charset="0"/>
                <a:ea typeface="+mn-ea"/>
                <a:cs typeface="Arial" panose="020B0604020202020204" pitchFamily="34" charset="0"/>
              </a:defRPr>
            </a:lvl1pPr>
            <a:lvl2pPr marL="179388" marR="0" indent="-177800" algn="l" defTabSz="914400" rtl="0" eaLnBrk="1" fontAlgn="base" latinLnBrk="0" hangingPunct="1">
              <a:lnSpc>
                <a:spcPct val="100000"/>
              </a:lnSpc>
              <a:spcBef>
                <a:spcPts val="480"/>
              </a:spcBef>
              <a:spcAft>
                <a:spcPts val="600"/>
              </a:spcAft>
              <a:buClrTx/>
              <a:buSzTx/>
              <a:buFont typeface="Courier New" panose="02070309020205020404" pitchFamily="49" charset="0"/>
              <a:buChar char="o"/>
              <a:tabLst/>
              <a:defRPr sz="1800" kern="1200" baseline="0">
                <a:solidFill>
                  <a:srgbClr val="00507F"/>
                </a:solidFill>
                <a:latin typeface="Arial" panose="020B0604020202020204" pitchFamily="34" charset="0"/>
                <a:ea typeface="+mn-ea"/>
                <a:cs typeface="Arial" panose="020B0604020202020204" pitchFamily="34" charset="0"/>
              </a:defRPr>
            </a:lvl2pPr>
            <a:lvl3pPr marL="565150" marR="0" indent="-120650" algn="l" defTabSz="914400" rtl="0" eaLnBrk="1" fontAlgn="base" latinLnBrk="0" hangingPunct="1">
              <a:lnSpc>
                <a:spcPct val="100000"/>
              </a:lnSpc>
              <a:spcBef>
                <a:spcPts val="480"/>
              </a:spcBef>
              <a:spcAft>
                <a:spcPts val="600"/>
              </a:spcAft>
              <a:buClrTx/>
              <a:buSzTx/>
              <a:buFont typeface="Courier New" panose="02070309020205020404" pitchFamily="49" charset="0"/>
              <a:buChar char="o"/>
              <a:tabLst/>
              <a:defRPr sz="1800" kern="1200" baseline="0">
                <a:solidFill>
                  <a:srgbClr val="00507F"/>
                </a:solidFill>
                <a:latin typeface="Arial" panose="020B0604020202020204" pitchFamily="34" charset="0"/>
                <a:ea typeface="+mn-ea"/>
                <a:cs typeface="Arial" panose="020B0604020202020204" pitchFamily="34" charset="0"/>
              </a:defRPr>
            </a:lvl3pPr>
            <a:lvl4pPr marL="855663" marR="0" indent="-111125" algn="l" defTabSz="914400" rtl="0" eaLnBrk="1" fontAlgn="base" latinLnBrk="0" hangingPunct="1">
              <a:lnSpc>
                <a:spcPct val="100000"/>
              </a:lnSpc>
              <a:spcBef>
                <a:spcPts val="480"/>
              </a:spcBef>
              <a:spcAft>
                <a:spcPts val="600"/>
              </a:spcAft>
              <a:buClrTx/>
              <a:buSzTx/>
              <a:buFont typeface="Courier New" panose="02070309020205020404" pitchFamily="49" charset="0"/>
              <a:buChar char="o"/>
              <a:tabLst/>
              <a:defRPr sz="1800" kern="1200" baseline="0">
                <a:solidFill>
                  <a:srgbClr val="00507F"/>
                </a:solidFill>
                <a:latin typeface="Arial" panose="020B0604020202020204" pitchFamily="34" charset="0"/>
                <a:ea typeface="+mn-ea"/>
                <a:cs typeface="Arial" panose="020B0604020202020204" pitchFamily="34" charset="0"/>
              </a:defRPr>
            </a:lvl4pPr>
            <a:lvl5pPr marL="2057400" marR="0" indent="-228600" algn="l" defTabSz="914400" rtl="0" eaLnBrk="1" fontAlgn="auto" latinLnBrk="0" hangingPunct="1">
              <a:lnSpc>
                <a:spcPct val="100000"/>
              </a:lnSpc>
              <a:spcBef>
                <a:spcPct val="20000"/>
              </a:spcBef>
              <a:spcAft>
                <a:spcPts val="0"/>
              </a:spcAft>
              <a:buClrTx/>
              <a:buSzTx/>
              <a:buFont typeface="Arial" panose="020B0604020202020204" pitchFamily="34" charset="0"/>
              <a:buChar char="»"/>
              <a:tabLst/>
              <a:defRPr sz="1600" kern="1200">
                <a:solidFill>
                  <a:srgbClr val="00507F"/>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dirty="0">
              <a:solidFill>
                <a:srgbClr val="2CB4E1"/>
              </a:solidFill>
            </a:endParaRPr>
          </a:p>
        </p:txBody>
      </p:sp>
      <p:sp>
        <p:nvSpPr>
          <p:cNvPr id="7" name="Rechteck 6"/>
          <p:cNvSpPr/>
          <p:nvPr/>
        </p:nvSpPr>
        <p:spPr>
          <a:xfrm>
            <a:off x="550590" y="1263701"/>
            <a:ext cx="5774242" cy="2135969"/>
          </a:xfrm>
          <a:prstGeom prst="rect">
            <a:avLst/>
          </a:prstGeom>
        </p:spPr>
        <p:txBody>
          <a:bodyPr/>
          <a:lstStyle/>
          <a:p>
            <a:pPr defTabSz="914400" fontAlgn="base">
              <a:spcBef>
                <a:spcPct val="20000"/>
              </a:spcBef>
              <a:spcAft>
                <a:spcPct val="0"/>
              </a:spcAft>
            </a:pPr>
            <a:endParaRPr lang="en-GB" sz="2000" dirty="0">
              <a:solidFill>
                <a:srgbClr val="00507F"/>
              </a:solidFill>
              <a:latin typeface="Arial" panose="020B0604020202020204" pitchFamily="34" charset="0"/>
              <a:cs typeface="Arial" panose="020B0604020202020204" pitchFamily="34" charset="0"/>
            </a:endParaRPr>
          </a:p>
        </p:txBody>
      </p:sp>
      <p:sp>
        <p:nvSpPr>
          <p:cNvPr id="19" name="Textfeld 18"/>
          <p:cNvSpPr txBox="1"/>
          <p:nvPr/>
        </p:nvSpPr>
        <p:spPr>
          <a:xfrm>
            <a:off x="8759502" y="5837996"/>
            <a:ext cx="1163718" cy="400110"/>
          </a:xfrm>
          <a:prstGeom prst="rect">
            <a:avLst/>
          </a:prstGeom>
          <a:noFill/>
        </p:spPr>
        <p:txBody>
          <a:bodyPr wrap="square" rtlCol="0">
            <a:spAutoFit/>
          </a:bodyPr>
          <a:lstStyle/>
          <a:p>
            <a:r>
              <a:rPr lang="de-DE" sz="1000" dirty="0">
                <a:solidFill>
                  <a:schemeClr val="bg1"/>
                </a:solidFill>
              </a:rPr>
              <a:t>© </a:t>
            </a:r>
            <a:r>
              <a:rPr lang="de-DE" sz="1000" dirty="0" err="1" smtClean="0">
                <a:solidFill>
                  <a:schemeClr val="bg1"/>
                </a:solidFill>
              </a:rPr>
              <a:t>Watertruck</a:t>
            </a:r>
            <a:r>
              <a:rPr lang="de-DE" sz="1000" dirty="0" smtClean="0">
                <a:solidFill>
                  <a:schemeClr val="bg1"/>
                </a:solidFill>
              </a:rPr>
              <a:t>+</a:t>
            </a:r>
            <a:endParaRPr lang="de-DE" sz="1000" dirty="0">
              <a:solidFill>
                <a:schemeClr val="bg1"/>
              </a:solidFill>
            </a:endParaRPr>
          </a:p>
          <a:p>
            <a:r>
              <a:rPr lang="de-DE" sz="1000" dirty="0" smtClean="0">
                <a:solidFill>
                  <a:schemeClr val="bg1"/>
                </a:solidFill>
              </a:rPr>
              <a:t> </a:t>
            </a:r>
            <a:endParaRPr lang="de-DE" sz="1000" dirty="0">
              <a:solidFill>
                <a:schemeClr val="bg1"/>
              </a:solidFill>
            </a:endParaRPr>
          </a:p>
        </p:txBody>
      </p:sp>
      <p:pic>
        <p:nvPicPr>
          <p:cNvPr id="21" name="Grafik 20"/>
          <p:cNvPicPr>
            <a:picLocks noChangeAspect="1"/>
          </p:cNvPicPr>
          <p:nvPr/>
        </p:nvPicPr>
        <p:blipFill>
          <a:blip r:embed="rId3"/>
          <a:stretch>
            <a:fillRect/>
          </a:stretch>
        </p:blipFill>
        <p:spPr>
          <a:xfrm>
            <a:off x="7895406" y="3815888"/>
            <a:ext cx="3980327" cy="2318212"/>
          </a:xfrm>
          <a:prstGeom prst="rect">
            <a:avLst/>
          </a:prstGeom>
        </p:spPr>
      </p:pic>
      <p:pic>
        <p:nvPicPr>
          <p:cNvPr id="11" name="Grafik 10"/>
          <p:cNvPicPr>
            <a:picLocks noChangeAspect="1"/>
          </p:cNvPicPr>
          <p:nvPr/>
        </p:nvPicPr>
        <p:blipFill>
          <a:blip r:embed="rId4"/>
          <a:stretch>
            <a:fillRect/>
          </a:stretch>
        </p:blipFill>
        <p:spPr>
          <a:xfrm>
            <a:off x="7895406" y="1562100"/>
            <a:ext cx="3339469" cy="2080959"/>
          </a:xfrm>
          <a:prstGeom prst="rect">
            <a:avLst/>
          </a:prstGeom>
        </p:spPr>
      </p:pic>
      <p:sp>
        <p:nvSpPr>
          <p:cNvPr id="3" name="Textfeld 2"/>
          <p:cNvSpPr txBox="1"/>
          <p:nvPr/>
        </p:nvSpPr>
        <p:spPr>
          <a:xfrm rot="16200000">
            <a:off x="10430030" y="2239710"/>
            <a:ext cx="2592288" cy="307777"/>
          </a:xfrm>
          <a:prstGeom prst="rect">
            <a:avLst/>
          </a:prstGeom>
          <a:noFill/>
        </p:spPr>
        <p:txBody>
          <a:bodyPr wrap="square" rtlCol="0">
            <a:spAutoFit/>
          </a:bodyPr>
          <a:lstStyle/>
          <a:p>
            <a:r>
              <a:rPr lang="de-DE" sz="1400" dirty="0" smtClean="0"/>
              <a:t>© BEHALA/ TUB-EBMS</a:t>
            </a:r>
            <a:endParaRPr lang="de-DE" sz="1400" dirty="0"/>
          </a:p>
        </p:txBody>
      </p:sp>
    </p:spTree>
    <p:extLst>
      <p:ext uri="{BB962C8B-B14F-4D97-AF65-F5344CB8AC3E}">
        <p14:creationId xmlns:p14="http://schemas.microsoft.com/office/powerpoint/2010/main" val="14352242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1"/>
          </p:nvPr>
        </p:nvSpPr>
        <p:spPr/>
        <p:txBody>
          <a:bodyPr/>
          <a:lstStyle/>
          <a:p>
            <a:r>
              <a:rPr lang="en-GB" dirty="0"/>
              <a:t>EMMA in a Nutshell</a:t>
            </a:r>
          </a:p>
        </p:txBody>
      </p:sp>
      <p:sp>
        <p:nvSpPr>
          <p:cNvPr id="3" name="Textplatzhalter 2"/>
          <p:cNvSpPr>
            <a:spLocks noGrp="1"/>
          </p:cNvSpPr>
          <p:nvPr>
            <p:ph type="body" sz="quarter" idx="12"/>
          </p:nvPr>
        </p:nvSpPr>
        <p:spPr/>
        <p:txBody>
          <a:bodyPr/>
          <a:lstStyle/>
          <a:p>
            <a:r>
              <a:rPr lang="en-GB" dirty="0" smtClean="0">
                <a:solidFill>
                  <a:srgbClr val="2CB4E1"/>
                </a:solidFill>
              </a:rPr>
              <a:t>Competitive Improvement Plans</a:t>
            </a:r>
            <a:endParaRPr lang="en-GB" dirty="0">
              <a:solidFill>
                <a:srgbClr val="2CB4E1"/>
              </a:solidFill>
            </a:endParaRPr>
          </a:p>
        </p:txBody>
      </p:sp>
      <p:sp>
        <p:nvSpPr>
          <p:cNvPr id="4" name="Textplatzhalter 3"/>
          <p:cNvSpPr>
            <a:spLocks noGrp="1"/>
          </p:cNvSpPr>
          <p:nvPr>
            <p:ph type="body" sz="quarter" idx="13"/>
          </p:nvPr>
        </p:nvSpPr>
        <p:spPr/>
        <p:txBody>
          <a:bodyPr/>
          <a:lstStyle/>
          <a:p>
            <a:r>
              <a:rPr lang="en-GB" dirty="0" smtClean="0"/>
              <a:t>Baltic Sea Region and International</a:t>
            </a:r>
            <a:endParaRPr lang="en-GB" dirty="0"/>
          </a:p>
        </p:txBody>
      </p:sp>
      <p:sp>
        <p:nvSpPr>
          <p:cNvPr id="5" name="Textplatzhalter 4"/>
          <p:cNvSpPr>
            <a:spLocks noGrp="1"/>
          </p:cNvSpPr>
          <p:nvPr>
            <p:ph type="body" sz="quarter" idx="14"/>
          </p:nvPr>
        </p:nvSpPr>
        <p:spPr/>
        <p:txBody>
          <a:bodyPr/>
          <a:lstStyle/>
          <a:p>
            <a:r>
              <a:rPr lang="en-GB" dirty="0" smtClean="0"/>
              <a:t>Conclusions and Recommendations</a:t>
            </a:r>
            <a:endParaRPr lang="en-GB" dirty="0"/>
          </a:p>
        </p:txBody>
      </p:sp>
      <p:sp>
        <p:nvSpPr>
          <p:cNvPr id="6" name="Titel 5"/>
          <p:cNvSpPr>
            <a:spLocks noGrp="1"/>
          </p:cNvSpPr>
          <p:nvPr>
            <p:ph type="title"/>
          </p:nvPr>
        </p:nvSpPr>
        <p:spPr/>
        <p:txBody>
          <a:bodyPr/>
          <a:lstStyle/>
          <a:p>
            <a:r>
              <a:rPr lang="de-DE" dirty="0" smtClean="0"/>
              <a:t>Content</a:t>
            </a:r>
            <a:endParaRPr lang="de-DE" dirty="0"/>
          </a:p>
        </p:txBody>
      </p:sp>
    </p:spTree>
    <p:extLst>
      <p:ext uri="{BB962C8B-B14F-4D97-AF65-F5344CB8AC3E}">
        <p14:creationId xmlns:p14="http://schemas.microsoft.com/office/powerpoint/2010/main" val="41547751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GB" dirty="0" smtClean="0"/>
              <a:t>Finland</a:t>
            </a:r>
            <a:endParaRPr lang="en-GB" dirty="0"/>
          </a:p>
        </p:txBody>
      </p:sp>
      <p:sp>
        <p:nvSpPr>
          <p:cNvPr id="5" name="Textplatzhalter 4"/>
          <p:cNvSpPr>
            <a:spLocks noGrp="1"/>
          </p:cNvSpPr>
          <p:nvPr>
            <p:ph type="body" sz="quarter" idx="10"/>
          </p:nvPr>
        </p:nvSpPr>
        <p:spPr/>
        <p:txBody>
          <a:bodyPr/>
          <a:lstStyle/>
          <a:p>
            <a:r>
              <a:rPr lang="en-GB" dirty="0" smtClean="0">
                <a:solidFill>
                  <a:srgbClr val="2CB4E1"/>
                </a:solidFill>
              </a:rPr>
              <a:t>Infrastructural Bottlenecks and Potentials</a:t>
            </a:r>
            <a:endParaRPr lang="en-GB" dirty="0">
              <a:solidFill>
                <a:srgbClr val="2CB4E1"/>
              </a:solidFill>
            </a:endParaRPr>
          </a:p>
        </p:txBody>
      </p:sp>
      <p:sp>
        <p:nvSpPr>
          <p:cNvPr id="6" name="Textplatzhalter 5"/>
          <p:cNvSpPr>
            <a:spLocks noGrp="1"/>
          </p:cNvSpPr>
          <p:nvPr>
            <p:ph type="body" sz="quarter" idx="11"/>
          </p:nvPr>
        </p:nvSpPr>
        <p:spPr>
          <a:xfrm>
            <a:off x="349200" y="1562400"/>
            <a:ext cx="7402190" cy="4572000"/>
          </a:xfrm>
        </p:spPr>
        <p:txBody>
          <a:bodyPr/>
          <a:lstStyle/>
          <a:p>
            <a:r>
              <a:rPr lang="en-GB" dirty="0" smtClean="0"/>
              <a:t>Lake </a:t>
            </a:r>
            <a:r>
              <a:rPr lang="en-GB" dirty="0"/>
              <a:t>Saimaa </a:t>
            </a:r>
            <a:r>
              <a:rPr lang="en-GB" dirty="0" smtClean="0"/>
              <a:t>(several </a:t>
            </a:r>
            <a:r>
              <a:rPr lang="en-GB" dirty="0"/>
              <a:t>lakes and </a:t>
            </a:r>
            <a:r>
              <a:rPr lang="en-GB" dirty="0" smtClean="0"/>
              <a:t>waterways) are </a:t>
            </a:r>
            <a:r>
              <a:rPr lang="en-GB" dirty="0"/>
              <a:t>connected by </a:t>
            </a:r>
            <a:r>
              <a:rPr lang="en-GB" dirty="0" smtClean="0"/>
              <a:t>natural and artificial </a:t>
            </a:r>
            <a:r>
              <a:rPr lang="en-GB" dirty="0"/>
              <a:t>canals and </a:t>
            </a:r>
            <a:r>
              <a:rPr lang="en-GB" dirty="0" smtClean="0"/>
              <a:t>lock to the BSR.</a:t>
            </a:r>
          </a:p>
          <a:p>
            <a:r>
              <a:rPr lang="en-GB" dirty="0"/>
              <a:t>The locks used today </a:t>
            </a:r>
            <a:r>
              <a:rPr lang="en-GB" dirty="0" smtClean="0"/>
              <a:t>were </a:t>
            </a:r>
            <a:r>
              <a:rPr lang="en-GB" dirty="0"/>
              <a:t>renewed in 1968 when vessels in general were smaller than </a:t>
            </a:r>
            <a:r>
              <a:rPr lang="en-GB" dirty="0" smtClean="0"/>
              <a:t>today.</a:t>
            </a:r>
          </a:p>
          <a:p>
            <a:pPr marL="342900" indent="-342900">
              <a:buFont typeface="Arial" panose="020B0604020202020204" pitchFamily="34" charset="0"/>
              <a:buChar char="•"/>
            </a:pPr>
            <a:r>
              <a:rPr lang="en-GB" dirty="0"/>
              <a:t>By enlarging all eight locks by 12 meters in length would benefit traffic in Saimaa inland waterway </a:t>
            </a:r>
            <a:endParaRPr lang="en-GB" dirty="0" smtClean="0"/>
          </a:p>
          <a:p>
            <a:pPr marL="342900" indent="-342900">
              <a:buFont typeface="Arial" panose="020B0604020202020204" pitchFamily="34" charset="0"/>
              <a:buChar char="•"/>
            </a:pPr>
            <a:r>
              <a:rPr lang="en-GB" dirty="0"/>
              <a:t>A political issue is raising water level in the Canal by 10 cm. This measure together with a solution to stabilise the dams is technically possible but requires a permission of The Water Court. </a:t>
            </a:r>
            <a:endParaRPr lang="en-GB" dirty="0" smtClean="0"/>
          </a:p>
          <a:p>
            <a:r>
              <a:rPr lang="en-GB" dirty="0"/>
              <a:t>Realisation of measures above would result in a new vessel size </a:t>
            </a:r>
            <a:r>
              <a:rPr lang="en-GB" dirty="0" smtClean="0"/>
              <a:t>able to carry about </a:t>
            </a:r>
            <a:r>
              <a:rPr lang="en-GB" dirty="0"/>
              <a:t>20% more cargo </a:t>
            </a:r>
            <a:r>
              <a:rPr lang="en-GB" dirty="0" smtClean="0"/>
              <a:t>resulting </a:t>
            </a:r>
            <a:r>
              <a:rPr lang="en-GB" dirty="0"/>
              <a:t>in enhanced competitiveness of IWT against other transport </a:t>
            </a:r>
            <a:r>
              <a:rPr lang="en-GB" dirty="0" smtClean="0"/>
              <a:t>modes.</a:t>
            </a:r>
          </a:p>
          <a:p>
            <a:endParaRPr lang="de-DE" dirty="0"/>
          </a:p>
        </p:txBody>
      </p:sp>
      <p:sp>
        <p:nvSpPr>
          <p:cNvPr id="7" name="Bildplatzhalter 6"/>
          <p:cNvSpPr>
            <a:spLocks noGrp="1"/>
          </p:cNvSpPr>
          <p:nvPr>
            <p:ph type="pic" sz="quarter" idx="12"/>
          </p:nvPr>
        </p:nvSpPr>
        <p:spPr/>
      </p:sp>
      <p:pic>
        <p:nvPicPr>
          <p:cNvPr id="8" name="Grafik 7"/>
          <p:cNvPicPr>
            <a:picLocks noChangeAspect="1"/>
          </p:cNvPicPr>
          <p:nvPr/>
        </p:nvPicPr>
        <p:blipFill>
          <a:blip r:embed="rId3"/>
          <a:stretch>
            <a:fillRect/>
          </a:stretch>
        </p:blipFill>
        <p:spPr>
          <a:xfrm>
            <a:off x="7920263" y="1562100"/>
            <a:ext cx="3941583" cy="4572000"/>
          </a:xfrm>
          <a:prstGeom prst="rect">
            <a:avLst/>
          </a:prstGeom>
        </p:spPr>
      </p:pic>
    </p:spTree>
    <p:extLst>
      <p:ext uri="{BB962C8B-B14F-4D97-AF65-F5344CB8AC3E}">
        <p14:creationId xmlns:p14="http://schemas.microsoft.com/office/powerpoint/2010/main" val="2613202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Finland</a:t>
            </a:r>
            <a:endParaRPr lang="de-DE" dirty="0"/>
          </a:p>
        </p:txBody>
      </p:sp>
      <p:sp>
        <p:nvSpPr>
          <p:cNvPr id="3" name="Textplatzhalter 2"/>
          <p:cNvSpPr>
            <a:spLocks noGrp="1"/>
          </p:cNvSpPr>
          <p:nvPr>
            <p:ph type="body" sz="quarter" idx="10"/>
          </p:nvPr>
        </p:nvSpPr>
        <p:spPr/>
        <p:txBody>
          <a:bodyPr/>
          <a:lstStyle/>
          <a:p>
            <a:r>
              <a:rPr lang="en-GB" dirty="0" smtClean="0">
                <a:solidFill>
                  <a:srgbClr val="2CB4E1"/>
                </a:solidFill>
              </a:rPr>
              <a:t>Recommendations and Conclusions</a:t>
            </a:r>
            <a:endParaRPr lang="en-GB" dirty="0">
              <a:solidFill>
                <a:srgbClr val="2CB4E1"/>
              </a:solidFill>
            </a:endParaRPr>
          </a:p>
        </p:txBody>
      </p:sp>
      <p:sp>
        <p:nvSpPr>
          <p:cNvPr id="4" name="Textplatzhalter 3"/>
          <p:cNvSpPr>
            <a:spLocks noGrp="1"/>
          </p:cNvSpPr>
          <p:nvPr>
            <p:ph type="body" sz="quarter" idx="11"/>
          </p:nvPr>
        </p:nvSpPr>
        <p:spPr/>
        <p:txBody>
          <a:bodyPr/>
          <a:lstStyle/>
          <a:p>
            <a:pPr marL="457200" indent="-457200">
              <a:buFont typeface="Courier New" panose="02070309020205020404" pitchFamily="49" charset="0"/>
              <a:buChar char="o"/>
            </a:pPr>
            <a:r>
              <a:rPr lang="en-GB" dirty="0" smtClean="0"/>
              <a:t>Planned </a:t>
            </a:r>
            <a:r>
              <a:rPr lang="en-GB" dirty="0"/>
              <a:t>investments should be implemented without delay to offer reliable infrastructure to IWT stakeholders. </a:t>
            </a:r>
            <a:endParaRPr lang="de-DE" dirty="0"/>
          </a:p>
          <a:p>
            <a:pPr marL="457200" indent="-457200">
              <a:buFont typeface="Courier New" panose="02070309020205020404" pitchFamily="49" charset="0"/>
              <a:buChar char="o"/>
            </a:pPr>
            <a:r>
              <a:rPr lang="en-GB" dirty="0"/>
              <a:t>Digitalisation should be pushed forward to ensure to keep track of VTS service developments and to align it to central European RIS accordingly.</a:t>
            </a:r>
            <a:endParaRPr lang="de-DE" dirty="0"/>
          </a:p>
          <a:p>
            <a:pPr marL="457200" indent="-457200">
              <a:buFont typeface="Courier New" panose="02070309020205020404" pitchFamily="49" charset="0"/>
              <a:buChar char="o"/>
            </a:pPr>
            <a:r>
              <a:rPr lang="en-GB" dirty="0" smtClean="0"/>
              <a:t>Enhanced </a:t>
            </a:r>
            <a:r>
              <a:rPr lang="en-GB" dirty="0"/>
              <a:t>co-operation between politics and administrations to support resources, financing and involvement of the industry in order to conduct the needed improvements and enable more efficient use of IWT should be aimed.</a:t>
            </a:r>
            <a:endParaRPr lang="de-DE" dirty="0"/>
          </a:p>
          <a:p>
            <a:endParaRPr lang="de-DE" dirty="0"/>
          </a:p>
        </p:txBody>
      </p:sp>
      <p:pic>
        <p:nvPicPr>
          <p:cNvPr id="8" name="Bildplatzhalter 7"/>
          <p:cNvPicPr>
            <a:picLocks noGrp="1" noChangeAspect="1"/>
          </p:cNvPicPr>
          <p:nvPr>
            <p:ph type="pic" sz="quarter" idx="12"/>
          </p:nvPr>
        </p:nvPicPr>
        <p:blipFill>
          <a:blip r:embed="rId2"/>
          <a:srcRect l="6757" r="6757"/>
          <a:stretch>
            <a:fillRect/>
          </a:stretch>
        </p:blipFill>
        <p:spPr>
          <a:prstGeom prst="rect">
            <a:avLst/>
          </a:prstGeom>
        </p:spPr>
      </p:pic>
      <p:sp>
        <p:nvSpPr>
          <p:cNvPr id="9" name="Textfeld 8"/>
          <p:cNvSpPr txBox="1"/>
          <p:nvPr/>
        </p:nvSpPr>
        <p:spPr>
          <a:xfrm>
            <a:off x="7895406" y="1571658"/>
            <a:ext cx="1818815" cy="461665"/>
          </a:xfrm>
          <a:prstGeom prst="rect">
            <a:avLst/>
          </a:prstGeom>
          <a:noFill/>
        </p:spPr>
        <p:txBody>
          <a:bodyPr wrap="square" rtlCol="0">
            <a:spAutoFit/>
          </a:bodyPr>
          <a:lstStyle/>
          <a:p>
            <a:r>
              <a:rPr lang="de-DE" sz="1200" dirty="0">
                <a:solidFill>
                  <a:schemeClr val="bg1"/>
                </a:solidFill>
              </a:rPr>
              <a:t>© </a:t>
            </a:r>
            <a:r>
              <a:rPr lang="de-DE" sz="1200" dirty="0" err="1">
                <a:solidFill>
                  <a:schemeClr val="bg1"/>
                </a:solidFill>
              </a:rPr>
              <a:t>kareliacottagesfinland</a:t>
            </a:r>
            <a:endParaRPr lang="de-DE" sz="1200" dirty="0">
              <a:solidFill>
                <a:schemeClr val="bg1"/>
              </a:solidFill>
            </a:endParaRPr>
          </a:p>
          <a:p>
            <a:r>
              <a:rPr lang="de-DE" sz="1200" dirty="0" smtClean="0">
                <a:solidFill>
                  <a:schemeClr val="bg1"/>
                </a:solidFill>
              </a:rPr>
              <a:t> </a:t>
            </a:r>
            <a:endParaRPr lang="de-DE" sz="1200" dirty="0">
              <a:solidFill>
                <a:schemeClr val="bg1"/>
              </a:solidFill>
            </a:endParaRPr>
          </a:p>
        </p:txBody>
      </p:sp>
    </p:spTree>
    <p:extLst>
      <p:ext uri="{BB962C8B-B14F-4D97-AF65-F5344CB8AC3E}">
        <p14:creationId xmlns:p14="http://schemas.microsoft.com/office/powerpoint/2010/main" val="2806256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smtClean="0"/>
              <a:t>North-North-East Germany</a:t>
            </a:r>
            <a:endParaRPr lang="de-DE" dirty="0"/>
          </a:p>
        </p:txBody>
      </p:sp>
      <p:sp>
        <p:nvSpPr>
          <p:cNvPr id="5" name="Textplatzhalter 4"/>
          <p:cNvSpPr>
            <a:spLocks noGrp="1"/>
          </p:cNvSpPr>
          <p:nvPr>
            <p:ph type="body" sz="quarter" idx="10"/>
          </p:nvPr>
        </p:nvSpPr>
        <p:spPr/>
        <p:txBody>
          <a:bodyPr/>
          <a:lstStyle/>
          <a:p>
            <a:r>
              <a:rPr lang="en-GB" dirty="0">
                <a:solidFill>
                  <a:srgbClr val="2CB4E1"/>
                </a:solidFill>
              </a:rPr>
              <a:t>Infrastructural Bottlenecks and </a:t>
            </a:r>
            <a:r>
              <a:rPr lang="en-GB" dirty="0" smtClean="0">
                <a:solidFill>
                  <a:srgbClr val="2CB4E1"/>
                </a:solidFill>
              </a:rPr>
              <a:t>Potentials</a:t>
            </a:r>
            <a:endParaRPr lang="en-GB" dirty="0">
              <a:solidFill>
                <a:srgbClr val="2CB4E1"/>
              </a:solidFill>
            </a:endParaRPr>
          </a:p>
        </p:txBody>
      </p:sp>
      <p:pic>
        <p:nvPicPr>
          <p:cNvPr id="8" name="Grafik 7"/>
          <p:cNvPicPr>
            <a:picLocks noChangeAspect="1"/>
          </p:cNvPicPr>
          <p:nvPr/>
        </p:nvPicPr>
        <p:blipFill>
          <a:blip r:embed="rId3"/>
          <a:stretch>
            <a:fillRect/>
          </a:stretch>
        </p:blipFill>
        <p:spPr>
          <a:xfrm>
            <a:off x="7895407" y="1562100"/>
            <a:ext cx="4032448" cy="4392983"/>
          </a:xfrm>
          <a:prstGeom prst="rect">
            <a:avLst/>
          </a:prstGeom>
        </p:spPr>
      </p:pic>
      <p:sp>
        <p:nvSpPr>
          <p:cNvPr id="6" name="Textplatzhalter 5"/>
          <p:cNvSpPr>
            <a:spLocks noGrp="1"/>
          </p:cNvSpPr>
          <p:nvPr>
            <p:ph type="body" sz="quarter" idx="11"/>
          </p:nvPr>
        </p:nvSpPr>
        <p:spPr/>
        <p:txBody>
          <a:bodyPr/>
          <a:lstStyle/>
          <a:p>
            <a:r>
              <a:rPr lang="en-GB" dirty="0"/>
              <a:t>19 different obstacles were </a:t>
            </a:r>
            <a:r>
              <a:rPr lang="en-GB" dirty="0" smtClean="0"/>
              <a:t>investigated and include </a:t>
            </a:r>
            <a:r>
              <a:rPr lang="en-GB" dirty="0"/>
              <a:t>lock restrictions, length and width restrictions, clearance height and draught restrictions. </a:t>
            </a:r>
            <a:endParaRPr lang="en-GB" dirty="0" smtClean="0"/>
          </a:p>
          <a:p>
            <a:r>
              <a:rPr lang="en-GB" dirty="0" smtClean="0"/>
              <a:t>Three </a:t>
            </a:r>
            <a:r>
              <a:rPr lang="en-GB" dirty="0"/>
              <a:t>general obstacles are </a:t>
            </a:r>
            <a:r>
              <a:rPr lang="en-GB" dirty="0" smtClean="0"/>
              <a:t>observed</a:t>
            </a:r>
            <a:r>
              <a:rPr lang="en-GB" dirty="0"/>
              <a:t>: from an IWT shipper’s and associations’ point of view, missing mooring areas for inland waterway vessels in ports, limited availability of River Information Services (RIS) in some parts and limited operating hours at a ship </a:t>
            </a:r>
            <a:r>
              <a:rPr lang="en-GB" dirty="0" smtClean="0"/>
              <a:t>lift.</a:t>
            </a:r>
          </a:p>
          <a:p>
            <a:r>
              <a:rPr lang="en-GB" dirty="0"/>
              <a:t>Especially private investments are particularly hindered by lack of maintenance and rehabilitation as well as regeneration measures in river basins and infrastructure, which result in unstable navigational conditions</a:t>
            </a:r>
            <a:r>
              <a:rPr lang="en-GB" dirty="0" smtClean="0"/>
              <a:t>.</a:t>
            </a:r>
          </a:p>
          <a:p>
            <a:r>
              <a:rPr lang="en-GB" dirty="0"/>
              <a:t>Another key aspect is information sharing and digitalisation to achieve competitive IWT </a:t>
            </a:r>
            <a:r>
              <a:rPr lang="en-GB" dirty="0" smtClean="0"/>
              <a:t>services (RIS, 5G network)</a:t>
            </a:r>
            <a:endParaRPr lang="de-DE" dirty="0"/>
          </a:p>
        </p:txBody>
      </p:sp>
      <p:sp>
        <p:nvSpPr>
          <p:cNvPr id="7" name="Bildplatzhalter 6"/>
          <p:cNvSpPr>
            <a:spLocks noGrp="1"/>
          </p:cNvSpPr>
          <p:nvPr>
            <p:ph type="pic" sz="quarter" idx="12"/>
          </p:nvPr>
        </p:nvSpPr>
        <p:spPr/>
      </p:sp>
    </p:spTree>
    <p:extLst>
      <p:ext uri="{BB962C8B-B14F-4D97-AF65-F5344CB8AC3E}">
        <p14:creationId xmlns:p14="http://schemas.microsoft.com/office/powerpoint/2010/main" val="4068045931"/>
      </p:ext>
    </p:extLst>
  </p:cSld>
  <p:clrMapOvr>
    <a:masterClrMapping/>
  </p:clrMapOvr>
</p:sld>
</file>

<file path=ppt/theme/theme1.xml><?xml version="1.0" encoding="utf-8"?>
<a:theme xmlns:a="http://schemas.openxmlformats.org/drawingml/2006/main" name="EMMA Master">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6637</Words>
  <Application>Microsoft Office PowerPoint</Application>
  <PresentationFormat>Benutzerdefiniert</PresentationFormat>
  <Paragraphs>584</Paragraphs>
  <Slides>31</Slides>
  <Notes>17</Notes>
  <HiddenSlides>0</HiddenSlides>
  <MMClips>0</MMClips>
  <ScaleCrop>false</ScaleCrop>
  <HeadingPairs>
    <vt:vector size="8" baseType="variant">
      <vt:variant>
        <vt:lpstr>Verwendete Schriftarten</vt:lpstr>
      </vt:variant>
      <vt:variant>
        <vt:i4>5</vt:i4>
      </vt:variant>
      <vt:variant>
        <vt:lpstr>Design</vt:lpstr>
      </vt:variant>
      <vt:variant>
        <vt:i4>1</vt:i4>
      </vt:variant>
      <vt:variant>
        <vt:lpstr>Eingebettete OLE-Server</vt:lpstr>
      </vt:variant>
      <vt:variant>
        <vt:i4>1</vt:i4>
      </vt:variant>
      <vt:variant>
        <vt:lpstr>Folientitel</vt:lpstr>
      </vt:variant>
      <vt:variant>
        <vt:i4>31</vt:i4>
      </vt:variant>
    </vt:vector>
  </HeadingPairs>
  <TitlesOfParts>
    <vt:vector size="38" baseType="lpstr">
      <vt:lpstr>Courier New</vt:lpstr>
      <vt:lpstr>Calibri</vt:lpstr>
      <vt:lpstr>Times New Roman</vt:lpstr>
      <vt:lpstr>Arial</vt:lpstr>
      <vt:lpstr>Wingdings</vt:lpstr>
      <vt:lpstr>EMMA Master</vt:lpstr>
      <vt:lpstr>Bitmap-Bild</vt:lpstr>
      <vt:lpstr>Inland Navigation in the Baltic Sea Region  Competitiveness Improvement Plan (CIP)</vt:lpstr>
      <vt:lpstr>Content</vt:lpstr>
      <vt:lpstr>The Interreg Baltic Sea Region Programme Project EMMA</vt:lpstr>
      <vt:lpstr>The EMMA project</vt:lpstr>
      <vt:lpstr>The EMMA Vision for the Baltic Sea Region</vt:lpstr>
      <vt:lpstr>Content</vt:lpstr>
      <vt:lpstr>Finland</vt:lpstr>
      <vt:lpstr>Finland</vt:lpstr>
      <vt:lpstr>North-North-East Germany</vt:lpstr>
      <vt:lpstr>North-North-East Germany</vt:lpstr>
      <vt:lpstr>North-North-East Germany</vt:lpstr>
      <vt:lpstr>Lithuania</vt:lpstr>
      <vt:lpstr>Lithuania</vt:lpstr>
      <vt:lpstr>Poland</vt:lpstr>
      <vt:lpstr>Polish Vistula River – Promotion and Research Cruise</vt:lpstr>
      <vt:lpstr>Poland</vt:lpstr>
      <vt:lpstr>Poland</vt:lpstr>
      <vt:lpstr>Sweden</vt:lpstr>
      <vt:lpstr>Swedish: Ice impact modelling</vt:lpstr>
      <vt:lpstr>Swedish Pilot: Lake Vänern</vt:lpstr>
      <vt:lpstr>Sweden</vt:lpstr>
      <vt:lpstr>Content</vt:lpstr>
      <vt:lpstr>Make Use of Existing Responsibility Structures</vt:lpstr>
      <vt:lpstr>Make Use of Existing Responsibility Structures</vt:lpstr>
      <vt:lpstr>European information systems for inland waterway transport</vt:lpstr>
      <vt:lpstr>Making Use of Existing River Information Services</vt:lpstr>
      <vt:lpstr>Making Use of Existing River Information Services</vt:lpstr>
      <vt:lpstr>Content</vt:lpstr>
      <vt:lpstr>Enhance Administrative and Branch Associations’ Structures</vt:lpstr>
      <vt:lpstr>A Clear BSR Strategy to Lift IWT Potentials is Needed</vt:lpstr>
      <vt:lpstr>Thank you for your attention.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Nikola Košvancová</dc:creator>
  <cp:lastModifiedBy>Breitenbach, Stefan</cp:lastModifiedBy>
  <cp:revision>138</cp:revision>
  <dcterms:created xsi:type="dcterms:W3CDTF">2016-02-17T09:17:34Z</dcterms:created>
  <dcterms:modified xsi:type="dcterms:W3CDTF">2019-03-01T14:51:16Z</dcterms:modified>
</cp:coreProperties>
</file>