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6" r:id="rId4"/>
    <p:sldId id="267" r:id="rId5"/>
    <p:sldId id="268" r:id="rId6"/>
    <p:sldId id="269" r:id="rId7"/>
    <p:sldId id="264" r:id="rId8"/>
    <p:sldId id="276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71" r:id="rId17"/>
    <p:sldId id="275" r:id="rId18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61" autoAdjust="0"/>
  </p:normalViewPr>
  <p:slideViewPr>
    <p:cSldViewPr>
      <p:cViewPr varScale="1">
        <p:scale>
          <a:sx n="96" d="100"/>
          <a:sy n="96" d="100"/>
        </p:scale>
        <p:origin x="19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2393C-EF3B-4F0B-B546-A85A4E12677E}" type="datetimeFigureOut">
              <a:rPr lang="sv-SE" smtClean="0"/>
              <a:t>2021-12-01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8DCD7-05CD-4CD2-B669-D55D6F867CB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802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FF862-7CD2-440C-A167-353DC40544CE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78CAE-28B9-4A8D-98F3-E825DEDFB417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95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8CAE-28B9-4A8D-98F3-E825DEDFB41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9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8CAE-28B9-4A8D-98F3-E825DEDFB41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9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8CAE-28B9-4A8D-98F3-E825DEDFB41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9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8CAE-28B9-4A8D-98F3-E825DEDFB41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9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78CAE-28B9-4A8D-98F3-E825DEDFB41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360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8CAE-28B9-4A8D-98F3-E825DEDFB417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796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8CAE-28B9-4A8D-98F3-E825DEDFB417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9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8CAE-28B9-4A8D-98F3-E825DEDFB417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9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76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518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789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98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276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280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236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014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38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93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77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394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5.jpeg"/><Relationship Id="rId7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29.jpeg"/><Relationship Id="rId5" Type="http://schemas.openxmlformats.org/officeDocument/2006/relationships/image" Target="../media/image27.jpeg"/><Relationship Id="rId10" Type="http://schemas.openxmlformats.org/officeDocument/2006/relationships/image" Target="../media/image28.jpeg"/><Relationship Id="rId4" Type="http://schemas.openxmlformats.org/officeDocument/2006/relationships/image" Target="../media/image26.jpe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7.jpeg"/><Relationship Id="rId7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36.jpeg"/><Relationship Id="rId5" Type="http://schemas.openxmlformats.org/officeDocument/2006/relationships/image" Target="../media/image9.jpeg"/><Relationship Id="rId10" Type="http://schemas.openxmlformats.org/officeDocument/2006/relationships/image" Target="../media/image35.jpeg"/><Relationship Id="rId4" Type="http://schemas.openxmlformats.org/officeDocument/2006/relationships/image" Target="../media/image8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va\Documents\Sunna\bajasgeassin DUODJEjurddaŠeabmai\visualalaš materiála\duogá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39952" y="1628800"/>
            <a:ext cx="4676056" cy="2592288"/>
          </a:xfrm>
        </p:spPr>
        <p:txBody>
          <a:bodyPr>
            <a:noAutofit/>
          </a:bodyPr>
          <a:lstStyle/>
          <a:p>
            <a:pPr algn="r"/>
            <a:r>
              <a:rPr lang="sv-SE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</a:rPr>
              <a:t>Lär känna </a:t>
            </a:r>
            <a:r>
              <a:rPr lang="sv-SE" sz="4800" b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</a:rPr>
              <a:t>duodjivärlden</a:t>
            </a:r>
            <a:br>
              <a:rPr lang="se-NO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</a:rPr>
            </a:br>
            <a:r>
              <a:rPr lang="se-NO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</a:rPr>
              <a:t>1/5</a:t>
            </a:r>
            <a:endParaRPr lang="fi-FI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Britannic Bold" panose="020B0903060703020204" pitchFamily="34" charset="0"/>
            </a:endParaRPr>
          </a:p>
        </p:txBody>
      </p:sp>
      <p:grpSp>
        <p:nvGrpSpPr>
          <p:cNvPr id="7" name="Ryhmä 6"/>
          <p:cNvGrpSpPr/>
          <p:nvPr/>
        </p:nvGrpSpPr>
        <p:grpSpPr>
          <a:xfrm>
            <a:off x="395536" y="336018"/>
            <a:ext cx="7056784" cy="5541254"/>
            <a:chOff x="395536" y="336018"/>
            <a:chExt cx="7056784" cy="5541254"/>
          </a:xfrm>
        </p:grpSpPr>
        <p:pic>
          <p:nvPicPr>
            <p:cNvPr id="10" name="Picture 2" descr="C:\Users\sva\Documents\Sunna\bajasgeassin DUODJEjurddaŠeabmai\visualalaš materiála\vielgatduogacahag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158" y="336018"/>
              <a:ext cx="4185483" cy="3626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sva\Documents\Sunna\bajasgeassin DUODJEjurddaŠeabmai\visualalaš materiála\duodju!4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9F6F6"/>
                </a:clrFrom>
                <a:clrTo>
                  <a:srgbClr val="E9F6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000"/>
                      </a14:imgEffect>
                      <a14:imgEffect>
                        <a14:saturation sa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263364"/>
              <a:ext cx="7056784" cy="16139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Ryhmä 5"/>
          <p:cNvGrpSpPr/>
          <p:nvPr/>
        </p:nvGrpSpPr>
        <p:grpSpPr>
          <a:xfrm>
            <a:off x="7380312" y="5436383"/>
            <a:ext cx="1619646" cy="1256430"/>
            <a:chOff x="7380312" y="5436383"/>
            <a:chExt cx="1619646" cy="1256430"/>
          </a:xfrm>
        </p:grpSpPr>
        <p:pic>
          <p:nvPicPr>
            <p:cNvPr id="12" name="Picture 2" descr="C:\Users\sva\Documents\Sunna\nettisivut\logoaidapu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188" y="5436383"/>
              <a:ext cx="1088770" cy="765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sva\Documents\Sunna\nettisivut\interreg_nord_2016_fin_colo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6237312"/>
              <a:ext cx="1619646" cy="45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442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-822602" y="2123490"/>
            <a:ext cx="8084567" cy="60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SE" sz="3200" dirty="0">
                <a:latin typeface="Britannic Bold" panose="020B0903060703020204" pitchFamily="34" charset="0"/>
              </a:rPr>
              <a:t>Vilken duodji-filosofi ser du på denna bild</a:t>
            </a:r>
            <a:r>
              <a:rPr lang="fi-FI" sz="3200" dirty="0">
                <a:latin typeface="Britannic Bold" panose="020B0903060703020204" pitchFamily="34" charset="0"/>
              </a:rPr>
              <a:t>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laotsikko 2"/>
          <p:cNvSpPr txBox="1">
            <a:spLocks/>
          </p:cNvSpPr>
          <p:nvPr/>
        </p:nvSpPr>
        <p:spPr>
          <a:xfrm>
            <a:off x="1187624" y="2852936"/>
            <a:ext cx="3096344" cy="2938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e-NO" sz="2800" dirty="0"/>
          </a:p>
          <a:p>
            <a:endParaRPr lang="se-NO" sz="2800" dirty="0"/>
          </a:p>
          <a:p>
            <a:r>
              <a:rPr lang="se-FI" sz="2800" dirty="0"/>
              <a:t>Vad har man tänkt på här</a:t>
            </a:r>
            <a:r>
              <a:rPr lang="fi-FI" sz="2800" dirty="0"/>
              <a:t>?</a:t>
            </a:r>
          </a:p>
        </p:txBody>
      </p:sp>
      <p:pic>
        <p:nvPicPr>
          <p:cNvPr id="3" name="Kuva 2" descr="Duodju1!govva2 copy.jpg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t="29266" r="-183" b="3235"/>
          <a:stretch/>
        </p:blipFill>
        <p:spPr>
          <a:xfrm rot="1525871">
            <a:off x="3787445" y="2483829"/>
            <a:ext cx="5326067" cy="304364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9232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a\Documents\Sunna\bajasgeassin DUODJEjurddaŠeabmai\visualalaš materiála\ruksesborga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3" t="20331" r="19950" b="19299"/>
          <a:stretch/>
        </p:blipFill>
        <p:spPr bwMode="auto">
          <a:xfrm rot="942369">
            <a:off x="-613946" y="-505388"/>
            <a:ext cx="9585596" cy="84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SE" sz="3200" dirty="0">
                <a:latin typeface="Britannic Bold" panose="020B0903060703020204" pitchFamily="34" charset="0"/>
              </a:rPr>
              <a:t>Vilken duodji-filosofi ser du på denna bild</a:t>
            </a:r>
            <a:r>
              <a:rPr lang="fi-FI" sz="3200" dirty="0">
                <a:latin typeface="Britannic Bold" panose="020B0903060703020204" pitchFamily="34" charset="0"/>
              </a:rPr>
              <a:t>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259632" y="2213248"/>
            <a:ext cx="3248744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endParaRPr lang="fi-FI" sz="2800" dirty="0"/>
          </a:p>
          <a:p>
            <a:r>
              <a:rPr lang="se-FI" sz="2800" dirty="0"/>
              <a:t>En duodjiidé kan vara något litet</a:t>
            </a:r>
          </a:p>
        </p:txBody>
      </p:sp>
      <p:pic>
        <p:nvPicPr>
          <p:cNvPr id="3" name="Kuva 2" descr="Duodju1!govva3 copy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22222" r="8730" b="6878"/>
          <a:stretch/>
        </p:blipFill>
        <p:spPr>
          <a:xfrm>
            <a:off x="4499992" y="2996952"/>
            <a:ext cx="4370073" cy="35170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83451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/>
          <p:cNvGrpSpPr/>
          <p:nvPr/>
        </p:nvGrpSpPr>
        <p:grpSpPr>
          <a:xfrm>
            <a:off x="2064527" y="3650238"/>
            <a:ext cx="2166150" cy="2748275"/>
            <a:chOff x="2048852" y="4047086"/>
            <a:chExt cx="2166150" cy="2748275"/>
          </a:xfrm>
        </p:grpSpPr>
        <p:pic>
          <p:nvPicPr>
            <p:cNvPr id="11" name="Picture 2" descr="C:\Users\sva\Documents\Sunna\bajasgeassin DUODJEjurddaŠeabmai\visualalaš materiála\ruksesborga9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1116">
              <a:off x="2048852" y="4047086"/>
              <a:ext cx="1664352" cy="1248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sva\Documents\Sunna\bajasgeassin DUODJEjurddaŠeabmai\visualalaš materiála\ruksesborga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7485">
              <a:off x="2913297" y="5095800"/>
              <a:ext cx="1301705" cy="976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sva\Documents\Sunna\bajasgeassin DUODJEjurddaŠeabmai\visualalaš materiála\ruksesborga9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089">
              <a:off x="2211594" y="5525844"/>
              <a:ext cx="1021436" cy="76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sva\Documents\Sunna\bajasgeassin DUODJEjurddaŠeabmai\visualalaš materiála\ruksesborga9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23115">
              <a:off x="2848959" y="6310724"/>
              <a:ext cx="553790" cy="415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FI" sz="3200" dirty="0">
                <a:latin typeface="Britannic Bold" panose="020B0903060703020204" pitchFamily="34" charset="0"/>
              </a:rPr>
              <a:t>Vilken duodji-filosofi ser du på denna bild</a:t>
            </a:r>
            <a:r>
              <a:rPr lang="fi-FI" sz="3200" dirty="0">
                <a:latin typeface="Britannic Bold" panose="020B0903060703020204" pitchFamily="34" charset="0"/>
              </a:rPr>
              <a:t>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187624" y="2213248"/>
            <a:ext cx="2880320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endParaRPr lang="fi-FI" sz="2800" dirty="0"/>
          </a:p>
          <a:p>
            <a:r>
              <a:rPr lang="fi-FI" sz="2800" dirty="0"/>
              <a:t>… </a:t>
            </a:r>
            <a:r>
              <a:rPr lang="fi-FI" sz="2800" dirty="0" err="1"/>
              <a:t>och</a:t>
            </a:r>
            <a:r>
              <a:rPr lang="fi-FI" sz="2800" dirty="0"/>
              <a:t> </a:t>
            </a:r>
            <a:r>
              <a:rPr lang="fi-FI" sz="4400" dirty="0"/>
              <a:t>s</a:t>
            </a:r>
            <a:r>
              <a:rPr lang="se-NO" sz="4400" dirty="0"/>
              <a:t>t</a:t>
            </a:r>
            <a:r>
              <a:rPr lang="se-SE" sz="4400" dirty="0"/>
              <a:t>ort</a:t>
            </a:r>
            <a:r>
              <a:rPr lang="fi-FI" sz="4400" dirty="0"/>
              <a:t>!</a:t>
            </a:r>
            <a:endParaRPr lang="se-NO" sz="4400" dirty="0"/>
          </a:p>
        </p:txBody>
      </p:sp>
      <p:pic>
        <p:nvPicPr>
          <p:cNvPr id="15" name="Picture 2" descr="C:\Users\sva\Documents\Sunna\bajasgeassin DUODJEjurddaŠeabmai\visualalaš materiála\ruksesborga9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4796">
            <a:off x="2547520" y="2557969"/>
            <a:ext cx="741100" cy="55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 descr="Duodju1!govva4 copy.jpg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55"/>
          <a:stretch/>
        </p:blipFill>
        <p:spPr>
          <a:xfrm>
            <a:off x="2915816" y="-852714"/>
            <a:ext cx="7212293" cy="7440684"/>
          </a:xfrm>
          <a:prstGeom prst="triangle">
            <a:avLst/>
          </a:prstGeom>
        </p:spPr>
      </p:pic>
    </p:spTree>
    <p:extLst>
      <p:ext uri="{BB962C8B-B14F-4D97-AF65-F5344CB8AC3E}">
        <p14:creationId xmlns:p14="http://schemas.microsoft.com/office/powerpoint/2010/main" val="369201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1366021" y="1691442"/>
            <a:ext cx="8084567" cy="60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SE" sz="3200" dirty="0">
                <a:latin typeface="Britannic Bold" panose="020B0903060703020204" pitchFamily="34" charset="0"/>
              </a:rPr>
              <a:t>Vilken duodji-filosofi ser du på denna bild</a:t>
            </a:r>
            <a:r>
              <a:rPr lang="fi-FI" sz="3200" dirty="0">
                <a:latin typeface="Britannic Bold" panose="020B0903060703020204" pitchFamily="34" charset="0"/>
              </a:rPr>
              <a:t>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259632" y="2213248"/>
            <a:ext cx="3600400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endParaRPr lang="fi-FI" sz="2800" dirty="0"/>
          </a:p>
          <a:p>
            <a:r>
              <a:rPr lang="se-FI" sz="2800" dirty="0"/>
              <a:t>Duodji syns i vardagen</a:t>
            </a:r>
          </a:p>
        </p:txBody>
      </p:sp>
      <p:pic>
        <p:nvPicPr>
          <p:cNvPr id="3" name="Kuva 2" descr="Duodju1!govva5 copy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6" b="51323"/>
          <a:stretch/>
        </p:blipFill>
        <p:spPr>
          <a:xfrm>
            <a:off x="5364088" y="1988840"/>
            <a:ext cx="3501571" cy="333828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9201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-998283" y="-1188878"/>
            <a:ext cx="8084567" cy="60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SE" sz="3200" dirty="0">
                <a:latin typeface="Britannic Bold" panose="020B0903060703020204" pitchFamily="34" charset="0"/>
              </a:rPr>
              <a:t>Vilken duodji-filosofi ser du på denna bild</a:t>
            </a:r>
            <a:r>
              <a:rPr lang="fi-FI" sz="3200" dirty="0">
                <a:latin typeface="Britannic Bold" panose="020B0903060703020204" pitchFamily="34" charset="0"/>
              </a:rPr>
              <a:t>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259632" y="1843867"/>
            <a:ext cx="2880320" cy="1729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r>
              <a:rPr lang="fi-FI" sz="2800" dirty="0"/>
              <a:t>… </a:t>
            </a:r>
            <a:r>
              <a:rPr lang="se-FI" sz="2800" dirty="0"/>
              <a:t>och på </a:t>
            </a:r>
            <a:r>
              <a:rPr lang="se-FI" sz="4400" dirty="0"/>
              <a:t>fest</a:t>
            </a:r>
            <a:r>
              <a:rPr lang="fi-FI" sz="4400" dirty="0"/>
              <a:t>!</a:t>
            </a:r>
            <a:endParaRPr lang="se-NO" sz="4400" dirty="0"/>
          </a:p>
        </p:txBody>
      </p:sp>
      <p:pic>
        <p:nvPicPr>
          <p:cNvPr id="3" name="Kuva 2" descr="Duodju1!govva6 cop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639620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1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2412985" y="1914063"/>
            <a:ext cx="5566529" cy="417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SE" sz="3600" dirty="0">
                <a:latin typeface="Britannic Bold" panose="020B0903060703020204" pitchFamily="34" charset="0"/>
              </a:rPr>
              <a:t>Duodji kan vara mycket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" y="2312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</p:txBody>
      </p:sp>
      <p:sp>
        <p:nvSpPr>
          <p:cNvPr id="11" name="Alaotsikko 2"/>
          <p:cNvSpPr txBox="1">
            <a:spLocks/>
          </p:cNvSpPr>
          <p:nvPr/>
        </p:nvSpPr>
        <p:spPr>
          <a:xfrm>
            <a:off x="2915816" y="2060848"/>
            <a:ext cx="3456384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endParaRPr lang="fi-FI" sz="2800" dirty="0"/>
          </a:p>
          <a:p>
            <a:r>
              <a:rPr lang="se-SE" sz="2800" b="1" dirty="0"/>
              <a:t>Var kan du hitta duodji-filosofi?</a:t>
            </a:r>
            <a:endParaRPr lang="fi-FI" sz="2800" dirty="0"/>
          </a:p>
        </p:txBody>
      </p:sp>
      <p:sp>
        <p:nvSpPr>
          <p:cNvPr id="12" name="Alaotsikko 2"/>
          <p:cNvSpPr txBox="1">
            <a:spLocks/>
          </p:cNvSpPr>
          <p:nvPr/>
        </p:nvSpPr>
        <p:spPr>
          <a:xfrm>
            <a:off x="823848" y="2719616"/>
            <a:ext cx="2596024" cy="71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FI" sz="2800" dirty="0"/>
              <a:t>Mjukslöjd</a:t>
            </a:r>
            <a:r>
              <a:rPr lang="fi-FI" sz="2800" dirty="0"/>
              <a:t> </a:t>
            </a:r>
          </a:p>
        </p:txBody>
      </p:sp>
      <p:sp>
        <p:nvSpPr>
          <p:cNvPr id="13" name="Alaotsikko 2"/>
          <p:cNvSpPr txBox="1">
            <a:spLocks/>
          </p:cNvSpPr>
          <p:nvPr/>
        </p:nvSpPr>
        <p:spPr>
          <a:xfrm>
            <a:off x="3147602" y="2213248"/>
            <a:ext cx="2984376" cy="71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FI" sz="2800" dirty="0"/>
              <a:t>Hårdslöjd</a:t>
            </a:r>
            <a:r>
              <a:rPr lang="fi-FI" sz="2800" dirty="0"/>
              <a:t> </a:t>
            </a:r>
          </a:p>
        </p:txBody>
      </p:sp>
      <p:sp>
        <p:nvSpPr>
          <p:cNvPr id="14" name="Alaotsikko 2"/>
          <p:cNvSpPr txBox="1">
            <a:spLocks/>
          </p:cNvSpPr>
          <p:nvPr/>
        </p:nvSpPr>
        <p:spPr>
          <a:xfrm>
            <a:off x="5868144" y="2717305"/>
            <a:ext cx="2984376" cy="71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FI" sz="2800" dirty="0"/>
              <a:t>Smycken</a:t>
            </a:r>
            <a:r>
              <a:rPr lang="fi-FI" sz="2800" dirty="0"/>
              <a:t> </a:t>
            </a:r>
          </a:p>
        </p:txBody>
      </p:sp>
      <p:sp>
        <p:nvSpPr>
          <p:cNvPr id="15" name="Alaotsikko 2"/>
          <p:cNvSpPr txBox="1">
            <a:spLocks/>
          </p:cNvSpPr>
          <p:nvPr/>
        </p:nvSpPr>
        <p:spPr>
          <a:xfrm>
            <a:off x="755576" y="4339787"/>
            <a:ext cx="2984376" cy="929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FI" sz="2800" dirty="0"/>
              <a:t>Materialinsamling och beredning</a:t>
            </a:r>
          </a:p>
        </p:txBody>
      </p:sp>
      <p:sp>
        <p:nvSpPr>
          <p:cNvPr id="16" name="Alaotsikko 2"/>
          <p:cNvSpPr txBox="1">
            <a:spLocks/>
          </p:cNvSpPr>
          <p:nvPr/>
        </p:nvSpPr>
        <p:spPr>
          <a:xfrm>
            <a:off x="3112644" y="5150812"/>
            <a:ext cx="2984376" cy="71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FI" sz="2800" dirty="0"/>
              <a:t>Ekologiskt tänk</a:t>
            </a:r>
          </a:p>
        </p:txBody>
      </p:sp>
      <p:sp>
        <p:nvSpPr>
          <p:cNvPr id="17" name="Alaotsikko 2"/>
          <p:cNvSpPr txBox="1">
            <a:spLocks/>
          </p:cNvSpPr>
          <p:nvPr/>
        </p:nvSpPr>
        <p:spPr>
          <a:xfrm>
            <a:off x="5874376" y="4359067"/>
            <a:ext cx="2978144" cy="949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SE" sz="2800" dirty="0"/>
              <a:t>Abstrakt eller immateriell duodji</a:t>
            </a:r>
          </a:p>
        </p:txBody>
      </p:sp>
    </p:spTree>
    <p:extLst>
      <p:ext uri="{BB962C8B-B14F-4D97-AF65-F5344CB8AC3E}">
        <p14:creationId xmlns:p14="http://schemas.microsoft.com/office/powerpoint/2010/main" val="1455424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-737703" y="3763618"/>
            <a:ext cx="8084567" cy="60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FI" sz="3200" dirty="0">
                <a:latin typeface="Britannic Bold" panose="020B0903060703020204" pitchFamily="34" charset="0"/>
              </a:rPr>
              <a:t>Duodji löser vardagens behov på olika sätt</a:t>
            </a:r>
            <a:r>
              <a:rPr lang="se-NO" sz="3200" dirty="0">
                <a:latin typeface="Britannic Bold" panose="020B0903060703020204" pitchFamily="34" charset="0"/>
              </a:rPr>
              <a:t>.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uva 9" descr="Duodju2!govva4 copy.jpg">
            <a:extLst>
              <a:ext uri="{FF2B5EF4-FFF2-40B4-BE49-F238E27FC236}">
                <a16:creationId xmlns:a16="http://schemas.microsoft.com/office/drawing/2014/main" id="{5C782ABC-E046-44B9-805A-A4FA24FFB9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7" y="1508625"/>
            <a:ext cx="3394980" cy="2546235"/>
          </a:xfrm>
          <a:prstGeom prst="rect">
            <a:avLst/>
          </a:prstGeom>
        </p:spPr>
      </p:pic>
      <p:pic>
        <p:nvPicPr>
          <p:cNvPr id="12" name="Kuva 11" descr="Duodju2!govva2 copy.jpg">
            <a:extLst>
              <a:ext uri="{FF2B5EF4-FFF2-40B4-BE49-F238E27FC236}">
                <a16:creationId xmlns:a16="http://schemas.microsoft.com/office/drawing/2014/main" id="{9A1AF6CE-123C-4D1B-833F-6B3ECF8D1A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786" y="3483075"/>
            <a:ext cx="3002910" cy="2252182"/>
          </a:xfrm>
          <a:prstGeom prst="rect">
            <a:avLst/>
          </a:prstGeom>
        </p:spPr>
      </p:pic>
      <p:pic>
        <p:nvPicPr>
          <p:cNvPr id="13" name="Kuva 12" descr="Duodju1!govva4 copy.jpg">
            <a:extLst>
              <a:ext uri="{FF2B5EF4-FFF2-40B4-BE49-F238E27FC236}">
                <a16:creationId xmlns:a16="http://schemas.microsoft.com/office/drawing/2014/main" id="{EF6E2318-151D-4E0F-B0C3-719FBBD9EF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55"/>
          <a:stretch/>
        </p:blipFill>
        <p:spPr>
          <a:xfrm>
            <a:off x="3138405" y="1315151"/>
            <a:ext cx="3407473" cy="3515377"/>
          </a:xfrm>
          <a:prstGeom prst="triangle">
            <a:avLst/>
          </a:prstGeom>
        </p:spPr>
      </p:pic>
      <p:pic>
        <p:nvPicPr>
          <p:cNvPr id="14" name="Kuva 13" descr="Duodju1!govva3 copy.jpg">
            <a:extLst>
              <a:ext uri="{FF2B5EF4-FFF2-40B4-BE49-F238E27FC236}">
                <a16:creationId xmlns:a16="http://schemas.microsoft.com/office/drawing/2014/main" id="{C6975A54-8782-4A4D-BFB8-9DC2CDC9842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22222" r="8730" b="6878"/>
          <a:stretch/>
        </p:blipFill>
        <p:spPr>
          <a:xfrm>
            <a:off x="1135177" y="3801427"/>
            <a:ext cx="2478613" cy="1994800"/>
          </a:xfrm>
          <a:prstGeom prst="ellipse">
            <a:avLst/>
          </a:prstGeom>
        </p:spPr>
      </p:pic>
      <p:pic>
        <p:nvPicPr>
          <p:cNvPr id="15" name="Kuva 14" descr="Duodju2!govva7. copy.jpg">
            <a:extLst>
              <a:ext uri="{FF2B5EF4-FFF2-40B4-BE49-F238E27FC236}">
                <a16:creationId xmlns:a16="http://schemas.microsoft.com/office/drawing/2014/main" id="{24853C86-60EE-4ECE-B7EE-EC401296E5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95" y="986280"/>
            <a:ext cx="4344557" cy="325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4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2385093" y="1960010"/>
            <a:ext cx="5566529" cy="417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FI" sz="4800" dirty="0">
                <a:latin typeface="Britannic Bold" panose="020B0903060703020204" pitchFamily="34" charset="0"/>
              </a:rPr>
              <a:t>Fundera och skriv</a:t>
            </a:r>
            <a:r>
              <a:rPr lang="se-NO" sz="4800" dirty="0">
                <a:latin typeface="Britannic Bold" panose="020B0903060703020204" pitchFamily="34" charset="0"/>
              </a:rPr>
              <a:t>!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</p:txBody>
      </p:sp>
      <p:sp>
        <p:nvSpPr>
          <p:cNvPr id="11" name="Alaotsikko 2"/>
          <p:cNvSpPr txBox="1">
            <a:spLocks/>
          </p:cNvSpPr>
          <p:nvPr/>
        </p:nvSpPr>
        <p:spPr>
          <a:xfrm>
            <a:off x="1838508" y="2259193"/>
            <a:ext cx="5757828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r>
              <a:rPr lang="se-SE" sz="4000" dirty="0"/>
              <a:t>Vilka duodjiskapelser tycker du är vackra</a:t>
            </a:r>
            <a:r>
              <a:rPr lang="se-FI" sz="4000" dirty="0"/>
              <a:t>? </a:t>
            </a:r>
          </a:p>
          <a:p>
            <a:r>
              <a:rPr lang="se-FI" sz="4000" dirty="0"/>
              <a:t>Eller praktiska?</a:t>
            </a:r>
            <a:br>
              <a:rPr lang="se-NO" sz="4000" dirty="0"/>
            </a:br>
            <a:r>
              <a:rPr lang="se-FI" sz="4000" dirty="0"/>
              <a:t>Vilka egenskaper har dem</a:t>
            </a:r>
            <a:r>
              <a:rPr lang="se-NO" sz="4000" dirty="0"/>
              <a:t>?</a:t>
            </a:r>
            <a:br>
              <a:rPr lang="se-NO" sz="4000" dirty="0">
                <a:latin typeface="Britannic Bold" panose="020B0903060703020204" pitchFamily="34" charset="0"/>
              </a:rPr>
            </a:b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12609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-845188" y="983543"/>
            <a:ext cx="8084567" cy="60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11960" y="-27295"/>
            <a:ext cx="4932039" cy="2642784"/>
          </a:xfrm>
        </p:spPr>
        <p:txBody>
          <a:bodyPr>
            <a:normAutofit/>
          </a:bodyPr>
          <a:lstStyle/>
          <a:p>
            <a:pPr lvl="0" algn="l"/>
            <a:r>
              <a:rPr lang="sv-SE" sz="3600" dirty="0">
                <a:latin typeface="Britannic Bold" panose="020B0903060703020204" pitchFamily="34" charset="0"/>
              </a:rPr>
              <a:t>Vad är</a:t>
            </a:r>
            <a:r>
              <a:rPr lang="se-NO" sz="3600" dirty="0">
                <a:latin typeface="Britannic Bold" panose="020B0903060703020204" pitchFamily="34" charset="0"/>
              </a:rPr>
              <a:t> duodji?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311398" y="2420888"/>
            <a:ext cx="3672408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r>
              <a:rPr lang="sv-SE" sz="2800" dirty="0"/>
              <a:t>Beskriv några olika </a:t>
            </a:r>
            <a:r>
              <a:rPr lang="sv-SE" sz="2800" dirty="0" err="1"/>
              <a:t>duodjiföremål</a:t>
            </a:r>
            <a:r>
              <a:rPr lang="se-NO" sz="2800" dirty="0"/>
              <a:t>!</a:t>
            </a:r>
            <a:endParaRPr lang="fi-FI" sz="2800" dirty="0"/>
          </a:p>
          <a:p>
            <a:endParaRPr lang="se-NO" sz="2800" dirty="0"/>
          </a:p>
          <a:p>
            <a:endParaRPr lang="fi-FI" sz="2800" dirty="0"/>
          </a:p>
        </p:txBody>
      </p:sp>
      <p:pic>
        <p:nvPicPr>
          <p:cNvPr id="3" name="Kuva 2" descr="Duodju1!govva5 copy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44181" r="26532" b="4761"/>
          <a:stretch/>
        </p:blipFill>
        <p:spPr>
          <a:xfrm>
            <a:off x="4954804" y="2492896"/>
            <a:ext cx="4174547" cy="279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7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209861" y="157039"/>
            <a:ext cx="9302100" cy="69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v-SE" sz="3200" dirty="0">
                <a:latin typeface="Britannic Bold" panose="020B0903060703020204" pitchFamily="34" charset="0"/>
              </a:rPr>
              <a:t>Vad gör ett föremål till</a:t>
            </a:r>
            <a:r>
              <a:rPr lang="fi-FI" sz="3200" dirty="0">
                <a:latin typeface="Britannic Bold" panose="020B0903060703020204" pitchFamily="34" charset="0"/>
              </a:rPr>
              <a:t> </a:t>
            </a:r>
            <a:r>
              <a:rPr lang="fi-FI" sz="3200" dirty="0" err="1">
                <a:latin typeface="Britannic Bold" panose="020B0903060703020204" pitchFamily="34" charset="0"/>
              </a:rPr>
              <a:t>duodji</a:t>
            </a:r>
            <a:r>
              <a:rPr lang="fi-FI" sz="3200" dirty="0">
                <a:latin typeface="Britannic Bold" panose="020B0903060703020204" pitchFamily="34" charset="0"/>
              </a:rPr>
              <a:t>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</p:txBody>
      </p:sp>
      <p:pic>
        <p:nvPicPr>
          <p:cNvPr id="3" name="Kuva 2" descr="Duodju2!govva4 cop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488832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1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72">
            <a:off x="209861" y="157039"/>
            <a:ext cx="9302100" cy="69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67944" y="-27295"/>
            <a:ext cx="5076055" cy="2642784"/>
          </a:xfrm>
        </p:spPr>
        <p:txBody>
          <a:bodyPr>
            <a:normAutofit/>
          </a:bodyPr>
          <a:lstStyle/>
          <a:p>
            <a:pPr lvl="0" algn="l"/>
            <a:r>
              <a:rPr lang="fi-FI" sz="3200" dirty="0" err="1">
                <a:latin typeface="Britannic Bold" panose="020B0903060703020204" pitchFamily="34" charset="0"/>
              </a:rPr>
              <a:t>Vad</a:t>
            </a:r>
            <a:r>
              <a:rPr lang="fi-FI" sz="3200" dirty="0">
                <a:latin typeface="Britannic Bold" panose="020B0903060703020204" pitchFamily="34" charset="0"/>
              </a:rPr>
              <a:t> </a:t>
            </a:r>
            <a:r>
              <a:rPr lang="fi-FI" sz="3200" dirty="0" err="1">
                <a:latin typeface="Britannic Bold" panose="020B0903060703020204" pitchFamily="34" charset="0"/>
              </a:rPr>
              <a:t>gör</a:t>
            </a:r>
            <a:r>
              <a:rPr lang="fi-FI" sz="3200" dirty="0">
                <a:latin typeface="Britannic Bold" panose="020B0903060703020204" pitchFamily="34" charset="0"/>
              </a:rPr>
              <a:t> </a:t>
            </a:r>
            <a:r>
              <a:rPr lang="fi-FI" sz="3200" dirty="0" err="1">
                <a:latin typeface="Britannic Bold" panose="020B0903060703020204" pitchFamily="34" charset="0"/>
              </a:rPr>
              <a:t>detta</a:t>
            </a:r>
            <a:r>
              <a:rPr lang="fi-FI" sz="3200" dirty="0">
                <a:latin typeface="Britannic Bold" panose="020B0903060703020204" pitchFamily="34" charset="0"/>
              </a:rPr>
              <a:t> </a:t>
            </a:r>
            <a:r>
              <a:rPr lang="fi-FI" sz="3200" dirty="0" err="1">
                <a:latin typeface="Britannic Bold" panose="020B0903060703020204" pitchFamily="34" charset="0"/>
              </a:rPr>
              <a:t>till</a:t>
            </a:r>
            <a:r>
              <a:rPr lang="fi-FI" sz="3200" dirty="0">
                <a:latin typeface="Britannic Bold" panose="020B0903060703020204" pitchFamily="34" charset="0"/>
              </a:rPr>
              <a:t> </a:t>
            </a:r>
            <a:r>
              <a:rPr lang="fi-FI" sz="3200" dirty="0" err="1">
                <a:latin typeface="Britannic Bold" panose="020B0903060703020204" pitchFamily="34" charset="0"/>
              </a:rPr>
              <a:t>duodji</a:t>
            </a:r>
            <a:r>
              <a:rPr lang="fi-FI" sz="3200" dirty="0">
                <a:latin typeface="Britannic Bold" panose="020B0903060703020204" pitchFamily="34" charset="0"/>
              </a:rPr>
              <a:t>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</p:txBody>
      </p:sp>
      <p:pic>
        <p:nvPicPr>
          <p:cNvPr id="3" name="Kuva 2" descr="Duodju2!govva2 cop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18360"/>
            <a:ext cx="7572799" cy="567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2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0215">
            <a:off x="209861" y="157039"/>
            <a:ext cx="9302100" cy="69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v-SE" sz="3200" dirty="0">
                <a:latin typeface="Britannic Bold" panose="020B0903060703020204" pitchFamily="34" charset="0"/>
              </a:rPr>
              <a:t>Vad gör detta till </a:t>
            </a:r>
            <a:r>
              <a:rPr lang="sv-SE" sz="3200" dirty="0" err="1">
                <a:latin typeface="Britannic Bold" panose="020B0903060703020204" pitchFamily="34" charset="0"/>
              </a:rPr>
              <a:t>duodji</a:t>
            </a:r>
            <a:r>
              <a:rPr lang="sv-SE" sz="3200" dirty="0">
                <a:latin typeface="Britannic Bold" panose="020B0903060703020204" pitchFamily="34" charset="0"/>
              </a:rPr>
              <a:t>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</p:txBody>
      </p:sp>
      <p:pic>
        <p:nvPicPr>
          <p:cNvPr id="3" name="Kuva 2" descr="Duodju2!govva6 copy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9" t="16847" r="1827" b="16384"/>
          <a:stretch/>
        </p:blipFill>
        <p:spPr>
          <a:xfrm>
            <a:off x="3491880" y="1268760"/>
            <a:ext cx="4031046" cy="45789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7502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976">
            <a:off x="209861" y="157039"/>
            <a:ext cx="9302100" cy="69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491880" y="-27295"/>
            <a:ext cx="5652119" cy="2642784"/>
          </a:xfrm>
        </p:spPr>
        <p:txBody>
          <a:bodyPr>
            <a:normAutofit/>
          </a:bodyPr>
          <a:lstStyle/>
          <a:p>
            <a:pPr lvl="0" algn="l"/>
            <a:r>
              <a:rPr lang="fi-FI" sz="3200" dirty="0" err="1">
                <a:latin typeface="Britannic Bold" panose="020B0903060703020204" pitchFamily="34" charset="0"/>
              </a:rPr>
              <a:t>Vad</a:t>
            </a:r>
            <a:r>
              <a:rPr lang="fi-FI" sz="3200" dirty="0">
                <a:latin typeface="Britannic Bold" panose="020B0903060703020204" pitchFamily="34" charset="0"/>
              </a:rPr>
              <a:t> </a:t>
            </a:r>
            <a:r>
              <a:rPr lang="fi-FI" sz="3200" dirty="0" err="1">
                <a:latin typeface="Britannic Bold" panose="020B0903060703020204" pitchFamily="34" charset="0"/>
              </a:rPr>
              <a:t>gör</a:t>
            </a:r>
            <a:r>
              <a:rPr lang="fi-FI" sz="3200" dirty="0">
                <a:latin typeface="Britannic Bold" panose="020B0903060703020204" pitchFamily="34" charset="0"/>
              </a:rPr>
              <a:t> </a:t>
            </a:r>
            <a:r>
              <a:rPr lang="fi-FI" sz="3200" dirty="0" err="1">
                <a:latin typeface="Britannic Bold" panose="020B0903060703020204" pitchFamily="34" charset="0"/>
              </a:rPr>
              <a:t>detta</a:t>
            </a:r>
            <a:r>
              <a:rPr lang="fi-FI" sz="3200" dirty="0">
                <a:latin typeface="Britannic Bold" panose="020B0903060703020204" pitchFamily="34" charset="0"/>
              </a:rPr>
              <a:t> </a:t>
            </a:r>
            <a:r>
              <a:rPr lang="fi-FI" sz="3200" dirty="0" err="1">
                <a:latin typeface="Britannic Bold" panose="020B0903060703020204" pitchFamily="34" charset="0"/>
              </a:rPr>
              <a:t>till</a:t>
            </a:r>
            <a:r>
              <a:rPr lang="fi-FI" sz="3200" dirty="0">
                <a:latin typeface="Britannic Bold" panose="020B0903060703020204" pitchFamily="34" charset="0"/>
              </a:rPr>
              <a:t> </a:t>
            </a:r>
            <a:r>
              <a:rPr lang="fi-FI" sz="3200" dirty="0" err="1">
                <a:latin typeface="Britannic Bold" panose="020B0903060703020204" pitchFamily="34" charset="0"/>
              </a:rPr>
              <a:t>duodji</a:t>
            </a:r>
            <a:r>
              <a:rPr lang="fi-FI" sz="3200" dirty="0">
                <a:latin typeface="Britannic Bold" panose="020B0903060703020204" pitchFamily="34" charset="0"/>
              </a:rPr>
              <a:t>?</a:t>
            </a:r>
            <a:br>
              <a:rPr lang="fi-FI" sz="3200" dirty="0">
                <a:latin typeface="Britannic Bold" panose="020B0903060703020204" pitchFamily="34" charset="0"/>
              </a:rPr>
            </a:b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</p:txBody>
      </p:sp>
      <p:pic>
        <p:nvPicPr>
          <p:cNvPr id="5" name="Kuva 4" descr="Duodju2!govva7 copy cop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925960"/>
            <a:ext cx="5472608" cy="4104456"/>
          </a:xfrm>
          <a:prstGeom prst="rect">
            <a:avLst/>
          </a:prstGeom>
        </p:spPr>
      </p:pic>
      <p:pic>
        <p:nvPicPr>
          <p:cNvPr id="3" name="Kuva 2" descr="Duodju2!govva7. copy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9144000" cy="60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2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232922" y="1795686"/>
            <a:ext cx="5566529" cy="417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FI" sz="3200" dirty="0">
                <a:latin typeface="Britannic Bold" panose="020B0903060703020204" pitchFamily="34" charset="0"/>
              </a:rPr>
              <a:t>Vem är</a:t>
            </a:r>
            <a:r>
              <a:rPr lang="se-NO" sz="3200" dirty="0">
                <a:latin typeface="Britannic Bold" panose="020B0903060703020204" pitchFamily="34" charset="0"/>
              </a:rPr>
              <a:t> </a:t>
            </a:r>
            <a:r>
              <a:rPr lang="fi-FI" sz="3200" dirty="0" err="1">
                <a:latin typeface="Britannic Bold" panose="020B0903060703020204" pitchFamily="34" charset="0"/>
              </a:rPr>
              <a:t>duojár</a:t>
            </a:r>
            <a:r>
              <a:rPr lang="fi-FI" sz="3200" dirty="0">
                <a:latin typeface="Britannic Bold" panose="020B0903060703020204" pitchFamily="34" charset="0"/>
              </a:rPr>
              <a:t>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endParaRPr lang="fi-FI" sz="2800" dirty="0"/>
          </a:p>
          <a:p>
            <a:r>
              <a:rPr lang="se-FI" sz="4000" dirty="0"/>
              <a:t>Vilka är duojárat</a:t>
            </a:r>
            <a:r>
              <a:rPr lang="fi-FI" sz="4000" dirty="0"/>
              <a:t>?</a:t>
            </a:r>
            <a:endParaRPr lang="se-NO" sz="4000" dirty="0"/>
          </a:p>
        </p:txBody>
      </p:sp>
      <p:pic>
        <p:nvPicPr>
          <p:cNvPr id="3" name="Kuva 2" descr="Duodju1!govva8 cop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33265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3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-845188" y="983543"/>
            <a:ext cx="8084567" cy="60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347864" y="-27295"/>
            <a:ext cx="5796135" cy="2642784"/>
          </a:xfrm>
        </p:spPr>
        <p:txBody>
          <a:bodyPr>
            <a:normAutofit/>
          </a:bodyPr>
          <a:lstStyle/>
          <a:p>
            <a:pPr lvl="0" algn="l"/>
            <a:r>
              <a:rPr lang="se-FI" sz="3200" dirty="0">
                <a:latin typeface="Britannic Bold" panose="020B0903060703020204" pitchFamily="34" charset="0"/>
              </a:rPr>
              <a:t>Vad är </a:t>
            </a:r>
            <a:r>
              <a:rPr lang="se-NO" sz="3200" dirty="0">
                <a:latin typeface="Britannic Bold" panose="020B0903060703020204" pitchFamily="34" charset="0"/>
              </a:rPr>
              <a:t>duodji</a:t>
            </a:r>
            <a:r>
              <a:rPr lang="se-SE" sz="3200" dirty="0">
                <a:latin typeface="Britannic Bold" panose="020B0903060703020204" pitchFamily="34" charset="0"/>
              </a:rPr>
              <a:t>-</a:t>
            </a:r>
            <a:r>
              <a:rPr lang="se-NO" sz="3200" dirty="0">
                <a:latin typeface="Britannic Bold" panose="020B0903060703020204" pitchFamily="34" charset="0"/>
              </a:rPr>
              <a:t>filosofi</a:t>
            </a:r>
            <a:r>
              <a:rPr lang="se-SE" sz="3200" dirty="0">
                <a:latin typeface="Britannic Bold" panose="020B0903060703020204" pitchFamily="34" charset="0"/>
              </a:rPr>
              <a:t>? 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257685" y="2859584"/>
            <a:ext cx="3672408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r>
              <a:rPr lang="se-FI" dirty="0"/>
              <a:t>Beskriv en situation där du ser duodji-filosofi!</a:t>
            </a:r>
            <a:endParaRPr lang="fi-FI" dirty="0"/>
          </a:p>
        </p:txBody>
      </p:sp>
      <p:pic>
        <p:nvPicPr>
          <p:cNvPr id="3" name="Kuva 2" descr="Duodju1!govva5 copy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44181" r="26532" b="4761"/>
          <a:stretch/>
        </p:blipFill>
        <p:spPr>
          <a:xfrm>
            <a:off x="4954804" y="2492896"/>
            <a:ext cx="4174547" cy="279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2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-1843015" y="1763449"/>
            <a:ext cx="8084567" cy="60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SE" sz="3200" dirty="0">
                <a:latin typeface="Britannic Bold" panose="020B0903060703020204" pitchFamily="34" charset="0"/>
              </a:rPr>
              <a:t>Vilken duodji-filosofi ser du på denna bild</a:t>
            </a:r>
            <a:r>
              <a:rPr lang="fi-FI" sz="3200" dirty="0">
                <a:latin typeface="Britannic Bold" panose="020B0903060703020204" pitchFamily="34" charset="0"/>
              </a:rPr>
              <a:t>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259632" y="2492896"/>
            <a:ext cx="3096344" cy="3298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e-NO" sz="2800" dirty="0"/>
          </a:p>
          <a:p>
            <a:endParaRPr lang="se-NO" sz="2800" dirty="0"/>
          </a:p>
          <a:p>
            <a:r>
              <a:rPr lang="se-FI" sz="2800" dirty="0"/>
              <a:t>Vad tror du att man tänkt då man skapat dessa?</a:t>
            </a:r>
            <a:endParaRPr lang="fi-FI" sz="2800" dirty="0"/>
          </a:p>
        </p:txBody>
      </p:sp>
      <p:pic>
        <p:nvPicPr>
          <p:cNvPr id="3" name="Kuva 2" descr="Duodju1!govva1 copy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08720"/>
            <a:ext cx="643271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8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Bildschirmpräsentation (4:3)</PresentationFormat>
  <Paragraphs>61</Paragraphs>
  <Slides>17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Britannic Bold</vt:lpstr>
      <vt:lpstr>Calibri</vt:lpstr>
      <vt:lpstr>Office-teema</vt:lpstr>
      <vt:lpstr>Lär känna duodjivärlden 1/5</vt:lpstr>
      <vt:lpstr>Vad är duodji? </vt:lpstr>
      <vt:lpstr>Vad gör ett föremål till duodji? </vt:lpstr>
      <vt:lpstr>Vad gör detta till duodji? </vt:lpstr>
      <vt:lpstr>Vad gör detta till duodji? </vt:lpstr>
      <vt:lpstr>Vad gör detta till duodji?  </vt:lpstr>
      <vt:lpstr>Vem är duojár? </vt:lpstr>
      <vt:lpstr>Vad är duodji-filosofi?  </vt:lpstr>
      <vt:lpstr>Vilken duodji-filosofi ser du på denna bild? </vt:lpstr>
      <vt:lpstr>Vilken duodji-filosofi ser du på denna bild? </vt:lpstr>
      <vt:lpstr>Vilken duodji-filosofi ser du på denna bild? </vt:lpstr>
      <vt:lpstr>Vilken duodji-filosofi ser du på denna bild? </vt:lpstr>
      <vt:lpstr>Vilken duodji-filosofi ser du på denna bild? </vt:lpstr>
      <vt:lpstr>Vilken duodji-filosofi ser du på denna bild? </vt:lpstr>
      <vt:lpstr>Duodji kan vara mycket </vt:lpstr>
      <vt:lpstr>Duodji löser vardagens behov på olika sätt. </vt:lpstr>
      <vt:lpstr>Fundera och skriv! </vt:lpstr>
    </vt:vector>
  </TitlesOfParts>
  <Company>Kansallisarkisto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Sunna Valkeapää</dc:creator>
  <cp:lastModifiedBy>jf</cp:lastModifiedBy>
  <cp:revision>83</cp:revision>
  <cp:lastPrinted>2020-06-16T08:02:04Z</cp:lastPrinted>
  <dcterms:created xsi:type="dcterms:W3CDTF">2018-04-18T11:20:03Z</dcterms:created>
  <dcterms:modified xsi:type="dcterms:W3CDTF">2021-12-01T08:22:21Z</dcterms:modified>
</cp:coreProperties>
</file>