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6" r:id="rId4"/>
    <p:sldId id="267" r:id="rId5"/>
    <p:sldId id="268" r:id="rId6"/>
    <p:sldId id="269" r:id="rId7"/>
    <p:sldId id="264" r:id="rId8"/>
    <p:sldId id="276" r:id="rId9"/>
    <p:sldId id="258" r:id="rId10"/>
    <p:sldId id="259" r:id="rId11"/>
    <p:sldId id="260" r:id="rId12"/>
    <p:sldId id="261" r:id="rId13"/>
    <p:sldId id="262" r:id="rId14"/>
    <p:sldId id="263" r:id="rId15"/>
    <p:sldId id="265" r:id="rId16"/>
    <p:sldId id="271" r:id="rId17"/>
    <p:sldId id="275" r:id="rId1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61" autoAdjust="0"/>
  </p:normalViewPr>
  <p:slideViewPr>
    <p:cSldViewPr>
      <p:cViewPr varScale="1">
        <p:scale>
          <a:sx n="96" d="100"/>
          <a:sy n="96" d="100"/>
        </p:scale>
        <p:origin x="19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FF862-7CD2-440C-A167-353DC40544CE}" type="datetimeFigureOut">
              <a:rPr lang="fi-FI" smtClean="0"/>
              <a:t>1.12.2021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78CAE-28B9-4A8D-98F3-E825DEDFB417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5957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78CAE-28B9-4A8D-98F3-E825DEDFB417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6221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78CAE-28B9-4A8D-98F3-E825DEDFB417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198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78CAE-28B9-4A8D-98F3-E825DEDFB417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198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78CAE-28B9-4A8D-98F3-E825DEDFB417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198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78CAE-28B9-4A8D-98F3-E825DEDFB417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198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78CAE-28B9-4A8D-98F3-E825DEDFB417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3602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78CAE-28B9-4A8D-98F3-E825DEDFB417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796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78CAE-28B9-4A8D-98F3-E825DEDFB417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198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78CAE-28B9-4A8D-98F3-E825DEDFB417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19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3C69-0DF9-42AC-871B-5381B2AE0583}" type="datetimeFigureOut">
              <a:rPr lang="fi-FI" smtClean="0"/>
              <a:t>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8CF8-2BD1-41ED-9F68-BF4E270B96CB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76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3C69-0DF9-42AC-871B-5381B2AE0583}" type="datetimeFigureOut">
              <a:rPr lang="fi-FI" smtClean="0"/>
              <a:t>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8CF8-2BD1-41ED-9F68-BF4E270B96CB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518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3C69-0DF9-42AC-871B-5381B2AE0583}" type="datetimeFigureOut">
              <a:rPr lang="fi-FI" smtClean="0"/>
              <a:t>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8CF8-2BD1-41ED-9F68-BF4E270B96CB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789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3C69-0DF9-42AC-871B-5381B2AE0583}" type="datetimeFigureOut">
              <a:rPr lang="fi-FI" smtClean="0"/>
              <a:t>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8CF8-2BD1-41ED-9F68-BF4E270B96CB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98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3C69-0DF9-42AC-871B-5381B2AE0583}" type="datetimeFigureOut">
              <a:rPr lang="fi-FI" smtClean="0"/>
              <a:t>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8CF8-2BD1-41ED-9F68-BF4E270B96CB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276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3C69-0DF9-42AC-871B-5381B2AE0583}" type="datetimeFigureOut">
              <a:rPr lang="fi-FI" smtClean="0"/>
              <a:t>1.12.2021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8CF8-2BD1-41ED-9F68-BF4E270B96CB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280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3C69-0DF9-42AC-871B-5381B2AE0583}" type="datetimeFigureOut">
              <a:rPr lang="fi-FI" smtClean="0"/>
              <a:t>1.12.2021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8CF8-2BD1-41ED-9F68-BF4E270B96CB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236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3C69-0DF9-42AC-871B-5381B2AE0583}" type="datetimeFigureOut">
              <a:rPr lang="fi-FI" smtClean="0"/>
              <a:t>1.12.2021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8CF8-2BD1-41ED-9F68-BF4E270B96CB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014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3C69-0DF9-42AC-871B-5381B2AE0583}" type="datetimeFigureOut">
              <a:rPr lang="fi-FI" smtClean="0"/>
              <a:t>1.12.2021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8CF8-2BD1-41ED-9F68-BF4E270B96CB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538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3C69-0DF9-42AC-871B-5381B2AE0583}" type="datetimeFigureOut">
              <a:rPr lang="fi-FI" smtClean="0"/>
              <a:t>1.12.2021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8CF8-2BD1-41ED-9F68-BF4E270B96CB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593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3C69-0DF9-42AC-871B-5381B2AE0583}" type="datetimeFigureOut">
              <a:rPr lang="fi-FI" smtClean="0"/>
              <a:t>1.12.2021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8CF8-2BD1-41ED-9F68-BF4E270B96CB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177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3C69-0DF9-42AC-871B-5381B2AE0583}" type="datetimeFigureOut">
              <a:rPr lang="fi-FI" smtClean="0"/>
              <a:t>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98CF8-2BD1-41ED-9F68-BF4E270B96CB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394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5.jpeg"/><Relationship Id="rId7" Type="http://schemas.openxmlformats.org/officeDocument/2006/relationships/image" Target="../media/image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29.jpeg"/><Relationship Id="rId5" Type="http://schemas.openxmlformats.org/officeDocument/2006/relationships/image" Target="../media/image27.jpeg"/><Relationship Id="rId10" Type="http://schemas.openxmlformats.org/officeDocument/2006/relationships/image" Target="../media/image28.jpeg"/><Relationship Id="rId4" Type="http://schemas.openxmlformats.org/officeDocument/2006/relationships/image" Target="../media/image26.jpeg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7.jpeg"/><Relationship Id="rId7" Type="http://schemas.openxmlformats.org/officeDocument/2006/relationships/image" Target="../media/image3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36.jpeg"/><Relationship Id="rId5" Type="http://schemas.openxmlformats.org/officeDocument/2006/relationships/image" Target="../media/image9.jpeg"/><Relationship Id="rId10" Type="http://schemas.openxmlformats.org/officeDocument/2006/relationships/image" Target="../media/image35.jpeg"/><Relationship Id="rId4" Type="http://schemas.openxmlformats.org/officeDocument/2006/relationships/image" Target="../media/image8.jpeg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va\Documents\Sunna\bajasgeassin DUODJEjurddaŠeabmai\visualalaš materiála\duogá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0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39952" y="1628800"/>
            <a:ext cx="4676056" cy="2592288"/>
          </a:xfrm>
        </p:spPr>
        <p:txBody>
          <a:bodyPr>
            <a:noAutofit/>
          </a:bodyPr>
          <a:lstStyle/>
          <a:p>
            <a:pPr algn="r"/>
            <a:r>
              <a:rPr lang="se-NO" sz="4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ritannic Bold" panose="020B0903060703020204" pitchFamily="34" charset="0"/>
              </a:rPr>
              <a:t>Duodj</a:t>
            </a:r>
            <a:r>
              <a:rPr lang="fi-FI" sz="4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ritannic Bold" panose="020B0903060703020204" pitchFamily="34" charset="0"/>
              </a:rPr>
              <a:t>i- </a:t>
            </a:r>
            <a:r>
              <a:rPr lang="se-NO" sz="4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ritannic Bold" panose="020B0903060703020204" pitchFamily="34" charset="0"/>
              </a:rPr>
              <a:t>maailmaan</a:t>
            </a:r>
            <a:br>
              <a:rPr lang="se-NO" sz="4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ritannic Bold" panose="020B0903060703020204" pitchFamily="34" charset="0"/>
              </a:rPr>
            </a:br>
            <a:r>
              <a:rPr lang="se-FI" sz="4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Britannic Bold" panose="020B0903060703020204" pitchFamily="34" charset="0"/>
              </a:rPr>
              <a:t>tutustuminen</a:t>
            </a:r>
            <a:endParaRPr lang="fi-FI" sz="4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Britannic Bold" panose="020B0903060703020204" pitchFamily="34" charset="0"/>
            </a:endParaRPr>
          </a:p>
        </p:txBody>
      </p:sp>
      <p:grpSp>
        <p:nvGrpSpPr>
          <p:cNvPr id="7" name="Ryhmä 6"/>
          <p:cNvGrpSpPr/>
          <p:nvPr/>
        </p:nvGrpSpPr>
        <p:grpSpPr>
          <a:xfrm>
            <a:off x="395536" y="336018"/>
            <a:ext cx="7056784" cy="5541254"/>
            <a:chOff x="395536" y="336018"/>
            <a:chExt cx="7056784" cy="5541254"/>
          </a:xfrm>
        </p:grpSpPr>
        <p:pic>
          <p:nvPicPr>
            <p:cNvPr id="10" name="Picture 2" descr="C:\Users\sva\Documents\Sunna\bajasgeassin DUODJEjurddaŠeabmai\visualalaš materiála\vielgatduogacahaga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158" y="336018"/>
              <a:ext cx="4185483" cy="36262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C:\Users\sva\Documents\Sunna\bajasgeassin DUODJEjurddaŠeabmai\visualalaš materiála\duodju!4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E9F6F6"/>
                </a:clrFrom>
                <a:clrTo>
                  <a:srgbClr val="E9F6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000"/>
                      </a14:imgEffect>
                      <a14:imgEffect>
                        <a14:saturation sat="4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263364"/>
              <a:ext cx="7056784" cy="161390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Ryhmä 5"/>
          <p:cNvGrpSpPr/>
          <p:nvPr/>
        </p:nvGrpSpPr>
        <p:grpSpPr>
          <a:xfrm>
            <a:off x="7380312" y="5436383"/>
            <a:ext cx="1619646" cy="1256430"/>
            <a:chOff x="7380312" y="5436383"/>
            <a:chExt cx="1619646" cy="1256430"/>
          </a:xfrm>
        </p:grpSpPr>
        <p:pic>
          <p:nvPicPr>
            <p:cNvPr id="12" name="Picture 2" descr="C:\Users\sva\Documents\Sunna\nettisivut\logoaidapu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1188" y="5436383"/>
              <a:ext cx="1088770" cy="76502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C:\Users\sva\Documents\Sunna\nettisivut\interreg_nord_2016_fin_color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6237312"/>
              <a:ext cx="1619646" cy="4555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4429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sva\Documents\Sunna\bajasgeassin DUODJEjurddaŠeabmai\visualalaš materiála\ruksesborga13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1259">
            <a:off x="-723536" y="2627546"/>
            <a:ext cx="8084567" cy="6065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47208" y="-27295"/>
            <a:ext cx="5996791" cy="2642784"/>
          </a:xfrm>
        </p:spPr>
        <p:txBody>
          <a:bodyPr>
            <a:normAutofit/>
          </a:bodyPr>
          <a:lstStyle/>
          <a:p>
            <a:pPr lvl="0" algn="l"/>
            <a:r>
              <a:rPr lang="fi-FI" sz="3200" dirty="0">
                <a:latin typeface="Britannic Bold" panose="020B0903060703020204" pitchFamily="34" charset="0"/>
              </a:rPr>
              <a:t>Millaista </a:t>
            </a:r>
            <a:r>
              <a:rPr lang="fi-FI" sz="3200" dirty="0" err="1">
                <a:latin typeface="Britannic Bold" panose="020B0903060703020204" pitchFamily="34" charset="0"/>
              </a:rPr>
              <a:t>duodji-ajattelua</a:t>
            </a:r>
            <a:r>
              <a:rPr lang="fi-FI" sz="3200" dirty="0">
                <a:latin typeface="Britannic Bold" panose="020B0903060703020204" pitchFamily="34" charset="0"/>
              </a:rPr>
              <a:t> näet tässä kuvassa?</a:t>
            </a:r>
            <a:br>
              <a:rPr lang="fi-FI" sz="3200" dirty="0"/>
            </a:br>
            <a:endParaRPr lang="fi-FI" sz="3200" dirty="0"/>
          </a:p>
        </p:txBody>
      </p:sp>
      <p:pic>
        <p:nvPicPr>
          <p:cNvPr id="1026" name="Picture 2" descr="C:\Users\sva\Documents\Sunna\bajasgeassin DUODJEjurddaŠeabmai\visualalaš materiála\siidoravda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" y="1"/>
            <a:ext cx="103202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Ryhmä 3"/>
          <p:cNvGrpSpPr/>
          <p:nvPr/>
        </p:nvGrpSpPr>
        <p:grpSpPr>
          <a:xfrm>
            <a:off x="8100392" y="6237312"/>
            <a:ext cx="864096" cy="559051"/>
            <a:chOff x="2555776" y="1567459"/>
            <a:chExt cx="5184576" cy="3354303"/>
          </a:xfrm>
        </p:grpSpPr>
        <p:pic>
          <p:nvPicPr>
            <p:cNvPr id="1028" name="Picture 4" descr="C:\Users\sva\Documents\Sunna\bajasgeassin DUODJEjurddaŠeabmai\visualalaš materiála\ruoksat3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174" y="1567459"/>
              <a:ext cx="2818195" cy="221119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va\Documents\Sunna\bajasgeassin DUODJEjurddaŠeabmai\visualalaš materiála\duodju!17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740919"/>
              <a:ext cx="5184576" cy="11808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C:\Users\sva\Documents\Sunna\bajasgeassin DUODJEjurddaŠeabmai\visualalaš materiála\ruksesborga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5" y="1"/>
            <a:ext cx="2618187" cy="1964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laotsikko 2"/>
          <p:cNvSpPr txBox="1">
            <a:spLocks/>
          </p:cNvSpPr>
          <p:nvPr/>
        </p:nvSpPr>
        <p:spPr>
          <a:xfrm>
            <a:off x="1524000" y="2213248"/>
            <a:ext cx="2984376" cy="3577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e-NO" sz="2800" dirty="0"/>
          </a:p>
          <a:p>
            <a:endParaRPr lang="se-NO" sz="2800" dirty="0"/>
          </a:p>
          <a:p>
            <a:r>
              <a:rPr lang="fi-FI" sz="2800" dirty="0"/>
              <a:t>Entä mitä on ajateltu tätä tehdessä?</a:t>
            </a:r>
          </a:p>
        </p:txBody>
      </p:sp>
      <p:pic>
        <p:nvPicPr>
          <p:cNvPr id="3" name="Kuva 2" descr="Duodju1!govva2 copy.jpg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5" t="29266" r="-183" b="3235"/>
          <a:stretch/>
        </p:blipFill>
        <p:spPr>
          <a:xfrm rot="1525871">
            <a:off x="3787444" y="2483829"/>
            <a:ext cx="5326067" cy="304364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92321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va\Documents\Sunna\bajasgeassin DUODJEjurddaŠeabmai\visualalaš materiála\ruksesborga9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3" t="20331" r="19950" b="19299"/>
          <a:stretch/>
        </p:blipFill>
        <p:spPr bwMode="auto">
          <a:xfrm rot="942369">
            <a:off x="-613946" y="-505388"/>
            <a:ext cx="9585596" cy="844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47208" y="-27295"/>
            <a:ext cx="5996791" cy="2642784"/>
          </a:xfrm>
        </p:spPr>
        <p:txBody>
          <a:bodyPr>
            <a:normAutofit/>
          </a:bodyPr>
          <a:lstStyle/>
          <a:p>
            <a:pPr lvl="0" algn="l"/>
            <a:r>
              <a:rPr lang="fi-FI" sz="3200" dirty="0">
                <a:latin typeface="Britannic Bold" panose="020B0903060703020204" pitchFamily="34" charset="0"/>
              </a:rPr>
              <a:t>Millaista </a:t>
            </a:r>
            <a:r>
              <a:rPr lang="fi-FI" sz="3200" dirty="0" err="1">
                <a:latin typeface="Britannic Bold" panose="020B0903060703020204" pitchFamily="34" charset="0"/>
              </a:rPr>
              <a:t>duodji-ajattelua</a:t>
            </a:r>
            <a:r>
              <a:rPr lang="fi-FI" sz="3200" dirty="0">
                <a:latin typeface="Britannic Bold" panose="020B0903060703020204" pitchFamily="34" charset="0"/>
              </a:rPr>
              <a:t> näet tässä kuvassa?</a:t>
            </a:r>
            <a:endParaRPr lang="fi-FI" sz="3200" dirty="0"/>
          </a:p>
        </p:txBody>
      </p:sp>
      <p:pic>
        <p:nvPicPr>
          <p:cNvPr id="1026" name="Picture 2" descr="C:\Users\sva\Documents\Sunna\bajasgeassin DUODJEjurddaŠeabmai\visualalaš materiála\siidoravda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" y="1"/>
            <a:ext cx="103202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Ryhmä 3"/>
          <p:cNvGrpSpPr/>
          <p:nvPr/>
        </p:nvGrpSpPr>
        <p:grpSpPr>
          <a:xfrm>
            <a:off x="8100392" y="6237312"/>
            <a:ext cx="864096" cy="559051"/>
            <a:chOff x="2555776" y="1567459"/>
            <a:chExt cx="5184576" cy="3354303"/>
          </a:xfrm>
        </p:grpSpPr>
        <p:pic>
          <p:nvPicPr>
            <p:cNvPr id="1028" name="Picture 4" descr="C:\Users\sva\Documents\Sunna\bajasgeassin DUODJEjurddaŠeabmai\visualalaš materiála\ruoksat3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174" y="1567459"/>
              <a:ext cx="2818195" cy="221119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va\Documents\Sunna\bajasgeassin DUODJEjurddaŠeabmai\visualalaš materiála\duodju!17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740919"/>
              <a:ext cx="5184576" cy="11808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C:\Users\sva\Documents\Sunna\bajasgeassin DUODJEjurddaŠeabmai\visualalaš materiála\ruksesborga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5" y="1"/>
            <a:ext cx="2618187" cy="1964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 txBox="1">
            <a:spLocks/>
          </p:cNvSpPr>
          <p:nvPr/>
        </p:nvSpPr>
        <p:spPr>
          <a:xfrm>
            <a:off x="1259632" y="2213248"/>
            <a:ext cx="3248744" cy="3577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800" dirty="0"/>
          </a:p>
          <a:p>
            <a:endParaRPr lang="fi-FI" sz="2800" dirty="0"/>
          </a:p>
          <a:p>
            <a:r>
              <a:rPr lang="se-FI" sz="2800" dirty="0"/>
              <a:t>Duodji-ajattelu voi olla pieni asia</a:t>
            </a:r>
          </a:p>
        </p:txBody>
      </p:sp>
      <p:pic>
        <p:nvPicPr>
          <p:cNvPr id="3" name="Kuva 2" descr="Duodju1!govva3 copy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8" t="22222" r="8730" b="6878"/>
          <a:stretch/>
        </p:blipFill>
        <p:spPr>
          <a:xfrm>
            <a:off x="4499992" y="2996952"/>
            <a:ext cx="4370073" cy="351705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83451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/>
          <p:cNvGrpSpPr/>
          <p:nvPr/>
        </p:nvGrpSpPr>
        <p:grpSpPr>
          <a:xfrm>
            <a:off x="2064527" y="3650238"/>
            <a:ext cx="2166150" cy="2748275"/>
            <a:chOff x="2048852" y="4047086"/>
            <a:chExt cx="2166150" cy="2748275"/>
          </a:xfrm>
        </p:grpSpPr>
        <p:pic>
          <p:nvPicPr>
            <p:cNvPr id="11" name="Picture 2" descr="C:\Users\sva\Documents\Sunna\bajasgeassin DUODJEjurddaŠeabmai\visualalaš materiála\ruksesborga9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1116">
              <a:off x="2048852" y="4047086"/>
              <a:ext cx="1664352" cy="12486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sva\Documents\Sunna\bajasgeassin DUODJEjurddaŠeabmai\visualalaš materiála\ruksesborga9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27485">
              <a:off x="2913297" y="5095800"/>
              <a:ext cx="1301705" cy="97661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sva\Documents\Sunna\bajasgeassin DUODJEjurddaŠeabmai\visualalaš materiála\ruksesborga9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089">
              <a:off x="2211594" y="5525844"/>
              <a:ext cx="1021436" cy="76633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sva\Documents\Sunna\bajasgeassin DUODJEjurddaŠeabmai\visualalaš materiála\ruksesborga9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23115">
              <a:off x="2848959" y="6310724"/>
              <a:ext cx="553790" cy="4154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47208" y="-27295"/>
            <a:ext cx="5996791" cy="2642784"/>
          </a:xfrm>
        </p:spPr>
        <p:txBody>
          <a:bodyPr>
            <a:normAutofit/>
          </a:bodyPr>
          <a:lstStyle/>
          <a:p>
            <a:pPr lvl="0" algn="l"/>
            <a:r>
              <a:rPr lang="fi-FI" sz="3200" dirty="0">
                <a:latin typeface="Britannic Bold" panose="020B0903060703020204" pitchFamily="34" charset="0"/>
              </a:rPr>
              <a:t>Millaista </a:t>
            </a:r>
            <a:r>
              <a:rPr lang="fi-FI" sz="3200" dirty="0" err="1">
                <a:latin typeface="Britannic Bold" panose="020B0903060703020204" pitchFamily="34" charset="0"/>
              </a:rPr>
              <a:t>duodji-ajettelua</a:t>
            </a:r>
            <a:r>
              <a:rPr lang="fi-FI" sz="3200" dirty="0">
                <a:latin typeface="Britannic Bold" panose="020B0903060703020204" pitchFamily="34" charset="0"/>
              </a:rPr>
              <a:t> näet tässä kuvassa?</a:t>
            </a:r>
            <a:endParaRPr lang="fi-FI" sz="3200" dirty="0"/>
          </a:p>
        </p:txBody>
      </p:sp>
      <p:pic>
        <p:nvPicPr>
          <p:cNvPr id="1026" name="Picture 2" descr="C:\Users\sva\Documents\Sunna\bajasgeassin DUODJEjurddaŠeabmai\visualalaš materiála\siidoravda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" y="1"/>
            <a:ext cx="103202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Ryhmä 3"/>
          <p:cNvGrpSpPr/>
          <p:nvPr/>
        </p:nvGrpSpPr>
        <p:grpSpPr>
          <a:xfrm>
            <a:off x="8100392" y="6237312"/>
            <a:ext cx="864096" cy="559051"/>
            <a:chOff x="2555776" y="1567459"/>
            <a:chExt cx="5184576" cy="3354303"/>
          </a:xfrm>
        </p:grpSpPr>
        <p:pic>
          <p:nvPicPr>
            <p:cNvPr id="1028" name="Picture 4" descr="C:\Users\sva\Documents\Sunna\bajasgeassin DUODJEjurddaŠeabmai\visualalaš materiála\ruoksat3.jp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174" y="1567459"/>
              <a:ext cx="2818195" cy="221119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va\Documents\Sunna\bajasgeassin DUODJEjurddaŠeabmai\visualalaš materiála\duodju!17.jp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740919"/>
              <a:ext cx="5184576" cy="11808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C:\Users\sva\Documents\Sunna\bajasgeassin DUODJEjurddaŠeabmai\visualalaš materiála\ruksesborga2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5" y="1"/>
            <a:ext cx="2618187" cy="1964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 txBox="1">
            <a:spLocks/>
          </p:cNvSpPr>
          <p:nvPr/>
        </p:nvSpPr>
        <p:spPr>
          <a:xfrm>
            <a:off x="1524000" y="2213248"/>
            <a:ext cx="2984376" cy="3577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800" dirty="0"/>
          </a:p>
          <a:p>
            <a:endParaRPr lang="fi-FI" sz="2800" dirty="0"/>
          </a:p>
          <a:p>
            <a:r>
              <a:rPr lang="fi-FI" sz="2800" dirty="0"/>
              <a:t>… ja </a:t>
            </a:r>
            <a:r>
              <a:rPr lang="fi-FI" sz="4400" dirty="0"/>
              <a:t>iso!</a:t>
            </a:r>
            <a:endParaRPr lang="se-NO" sz="4400" dirty="0"/>
          </a:p>
        </p:txBody>
      </p:sp>
      <p:pic>
        <p:nvPicPr>
          <p:cNvPr id="15" name="Picture 2" descr="C:\Users\sva\Documents\Sunna\bajasgeassin DUODJEjurddaŠeabmai\visualalaš materiála\ruksesborga9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4796">
            <a:off x="2547520" y="2557969"/>
            <a:ext cx="741100" cy="5560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uva 4" descr="Duodju1!govva4 copy.jpg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555"/>
          <a:stretch/>
        </p:blipFill>
        <p:spPr>
          <a:xfrm>
            <a:off x="2915816" y="-852714"/>
            <a:ext cx="7212293" cy="7440684"/>
          </a:xfrm>
          <a:prstGeom prst="triangle">
            <a:avLst/>
          </a:prstGeom>
        </p:spPr>
      </p:pic>
    </p:spTree>
    <p:extLst>
      <p:ext uri="{BB962C8B-B14F-4D97-AF65-F5344CB8AC3E}">
        <p14:creationId xmlns:p14="http://schemas.microsoft.com/office/powerpoint/2010/main" val="3692017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va\Documents\Sunna\bajasgeassin DUODJEjurddaŠeabmai\visualalaš materiála\ruksesborga13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1259">
            <a:off x="1366021" y="1691442"/>
            <a:ext cx="8084567" cy="6065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47208" y="-27295"/>
            <a:ext cx="5996791" cy="2642784"/>
          </a:xfrm>
        </p:spPr>
        <p:txBody>
          <a:bodyPr>
            <a:normAutofit/>
          </a:bodyPr>
          <a:lstStyle/>
          <a:p>
            <a:pPr lvl="0" algn="l"/>
            <a:r>
              <a:rPr lang="fi-FI" sz="3200" dirty="0">
                <a:latin typeface="Britannic Bold" panose="020B0903060703020204" pitchFamily="34" charset="0"/>
              </a:rPr>
              <a:t>Millaista </a:t>
            </a:r>
            <a:r>
              <a:rPr lang="fi-FI" sz="3200" dirty="0" err="1">
                <a:latin typeface="Britannic Bold" panose="020B0903060703020204" pitchFamily="34" charset="0"/>
              </a:rPr>
              <a:t>duodji-ajattelua</a:t>
            </a:r>
            <a:r>
              <a:rPr lang="fi-FI" sz="3200" dirty="0">
                <a:latin typeface="Britannic Bold" panose="020B0903060703020204" pitchFamily="34" charset="0"/>
              </a:rPr>
              <a:t> näet tässä kuvassa?</a:t>
            </a:r>
            <a:endParaRPr lang="fi-FI" sz="3200" dirty="0"/>
          </a:p>
        </p:txBody>
      </p:sp>
      <p:pic>
        <p:nvPicPr>
          <p:cNvPr id="1026" name="Picture 2" descr="C:\Users\sva\Documents\Sunna\bajasgeassin DUODJEjurddaŠeabmai\visualalaš materiála\siidoravda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" y="1"/>
            <a:ext cx="103202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Ryhmä 3"/>
          <p:cNvGrpSpPr/>
          <p:nvPr/>
        </p:nvGrpSpPr>
        <p:grpSpPr>
          <a:xfrm>
            <a:off x="8100392" y="6237312"/>
            <a:ext cx="864096" cy="559051"/>
            <a:chOff x="2555776" y="1567459"/>
            <a:chExt cx="5184576" cy="3354303"/>
          </a:xfrm>
        </p:grpSpPr>
        <p:pic>
          <p:nvPicPr>
            <p:cNvPr id="1028" name="Picture 4" descr="C:\Users\sva\Documents\Sunna\bajasgeassin DUODJEjurddaŠeabmai\visualalaš materiála\ruoksat3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174" y="1567459"/>
              <a:ext cx="2818195" cy="221119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va\Documents\Sunna\bajasgeassin DUODJEjurddaŠeabmai\visualalaš materiála\duodju!17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740919"/>
              <a:ext cx="5184576" cy="11808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C:\Users\sva\Documents\Sunna\bajasgeassin DUODJEjurddaŠeabmai\visualalaš materiála\ruksesborga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5" y="1"/>
            <a:ext cx="2618187" cy="1964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 txBox="1">
            <a:spLocks/>
          </p:cNvSpPr>
          <p:nvPr/>
        </p:nvSpPr>
        <p:spPr>
          <a:xfrm>
            <a:off x="1259632" y="2213248"/>
            <a:ext cx="3600400" cy="3577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800" dirty="0"/>
          </a:p>
          <a:p>
            <a:endParaRPr lang="fi-FI" sz="2800" dirty="0"/>
          </a:p>
          <a:p>
            <a:r>
              <a:rPr lang="se-FI" sz="2800" dirty="0"/>
              <a:t>Duodji-ajattelu liittyy arkipäivään</a:t>
            </a:r>
          </a:p>
        </p:txBody>
      </p:sp>
      <p:pic>
        <p:nvPicPr>
          <p:cNvPr id="3" name="Kuva 2" descr="Duodju1!govva5 copy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6" b="51323"/>
          <a:stretch/>
        </p:blipFill>
        <p:spPr>
          <a:xfrm>
            <a:off x="5364088" y="1988840"/>
            <a:ext cx="3501571" cy="333828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92017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va\Documents\Sunna\bajasgeassin DUODJEjurddaŠeabmai\visualalaš materiála\ruksesborga13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1259">
            <a:off x="-998283" y="-1188878"/>
            <a:ext cx="8084567" cy="6065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47208" y="-27295"/>
            <a:ext cx="5996791" cy="2642784"/>
          </a:xfrm>
        </p:spPr>
        <p:txBody>
          <a:bodyPr>
            <a:normAutofit/>
          </a:bodyPr>
          <a:lstStyle/>
          <a:p>
            <a:pPr lvl="0" algn="l"/>
            <a:r>
              <a:rPr lang="fi-FI" sz="3200" dirty="0">
                <a:latin typeface="Britannic Bold" panose="020B0903060703020204" pitchFamily="34" charset="0"/>
              </a:rPr>
              <a:t>Millaista </a:t>
            </a:r>
            <a:r>
              <a:rPr lang="fi-FI" sz="3200" dirty="0" err="1">
                <a:latin typeface="Britannic Bold" panose="020B0903060703020204" pitchFamily="34" charset="0"/>
              </a:rPr>
              <a:t>duodji-ajattelua</a:t>
            </a:r>
            <a:r>
              <a:rPr lang="fi-FI" sz="3200" dirty="0">
                <a:latin typeface="Britannic Bold" panose="020B0903060703020204" pitchFamily="34" charset="0"/>
              </a:rPr>
              <a:t> näet tässä kuvassa?</a:t>
            </a:r>
            <a:endParaRPr lang="fi-FI" sz="3200" dirty="0"/>
          </a:p>
        </p:txBody>
      </p:sp>
      <p:pic>
        <p:nvPicPr>
          <p:cNvPr id="1026" name="Picture 2" descr="C:\Users\sva\Documents\Sunna\bajasgeassin DUODJEjurddaŠeabmai\visualalaš materiála\siidoravda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" y="1"/>
            <a:ext cx="103202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Ryhmä 3"/>
          <p:cNvGrpSpPr/>
          <p:nvPr/>
        </p:nvGrpSpPr>
        <p:grpSpPr>
          <a:xfrm>
            <a:off x="8100392" y="6237312"/>
            <a:ext cx="864096" cy="559051"/>
            <a:chOff x="2555776" y="1567459"/>
            <a:chExt cx="5184576" cy="3354303"/>
          </a:xfrm>
        </p:grpSpPr>
        <p:pic>
          <p:nvPicPr>
            <p:cNvPr id="1028" name="Picture 4" descr="C:\Users\sva\Documents\Sunna\bajasgeassin DUODJEjurddaŠeabmai\visualalaš materiála\ruoksat3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174" y="1567459"/>
              <a:ext cx="2818195" cy="221119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va\Documents\Sunna\bajasgeassin DUODJEjurddaŠeabmai\visualalaš materiála\duodju!17.jp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740919"/>
              <a:ext cx="5184576" cy="11808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C:\Users\sva\Documents\Sunna\bajasgeassin DUODJEjurddaŠeabmai\visualalaš materiála\ruksesborga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5" y="1"/>
            <a:ext cx="2618187" cy="1964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 txBox="1">
            <a:spLocks/>
          </p:cNvSpPr>
          <p:nvPr/>
        </p:nvSpPr>
        <p:spPr>
          <a:xfrm>
            <a:off x="1524000" y="2213248"/>
            <a:ext cx="2984376" cy="3577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800" dirty="0"/>
          </a:p>
          <a:p>
            <a:endParaRPr lang="fi-FI" sz="2800" dirty="0"/>
          </a:p>
          <a:p>
            <a:r>
              <a:rPr lang="fi-FI" sz="2800" dirty="0"/>
              <a:t>… </a:t>
            </a:r>
            <a:r>
              <a:rPr lang="se-FI" sz="2800" dirty="0"/>
              <a:t>ja </a:t>
            </a:r>
            <a:r>
              <a:rPr lang="se-FI" sz="4400" dirty="0"/>
              <a:t>juhlaan</a:t>
            </a:r>
            <a:r>
              <a:rPr lang="fi-FI" sz="4400" dirty="0"/>
              <a:t>!</a:t>
            </a:r>
            <a:endParaRPr lang="se-NO" sz="4400" dirty="0"/>
          </a:p>
        </p:txBody>
      </p:sp>
      <p:pic>
        <p:nvPicPr>
          <p:cNvPr id="3" name="Kuva 2" descr="Duodju1!govva6 copy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76872"/>
            <a:ext cx="6396203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17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va\Documents\Sunna\bajasgeassin DUODJEjurddaŠeabmai\visualalaš materiála\ruksesborga13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1259">
            <a:off x="2412985" y="1952795"/>
            <a:ext cx="5566529" cy="4176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47208" y="-27295"/>
            <a:ext cx="5996791" cy="2642784"/>
          </a:xfrm>
        </p:spPr>
        <p:txBody>
          <a:bodyPr>
            <a:normAutofit/>
          </a:bodyPr>
          <a:lstStyle/>
          <a:p>
            <a:pPr lvl="0" algn="l"/>
            <a:r>
              <a:rPr lang="se-FI" sz="3200" dirty="0">
                <a:latin typeface="Britannic Bold" panose="020B0903060703020204" pitchFamily="34" charset="0"/>
              </a:rPr>
              <a:t>M</a:t>
            </a:r>
            <a:r>
              <a:rPr lang="fi-FI" sz="3200" dirty="0">
                <a:latin typeface="Britannic Bold" panose="020B0903060703020204" pitchFamily="34" charset="0"/>
              </a:rPr>
              <a:t>i</a:t>
            </a:r>
            <a:r>
              <a:rPr lang="se-FI" sz="3200" dirty="0">
                <a:latin typeface="Britannic Bold" panose="020B0903060703020204" pitchFamily="34" charset="0"/>
              </a:rPr>
              <a:t>kä oikeastaan on duodjia ja duodji-ajattelua?</a:t>
            </a:r>
            <a:br>
              <a:rPr lang="fi-FI" sz="3200" dirty="0"/>
            </a:br>
            <a:endParaRPr lang="fi-FI" sz="3200" dirty="0"/>
          </a:p>
        </p:txBody>
      </p:sp>
      <p:pic>
        <p:nvPicPr>
          <p:cNvPr id="1026" name="Picture 2" descr="C:\Users\sva\Documents\Sunna\bajasgeassin DUODJEjurddaŠeabmai\visualalaš materiála\siidoravda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" y="1"/>
            <a:ext cx="103202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Ryhmä 3"/>
          <p:cNvGrpSpPr/>
          <p:nvPr/>
        </p:nvGrpSpPr>
        <p:grpSpPr>
          <a:xfrm>
            <a:off x="8100392" y="6237312"/>
            <a:ext cx="864096" cy="559051"/>
            <a:chOff x="2555776" y="1567459"/>
            <a:chExt cx="5184576" cy="3354303"/>
          </a:xfrm>
        </p:grpSpPr>
        <p:pic>
          <p:nvPicPr>
            <p:cNvPr id="1028" name="Picture 4" descr="C:\Users\sva\Documents\Sunna\bajasgeassin DUODJEjurddaŠeabmai\visualalaš materiála\ruoksat3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174" y="1567459"/>
              <a:ext cx="2818195" cy="221119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va\Documents\Sunna\bajasgeassin DUODJEjurddaŠeabmai\visualalaš materiála\duodju!17.jp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740919"/>
              <a:ext cx="5184576" cy="11808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C:\Users\sva\Documents\Sunna\bajasgeassin DUODJEjurddaŠeabmai\visualalaš materiála\ruksesborga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5" y="1"/>
            <a:ext cx="2618187" cy="1964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 txBox="1">
            <a:spLocks/>
          </p:cNvSpPr>
          <p:nvPr/>
        </p:nvSpPr>
        <p:spPr>
          <a:xfrm>
            <a:off x="1524000" y="2213248"/>
            <a:ext cx="2984376" cy="3577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800" dirty="0"/>
          </a:p>
        </p:txBody>
      </p:sp>
      <p:sp>
        <p:nvSpPr>
          <p:cNvPr id="11" name="Alaotsikko 2"/>
          <p:cNvSpPr txBox="1">
            <a:spLocks/>
          </p:cNvSpPr>
          <p:nvPr/>
        </p:nvSpPr>
        <p:spPr>
          <a:xfrm>
            <a:off x="2915816" y="2060848"/>
            <a:ext cx="3456384" cy="3577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800" dirty="0"/>
          </a:p>
          <a:p>
            <a:endParaRPr lang="fi-FI" sz="2800" dirty="0"/>
          </a:p>
          <a:p>
            <a:r>
              <a:rPr lang="se-FI" sz="2800" b="1" dirty="0"/>
              <a:t>M</a:t>
            </a:r>
            <a:r>
              <a:rPr lang="fi-FI" sz="2800" b="1" dirty="0"/>
              <a:t>i</a:t>
            </a:r>
            <a:r>
              <a:rPr lang="se-FI" sz="2800" b="1" dirty="0"/>
              <a:t>stä eri paikoista löytyy duodji-ajattelua?</a:t>
            </a:r>
            <a:endParaRPr lang="fi-FI" sz="2800" b="1" dirty="0"/>
          </a:p>
        </p:txBody>
      </p:sp>
      <p:sp>
        <p:nvSpPr>
          <p:cNvPr id="12" name="Alaotsikko 2"/>
          <p:cNvSpPr txBox="1">
            <a:spLocks/>
          </p:cNvSpPr>
          <p:nvPr/>
        </p:nvSpPr>
        <p:spPr>
          <a:xfrm>
            <a:off x="823848" y="2719616"/>
            <a:ext cx="2984376" cy="711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e-FI" sz="2800" dirty="0"/>
              <a:t>Pehmeät käsityöt</a:t>
            </a:r>
            <a:endParaRPr lang="fi-FI" sz="2800" dirty="0"/>
          </a:p>
        </p:txBody>
      </p:sp>
      <p:sp>
        <p:nvSpPr>
          <p:cNvPr id="13" name="Alaotsikko 2"/>
          <p:cNvSpPr txBox="1">
            <a:spLocks/>
          </p:cNvSpPr>
          <p:nvPr/>
        </p:nvSpPr>
        <p:spPr>
          <a:xfrm>
            <a:off x="3147602" y="2213248"/>
            <a:ext cx="2984376" cy="711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e-FI" sz="2800" dirty="0"/>
              <a:t>Kovat käsityöt</a:t>
            </a:r>
            <a:endParaRPr lang="fi-FI" sz="2800" dirty="0"/>
          </a:p>
        </p:txBody>
      </p:sp>
      <p:sp>
        <p:nvSpPr>
          <p:cNvPr id="14" name="Alaotsikko 2"/>
          <p:cNvSpPr txBox="1">
            <a:spLocks/>
          </p:cNvSpPr>
          <p:nvPr/>
        </p:nvSpPr>
        <p:spPr>
          <a:xfrm>
            <a:off x="5868144" y="2717305"/>
            <a:ext cx="2984376" cy="711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e-FI" sz="2800" dirty="0"/>
              <a:t>Korut ja koristeet</a:t>
            </a:r>
            <a:endParaRPr lang="fi-FI" sz="2800" dirty="0"/>
          </a:p>
        </p:txBody>
      </p:sp>
      <p:sp>
        <p:nvSpPr>
          <p:cNvPr id="15" name="Alaotsikko 2"/>
          <p:cNvSpPr txBox="1">
            <a:spLocks/>
          </p:cNvSpPr>
          <p:nvPr/>
        </p:nvSpPr>
        <p:spPr>
          <a:xfrm>
            <a:off x="755576" y="4576936"/>
            <a:ext cx="2984376" cy="711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e-FI" sz="2800" dirty="0" err="1"/>
              <a:t>Materiaalien</a:t>
            </a:r>
            <a:r>
              <a:rPr lang="se-FI" sz="2800" dirty="0"/>
              <a:t> hankkiminen ja työstäminen</a:t>
            </a:r>
          </a:p>
        </p:txBody>
      </p:sp>
      <p:sp>
        <p:nvSpPr>
          <p:cNvPr id="16" name="Alaotsikko 2"/>
          <p:cNvSpPr txBox="1">
            <a:spLocks/>
          </p:cNvSpPr>
          <p:nvPr/>
        </p:nvSpPr>
        <p:spPr>
          <a:xfrm>
            <a:off x="3112644" y="5150812"/>
            <a:ext cx="2984376" cy="711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e-FI" sz="2800" dirty="0"/>
              <a:t>Arjen ekologiset valinnat</a:t>
            </a:r>
          </a:p>
        </p:txBody>
      </p:sp>
      <p:sp>
        <p:nvSpPr>
          <p:cNvPr id="17" name="Alaotsikko 2"/>
          <p:cNvSpPr txBox="1">
            <a:spLocks/>
          </p:cNvSpPr>
          <p:nvPr/>
        </p:nvSpPr>
        <p:spPr>
          <a:xfrm>
            <a:off x="5868144" y="4495799"/>
            <a:ext cx="2978144" cy="792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e-NO" sz="2800" dirty="0" err="1"/>
              <a:t>Abstrakti</a:t>
            </a:r>
            <a:r>
              <a:rPr lang="se-NO" sz="2800" dirty="0"/>
              <a:t> </a:t>
            </a:r>
            <a:r>
              <a:rPr lang="se-NO" sz="2800" dirty="0" err="1"/>
              <a:t>tai</a:t>
            </a:r>
            <a:r>
              <a:rPr lang="se-NO" sz="2800" dirty="0"/>
              <a:t> </a:t>
            </a:r>
            <a:r>
              <a:rPr lang="se-NO" sz="2800" dirty="0" err="1"/>
              <a:t>aineet</a:t>
            </a:r>
            <a:r>
              <a:rPr lang="fi-FI" sz="2800" dirty="0"/>
              <a:t>on </a:t>
            </a:r>
            <a:r>
              <a:rPr lang="fi-FI" sz="2800" dirty="0" err="1"/>
              <a:t>duodji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455424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va\Documents\Sunna\bajasgeassin DUODJEjurddaŠeabmai\visualalaš materiála\ruksesborga13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1259">
            <a:off x="-737703" y="3763618"/>
            <a:ext cx="8084567" cy="6065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47208" y="-27295"/>
            <a:ext cx="5996791" cy="2642784"/>
          </a:xfrm>
        </p:spPr>
        <p:txBody>
          <a:bodyPr>
            <a:normAutofit/>
          </a:bodyPr>
          <a:lstStyle/>
          <a:p>
            <a:pPr lvl="0" algn="l"/>
            <a:r>
              <a:rPr lang="se-FI" sz="3200" dirty="0">
                <a:latin typeface="Britannic Bold" panose="020B0903060703020204" pitchFamily="34" charset="0"/>
              </a:rPr>
              <a:t>Duodji-ajattelu on arkipäivän asioiden ratkaisemista soveliailla keinoilla.</a:t>
            </a:r>
            <a:br>
              <a:rPr lang="fi-FI" sz="3200" dirty="0"/>
            </a:br>
            <a:endParaRPr lang="fi-FI" sz="3200" dirty="0"/>
          </a:p>
        </p:txBody>
      </p:sp>
      <p:pic>
        <p:nvPicPr>
          <p:cNvPr id="1026" name="Picture 2" descr="C:\Users\sva\Documents\Sunna\bajasgeassin DUODJEjurddaŠeabmai\visualalaš materiála\siidoravda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" y="1"/>
            <a:ext cx="103202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Ryhmä 3"/>
          <p:cNvGrpSpPr/>
          <p:nvPr/>
        </p:nvGrpSpPr>
        <p:grpSpPr>
          <a:xfrm>
            <a:off x="8100392" y="6237312"/>
            <a:ext cx="864096" cy="559051"/>
            <a:chOff x="2555776" y="1567459"/>
            <a:chExt cx="5184576" cy="3354303"/>
          </a:xfrm>
        </p:grpSpPr>
        <p:pic>
          <p:nvPicPr>
            <p:cNvPr id="1028" name="Picture 4" descr="C:\Users\sva\Documents\Sunna\bajasgeassin DUODJEjurddaŠeabmai\visualalaš materiála\ruoksat3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174" y="1567459"/>
              <a:ext cx="2818195" cy="221119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va\Documents\Sunna\bajasgeassin DUODJEjurddaŠeabmai\visualalaš materiála\duodju!17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740919"/>
              <a:ext cx="5184576" cy="11808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C:\Users\sva\Documents\Sunna\bajasgeassin DUODJEjurddaŠeabmai\visualalaš materiála\ruksesborga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5" y="1"/>
            <a:ext cx="2618187" cy="1964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uva 9" descr="Duodju2!govva4 copy.jpg">
            <a:extLst>
              <a:ext uri="{FF2B5EF4-FFF2-40B4-BE49-F238E27FC236}">
                <a16:creationId xmlns:a16="http://schemas.microsoft.com/office/drawing/2014/main" id="{5C782ABC-E046-44B9-805A-A4FA24FFB9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7" y="1508625"/>
            <a:ext cx="3394980" cy="2546235"/>
          </a:xfrm>
          <a:prstGeom prst="rect">
            <a:avLst/>
          </a:prstGeom>
        </p:spPr>
      </p:pic>
      <p:pic>
        <p:nvPicPr>
          <p:cNvPr id="12" name="Kuva 11" descr="Duodju2!govva2 copy.jpg">
            <a:extLst>
              <a:ext uri="{FF2B5EF4-FFF2-40B4-BE49-F238E27FC236}">
                <a16:creationId xmlns:a16="http://schemas.microsoft.com/office/drawing/2014/main" id="{9A1AF6CE-123C-4D1B-833F-6B3ECF8D1AA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786" y="3483075"/>
            <a:ext cx="3002910" cy="2252182"/>
          </a:xfrm>
          <a:prstGeom prst="rect">
            <a:avLst/>
          </a:prstGeom>
        </p:spPr>
      </p:pic>
      <p:pic>
        <p:nvPicPr>
          <p:cNvPr id="13" name="Kuva 12" descr="Duodju1!govva4 copy.jpg">
            <a:extLst>
              <a:ext uri="{FF2B5EF4-FFF2-40B4-BE49-F238E27FC236}">
                <a16:creationId xmlns:a16="http://schemas.microsoft.com/office/drawing/2014/main" id="{EF6E2318-151D-4E0F-B0C3-719FBBD9EF6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555"/>
          <a:stretch/>
        </p:blipFill>
        <p:spPr>
          <a:xfrm>
            <a:off x="3138405" y="1315151"/>
            <a:ext cx="3407473" cy="3515377"/>
          </a:xfrm>
          <a:prstGeom prst="triangle">
            <a:avLst/>
          </a:prstGeom>
        </p:spPr>
      </p:pic>
      <p:pic>
        <p:nvPicPr>
          <p:cNvPr id="14" name="Kuva 13" descr="Duodju1!govva3 copy.jpg">
            <a:extLst>
              <a:ext uri="{FF2B5EF4-FFF2-40B4-BE49-F238E27FC236}">
                <a16:creationId xmlns:a16="http://schemas.microsoft.com/office/drawing/2014/main" id="{C6975A54-8782-4A4D-BFB8-9DC2CDC9842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8" t="22222" r="8730" b="6878"/>
          <a:stretch/>
        </p:blipFill>
        <p:spPr>
          <a:xfrm>
            <a:off x="1135177" y="3801427"/>
            <a:ext cx="2478613" cy="1994800"/>
          </a:xfrm>
          <a:prstGeom prst="ellipse">
            <a:avLst/>
          </a:prstGeom>
        </p:spPr>
      </p:pic>
      <p:pic>
        <p:nvPicPr>
          <p:cNvPr id="15" name="Kuva 14" descr="Duodju2!govva7. copy.jpg">
            <a:extLst>
              <a:ext uri="{FF2B5EF4-FFF2-40B4-BE49-F238E27FC236}">
                <a16:creationId xmlns:a16="http://schemas.microsoft.com/office/drawing/2014/main" id="{24853C86-60EE-4ECE-B7EE-EC401296E5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795" y="986280"/>
            <a:ext cx="4344557" cy="325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49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va\Documents\Sunna\bajasgeassin DUODJEjurddaŠeabmai\visualalaš materiála\ruksesborga13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1259">
            <a:off x="2385093" y="1960010"/>
            <a:ext cx="5566529" cy="4176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47208" y="-27295"/>
            <a:ext cx="5996791" cy="2642784"/>
          </a:xfrm>
        </p:spPr>
        <p:txBody>
          <a:bodyPr>
            <a:normAutofit/>
          </a:bodyPr>
          <a:lstStyle/>
          <a:p>
            <a:pPr lvl="0" algn="l"/>
            <a:r>
              <a:rPr lang="se-FI" sz="6000" dirty="0">
                <a:latin typeface="Britannic Bold" panose="020B0903060703020204" pitchFamily="34" charset="0"/>
              </a:rPr>
              <a:t>Mieti ja kirjoita</a:t>
            </a:r>
            <a:br>
              <a:rPr lang="fi-FI" sz="3200" dirty="0"/>
            </a:br>
            <a:endParaRPr lang="fi-FI" sz="3200" dirty="0"/>
          </a:p>
        </p:txBody>
      </p:sp>
      <p:pic>
        <p:nvPicPr>
          <p:cNvPr id="1026" name="Picture 2" descr="C:\Users\sva\Documents\Sunna\bajasgeassin DUODJEjurddaŠeabmai\visualalaš materiála\siidoravda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" y="1"/>
            <a:ext cx="103202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Ryhmä 3"/>
          <p:cNvGrpSpPr/>
          <p:nvPr/>
        </p:nvGrpSpPr>
        <p:grpSpPr>
          <a:xfrm>
            <a:off x="8100392" y="6237312"/>
            <a:ext cx="864096" cy="559051"/>
            <a:chOff x="2555776" y="1567459"/>
            <a:chExt cx="5184576" cy="3354303"/>
          </a:xfrm>
        </p:grpSpPr>
        <p:pic>
          <p:nvPicPr>
            <p:cNvPr id="1028" name="Picture 4" descr="C:\Users\sva\Documents\Sunna\bajasgeassin DUODJEjurddaŠeabmai\visualalaš materiála\ruoksat3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174" y="1567459"/>
              <a:ext cx="2818195" cy="221119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va\Documents\Sunna\bajasgeassin DUODJEjurddaŠeabmai\visualalaš materiála\duodju!17.jp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740919"/>
              <a:ext cx="5184576" cy="11808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C:\Users\sva\Documents\Sunna\bajasgeassin DUODJEjurddaŠeabmai\visualalaš materiála\ruksesborga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5" y="1"/>
            <a:ext cx="2618187" cy="1964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 txBox="1">
            <a:spLocks/>
          </p:cNvSpPr>
          <p:nvPr/>
        </p:nvSpPr>
        <p:spPr>
          <a:xfrm>
            <a:off x="1524000" y="2213248"/>
            <a:ext cx="2984376" cy="3577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800" dirty="0"/>
          </a:p>
        </p:txBody>
      </p:sp>
      <p:sp>
        <p:nvSpPr>
          <p:cNvPr id="11" name="Alaotsikko 2"/>
          <p:cNvSpPr txBox="1">
            <a:spLocks/>
          </p:cNvSpPr>
          <p:nvPr/>
        </p:nvSpPr>
        <p:spPr>
          <a:xfrm>
            <a:off x="1838508" y="2259193"/>
            <a:ext cx="5757828" cy="3577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800" dirty="0"/>
          </a:p>
          <a:p>
            <a:r>
              <a:rPr lang="se-FI" sz="4000" dirty="0"/>
              <a:t>Millaiset käsityöt ovat sinun mielestäsi kauniita? Entä mukavia? Millaisia ominaisuuksia niissä on?</a:t>
            </a:r>
            <a:br>
              <a:rPr lang="se-NO" sz="4000" dirty="0">
                <a:latin typeface="Britannic Bold" panose="020B0903060703020204" pitchFamily="34" charset="0"/>
              </a:rPr>
            </a:b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126099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va\Documents\Sunna\bajasgeassin DUODJEjurddaŠeabmai\visualalaš materiála\ruksesborga13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1259">
            <a:off x="-845188" y="983543"/>
            <a:ext cx="8084567" cy="6065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47208" y="-27295"/>
            <a:ext cx="5996791" cy="2642784"/>
          </a:xfrm>
        </p:spPr>
        <p:txBody>
          <a:bodyPr>
            <a:normAutofit/>
          </a:bodyPr>
          <a:lstStyle/>
          <a:p>
            <a:pPr lvl="0" algn="l"/>
            <a:r>
              <a:rPr lang="se-NO" sz="3200" dirty="0">
                <a:latin typeface="Britannic Bold" panose="020B0903060703020204" pitchFamily="34" charset="0"/>
              </a:rPr>
              <a:t>Mikä on duodjia, eli käsityötä?</a:t>
            </a:r>
            <a:br>
              <a:rPr lang="fi-FI" sz="3200" dirty="0"/>
            </a:br>
            <a:endParaRPr lang="fi-FI" sz="3200" dirty="0"/>
          </a:p>
        </p:txBody>
      </p:sp>
      <p:pic>
        <p:nvPicPr>
          <p:cNvPr id="1026" name="Picture 2" descr="C:\Users\sva\Documents\Sunna\bajasgeassin DUODJEjurddaŠeabmai\visualalaš materiála\siidoravda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" y="1"/>
            <a:ext cx="103202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Ryhmä 3"/>
          <p:cNvGrpSpPr/>
          <p:nvPr/>
        </p:nvGrpSpPr>
        <p:grpSpPr>
          <a:xfrm>
            <a:off x="8100392" y="6237312"/>
            <a:ext cx="864096" cy="559051"/>
            <a:chOff x="2555776" y="1567459"/>
            <a:chExt cx="5184576" cy="3354303"/>
          </a:xfrm>
        </p:grpSpPr>
        <p:pic>
          <p:nvPicPr>
            <p:cNvPr id="1028" name="Picture 4" descr="C:\Users\sva\Documents\Sunna\bajasgeassin DUODJEjurddaŠeabmai\visualalaš materiála\ruoksat3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174" y="1567459"/>
              <a:ext cx="2818195" cy="221119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va\Documents\Sunna\bajasgeassin DUODJEjurddaŠeabmai\visualalaš materiála\duodju!17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740919"/>
              <a:ext cx="5184576" cy="11808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C:\Users\sva\Documents\Sunna\bajasgeassin DUODJEjurddaŠeabmai\visualalaš materiála\ruksesborga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5" y="1"/>
            <a:ext cx="2618187" cy="1964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 txBox="1">
            <a:spLocks/>
          </p:cNvSpPr>
          <p:nvPr/>
        </p:nvSpPr>
        <p:spPr>
          <a:xfrm>
            <a:off x="1257685" y="2859584"/>
            <a:ext cx="3672408" cy="3577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800" dirty="0"/>
          </a:p>
          <a:p>
            <a:r>
              <a:rPr lang="se-NO" sz="2800" dirty="0"/>
              <a:t>Nimeä erilaisia käsitöitä, joita huomaat!</a:t>
            </a:r>
            <a:endParaRPr lang="fi-FI" sz="2800" dirty="0"/>
          </a:p>
          <a:p>
            <a:endParaRPr lang="fi-FI" sz="2800" dirty="0"/>
          </a:p>
          <a:p>
            <a:r>
              <a:rPr lang="se-NO" sz="2800" dirty="0"/>
              <a:t>Miksi ne ovat käsitöitä?</a:t>
            </a:r>
          </a:p>
          <a:p>
            <a:endParaRPr lang="fi-FI" sz="2800" dirty="0"/>
          </a:p>
        </p:txBody>
      </p:sp>
      <p:pic>
        <p:nvPicPr>
          <p:cNvPr id="3" name="Kuva 2" descr="Duodju1!govva5 copy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44181" r="26532" b="4761"/>
          <a:stretch/>
        </p:blipFill>
        <p:spPr>
          <a:xfrm>
            <a:off x="4954804" y="2492896"/>
            <a:ext cx="4174547" cy="279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74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va\Documents\Sunna\bajasgeassin DUODJEjurddaŠeabmai\visualalaš materiála\ruksesborga13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1259">
            <a:off x="209861" y="157039"/>
            <a:ext cx="9302100" cy="6978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47208" y="-27295"/>
            <a:ext cx="5996791" cy="2642784"/>
          </a:xfrm>
        </p:spPr>
        <p:txBody>
          <a:bodyPr>
            <a:normAutofit/>
          </a:bodyPr>
          <a:lstStyle/>
          <a:p>
            <a:pPr lvl="0" algn="l"/>
            <a:r>
              <a:rPr lang="se-NO" sz="3200" dirty="0">
                <a:latin typeface="Britannic Bold" panose="020B0903060703020204" pitchFamily="34" charset="0"/>
              </a:rPr>
              <a:t>Mikä tekee duodjista duodjin?</a:t>
            </a:r>
            <a:endParaRPr lang="fi-FI" sz="3200" dirty="0"/>
          </a:p>
        </p:txBody>
      </p:sp>
      <p:pic>
        <p:nvPicPr>
          <p:cNvPr id="1026" name="Picture 2" descr="C:\Users\sva\Documents\Sunna\bajasgeassin DUODJEjurddaŠeabmai\visualalaš materiála\siidoravda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" y="1"/>
            <a:ext cx="103202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Ryhmä 3"/>
          <p:cNvGrpSpPr/>
          <p:nvPr/>
        </p:nvGrpSpPr>
        <p:grpSpPr>
          <a:xfrm>
            <a:off x="8100392" y="6237312"/>
            <a:ext cx="864096" cy="559051"/>
            <a:chOff x="2555776" y="1567459"/>
            <a:chExt cx="5184576" cy="3354303"/>
          </a:xfrm>
        </p:grpSpPr>
        <p:pic>
          <p:nvPicPr>
            <p:cNvPr id="1028" name="Picture 4" descr="C:\Users\sva\Documents\Sunna\bajasgeassin DUODJEjurddaŠeabmai\visualalaš materiála\ruoksat3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174" y="1567459"/>
              <a:ext cx="2818195" cy="221119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va\Documents\Sunna\bajasgeassin DUODJEjurddaŠeabmai\visualalaš materiála\duodju!17.jp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740919"/>
              <a:ext cx="5184576" cy="11808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C:\Users\sva\Documents\Sunna\bajasgeassin DUODJEjurddaŠeabmai\visualalaš materiála\ruksesborga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5" y="1"/>
            <a:ext cx="2618187" cy="1964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 txBox="1">
            <a:spLocks/>
          </p:cNvSpPr>
          <p:nvPr/>
        </p:nvSpPr>
        <p:spPr>
          <a:xfrm>
            <a:off x="1524000" y="2213248"/>
            <a:ext cx="2984376" cy="3577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800" dirty="0"/>
          </a:p>
        </p:txBody>
      </p:sp>
      <p:pic>
        <p:nvPicPr>
          <p:cNvPr id="3" name="Kuva 2" descr="Duodju2!govva4 copy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308304" cy="548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1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va\Documents\Sunna\bajasgeassin DUODJEjurddaŠeabmai\visualalaš materiála\ruksesborga13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272">
            <a:off x="209861" y="157039"/>
            <a:ext cx="9302100" cy="6978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47208" y="-27295"/>
            <a:ext cx="5996791" cy="2642784"/>
          </a:xfrm>
        </p:spPr>
        <p:txBody>
          <a:bodyPr>
            <a:normAutofit/>
          </a:bodyPr>
          <a:lstStyle/>
          <a:p>
            <a:pPr lvl="0" algn="l"/>
            <a:r>
              <a:rPr lang="fi-FI" sz="3200" dirty="0">
                <a:latin typeface="Britannic Bold" panose="020B0903060703020204" pitchFamily="34" charset="0"/>
              </a:rPr>
              <a:t>Mikä tekee </a:t>
            </a:r>
            <a:r>
              <a:rPr lang="fi-FI" sz="3200" dirty="0" err="1">
                <a:latin typeface="Britannic Bold" panose="020B0903060703020204" pitchFamily="34" charset="0"/>
              </a:rPr>
              <a:t>duodjista</a:t>
            </a:r>
            <a:r>
              <a:rPr lang="fi-FI" sz="3200" dirty="0">
                <a:latin typeface="Britannic Bold" panose="020B0903060703020204" pitchFamily="34" charset="0"/>
              </a:rPr>
              <a:t> </a:t>
            </a:r>
            <a:r>
              <a:rPr lang="fi-FI" sz="3200" dirty="0" err="1">
                <a:latin typeface="Britannic Bold" panose="020B0903060703020204" pitchFamily="34" charset="0"/>
              </a:rPr>
              <a:t>duodjin</a:t>
            </a:r>
            <a:r>
              <a:rPr lang="fi-FI" sz="3200" dirty="0">
                <a:latin typeface="Britannic Bold" panose="020B0903060703020204" pitchFamily="34" charset="0"/>
              </a:rPr>
              <a:t>?</a:t>
            </a:r>
            <a:br>
              <a:rPr lang="fi-FI" sz="3200" dirty="0"/>
            </a:br>
            <a:br>
              <a:rPr lang="fi-FI" sz="3200" dirty="0"/>
            </a:br>
            <a:endParaRPr lang="fi-FI" sz="3200" dirty="0"/>
          </a:p>
        </p:txBody>
      </p:sp>
      <p:pic>
        <p:nvPicPr>
          <p:cNvPr id="1026" name="Picture 2" descr="C:\Users\sva\Documents\Sunna\bajasgeassin DUODJEjurddaŠeabmai\visualalaš materiála\siidoravda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" y="1"/>
            <a:ext cx="103202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Ryhmä 3"/>
          <p:cNvGrpSpPr/>
          <p:nvPr/>
        </p:nvGrpSpPr>
        <p:grpSpPr>
          <a:xfrm>
            <a:off x="8100392" y="6237312"/>
            <a:ext cx="864096" cy="559051"/>
            <a:chOff x="2555776" y="1567459"/>
            <a:chExt cx="5184576" cy="3354303"/>
          </a:xfrm>
        </p:grpSpPr>
        <p:pic>
          <p:nvPicPr>
            <p:cNvPr id="1028" name="Picture 4" descr="C:\Users\sva\Documents\Sunna\bajasgeassin DUODJEjurddaŠeabmai\visualalaš materiála\ruoksat3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174" y="1567459"/>
              <a:ext cx="2818195" cy="221119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va\Documents\Sunna\bajasgeassin DUODJEjurddaŠeabmai\visualalaš materiála\duodju!17.jp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740919"/>
              <a:ext cx="5184576" cy="11808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C:\Users\sva\Documents\Sunna\bajasgeassin DUODJEjurddaŠeabmai\visualalaš materiála\ruksesborga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5" y="1"/>
            <a:ext cx="2618187" cy="1964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 txBox="1">
            <a:spLocks/>
          </p:cNvSpPr>
          <p:nvPr/>
        </p:nvSpPr>
        <p:spPr>
          <a:xfrm>
            <a:off x="1524000" y="2213248"/>
            <a:ext cx="2984376" cy="3577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800" dirty="0"/>
          </a:p>
        </p:txBody>
      </p:sp>
      <p:pic>
        <p:nvPicPr>
          <p:cNvPr id="3" name="Kuva 2" descr="Duodju2!govva2 copy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90718"/>
            <a:ext cx="7956376" cy="596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21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sva\Documents\Sunna\bajasgeassin DUODJEjurddaŠeabmai\visualalaš materiála\ruksesborga13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0215">
            <a:off x="209861" y="157039"/>
            <a:ext cx="9302100" cy="6978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47208" y="-27295"/>
            <a:ext cx="5996791" cy="2642784"/>
          </a:xfrm>
        </p:spPr>
        <p:txBody>
          <a:bodyPr>
            <a:normAutofit/>
          </a:bodyPr>
          <a:lstStyle/>
          <a:p>
            <a:pPr lvl="0" algn="l"/>
            <a:r>
              <a:rPr lang="fi-FI" sz="3200" dirty="0">
                <a:latin typeface="Britannic Bold" panose="020B0903060703020204" pitchFamily="34" charset="0"/>
              </a:rPr>
              <a:t>Mikä tekee </a:t>
            </a:r>
            <a:r>
              <a:rPr lang="fi-FI" sz="3200" dirty="0" err="1">
                <a:latin typeface="Britannic Bold" panose="020B0903060703020204" pitchFamily="34" charset="0"/>
              </a:rPr>
              <a:t>duodjista</a:t>
            </a:r>
            <a:r>
              <a:rPr lang="fi-FI" sz="3200" dirty="0">
                <a:latin typeface="Britannic Bold" panose="020B0903060703020204" pitchFamily="34" charset="0"/>
              </a:rPr>
              <a:t> </a:t>
            </a:r>
            <a:r>
              <a:rPr lang="fi-FI" sz="3200" dirty="0" err="1">
                <a:latin typeface="Britannic Bold" panose="020B0903060703020204" pitchFamily="34" charset="0"/>
              </a:rPr>
              <a:t>duodjin</a:t>
            </a:r>
            <a:r>
              <a:rPr lang="fi-FI" sz="3200" dirty="0">
                <a:latin typeface="Britannic Bold" panose="020B0903060703020204" pitchFamily="34" charset="0"/>
              </a:rPr>
              <a:t>?</a:t>
            </a:r>
            <a:br>
              <a:rPr lang="fi-FI" sz="3200" dirty="0"/>
            </a:br>
            <a:endParaRPr lang="fi-FI" sz="3200" dirty="0"/>
          </a:p>
        </p:txBody>
      </p:sp>
      <p:pic>
        <p:nvPicPr>
          <p:cNvPr id="1026" name="Picture 2" descr="C:\Users\sva\Documents\Sunna\bajasgeassin DUODJEjurddaŠeabmai\visualalaš materiála\siidoravda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" y="1"/>
            <a:ext cx="103202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Ryhmä 3"/>
          <p:cNvGrpSpPr/>
          <p:nvPr/>
        </p:nvGrpSpPr>
        <p:grpSpPr>
          <a:xfrm>
            <a:off x="8100392" y="6237312"/>
            <a:ext cx="864096" cy="559051"/>
            <a:chOff x="2555776" y="1567459"/>
            <a:chExt cx="5184576" cy="3354303"/>
          </a:xfrm>
        </p:grpSpPr>
        <p:pic>
          <p:nvPicPr>
            <p:cNvPr id="1028" name="Picture 4" descr="C:\Users\sva\Documents\Sunna\bajasgeassin DUODJEjurddaŠeabmai\visualalaš materiála\ruoksat3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174" y="1567459"/>
              <a:ext cx="2818195" cy="221119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va\Documents\Sunna\bajasgeassin DUODJEjurddaŠeabmai\visualalaš materiála\duodju!17.jp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740919"/>
              <a:ext cx="5184576" cy="11808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C:\Users\sva\Documents\Sunna\bajasgeassin DUODJEjurddaŠeabmai\visualalaš materiála\ruksesborga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5" y="1"/>
            <a:ext cx="2618187" cy="1964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 txBox="1">
            <a:spLocks/>
          </p:cNvSpPr>
          <p:nvPr/>
        </p:nvSpPr>
        <p:spPr>
          <a:xfrm>
            <a:off x="1524000" y="2213248"/>
            <a:ext cx="2984376" cy="3577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800" dirty="0"/>
          </a:p>
        </p:txBody>
      </p:sp>
      <p:pic>
        <p:nvPicPr>
          <p:cNvPr id="3" name="Kuva 2" descr="Duodju2!govva6 copy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9" t="16847" r="1827" b="16384"/>
          <a:stretch/>
        </p:blipFill>
        <p:spPr>
          <a:xfrm>
            <a:off x="3491880" y="1268760"/>
            <a:ext cx="4031046" cy="45789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7502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va\Documents\Sunna\bajasgeassin DUODJEjurddaŠeabmai\visualalaš materiála\ruksesborga13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9976">
            <a:off x="209861" y="157039"/>
            <a:ext cx="9302100" cy="6978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47208" y="-27295"/>
            <a:ext cx="5996791" cy="2642784"/>
          </a:xfrm>
        </p:spPr>
        <p:txBody>
          <a:bodyPr>
            <a:normAutofit/>
          </a:bodyPr>
          <a:lstStyle/>
          <a:p>
            <a:pPr lvl="0" algn="l"/>
            <a:r>
              <a:rPr lang="fi-FI" sz="3200" dirty="0">
                <a:latin typeface="Britannic Bold" panose="020B0903060703020204" pitchFamily="34" charset="0"/>
              </a:rPr>
              <a:t>Mikä tekee </a:t>
            </a:r>
            <a:r>
              <a:rPr lang="fi-FI" sz="3200" dirty="0" err="1">
                <a:latin typeface="Britannic Bold" panose="020B0903060703020204" pitchFamily="34" charset="0"/>
              </a:rPr>
              <a:t>duodjista</a:t>
            </a:r>
            <a:r>
              <a:rPr lang="fi-FI" sz="3200" dirty="0">
                <a:latin typeface="Britannic Bold" panose="020B0903060703020204" pitchFamily="34" charset="0"/>
              </a:rPr>
              <a:t> </a:t>
            </a:r>
            <a:r>
              <a:rPr lang="fi-FI" sz="3200" dirty="0" err="1">
                <a:latin typeface="Britannic Bold" panose="020B0903060703020204" pitchFamily="34" charset="0"/>
              </a:rPr>
              <a:t>duodjin</a:t>
            </a:r>
            <a:r>
              <a:rPr lang="fi-FI" sz="3200" dirty="0">
                <a:latin typeface="Britannic Bold" panose="020B0903060703020204" pitchFamily="34" charset="0"/>
              </a:rPr>
              <a:t>?</a:t>
            </a:r>
            <a:br>
              <a:rPr lang="fi-FI" sz="3200" dirty="0"/>
            </a:br>
            <a:endParaRPr lang="fi-FI" sz="3200" dirty="0"/>
          </a:p>
        </p:txBody>
      </p:sp>
      <p:pic>
        <p:nvPicPr>
          <p:cNvPr id="1026" name="Picture 2" descr="C:\Users\sva\Documents\Sunna\bajasgeassin DUODJEjurddaŠeabmai\visualalaš materiála\siidoravda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" y="1"/>
            <a:ext cx="103202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Ryhmä 3"/>
          <p:cNvGrpSpPr/>
          <p:nvPr/>
        </p:nvGrpSpPr>
        <p:grpSpPr>
          <a:xfrm>
            <a:off x="8100392" y="6237312"/>
            <a:ext cx="864096" cy="559051"/>
            <a:chOff x="2555776" y="1567459"/>
            <a:chExt cx="5184576" cy="3354303"/>
          </a:xfrm>
        </p:grpSpPr>
        <p:pic>
          <p:nvPicPr>
            <p:cNvPr id="1028" name="Picture 4" descr="C:\Users\sva\Documents\Sunna\bajasgeassin DUODJEjurddaŠeabmai\visualalaš materiála\ruoksat3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174" y="1567459"/>
              <a:ext cx="2818195" cy="221119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va\Documents\Sunna\bajasgeassin DUODJEjurddaŠeabmai\visualalaš materiála\duodju!17.jp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740919"/>
              <a:ext cx="5184576" cy="11808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C:\Users\sva\Documents\Sunna\bajasgeassin DUODJEjurddaŠeabmai\visualalaš materiála\ruksesborga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5" y="1"/>
            <a:ext cx="2618187" cy="1964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 txBox="1">
            <a:spLocks/>
          </p:cNvSpPr>
          <p:nvPr/>
        </p:nvSpPr>
        <p:spPr>
          <a:xfrm>
            <a:off x="1524000" y="2213248"/>
            <a:ext cx="2984376" cy="3577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800" dirty="0"/>
          </a:p>
        </p:txBody>
      </p:sp>
      <p:pic>
        <p:nvPicPr>
          <p:cNvPr id="5" name="Kuva 4" descr="Duodju2!govva7 copy copy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6167669" cy="4625752"/>
          </a:xfrm>
          <a:prstGeom prst="rect">
            <a:avLst/>
          </a:prstGeom>
        </p:spPr>
      </p:pic>
      <p:pic>
        <p:nvPicPr>
          <p:cNvPr id="3" name="Kuva 2" descr="Duodju2!govva7. copy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21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va\Documents\Sunna\bajasgeassin DUODJEjurddaŠeabmai\visualalaš materiála\ruksesborga13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1259">
            <a:off x="232922" y="1795686"/>
            <a:ext cx="5566529" cy="4176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47208" y="-27295"/>
            <a:ext cx="5996791" cy="2642784"/>
          </a:xfrm>
        </p:spPr>
        <p:txBody>
          <a:bodyPr>
            <a:normAutofit/>
          </a:bodyPr>
          <a:lstStyle/>
          <a:p>
            <a:pPr lvl="0" algn="l"/>
            <a:r>
              <a:rPr lang="se-FI" sz="3200" dirty="0">
                <a:latin typeface="Britannic Bold" panose="020B0903060703020204" pitchFamily="34" charset="0"/>
              </a:rPr>
              <a:t>Kuka on duojár, eli käsityöntekijä</a:t>
            </a:r>
            <a:r>
              <a:rPr lang="fi-FI" sz="3200" dirty="0">
                <a:latin typeface="Britannic Bold" panose="020B0903060703020204" pitchFamily="34" charset="0"/>
              </a:rPr>
              <a:t>?</a:t>
            </a:r>
            <a:br>
              <a:rPr lang="fi-FI" sz="3200" dirty="0"/>
            </a:br>
            <a:endParaRPr lang="fi-FI" sz="3200" dirty="0"/>
          </a:p>
        </p:txBody>
      </p:sp>
      <p:pic>
        <p:nvPicPr>
          <p:cNvPr id="1026" name="Picture 2" descr="C:\Users\sva\Documents\Sunna\bajasgeassin DUODJEjurddaŠeabmai\visualalaš materiála\siidoravda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" y="1"/>
            <a:ext cx="103202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Ryhmä 3"/>
          <p:cNvGrpSpPr/>
          <p:nvPr/>
        </p:nvGrpSpPr>
        <p:grpSpPr>
          <a:xfrm>
            <a:off x="8100392" y="6237312"/>
            <a:ext cx="864096" cy="559051"/>
            <a:chOff x="2555776" y="1567459"/>
            <a:chExt cx="5184576" cy="3354303"/>
          </a:xfrm>
        </p:grpSpPr>
        <p:pic>
          <p:nvPicPr>
            <p:cNvPr id="1028" name="Picture 4" descr="C:\Users\sva\Documents\Sunna\bajasgeassin DUODJEjurddaŠeabmai\visualalaš materiála\ruoksat3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174" y="1567459"/>
              <a:ext cx="2818195" cy="221119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va\Documents\Sunna\bajasgeassin DUODJEjurddaŠeabmai\visualalaš materiála\duodju!17.jp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740919"/>
              <a:ext cx="5184576" cy="11808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C:\Users\sva\Documents\Sunna\bajasgeassin DUODJEjurddaŠeabmai\visualalaš materiála\ruksesborga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5" y="1"/>
            <a:ext cx="2618187" cy="1964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 txBox="1">
            <a:spLocks/>
          </p:cNvSpPr>
          <p:nvPr/>
        </p:nvSpPr>
        <p:spPr>
          <a:xfrm>
            <a:off x="1524000" y="2213248"/>
            <a:ext cx="2984376" cy="3577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800" dirty="0"/>
          </a:p>
          <a:p>
            <a:endParaRPr lang="fi-FI" sz="2800" dirty="0"/>
          </a:p>
          <a:p>
            <a:r>
              <a:rPr lang="se-FI" sz="4000" dirty="0"/>
              <a:t>Ketkä ovat duojáreita?</a:t>
            </a:r>
            <a:endParaRPr lang="se-NO" sz="4000" dirty="0"/>
          </a:p>
        </p:txBody>
      </p:sp>
      <p:pic>
        <p:nvPicPr>
          <p:cNvPr id="3" name="Kuva 2" descr="Duodju1!govva8 copy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332656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36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va\Documents\Sunna\bajasgeassin DUODJEjurddaŠeabmai\visualalaš materiála\ruksesborga13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1259">
            <a:off x="-845188" y="983543"/>
            <a:ext cx="8084567" cy="6065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47208" y="-27295"/>
            <a:ext cx="5996791" cy="2642784"/>
          </a:xfrm>
        </p:spPr>
        <p:txBody>
          <a:bodyPr>
            <a:normAutofit/>
          </a:bodyPr>
          <a:lstStyle/>
          <a:p>
            <a:pPr lvl="0" algn="l"/>
            <a:r>
              <a:rPr lang="se-FI" sz="3200" dirty="0">
                <a:latin typeface="Britannic Bold" panose="020B0903060703020204" pitchFamily="34" charset="0"/>
              </a:rPr>
              <a:t>Mikä on duodji-ajattelua?</a:t>
            </a:r>
            <a:br>
              <a:rPr lang="se-FI" sz="3200" dirty="0">
                <a:latin typeface="Britannic Bold" panose="020B0903060703020204" pitchFamily="34" charset="0"/>
              </a:rPr>
            </a:br>
            <a:r>
              <a:rPr lang="se-FI" sz="3200" dirty="0">
                <a:latin typeface="Britannic Bold" panose="020B0903060703020204" pitchFamily="34" charset="0"/>
              </a:rPr>
              <a:t>Mistä voit löytää sitä?</a:t>
            </a:r>
            <a:endParaRPr lang="fi-FI" sz="3200" dirty="0"/>
          </a:p>
        </p:txBody>
      </p:sp>
      <p:pic>
        <p:nvPicPr>
          <p:cNvPr id="1026" name="Picture 2" descr="C:\Users\sva\Documents\Sunna\bajasgeassin DUODJEjurddaŠeabmai\visualalaš materiála\siidoravda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" y="1"/>
            <a:ext cx="103202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Ryhmä 3"/>
          <p:cNvGrpSpPr/>
          <p:nvPr/>
        </p:nvGrpSpPr>
        <p:grpSpPr>
          <a:xfrm>
            <a:off x="8100392" y="6237312"/>
            <a:ext cx="864096" cy="559051"/>
            <a:chOff x="2555776" y="1567459"/>
            <a:chExt cx="5184576" cy="3354303"/>
          </a:xfrm>
        </p:grpSpPr>
        <p:pic>
          <p:nvPicPr>
            <p:cNvPr id="1028" name="Picture 4" descr="C:\Users\sva\Documents\Sunna\bajasgeassin DUODJEjurddaŠeabmai\visualalaš materiála\ruoksat3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174" y="1567459"/>
              <a:ext cx="2818195" cy="221119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va\Documents\Sunna\bajasgeassin DUODJEjurddaŠeabmai\visualalaš materiála\duodju!17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740919"/>
              <a:ext cx="5184576" cy="11808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C:\Users\sva\Documents\Sunna\bajasgeassin DUODJEjurddaŠeabmai\visualalaš materiála\ruksesborga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5" y="1"/>
            <a:ext cx="2618187" cy="1964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 txBox="1">
            <a:spLocks/>
          </p:cNvSpPr>
          <p:nvPr/>
        </p:nvSpPr>
        <p:spPr>
          <a:xfrm>
            <a:off x="1257685" y="2859584"/>
            <a:ext cx="3672408" cy="3577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800" dirty="0"/>
          </a:p>
          <a:p>
            <a:r>
              <a:rPr lang="se-FI" dirty="0"/>
              <a:t>Mainitse tapahtuma, jossa olet nähnyt duodji-ajattelua!</a:t>
            </a:r>
            <a:endParaRPr lang="fi-FI" dirty="0"/>
          </a:p>
        </p:txBody>
      </p:sp>
      <p:pic>
        <p:nvPicPr>
          <p:cNvPr id="3" name="Kuva 2" descr="Duodju1!govva5 copy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44181" r="26532" b="4761"/>
          <a:stretch/>
        </p:blipFill>
        <p:spPr>
          <a:xfrm>
            <a:off x="4954804" y="2492896"/>
            <a:ext cx="4174547" cy="279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29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va\Documents\Sunna\bajasgeassin DUODJEjurddaŠeabmai\visualalaš materiála\ruksesborga13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1259">
            <a:off x="-1843015" y="1763449"/>
            <a:ext cx="8084567" cy="6065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47208" y="-27295"/>
            <a:ext cx="5996791" cy="2642784"/>
          </a:xfrm>
        </p:spPr>
        <p:txBody>
          <a:bodyPr>
            <a:normAutofit/>
          </a:bodyPr>
          <a:lstStyle/>
          <a:p>
            <a:pPr lvl="0" algn="l"/>
            <a:r>
              <a:rPr lang="se-NO" sz="3200" dirty="0">
                <a:latin typeface="Britannic Bold" panose="020B0903060703020204" pitchFamily="34" charset="0"/>
              </a:rPr>
              <a:t>Millaista duodji-ajattelua näet tässä kuvassa</a:t>
            </a:r>
            <a:r>
              <a:rPr lang="fi-FI" sz="3200" dirty="0">
                <a:latin typeface="Britannic Bold" panose="020B0903060703020204" pitchFamily="34" charset="0"/>
              </a:rPr>
              <a:t>?</a:t>
            </a:r>
            <a:br>
              <a:rPr lang="fi-FI" sz="3200" dirty="0"/>
            </a:br>
            <a:endParaRPr lang="fi-FI" sz="3200" dirty="0"/>
          </a:p>
        </p:txBody>
      </p:sp>
      <p:pic>
        <p:nvPicPr>
          <p:cNvPr id="1026" name="Picture 2" descr="C:\Users\sva\Documents\Sunna\bajasgeassin DUODJEjurddaŠeabmai\visualalaš materiála\siidoravda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" y="1"/>
            <a:ext cx="103202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Ryhmä 3"/>
          <p:cNvGrpSpPr/>
          <p:nvPr/>
        </p:nvGrpSpPr>
        <p:grpSpPr>
          <a:xfrm>
            <a:off x="8100392" y="6237312"/>
            <a:ext cx="864096" cy="559051"/>
            <a:chOff x="2555776" y="1567459"/>
            <a:chExt cx="5184576" cy="3354303"/>
          </a:xfrm>
        </p:grpSpPr>
        <p:pic>
          <p:nvPicPr>
            <p:cNvPr id="1028" name="Picture 4" descr="C:\Users\sva\Documents\Sunna\bajasgeassin DUODJEjurddaŠeabmai\visualalaš materiála\ruoksat3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174" y="1567459"/>
              <a:ext cx="2818195" cy="221119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sva\Documents\Sunna\bajasgeassin DUODJEjurddaŠeabmai\visualalaš materiála\duodju!17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740919"/>
              <a:ext cx="5184576" cy="11808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C:\Users\sva\Documents\Sunna\bajasgeassin DUODJEjurddaŠeabmai\visualalaš materiála\ruksesborga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5" y="1"/>
            <a:ext cx="2618187" cy="1964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 txBox="1">
            <a:spLocks/>
          </p:cNvSpPr>
          <p:nvPr/>
        </p:nvSpPr>
        <p:spPr>
          <a:xfrm>
            <a:off x="1524000" y="2213248"/>
            <a:ext cx="2984376" cy="3577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e-NO" sz="2800" dirty="0"/>
          </a:p>
          <a:p>
            <a:endParaRPr lang="se-NO" sz="2800" dirty="0"/>
          </a:p>
          <a:p>
            <a:r>
              <a:rPr lang="se-FI" sz="2800" dirty="0"/>
              <a:t>Mitä uskot, että näitä tehdessä on ajateltu?</a:t>
            </a:r>
            <a:endParaRPr lang="fi-FI" sz="2800" dirty="0"/>
          </a:p>
        </p:txBody>
      </p:sp>
      <p:pic>
        <p:nvPicPr>
          <p:cNvPr id="3" name="Kuva 2" descr="Duodju1!govva1 copy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08720"/>
            <a:ext cx="643271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8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Bildschirmpräsentation (4:3)</PresentationFormat>
  <Paragraphs>64</Paragraphs>
  <Slides>17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Britannic Bold</vt:lpstr>
      <vt:lpstr>Calibri</vt:lpstr>
      <vt:lpstr>Office-teema</vt:lpstr>
      <vt:lpstr>Duodji- maailmaan tutustuminen</vt:lpstr>
      <vt:lpstr>Mikä on duodjia, eli käsityötä? </vt:lpstr>
      <vt:lpstr>Mikä tekee duodjista duodjin?</vt:lpstr>
      <vt:lpstr>Mikä tekee duodjista duodjin?  </vt:lpstr>
      <vt:lpstr>Mikä tekee duodjista duodjin? </vt:lpstr>
      <vt:lpstr>Mikä tekee duodjista duodjin? </vt:lpstr>
      <vt:lpstr>Kuka on duojár, eli käsityöntekijä? </vt:lpstr>
      <vt:lpstr>Mikä on duodji-ajattelua? Mistä voit löytää sitä?</vt:lpstr>
      <vt:lpstr>Millaista duodji-ajattelua näet tässä kuvassa? </vt:lpstr>
      <vt:lpstr>Millaista duodji-ajattelua näet tässä kuvassa? </vt:lpstr>
      <vt:lpstr>Millaista duodji-ajattelua näet tässä kuvassa?</vt:lpstr>
      <vt:lpstr>Millaista duodji-ajettelua näet tässä kuvassa?</vt:lpstr>
      <vt:lpstr>Millaista duodji-ajattelua näet tässä kuvassa?</vt:lpstr>
      <vt:lpstr>Millaista duodji-ajattelua näet tässä kuvassa?</vt:lpstr>
      <vt:lpstr>Mikä oikeastaan on duodjia ja duodji-ajattelua? </vt:lpstr>
      <vt:lpstr>Duodji-ajattelu on arkipäivän asioiden ratkaisemista soveliailla keinoilla. </vt:lpstr>
      <vt:lpstr>Mieti ja kirjoita </vt:lpstr>
    </vt:vector>
  </TitlesOfParts>
  <Company>Kansallisarkisto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Sunna Valkeapää</dc:creator>
  <cp:lastModifiedBy>jf</cp:lastModifiedBy>
  <cp:revision>68</cp:revision>
  <dcterms:created xsi:type="dcterms:W3CDTF">2018-04-18T11:20:03Z</dcterms:created>
  <dcterms:modified xsi:type="dcterms:W3CDTF">2021-12-01T08:30:40Z</dcterms:modified>
  <cp:contentStatus>Valmis</cp:contentStatus>
</cp:coreProperties>
</file>