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</p:sldMasterIdLst>
  <p:notesMasterIdLst>
    <p:notesMasterId r:id="rId16"/>
  </p:notesMasterIdLst>
  <p:handoutMasterIdLst>
    <p:handoutMasterId r:id="rId17"/>
  </p:handoutMasterIdLst>
  <p:sldIdLst>
    <p:sldId id="276" r:id="rId5"/>
    <p:sldId id="309" r:id="rId6"/>
    <p:sldId id="311" r:id="rId7"/>
    <p:sldId id="312" r:id="rId8"/>
    <p:sldId id="297" r:id="rId9"/>
    <p:sldId id="315" r:id="rId10"/>
    <p:sldId id="327" r:id="rId11"/>
    <p:sldId id="328" r:id="rId12"/>
    <p:sldId id="323" r:id="rId13"/>
    <p:sldId id="302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3E6"/>
    <a:srgbClr val="90BF3B"/>
    <a:srgbClr val="9EC951"/>
    <a:srgbClr val="39A935"/>
    <a:srgbClr val="F59F2D"/>
    <a:srgbClr val="1E7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9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40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5716F-2985-42DC-A1A2-6E8D8C80977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9CE51E19-DA68-42BB-A2FE-FF6F7EC897A0}">
      <dgm:prSet phldrT="[Teksti]" custT="1"/>
      <dgm:spPr/>
      <dgm:t>
        <a:bodyPr/>
        <a:lstStyle/>
        <a:p>
          <a:r>
            <a:rPr lang="fi-FI" sz="1200" dirty="0"/>
            <a:t>Management team to </a:t>
          </a:r>
          <a:r>
            <a:rPr lang="fi-FI" sz="1200" dirty="0" err="1"/>
            <a:t>launch</a:t>
          </a:r>
          <a:r>
            <a:rPr lang="fi-FI" sz="1200" dirty="0"/>
            <a:t> a </a:t>
          </a:r>
          <a:r>
            <a:rPr lang="fi-FI" sz="1200" dirty="0" err="1"/>
            <a:t>call</a:t>
          </a:r>
          <a:r>
            <a:rPr lang="fi-FI" sz="1200" dirty="0"/>
            <a:t> for </a:t>
          </a:r>
          <a:r>
            <a:rPr lang="fi-FI" sz="1200" dirty="0" err="1"/>
            <a:t>fund</a:t>
          </a:r>
          <a:r>
            <a:rPr lang="fi-FI" sz="1200" dirty="0"/>
            <a:t> </a:t>
          </a:r>
          <a:r>
            <a:rPr lang="fi-FI" sz="1200" dirty="0" err="1"/>
            <a:t>managers</a:t>
          </a:r>
          <a:r>
            <a:rPr lang="fi-FI" sz="1200" dirty="0"/>
            <a:t>, </a:t>
          </a:r>
          <a:r>
            <a:rPr lang="fi-FI" sz="1200" dirty="0" err="1"/>
            <a:t>based</a:t>
          </a:r>
          <a:r>
            <a:rPr lang="fi-FI" sz="1200" dirty="0"/>
            <a:t> in </a:t>
          </a:r>
          <a:r>
            <a:rPr lang="fi-FI" sz="1200" dirty="0" err="1"/>
            <a:t>the</a:t>
          </a:r>
          <a:r>
            <a:rPr lang="fi-FI" sz="1200" dirty="0"/>
            <a:t> </a:t>
          </a:r>
          <a:r>
            <a:rPr lang="fi-FI" sz="1200" dirty="0" err="1"/>
            <a:t>participating</a:t>
          </a:r>
          <a:r>
            <a:rPr lang="fi-FI" sz="1200" dirty="0"/>
            <a:t> </a:t>
          </a:r>
          <a:r>
            <a:rPr lang="fi-FI" sz="1200" dirty="0" err="1"/>
            <a:t>regions</a:t>
          </a:r>
          <a:r>
            <a:rPr lang="fi-FI" sz="1200" dirty="0"/>
            <a:t>, to set </a:t>
          </a:r>
          <a:r>
            <a:rPr lang="fi-FI" sz="1200" dirty="0" err="1"/>
            <a:t>up</a:t>
          </a:r>
          <a:r>
            <a:rPr lang="fi-FI" sz="1200" dirty="0"/>
            <a:t> </a:t>
          </a:r>
          <a:r>
            <a:rPr lang="fi-FI" sz="1200" dirty="0" err="1"/>
            <a:t>sectorial</a:t>
          </a:r>
          <a:r>
            <a:rPr lang="fi-FI" sz="1200" dirty="0"/>
            <a:t> </a:t>
          </a:r>
          <a:r>
            <a:rPr lang="fi-FI" sz="1200" dirty="0" err="1"/>
            <a:t>funds</a:t>
          </a:r>
          <a:endParaRPr lang="fi-FI" sz="1200" dirty="0"/>
        </a:p>
      </dgm:t>
    </dgm:pt>
    <dgm:pt modelId="{D75CA3E3-3DDD-4764-9C6C-D5C216E01049}" type="parTrans" cxnId="{282E333A-F9E9-4862-979C-242B597FBF8D}">
      <dgm:prSet/>
      <dgm:spPr/>
      <dgm:t>
        <a:bodyPr/>
        <a:lstStyle/>
        <a:p>
          <a:endParaRPr lang="fi-FI" sz="1200"/>
        </a:p>
      </dgm:t>
    </dgm:pt>
    <dgm:pt modelId="{53593707-1211-4D5E-91F8-8AC53E09B524}" type="sibTrans" cxnId="{282E333A-F9E9-4862-979C-242B597FBF8D}">
      <dgm:prSet/>
      <dgm:spPr/>
      <dgm:t>
        <a:bodyPr/>
        <a:lstStyle/>
        <a:p>
          <a:endParaRPr lang="fi-FI" sz="1200"/>
        </a:p>
      </dgm:t>
    </dgm:pt>
    <dgm:pt modelId="{74889D37-BDE8-43FB-A7F0-D1CE33D209CC}">
      <dgm:prSet phldrT="[Teksti]" custT="1"/>
      <dgm:spPr/>
      <dgm:t>
        <a:bodyPr/>
        <a:lstStyle/>
        <a:p>
          <a:r>
            <a:rPr lang="fi-FI" sz="1200" dirty="0"/>
            <a:t>Active </a:t>
          </a:r>
          <a:r>
            <a:rPr lang="fi-FI" sz="1200" dirty="0" err="1"/>
            <a:t>investing</a:t>
          </a:r>
          <a:r>
            <a:rPr lang="fi-FI" sz="1200" dirty="0"/>
            <a:t> </a:t>
          </a:r>
          <a:r>
            <a:rPr lang="fi-FI" sz="1200" dirty="0" err="1"/>
            <a:t>period</a:t>
          </a:r>
          <a:r>
            <a:rPr lang="fi-FI" sz="1200" dirty="0"/>
            <a:t> </a:t>
          </a:r>
        </a:p>
      </dgm:t>
    </dgm:pt>
    <dgm:pt modelId="{367ACC58-C19D-4F56-9058-E1ACB85A82CA}" type="parTrans" cxnId="{8E22C25D-37BD-4C4A-8FBE-2EFA1D04F994}">
      <dgm:prSet/>
      <dgm:spPr/>
      <dgm:t>
        <a:bodyPr/>
        <a:lstStyle/>
        <a:p>
          <a:endParaRPr lang="fi-FI" sz="1200"/>
        </a:p>
      </dgm:t>
    </dgm:pt>
    <dgm:pt modelId="{6EC668DD-BA4C-443B-9DFF-650D07BD4C2A}" type="sibTrans" cxnId="{8E22C25D-37BD-4C4A-8FBE-2EFA1D04F994}">
      <dgm:prSet/>
      <dgm:spPr/>
      <dgm:t>
        <a:bodyPr/>
        <a:lstStyle/>
        <a:p>
          <a:endParaRPr lang="fi-FI" sz="1200"/>
        </a:p>
      </dgm:t>
    </dgm:pt>
    <dgm:pt modelId="{DB3C67CF-47CE-4C08-800F-6CF1E9EEEC61}">
      <dgm:prSet phldrT="[Teksti]" custT="1"/>
      <dgm:spPr/>
      <dgm:t>
        <a:bodyPr/>
        <a:lstStyle/>
        <a:p>
          <a:r>
            <a:rPr lang="fi-FI" sz="1200" dirty="0"/>
            <a:t>Target </a:t>
          </a:r>
          <a:r>
            <a:rPr lang="fi-FI" sz="1200" dirty="0" err="1"/>
            <a:t>areas</a:t>
          </a:r>
          <a:r>
            <a:rPr lang="fi-FI" sz="1200" dirty="0"/>
            <a:t>: </a:t>
          </a:r>
          <a:r>
            <a:rPr lang="fi-FI" sz="1200" dirty="0" err="1"/>
            <a:t>Scale-up</a:t>
          </a:r>
          <a:r>
            <a:rPr lang="fi-FI" sz="1200" dirty="0"/>
            <a:t> </a:t>
          </a:r>
          <a:r>
            <a:rPr lang="fi-FI" sz="1200" dirty="0" err="1"/>
            <a:t>SMEs</a:t>
          </a:r>
          <a:r>
            <a:rPr lang="fi-FI" sz="1200" dirty="0"/>
            <a:t> in Finland, </a:t>
          </a:r>
          <a:r>
            <a:rPr lang="fi-FI" sz="1200" dirty="0" err="1"/>
            <a:t>Sweden</a:t>
          </a:r>
          <a:r>
            <a:rPr lang="fi-FI" sz="1200" dirty="0"/>
            <a:t> &amp; </a:t>
          </a:r>
          <a:r>
            <a:rPr lang="fi-FI" sz="1200" dirty="0" err="1"/>
            <a:t>Norway</a:t>
          </a:r>
          <a:r>
            <a:rPr lang="fi-FI" sz="1200" dirty="0"/>
            <a:t> </a:t>
          </a:r>
          <a:r>
            <a:rPr lang="fi-FI" sz="1200" dirty="0" err="1"/>
            <a:t>with</a:t>
          </a:r>
          <a:r>
            <a:rPr lang="fi-FI" sz="1200" dirty="0"/>
            <a:t> </a:t>
          </a:r>
          <a:r>
            <a:rPr lang="fi-FI" sz="1200" dirty="0" err="1">
              <a:solidFill>
                <a:schemeClr val="tx1"/>
              </a:solidFill>
            </a:rPr>
            <a:t>A</a:t>
          </a:r>
          <a:r>
            <a:rPr lang="fi-FI" sz="1200" dirty="0" err="1"/>
            <a:t>rctic</a:t>
          </a:r>
          <a:r>
            <a:rPr lang="fi-FI" sz="1200" dirty="0"/>
            <a:t> know-how </a:t>
          </a:r>
        </a:p>
      </dgm:t>
    </dgm:pt>
    <dgm:pt modelId="{DED81596-81C9-4A7F-B8DA-4AF99B8328D2}" type="parTrans" cxnId="{08D21B53-B8AE-4B3C-B920-7408BB2096F3}">
      <dgm:prSet/>
      <dgm:spPr/>
      <dgm:t>
        <a:bodyPr/>
        <a:lstStyle/>
        <a:p>
          <a:endParaRPr lang="fi-FI" sz="1200"/>
        </a:p>
      </dgm:t>
    </dgm:pt>
    <dgm:pt modelId="{77484DAD-38D8-4797-9648-A5843BA442C2}" type="sibTrans" cxnId="{08D21B53-B8AE-4B3C-B920-7408BB2096F3}">
      <dgm:prSet/>
      <dgm:spPr/>
      <dgm:t>
        <a:bodyPr/>
        <a:lstStyle/>
        <a:p>
          <a:endParaRPr lang="fi-FI" sz="1200"/>
        </a:p>
      </dgm:t>
    </dgm:pt>
    <dgm:pt modelId="{83310403-1BF9-4440-8B6D-AF2F32C6F9A0}">
      <dgm:prSet phldrT="[Teksti]" custT="1"/>
      <dgm:spPr/>
      <dgm:t>
        <a:bodyPr/>
        <a:lstStyle/>
        <a:p>
          <a:r>
            <a:rPr lang="fi-FI" sz="1200" b="1" strike="noStrike" dirty="0">
              <a:solidFill>
                <a:schemeClr val="tx1"/>
              </a:solidFill>
            </a:rPr>
            <a:t>NSPA</a:t>
          </a:r>
          <a:r>
            <a:rPr lang="fi-FI" sz="1200" b="1" strike="noStrike" dirty="0">
              <a:solidFill>
                <a:srgbClr val="FF0000"/>
              </a:solidFill>
            </a:rPr>
            <a:t> </a:t>
          </a:r>
          <a:r>
            <a:rPr lang="fi-FI" sz="1200" b="1" dirty="0" err="1"/>
            <a:t>companies</a:t>
          </a:r>
          <a:r>
            <a:rPr lang="fi-FI" sz="1200" b="1" dirty="0"/>
            <a:t> on </a:t>
          </a:r>
          <a:r>
            <a:rPr lang="fi-FI" sz="1200" b="1" dirty="0" err="1"/>
            <a:t>growth</a:t>
          </a:r>
          <a:r>
            <a:rPr lang="fi-FI" sz="1200" b="1" dirty="0"/>
            <a:t> </a:t>
          </a:r>
          <a:r>
            <a:rPr lang="fi-FI" sz="1200" b="1" dirty="0" err="1"/>
            <a:t>track</a:t>
          </a:r>
          <a:r>
            <a:rPr lang="fi-FI" sz="1200" b="1" dirty="0"/>
            <a:t>:</a:t>
          </a:r>
        </a:p>
      </dgm:t>
    </dgm:pt>
    <dgm:pt modelId="{6AB29CFB-A889-4100-84D4-ECB1794AE549}" type="parTrans" cxnId="{2C1E7C0D-D0C4-4CA6-BAF0-32C717336931}">
      <dgm:prSet/>
      <dgm:spPr/>
      <dgm:t>
        <a:bodyPr/>
        <a:lstStyle/>
        <a:p>
          <a:endParaRPr lang="fi-FI" sz="1200"/>
        </a:p>
      </dgm:t>
    </dgm:pt>
    <dgm:pt modelId="{5B92247F-6FCB-4FB4-8996-861F87B76E19}" type="sibTrans" cxnId="{2C1E7C0D-D0C4-4CA6-BAF0-32C717336931}">
      <dgm:prSet/>
      <dgm:spPr/>
      <dgm:t>
        <a:bodyPr/>
        <a:lstStyle/>
        <a:p>
          <a:endParaRPr lang="fi-FI" sz="1200"/>
        </a:p>
      </dgm:t>
    </dgm:pt>
    <dgm:pt modelId="{3DE43E51-3CA9-46A5-B05F-EC58533199DD}">
      <dgm:prSet phldrT="[Teksti]" custT="1"/>
      <dgm:spPr/>
      <dgm:t>
        <a:bodyPr/>
        <a:lstStyle/>
        <a:p>
          <a:r>
            <a:rPr lang="fi-FI" sz="1200" dirty="0" err="1"/>
            <a:t>Negotiations</a:t>
          </a:r>
          <a:r>
            <a:rPr lang="fi-FI" sz="1200" dirty="0"/>
            <a:t> </a:t>
          </a:r>
          <a:r>
            <a:rPr lang="fi-FI" sz="1200" dirty="0" err="1"/>
            <a:t>with</a:t>
          </a:r>
          <a:r>
            <a:rPr lang="fi-FI" sz="1200" dirty="0"/>
            <a:t> EIF to </a:t>
          </a:r>
          <a:r>
            <a:rPr lang="fi-FI" sz="1200" dirty="0" err="1"/>
            <a:t>take</a:t>
          </a:r>
          <a:r>
            <a:rPr lang="fi-FI" sz="1200" dirty="0"/>
            <a:t> on </a:t>
          </a:r>
          <a:r>
            <a:rPr lang="fi-FI" sz="1200" dirty="0" err="1"/>
            <a:t>the</a:t>
          </a:r>
          <a:r>
            <a:rPr lang="fi-FI" sz="1200" dirty="0"/>
            <a:t> </a:t>
          </a:r>
          <a:r>
            <a:rPr lang="fi-FI" sz="1200" dirty="0" err="1"/>
            <a:t>role</a:t>
          </a:r>
          <a:r>
            <a:rPr lang="fi-FI" sz="1200" dirty="0"/>
            <a:t> of management team for </a:t>
          </a:r>
          <a:r>
            <a:rPr lang="fi-FI" sz="1200" dirty="0" err="1"/>
            <a:t>the</a:t>
          </a:r>
          <a:r>
            <a:rPr lang="fi-FI" sz="1200" dirty="0"/>
            <a:t> </a:t>
          </a:r>
          <a:r>
            <a:rPr lang="fi-FI" sz="1200" dirty="0" err="1"/>
            <a:t>fund</a:t>
          </a:r>
          <a:endParaRPr lang="fi-FI" sz="1200" dirty="0"/>
        </a:p>
      </dgm:t>
    </dgm:pt>
    <dgm:pt modelId="{AF29951C-A702-4C5E-A600-501C085AD8D7}" type="sibTrans" cxnId="{CEC7C178-F213-4ED7-8306-4F9E1FD00001}">
      <dgm:prSet/>
      <dgm:spPr/>
      <dgm:t>
        <a:bodyPr/>
        <a:lstStyle/>
        <a:p>
          <a:endParaRPr lang="fi-FI" sz="1200"/>
        </a:p>
      </dgm:t>
    </dgm:pt>
    <dgm:pt modelId="{E6465252-23D2-4FEC-A7F9-8C19DE61D08D}" type="parTrans" cxnId="{CEC7C178-F213-4ED7-8306-4F9E1FD00001}">
      <dgm:prSet/>
      <dgm:spPr/>
      <dgm:t>
        <a:bodyPr/>
        <a:lstStyle/>
        <a:p>
          <a:endParaRPr lang="fi-FI" sz="1200"/>
        </a:p>
      </dgm:t>
    </dgm:pt>
    <dgm:pt modelId="{ED269731-8B87-4109-B562-B0BF6ED00D60}">
      <dgm:prSet phldrT="[Teksti]" custT="1"/>
      <dgm:spPr/>
      <dgm:t>
        <a:bodyPr/>
        <a:lstStyle/>
        <a:p>
          <a:r>
            <a:rPr lang="fi-FI" sz="1200" dirty="0" err="1"/>
            <a:t>Vast</a:t>
          </a:r>
          <a:r>
            <a:rPr lang="fi-FI" sz="1200" dirty="0"/>
            <a:t> </a:t>
          </a:r>
          <a:r>
            <a:rPr lang="fi-FI" sz="1200" dirty="0" err="1"/>
            <a:t>variety</a:t>
          </a:r>
          <a:r>
            <a:rPr lang="fi-FI" sz="1200" dirty="0"/>
            <a:t> of </a:t>
          </a:r>
          <a:r>
            <a:rPr lang="fi-FI" sz="1200" dirty="0" err="1"/>
            <a:t>high</a:t>
          </a:r>
          <a:r>
            <a:rPr lang="fi-FI" sz="1200" dirty="0"/>
            <a:t> </a:t>
          </a:r>
          <a:r>
            <a:rPr lang="fi-FI" sz="1200" dirty="0" err="1"/>
            <a:t>tech</a:t>
          </a:r>
          <a:r>
            <a:rPr lang="fi-FI" sz="1200" dirty="0"/>
            <a:t> </a:t>
          </a:r>
          <a:r>
            <a:rPr lang="fi-FI" sz="1200" dirty="0" err="1"/>
            <a:t>companies</a:t>
          </a:r>
          <a:r>
            <a:rPr lang="fi-FI" sz="1200" dirty="0"/>
            <a:t> in </a:t>
          </a:r>
          <a:r>
            <a:rPr lang="fi-FI" sz="1200" dirty="0" err="1"/>
            <a:t>start</a:t>
          </a:r>
          <a:r>
            <a:rPr lang="fi-FI" sz="1200" dirty="0"/>
            <a:t> </a:t>
          </a:r>
          <a:r>
            <a:rPr lang="fi-FI" sz="1200" dirty="0" err="1"/>
            <a:t>up</a:t>
          </a:r>
          <a:r>
            <a:rPr lang="fi-FI" sz="1200" dirty="0"/>
            <a:t> and </a:t>
          </a:r>
          <a:r>
            <a:rPr lang="fi-FI" sz="1200" dirty="0" err="1"/>
            <a:t>growth</a:t>
          </a:r>
          <a:r>
            <a:rPr lang="fi-FI" sz="1200" dirty="0"/>
            <a:t> </a:t>
          </a:r>
          <a:r>
            <a:rPr lang="fi-FI" sz="1200" dirty="0" err="1"/>
            <a:t>phase</a:t>
          </a:r>
          <a:endParaRPr lang="fi-FI" sz="1200" dirty="0"/>
        </a:p>
      </dgm:t>
    </dgm:pt>
    <dgm:pt modelId="{FE3BCBB6-CA5D-452B-B5FF-61D15F70AA7B}" type="parTrans" cxnId="{3400426E-EBE3-453C-BC0F-4554197C3E71}">
      <dgm:prSet/>
      <dgm:spPr/>
      <dgm:t>
        <a:bodyPr/>
        <a:lstStyle/>
        <a:p>
          <a:endParaRPr lang="fi-FI" sz="1200"/>
        </a:p>
      </dgm:t>
    </dgm:pt>
    <dgm:pt modelId="{39EBF007-DB78-47F6-B331-5ADDD5E7F71F}" type="sibTrans" cxnId="{3400426E-EBE3-453C-BC0F-4554197C3E71}">
      <dgm:prSet/>
      <dgm:spPr/>
      <dgm:t>
        <a:bodyPr/>
        <a:lstStyle/>
        <a:p>
          <a:endParaRPr lang="fi-FI" sz="1200"/>
        </a:p>
      </dgm:t>
    </dgm:pt>
    <dgm:pt modelId="{FAE66148-E24B-4851-851A-A098C73D7FBF}">
      <dgm:prSet phldrT="[Teksti]" custT="1"/>
      <dgm:spPr/>
      <dgm:t>
        <a:bodyPr/>
        <a:lstStyle/>
        <a:p>
          <a:r>
            <a:rPr lang="fi-FI" sz="1200" dirty="0" err="1"/>
            <a:t>Need</a:t>
          </a:r>
          <a:r>
            <a:rPr lang="fi-FI" sz="1200" dirty="0"/>
            <a:t> for (VC) </a:t>
          </a:r>
          <a:r>
            <a:rPr lang="fi-FI" sz="1200" dirty="0" err="1"/>
            <a:t>funding</a:t>
          </a:r>
          <a:endParaRPr lang="fi-FI" sz="1200" dirty="0"/>
        </a:p>
      </dgm:t>
    </dgm:pt>
    <dgm:pt modelId="{290F4178-3DFF-41BF-A195-3A9C76203ED9}" type="parTrans" cxnId="{40A17942-EB29-455C-BB84-89907066D375}">
      <dgm:prSet/>
      <dgm:spPr/>
      <dgm:t>
        <a:bodyPr/>
        <a:lstStyle/>
        <a:p>
          <a:endParaRPr lang="fi-FI" sz="1200"/>
        </a:p>
      </dgm:t>
    </dgm:pt>
    <dgm:pt modelId="{15F46624-C257-4629-BC73-7EB56785C172}" type="sibTrans" cxnId="{40A17942-EB29-455C-BB84-89907066D375}">
      <dgm:prSet/>
      <dgm:spPr/>
      <dgm:t>
        <a:bodyPr/>
        <a:lstStyle/>
        <a:p>
          <a:endParaRPr lang="fi-FI" sz="1200"/>
        </a:p>
      </dgm:t>
    </dgm:pt>
    <dgm:pt modelId="{68999FA7-124D-4BD0-9C32-7D41920A5CFD}">
      <dgm:prSet phldrT="[Teksti]" custT="1"/>
      <dgm:spPr/>
      <dgm:t>
        <a:bodyPr/>
        <a:lstStyle/>
        <a:p>
          <a:r>
            <a:rPr lang="fi-FI" sz="1200" dirty="0" err="1"/>
            <a:t>Regions</a:t>
          </a:r>
          <a:r>
            <a:rPr lang="fi-FI" sz="1200" dirty="0"/>
            <a:t> to </a:t>
          </a:r>
          <a:r>
            <a:rPr lang="fi-FI" sz="1200" dirty="0" err="1"/>
            <a:t>agree</a:t>
          </a:r>
          <a:r>
            <a:rPr lang="fi-FI" sz="1200" dirty="0"/>
            <a:t> on </a:t>
          </a:r>
          <a:r>
            <a:rPr lang="fi-FI" sz="1200" dirty="0" err="1"/>
            <a:t>the</a:t>
          </a:r>
          <a:r>
            <a:rPr lang="fi-FI" sz="1200" dirty="0"/>
            <a:t> </a:t>
          </a:r>
          <a:r>
            <a:rPr lang="fi-FI" sz="1200" dirty="0" err="1"/>
            <a:t>terms</a:t>
          </a:r>
          <a:r>
            <a:rPr lang="fi-FI" sz="1200" dirty="0"/>
            <a:t> of </a:t>
          </a:r>
          <a:r>
            <a:rPr lang="fi-FI" sz="1200" dirty="0" err="1"/>
            <a:t>participation</a:t>
          </a:r>
          <a:r>
            <a:rPr lang="fi-FI" sz="1200" dirty="0"/>
            <a:t> in </a:t>
          </a:r>
          <a:r>
            <a:rPr lang="fi-FI" sz="1200" dirty="0" err="1"/>
            <a:t>the</a:t>
          </a:r>
          <a:r>
            <a:rPr lang="fi-FI" sz="1200" dirty="0"/>
            <a:t> </a:t>
          </a:r>
          <a:r>
            <a:rPr lang="fi-FI" sz="1200" dirty="0" err="1"/>
            <a:t>fund</a:t>
          </a:r>
          <a:r>
            <a:rPr lang="fi-FI" sz="1200" dirty="0"/>
            <a:t> of </a:t>
          </a:r>
          <a:r>
            <a:rPr lang="fi-FI" sz="1200" dirty="0" err="1"/>
            <a:t>funds</a:t>
          </a:r>
          <a:endParaRPr lang="fi-FI" sz="1200" dirty="0"/>
        </a:p>
        <a:p>
          <a:r>
            <a:rPr lang="fi-FI" sz="1200" dirty="0" err="1"/>
            <a:t>Regions</a:t>
          </a:r>
          <a:r>
            <a:rPr lang="fi-FI" sz="1200" dirty="0"/>
            <a:t> to </a:t>
          </a:r>
          <a:r>
            <a:rPr lang="fi-FI" sz="1200" dirty="0" err="1"/>
            <a:t>give</a:t>
          </a:r>
          <a:r>
            <a:rPr lang="fi-FI" sz="1200" dirty="0"/>
            <a:t> </a:t>
          </a:r>
          <a:r>
            <a:rPr lang="fi-FI" sz="1200" dirty="0" err="1"/>
            <a:t>mandate</a:t>
          </a:r>
          <a:r>
            <a:rPr lang="fi-FI" sz="1200" dirty="0"/>
            <a:t> to </a:t>
          </a:r>
          <a:r>
            <a:rPr lang="fi-FI" sz="1200" dirty="0" err="1"/>
            <a:t>the</a:t>
          </a:r>
          <a:r>
            <a:rPr lang="fi-FI" sz="1200" dirty="0"/>
            <a:t> management team</a:t>
          </a:r>
        </a:p>
      </dgm:t>
    </dgm:pt>
    <dgm:pt modelId="{ACACF451-D75F-432A-9C3F-478EE5FB000D}" type="parTrans" cxnId="{C2305E8B-91B4-4824-ABF9-43251D631E67}">
      <dgm:prSet/>
      <dgm:spPr/>
      <dgm:t>
        <a:bodyPr/>
        <a:lstStyle/>
        <a:p>
          <a:endParaRPr lang="fi-FI" sz="1200"/>
        </a:p>
      </dgm:t>
    </dgm:pt>
    <dgm:pt modelId="{0DFC7034-414C-41ED-BC7D-350D39C358B6}" type="sibTrans" cxnId="{C2305E8B-91B4-4824-ABF9-43251D631E67}">
      <dgm:prSet/>
      <dgm:spPr/>
      <dgm:t>
        <a:bodyPr/>
        <a:lstStyle/>
        <a:p>
          <a:endParaRPr lang="fi-FI" sz="1200"/>
        </a:p>
      </dgm:t>
    </dgm:pt>
    <dgm:pt modelId="{80B4EAE0-22AD-4C47-9E15-8838DB479A1F}">
      <dgm:prSet phldrT="[Teksti]" custT="1"/>
      <dgm:spPr/>
      <dgm:t>
        <a:bodyPr/>
        <a:lstStyle/>
        <a:p>
          <a:r>
            <a:rPr lang="fi-FI" sz="1200" dirty="0" err="1"/>
            <a:t>Structures</a:t>
          </a:r>
          <a:r>
            <a:rPr lang="fi-FI" sz="1200" dirty="0"/>
            <a:t> in </a:t>
          </a:r>
          <a:r>
            <a:rPr lang="fi-FI" sz="1200" dirty="0" err="1"/>
            <a:t>place</a:t>
          </a:r>
          <a:r>
            <a:rPr lang="fi-FI" sz="1200" dirty="0"/>
            <a:t> for a </a:t>
          </a:r>
          <a:r>
            <a:rPr lang="fi-FI" sz="1200" dirty="0" err="1"/>
            <a:t>fund</a:t>
          </a:r>
          <a:r>
            <a:rPr lang="fi-FI" sz="1200" dirty="0"/>
            <a:t> </a:t>
          </a:r>
          <a:r>
            <a:rPr lang="fi-FI" sz="1200" dirty="0" err="1"/>
            <a:t>that</a:t>
          </a:r>
          <a:r>
            <a:rPr lang="fi-FI" sz="1200" dirty="0"/>
            <a:t> </a:t>
          </a:r>
          <a:r>
            <a:rPr lang="fi-FI" sz="1200" dirty="0" err="1"/>
            <a:t>complies</a:t>
          </a:r>
          <a:r>
            <a:rPr lang="fi-FI" sz="1200" dirty="0"/>
            <a:t> </a:t>
          </a:r>
          <a:r>
            <a:rPr lang="fi-FI" sz="1200" dirty="0" err="1"/>
            <a:t>with</a:t>
          </a:r>
          <a:r>
            <a:rPr lang="fi-FI" sz="1200" dirty="0"/>
            <a:t> </a:t>
          </a:r>
          <a:r>
            <a:rPr lang="fi-FI" sz="1200" dirty="0" err="1"/>
            <a:t>the</a:t>
          </a:r>
          <a:r>
            <a:rPr lang="fi-FI" sz="1200" dirty="0"/>
            <a:t> EU Green </a:t>
          </a:r>
          <a:r>
            <a:rPr lang="fi-FI" sz="1200" dirty="0" err="1"/>
            <a:t>Deal</a:t>
          </a:r>
          <a:r>
            <a:rPr lang="fi-FI" sz="1200" dirty="0"/>
            <a:t> and </a:t>
          </a:r>
          <a:r>
            <a:rPr lang="fi-FI" sz="1200" dirty="0" err="1"/>
            <a:t>Taxonomy</a:t>
          </a:r>
          <a:r>
            <a:rPr lang="fi-FI" sz="1200" dirty="0"/>
            <a:t> on </a:t>
          </a:r>
          <a:r>
            <a:rPr lang="fi-FI" sz="1200" dirty="0" err="1"/>
            <a:t>Sustainable</a:t>
          </a:r>
          <a:r>
            <a:rPr lang="fi-FI" sz="1200" dirty="0"/>
            <a:t> Finance</a:t>
          </a:r>
        </a:p>
      </dgm:t>
    </dgm:pt>
    <dgm:pt modelId="{E4A107AF-EF31-4AF0-B60D-0AC4585D1132}" type="parTrans" cxnId="{5AF3995B-B740-4BA9-8AE4-466FA01902BC}">
      <dgm:prSet/>
      <dgm:spPr/>
      <dgm:t>
        <a:bodyPr/>
        <a:lstStyle/>
        <a:p>
          <a:endParaRPr lang="fi-FI" sz="1200"/>
        </a:p>
      </dgm:t>
    </dgm:pt>
    <dgm:pt modelId="{5E3B0458-5971-4DA0-BFE6-DB00D9A0AF8A}" type="sibTrans" cxnId="{5AF3995B-B740-4BA9-8AE4-466FA01902BC}">
      <dgm:prSet/>
      <dgm:spPr/>
      <dgm:t>
        <a:bodyPr/>
        <a:lstStyle/>
        <a:p>
          <a:endParaRPr lang="fi-FI" sz="1200"/>
        </a:p>
      </dgm:t>
    </dgm:pt>
    <dgm:pt modelId="{81376D8F-AC92-4447-97F9-B7C08CB02F9F}">
      <dgm:prSet phldrT="[Teksti]" custT="1"/>
      <dgm:spPr/>
      <dgm:t>
        <a:bodyPr/>
        <a:lstStyle/>
        <a:p>
          <a:r>
            <a:rPr lang="fi-FI" sz="1200" b="1" dirty="0" err="1"/>
            <a:t>Investments</a:t>
          </a:r>
          <a:endParaRPr lang="fi-FI" sz="1200" b="1" dirty="0"/>
        </a:p>
      </dgm:t>
    </dgm:pt>
    <dgm:pt modelId="{D3B731A2-C78A-4116-A21F-7645E0B9D24A}" type="parTrans" cxnId="{238DD107-D8C6-49CA-9376-DA06A180A3F7}">
      <dgm:prSet/>
      <dgm:spPr/>
      <dgm:t>
        <a:bodyPr/>
        <a:lstStyle/>
        <a:p>
          <a:endParaRPr lang="fi-FI" sz="1600"/>
        </a:p>
      </dgm:t>
    </dgm:pt>
    <dgm:pt modelId="{DE4BEC2B-D222-47FA-A7E7-142826BDBA23}" type="sibTrans" cxnId="{238DD107-D8C6-49CA-9376-DA06A180A3F7}">
      <dgm:prSet/>
      <dgm:spPr/>
      <dgm:t>
        <a:bodyPr/>
        <a:lstStyle/>
        <a:p>
          <a:endParaRPr lang="fi-FI" sz="1600"/>
        </a:p>
      </dgm:t>
    </dgm:pt>
    <dgm:pt modelId="{88179158-A2A3-4939-B0AC-6E352DDB2E0A}">
      <dgm:prSet phldrT="[Teksti]" custT="1"/>
      <dgm:spPr/>
      <dgm:t>
        <a:bodyPr/>
        <a:lstStyle/>
        <a:p>
          <a:r>
            <a:rPr lang="fi-FI" sz="1200" b="1" dirty="0" err="1"/>
            <a:t>Employment</a:t>
          </a:r>
          <a:endParaRPr lang="fi-FI" sz="1200" b="1" dirty="0"/>
        </a:p>
      </dgm:t>
    </dgm:pt>
    <dgm:pt modelId="{41B411AB-23BE-4B9B-8C66-B2682A026951}" type="parTrans" cxnId="{D10434F5-50A0-4484-86BE-A659CA838480}">
      <dgm:prSet/>
      <dgm:spPr/>
      <dgm:t>
        <a:bodyPr/>
        <a:lstStyle/>
        <a:p>
          <a:endParaRPr lang="fi-FI" sz="1600"/>
        </a:p>
      </dgm:t>
    </dgm:pt>
    <dgm:pt modelId="{5292C211-9A17-4EEE-A7A1-6BB32B844502}" type="sibTrans" cxnId="{D10434F5-50A0-4484-86BE-A659CA838480}">
      <dgm:prSet/>
      <dgm:spPr/>
      <dgm:t>
        <a:bodyPr/>
        <a:lstStyle/>
        <a:p>
          <a:endParaRPr lang="fi-FI" sz="1600"/>
        </a:p>
      </dgm:t>
    </dgm:pt>
    <dgm:pt modelId="{14B9832D-F404-4BAF-868C-483FA9D4752A}">
      <dgm:prSet phldrT="[Teksti]" custT="1"/>
      <dgm:spPr/>
      <dgm:t>
        <a:bodyPr/>
        <a:lstStyle/>
        <a:p>
          <a:r>
            <a:rPr lang="fi-FI" sz="1200" b="1" dirty="0"/>
            <a:t>R&amp;D </a:t>
          </a:r>
        </a:p>
      </dgm:t>
    </dgm:pt>
    <dgm:pt modelId="{437B23B7-6641-4210-BF40-7F5CB63868C9}" type="parTrans" cxnId="{46C01A4E-EDCC-451E-9FA2-E893FF760524}">
      <dgm:prSet/>
      <dgm:spPr/>
      <dgm:t>
        <a:bodyPr/>
        <a:lstStyle/>
        <a:p>
          <a:endParaRPr lang="fi-FI" sz="1600"/>
        </a:p>
      </dgm:t>
    </dgm:pt>
    <dgm:pt modelId="{72ABA87A-AB43-48F7-BF3F-275AED8880C3}" type="sibTrans" cxnId="{46C01A4E-EDCC-451E-9FA2-E893FF760524}">
      <dgm:prSet/>
      <dgm:spPr/>
      <dgm:t>
        <a:bodyPr/>
        <a:lstStyle/>
        <a:p>
          <a:endParaRPr lang="fi-FI" sz="1600"/>
        </a:p>
      </dgm:t>
    </dgm:pt>
    <dgm:pt modelId="{65B3F34F-76E7-4F23-B109-08E8E45C2A1F}" type="pres">
      <dgm:prSet presAssocID="{FBE5716F-2985-42DC-A1A2-6E8D8C809775}" presName="rootnode" presStyleCnt="0">
        <dgm:presLayoutVars>
          <dgm:chMax/>
          <dgm:chPref/>
          <dgm:dir/>
          <dgm:animLvl val="lvl"/>
        </dgm:presLayoutVars>
      </dgm:prSet>
      <dgm:spPr/>
    </dgm:pt>
    <dgm:pt modelId="{6EEDB713-225D-4E78-862F-F44247F03BE2}" type="pres">
      <dgm:prSet presAssocID="{FAE66148-E24B-4851-851A-A098C73D7FBF}" presName="composite" presStyleCnt="0"/>
      <dgm:spPr/>
    </dgm:pt>
    <dgm:pt modelId="{63D36C23-BB57-45B0-8C20-EB8413AD337D}" type="pres">
      <dgm:prSet presAssocID="{FAE66148-E24B-4851-851A-A098C73D7FBF}" presName="LShape" presStyleLbl="alignNode1" presStyleIdx="0" presStyleCnt="13"/>
      <dgm:spPr/>
    </dgm:pt>
    <dgm:pt modelId="{B3A6D817-8558-4EC5-9525-EA045AEACD98}" type="pres">
      <dgm:prSet presAssocID="{FAE66148-E24B-4851-851A-A098C73D7FBF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26C23CFA-A9FD-4346-AE04-DE750230423A}" type="pres">
      <dgm:prSet presAssocID="{FAE66148-E24B-4851-851A-A098C73D7FBF}" presName="Triangle" presStyleLbl="alignNode1" presStyleIdx="1" presStyleCnt="13"/>
      <dgm:spPr/>
    </dgm:pt>
    <dgm:pt modelId="{87DF0928-AE50-4CD0-8287-62339CFE25CA}" type="pres">
      <dgm:prSet presAssocID="{15F46624-C257-4629-BC73-7EB56785C172}" presName="sibTrans" presStyleCnt="0"/>
      <dgm:spPr/>
    </dgm:pt>
    <dgm:pt modelId="{6462E844-C2CF-4908-9D00-AF081CF8D2EB}" type="pres">
      <dgm:prSet presAssocID="{15F46624-C257-4629-BC73-7EB56785C172}" presName="space" presStyleCnt="0"/>
      <dgm:spPr/>
    </dgm:pt>
    <dgm:pt modelId="{D160D858-F444-40A4-8AC0-8DB85AAF8510}" type="pres">
      <dgm:prSet presAssocID="{3DE43E51-3CA9-46A5-B05F-EC58533199DD}" presName="composite" presStyleCnt="0"/>
      <dgm:spPr/>
    </dgm:pt>
    <dgm:pt modelId="{FEF06A76-A6E7-4BBD-9A3D-CF3C740CACA0}" type="pres">
      <dgm:prSet presAssocID="{3DE43E51-3CA9-46A5-B05F-EC58533199DD}" presName="LShape" presStyleLbl="alignNode1" presStyleIdx="2" presStyleCnt="13"/>
      <dgm:spPr/>
    </dgm:pt>
    <dgm:pt modelId="{4079A72D-985B-4EB3-AB77-6AE297F51F08}" type="pres">
      <dgm:prSet presAssocID="{3DE43E51-3CA9-46A5-B05F-EC58533199DD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8C029E2E-DA60-4666-9137-08E640B29224}" type="pres">
      <dgm:prSet presAssocID="{3DE43E51-3CA9-46A5-B05F-EC58533199DD}" presName="Triangle" presStyleLbl="alignNode1" presStyleIdx="3" presStyleCnt="13"/>
      <dgm:spPr/>
    </dgm:pt>
    <dgm:pt modelId="{ACC66E30-251F-4E84-A0D3-5DDB0717714D}" type="pres">
      <dgm:prSet presAssocID="{AF29951C-A702-4C5E-A600-501C085AD8D7}" presName="sibTrans" presStyleCnt="0"/>
      <dgm:spPr/>
    </dgm:pt>
    <dgm:pt modelId="{E22C7DBA-E9D6-4279-8C96-BADBFF1C1456}" type="pres">
      <dgm:prSet presAssocID="{AF29951C-A702-4C5E-A600-501C085AD8D7}" presName="space" presStyleCnt="0"/>
      <dgm:spPr/>
    </dgm:pt>
    <dgm:pt modelId="{05E854CF-3FA1-4423-8DD6-1996D88973C9}" type="pres">
      <dgm:prSet presAssocID="{68999FA7-124D-4BD0-9C32-7D41920A5CFD}" presName="composite" presStyleCnt="0"/>
      <dgm:spPr/>
    </dgm:pt>
    <dgm:pt modelId="{1254BEB0-2226-4DED-937C-470BBFC0BDF7}" type="pres">
      <dgm:prSet presAssocID="{68999FA7-124D-4BD0-9C32-7D41920A5CFD}" presName="LShape" presStyleLbl="alignNode1" presStyleIdx="4" presStyleCnt="13"/>
      <dgm:spPr/>
    </dgm:pt>
    <dgm:pt modelId="{1D0933F5-02C5-4491-8245-11534578B4FE}" type="pres">
      <dgm:prSet presAssocID="{68999FA7-124D-4BD0-9C32-7D41920A5CFD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819D7171-FB1D-4F62-A5E3-F7D31B643D63}" type="pres">
      <dgm:prSet presAssocID="{68999FA7-124D-4BD0-9C32-7D41920A5CFD}" presName="Triangle" presStyleLbl="alignNode1" presStyleIdx="5" presStyleCnt="13"/>
      <dgm:spPr/>
    </dgm:pt>
    <dgm:pt modelId="{4C27E95A-3EF2-464E-8226-0A9B86C55995}" type="pres">
      <dgm:prSet presAssocID="{0DFC7034-414C-41ED-BC7D-350D39C358B6}" presName="sibTrans" presStyleCnt="0"/>
      <dgm:spPr/>
    </dgm:pt>
    <dgm:pt modelId="{F8798AEB-6E78-4B9C-9853-85CC2491D17A}" type="pres">
      <dgm:prSet presAssocID="{0DFC7034-414C-41ED-BC7D-350D39C358B6}" presName="space" presStyleCnt="0"/>
      <dgm:spPr/>
    </dgm:pt>
    <dgm:pt modelId="{D3857546-B0CA-47B3-AEB3-56B3A509B217}" type="pres">
      <dgm:prSet presAssocID="{9CE51E19-DA68-42BB-A2FE-FF6F7EC897A0}" presName="composite" presStyleCnt="0"/>
      <dgm:spPr/>
    </dgm:pt>
    <dgm:pt modelId="{CA9E15B0-1E89-40D1-B093-3BDA876DE726}" type="pres">
      <dgm:prSet presAssocID="{9CE51E19-DA68-42BB-A2FE-FF6F7EC897A0}" presName="LShape" presStyleLbl="alignNode1" presStyleIdx="6" presStyleCnt="13"/>
      <dgm:spPr/>
    </dgm:pt>
    <dgm:pt modelId="{0FC6F51D-2702-4310-B8C2-A1A019A3B170}" type="pres">
      <dgm:prSet presAssocID="{9CE51E19-DA68-42BB-A2FE-FF6F7EC897A0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7126FBBD-3D01-4853-B78C-C5800AB808FF}" type="pres">
      <dgm:prSet presAssocID="{9CE51E19-DA68-42BB-A2FE-FF6F7EC897A0}" presName="Triangle" presStyleLbl="alignNode1" presStyleIdx="7" presStyleCnt="13"/>
      <dgm:spPr/>
    </dgm:pt>
    <dgm:pt modelId="{07F4608E-5FF5-430D-B2E5-1F7CB279A6FE}" type="pres">
      <dgm:prSet presAssocID="{53593707-1211-4D5E-91F8-8AC53E09B524}" presName="sibTrans" presStyleCnt="0"/>
      <dgm:spPr/>
    </dgm:pt>
    <dgm:pt modelId="{8BD87BF8-42E8-4AB2-A840-741139F76F4D}" type="pres">
      <dgm:prSet presAssocID="{53593707-1211-4D5E-91F8-8AC53E09B524}" presName="space" presStyleCnt="0"/>
      <dgm:spPr/>
    </dgm:pt>
    <dgm:pt modelId="{F18E99A0-A639-4250-8519-E2F493814392}" type="pres">
      <dgm:prSet presAssocID="{80B4EAE0-22AD-4C47-9E15-8838DB479A1F}" presName="composite" presStyleCnt="0"/>
      <dgm:spPr/>
    </dgm:pt>
    <dgm:pt modelId="{60B99230-0F5D-4D12-9BA0-1A61B8FA05A7}" type="pres">
      <dgm:prSet presAssocID="{80B4EAE0-22AD-4C47-9E15-8838DB479A1F}" presName="LShape" presStyleLbl="alignNode1" presStyleIdx="8" presStyleCnt="13"/>
      <dgm:spPr/>
    </dgm:pt>
    <dgm:pt modelId="{1F93D901-AA2D-48E3-BA03-FB70C4F249EF}" type="pres">
      <dgm:prSet presAssocID="{80B4EAE0-22AD-4C47-9E15-8838DB479A1F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2D8D5142-592F-47F8-B35F-669168DECFE2}" type="pres">
      <dgm:prSet presAssocID="{80B4EAE0-22AD-4C47-9E15-8838DB479A1F}" presName="Triangle" presStyleLbl="alignNode1" presStyleIdx="9" presStyleCnt="13"/>
      <dgm:spPr/>
    </dgm:pt>
    <dgm:pt modelId="{ED7D9213-799F-4353-9C36-0E85633F6C9B}" type="pres">
      <dgm:prSet presAssocID="{5E3B0458-5971-4DA0-BFE6-DB00D9A0AF8A}" presName="sibTrans" presStyleCnt="0"/>
      <dgm:spPr/>
    </dgm:pt>
    <dgm:pt modelId="{F715062F-6030-44E4-A0F1-8615168751AB}" type="pres">
      <dgm:prSet presAssocID="{5E3B0458-5971-4DA0-BFE6-DB00D9A0AF8A}" presName="space" presStyleCnt="0"/>
      <dgm:spPr/>
    </dgm:pt>
    <dgm:pt modelId="{AE2C830A-4310-4F45-9434-FB3F7866891A}" type="pres">
      <dgm:prSet presAssocID="{74889D37-BDE8-43FB-A7F0-D1CE33D209CC}" presName="composite" presStyleCnt="0"/>
      <dgm:spPr/>
    </dgm:pt>
    <dgm:pt modelId="{1400F17C-E684-4722-B56F-C43B894C1329}" type="pres">
      <dgm:prSet presAssocID="{74889D37-BDE8-43FB-A7F0-D1CE33D209CC}" presName="LShape" presStyleLbl="alignNode1" presStyleIdx="10" presStyleCnt="13"/>
      <dgm:spPr/>
    </dgm:pt>
    <dgm:pt modelId="{C22BC389-57FC-491F-82EB-1EB22FCEE84E}" type="pres">
      <dgm:prSet presAssocID="{74889D37-BDE8-43FB-A7F0-D1CE33D209CC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6D851FC6-CCC6-4FEF-9FEC-C2960C3B5146}" type="pres">
      <dgm:prSet presAssocID="{74889D37-BDE8-43FB-A7F0-D1CE33D209CC}" presName="Triangle" presStyleLbl="alignNode1" presStyleIdx="11" presStyleCnt="13"/>
      <dgm:spPr/>
    </dgm:pt>
    <dgm:pt modelId="{7DD6A649-2850-47BE-B467-51D4136E82C9}" type="pres">
      <dgm:prSet presAssocID="{6EC668DD-BA4C-443B-9DFF-650D07BD4C2A}" presName="sibTrans" presStyleCnt="0"/>
      <dgm:spPr/>
    </dgm:pt>
    <dgm:pt modelId="{A743DE9F-9A16-4655-8D0F-FF1B5E27C666}" type="pres">
      <dgm:prSet presAssocID="{6EC668DD-BA4C-443B-9DFF-650D07BD4C2A}" presName="space" presStyleCnt="0"/>
      <dgm:spPr/>
    </dgm:pt>
    <dgm:pt modelId="{4619254E-1F35-4AD8-97C4-624CEC0F9315}" type="pres">
      <dgm:prSet presAssocID="{83310403-1BF9-4440-8B6D-AF2F32C6F9A0}" presName="composite" presStyleCnt="0"/>
      <dgm:spPr/>
    </dgm:pt>
    <dgm:pt modelId="{8C432239-8E37-4A20-B3C4-D91986B48664}" type="pres">
      <dgm:prSet presAssocID="{83310403-1BF9-4440-8B6D-AF2F32C6F9A0}" presName="LShape" presStyleLbl="alignNode1" presStyleIdx="12" presStyleCnt="13" custLinFactNeighborY="0"/>
      <dgm:spPr/>
    </dgm:pt>
    <dgm:pt modelId="{114735DA-BB51-4C2A-863B-270C05BE4836}" type="pres">
      <dgm:prSet presAssocID="{83310403-1BF9-4440-8B6D-AF2F32C6F9A0}" presName="ParentText" presStyleLbl="revTx" presStyleIdx="6" presStyleCnt="7" custScaleX="103102" custScaleY="110000" custLinFactNeighborX="-1850" custLinFactNeighborY="2545">
        <dgm:presLayoutVars>
          <dgm:chMax val="0"/>
          <dgm:chPref val="0"/>
          <dgm:bulletEnabled val="1"/>
        </dgm:presLayoutVars>
      </dgm:prSet>
      <dgm:spPr/>
    </dgm:pt>
  </dgm:ptLst>
  <dgm:cxnLst>
    <dgm:cxn modelId="{238DD107-D8C6-49CA-9376-DA06A180A3F7}" srcId="{83310403-1BF9-4440-8B6D-AF2F32C6F9A0}" destId="{81376D8F-AC92-4447-97F9-B7C08CB02F9F}" srcOrd="0" destOrd="0" parTransId="{D3B731A2-C78A-4116-A21F-7645E0B9D24A}" sibTransId="{DE4BEC2B-D222-47FA-A7E7-142826BDBA23}"/>
    <dgm:cxn modelId="{30804209-01A1-421D-81FC-90BE9F65BC27}" type="presOf" srcId="{ED269731-8B87-4109-B562-B0BF6ED00D60}" destId="{B3A6D817-8558-4EC5-9525-EA045AEACD98}" srcOrd="0" destOrd="1" presId="urn:microsoft.com/office/officeart/2009/3/layout/StepUpProcess"/>
    <dgm:cxn modelId="{2C1E7C0D-D0C4-4CA6-BAF0-32C717336931}" srcId="{FBE5716F-2985-42DC-A1A2-6E8D8C809775}" destId="{83310403-1BF9-4440-8B6D-AF2F32C6F9A0}" srcOrd="6" destOrd="0" parTransId="{6AB29CFB-A889-4100-84D4-ECB1794AE549}" sibTransId="{5B92247F-6FCB-4FB4-8996-861F87B76E19}"/>
    <dgm:cxn modelId="{9BE12421-551C-4010-98B4-C94B3CB85D6D}" type="presOf" srcId="{DB3C67CF-47CE-4C08-800F-6CF1E9EEEC61}" destId="{C22BC389-57FC-491F-82EB-1EB22FCEE84E}" srcOrd="0" destOrd="1" presId="urn:microsoft.com/office/officeart/2009/3/layout/StepUpProcess"/>
    <dgm:cxn modelId="{4068AE23-CF7E-439D-8371-4285414FB965}" type="presOf" srcId="{FBE5716F-2985-42DC-A1A2-6E8D8C809775}" destId="{65B3F34F-76E7-4F23-B109-08E8E45C2A1F}" srcOrd="0" destOrd="0" presId="urn:microsoft.com/office/officeart/2009/3/layout/StepUpProcess"/>
    <dgm:cxn modelId="{A3C40027-C278-41F6-9940-FC3B6F2B64F5}" type="presOf" srcId="{80B4EAE0-22AD-4C47-9E15-8838DB479A1F}" destId="{1F93D901-AA2D-48E3-BA03-FB70C4F249EF}" srcOrd="0" destOrd="0" presId="urn:microsoft.com/office/officeart/2009/3/layout/StepUpProcess"/>
    <dgm:cxn modelId="{E4818A2E-3E06-4E96-BD84-4EEFCB2C7E21}" type="presOf" srcId="{3DE43E51-3CA9-46A5-B05F-EC58533199DD}" destId="{4079A72D-985B-4EB3-AB77-6AE297F51F08}" srcOrd="0" destOrd="0" presId="urn:microsoft.com/office/officeart/2009/3/layout/StepUpProcess"/>
    <dgm:cxn modelId="{22EEDA32-EACD-4442-8480-555A62008A9D}" type="presOf" srcId="{9CE51E19-DA68-42BB-A2FE-FF6F7EC897A0}" destId="{0FC6F51D-2702-4310-B8C2-A1A019A3B170}" srcOrd="0" destOrd="0" presId="urn:microsoft.com/office/officeart/2009/3/layout/StepUpProcess"/>
    <dgm:cxn modelId="{282E333A-F9E9-4862-979C-242B597FBF8D}" srcId="{FBE5716F-2985-42DC-A1A2-6E8D8C809775}" destId="{9CE51E19-DA68-42BB-A2FE-FF6F7EC897A0}" srcOrd="3" destOrd="0" parTransId="{D75CA3E3-3DDD-4764-9C6C-D5C216E01049}" sibTransId="{53593707-1211-4D5E-91F8-8AC53E09B524}"/>
    <dgm:cxn modelId="{5AF3995B-B740-4BA9-8AE4-466FA01902BC}" srcId="{FBE5716F-2985-42DC-A1A2-6E8D8C809775}" destId="{80B4EAE0-22AD-4C47-9E15-8838DB479A1F}" srcOrd="4" destOrd="0" parTransId="{E4A107AF-EF31-4AF0-B60D-0AC4585D1132}" sibTransId="{5E3B0458-5971-4DA0-BFE6-DB00D9A0AF8A}"/>
    <dgm:cxn modelId="{AAAB6C5D-840A-4AEA-B4EC-F54867CF7AA3}" type="presOf" srcId="{FAE66148-E24B-4851-851A-A098C73D7FBF}" destId="{B3A6D817-8558-4EC5-9525-EA045AEACD98}" srcOrd="0" destOrd="0" presId="urn:microsoft.com/office/officeart/2009/3/layout/StepUpProcess"/>
    <dgm:cxn modelId="{8E22C25D-37BD-4C4A-8FBE-2EFA1D04F994}" srcId="{FBE5716F-2985-42DC-A1A2-6E8D8C809775}" destId="{74889D37-BDE8-43FB-A7F0-D1CE33D209CC}" srcOrd="5" destOrd="0" parTransId="{367ACC58-C19D-4F56-9058-E1ACB85A82CA}" sibTransId="{6EC668DD-BA4C-443B-9DFF-650D07BD4C2A}"/>
    <dgm:cxn modelId="{40A17942-EB29-455C-BB84-89907066D375}" srcId="{FBE5716F-2985-42DC-A1A2-6E8D8C809775}" destId="{FAE66148-E24B-4851-851A-A098C73D7FBF}" srcOrd="0" destOrd="0" parTransId="{290F4178-3DFF-41BF-A195-3A9C76203ED9}" sibTransId="{15F46624-C257-4629-BC73-7EB56785C172}"/>
    <dgm:cxn modelId="{46C01A4E-EDCC-451E-9FA2-E893FF760524}" srcId="{83310403-1BF9-4440-8B6D-AF2F32C6F9A0}" destId="{14B9832D-F404-4BAF-868C-483FA9D4752A}" srcOrd="2" destOrd="0" parTransId="{437B23B7-6641-4210-BF40-7F5CB63868C9}" sibTransId="{72ABA87A-AB43-48F7-BF3F-275AED8880C3}"/>
    <dgm:cxn modelId="{3400426E-EBE3-453C-BC0F-4554197C3E71}" srcId="{FAE66148-E24B-4851-851A-A098C73D7FBF}" destId="{ED269731-8B87-4109-B562-B0BF6ED00D60}" srcOrd="0" destOrd="0" parTransId="{FE3BCBB6-CA5D-452B-B5FF-61D15F70AA7B}" sibTransId="{39EBF007-DB78-47F6-B331-5ADDD5E7F71F}"/>
    <dgm:cxn modelId="{08D21B53-B8AE-4B3C-B920-7408BB2096F3}" srcId="{74889D37-BDE8-43FB-A7F0-D1CE33D209CC}" destId="{DB3C67CF-47CE-4C08-800F-6CF1E9EEEC61}" srcOrd="0" destOrd="0" parTransId="{DED81596-81C9-4A7F-B8DA-4AF99B8328D2}" sibTransId="{77484DAD-38D8-4797-9648-A5843BA442C2}"/>
    <dgm:cxn modelId="{CEC7C178-F213-4ED7-8306-4F9E1FD00001}" srcId="{FBE5716F-2985-42DC-A1A2-6E8D8C809775}" destId="{3DE43E51-3CA9-46A5-B05F-EC58533199DD}" srcOrd="1" destOrd="0" parTransId="{E6465252-23D2-4FEC-A7F9-8C19DE61D08D}" sibTransId="{AF29951C-A702-4C5E-A600-501C085AD8D7}"/>
    <dgm:cxn modelId="{9E503E85-4403-40F6-A079-2FB0D465FC00}" type="presOf" srcId="{68999FA7-124D-4BD0-9C32-7D41920A5CFD}" destId="{1D0933F5-02C5-4491-8245-11534578B4FE}" srcOrd="0" destOrd="0" presId="urn:microsoft.com/office/officeart/2009/3/layout/StepUpProcess"/>
    <dgm:cxn modelId="{C2305E8B-91B4-4824-ABF9-43251D631E67}" srcId="{FBE5716F-2985-42DC-A1A2-6E8D8C809775}" destId="{68999FA7-124D-4BD0-9C32-7D41920A5CFD}" srcOrd="2" destOrd="0" parTransId="{ACACF451-D75F-432A-9C3F-478EE5FB000D}" sibTransId="{0DFC7034-414C-41ED-BC7D-350D39C358B6}"/>
    <dgm:cxn modelId="{F69C9193-9A19-4AE7-973B-ED53D544987D}" type="presOf" srcId="{74889D37-BDE8-43FB-A7F0-D1CE33D209CC}" destId="{C22BC389-57FC-491F-82EB-1EB22FCEE84E}" srcOrd="0" destOrd="0" presId="urn:microsoft.com/office/officeart/2009/3/layout/StepUpProcess"/>
    <dgm:cxn modelId="{7CCC4698-4F94-4582-B276-C456FD2C6E78}" type="presOf" srcId="{14B9832D-F404-4BAF-868C-483FA9D4752A}" destId="{114735DA-BB51-4C2A-863B-270C05BE4836}" srcOrd="0" destOrd="3" presId="urn:microsoft.com/office/officeart/2009/3/layout/StepUpProcess"/>
    <dgm:cxn modelId="{56A914BE-1CE7-4CB2-9C4A-D3ADF63D72BA}" type="presOf" srcId="{88179158-A2A3-4939-B0AC-6E352DDB2E0A}" destId="{114735DA-BB51-4C2A-863B-270C05BE4836}" srcOrd="0" destOrd="2" presId="urn:microsoft.com/office/officeart/2009/3/layout/StepUpProcess"/>
    <dgm:cxn modelId="{7AAF4EC8-996B-4EA7-BC07-1D91A78A7491}" type="presOf" srcId="{83310403-1BF9-4440-8B6D-AF2F32C6F9A0}" destId="{114735DA-BB51-4C2A-863B-270C05BE4836}" srcOrd="0" destOrd="0" presId="urn:microsoft.com/office/officeart/2009/3/layout/StepUpProcess"/>
    <dgm:cxn modelId="{D00870CC-E31B-481D-91B3-C212E7CAEE49}" type="presOf" srcId="{81376D8F-AC92-4447-97F9-B7C08CB02F9F}" destId="{114735DA-BB51-4C2A-863B-270C05BE4836}" srcOrd="0" destOrd="1" presId="urn:microsoft.com/office/officeart/2009/3/layout/StepUpProcess"/>
    <dgm:cxn modelId="{D10434F5-50A0-4484-86BE-A659CA838480}" srcId="{83310403-1BF9-4440-8B6D-AF2F32C6F9A0}" destId="{88179158-A2A3-4939-B0AC-6E352DDB2E0A}" srcOrd="1" destOrd="0" parTransId="{41B411AB-23BE-4B9B-8C66-B2682A026951}" sibTransId="{5292C211-9A17-4EEE-A7A1-6BB32B844502}"/>
    <dgm:cxn modelId="{F6A32727-3C2D-453A-8F92-B8A6E7E64FDE}" type="presParOf" srcId="{65B3F34F-76E7-4F23-B109-08E8E45C2A1F}" destId="{6EEDB713-225D-4E78-862F-F44247F03BE2}" srcOrd="0" destOrd="0" presId="urn:microsoft.com/office/officeart/2009/3/layout/StepUpProcess"/>
    <dgm:cxn modelId="{5393AC7F-1825-4701-AB01-1B82B155AB0A}" type="presParOf" srcId="{6EEDB713-225D-4E78-862F-F44247F03BE2}" destId="{63D36C23-BB57-45B0-8C20-EB8413AD337D}" srcOrd="0" destOrd="0" presId="urn:microsoft.com/office/officeart/2009/3/layout/StepUpProcess"/>
    <dgm:cxn modelId="{400FF4D2-D243-46C9-8B21-91B7F979CCD2}" type="presParOf" srcId="{6EEDB713-225D-4E78-862F-F44247F03BE2}" destId="{B3A6D817-8558-4EC5-9525-EA045AEACD98}" srcOrd="1" destOrd="0" presId="urn:microsoft.com/office/officeart/2009/3/layout/StepUpProcess"/>
    <dgm:cxn modelId="{29210145-CB7B-45A8-BE59-5A2390ADB14B}" type="presParOf" srcId="{6EEDB713-225D-4E78-862F-F44247F03BE2}" destId="{26C23CFA-A9FD-4346-AE04-DE750230423A}" srcOrd="2" destOrd="0" presId="urn:microsoft.com/office/officeart/2009/3/layout/StepUpProcess"/>
    <dgm:cxn modelId="{36EED5A9-4E6C-41B8-B29E-4FF382455674}" type="presParOf" srcId="{65B3F34F-76E7-4F23-B109-08E8E45C2A1F}" destId="{87DF0928-AE50-4CD0-8287-62339CFE25CA}" srcOrd="1" destOrd="0" presId="urn:microsoft.com/office/officeart/2009/3/layout/StepUpProcess"/>
    <dgm:cxn modelId="{A1D5B061-499E-430C-8D92-0CE2AA5DD579}" type="presParOf" srcId="{87DF0928-AE50-4CD0-8287-62339CFE25CA}" destId="{6462E844-C2CF-4908-9D00-AF081CF8D2EB}" srcOrd="0" destOrd="0" presId="urn:microsoft.com/office/officeart/2009/3/layout/StepUpProcess"/>
    <dgm:cxn modelId="{EC782B55-B53F-4754-AA19-98C9B92E6B79}" type="presParOf" srcId="{65B3F34F-76E7-4F23-B109-08E8E45C2A1F}" destId="{D160D858-F444-40A4-8AC0-8DB85AAF8510}" srcOrd="2" destOrd="0" presId="urn:microsoft.com/office/officeart/2009/3/layout/StepUpProcess"/>
    <dgm:cxn modelId="{04C012EC-6E51-4CB5-BC7B-957ADBDB7E6F}" type="presParOf" srcId="{D160D858-F444-40A4-8AC0-8DB85AAF8510}" destId="{FEF06A76-A6E7-4BBD-9A3D-CF3C740CACA0}" srcOrd="0" destOrd="0" presId="urn:microsoft.com/office/officeart/2009/3/layout/StepUpProcess"/>
    <dgm:cxn modelId="{50194AE8-231E-4C49-9DFD-EA962C124902}" type="presParOf" srcId="{D160D858-F444-40A4-8AC0-8DB85AAF8510}" destId="{4079A72D-985B-4EB3-AB77-6AE297F51F08}" srcOrd="1" destOrd="0" presId="urn:microsoft.com/office/officeart/2009/3/layout/StepUpProcess"/>
    <dgm:cxn modelId="{E82969B1-1E5B-453B-959E-BABA39324AE9}" type="presParOf" srcId="{D160D858-F444-40A4-8AC0-8DB85AAF8510}" destId="{8C029E2E-DA60-4666-9137-08E640B29224}" srcOrd="2" destOrd="0" presId="urn:microsoft.com/office/officeart/2009/3/layout/StepUpProcess"/>
    <dgm:cxn modelId="{B19C2B52-4FDF-48C8-9AF4-DA011A03F37C}" type="presParOf" srcId="{65B3F34F-76E7-4F23-B109-08E8E45C2A1F}" destId="{ACC66E30-251F-4E84-A0D3-5DDB0717714D}" srcOrd="3" destOrd="0" presId="urn:microsoft.com/office/officeart/2009/3/layout/StepUpProcess"/>
    <dgm:cxn modelId="{BBF2D1DE-19B3-428F-B429-52171C8CA585}" type="presParOf" srcId="{ACC66E30-251F-4E84-A0D3-5DDB0717714D}" destId="{E22C7DBA-E9D6-4279-8C96-BADBFF1C1456}" srcOrd="0" destOrd="0" presId="urn:microsoft.com/office/officeart/2009/3/layout/StepUpProcess"/>
    <dgm:cxn modelId="{EB9C34AD-E4FA-48F7-B881-650FE837BAB6}" type="presParOf" srcId="{65B3F34F-76E7-4F23-B109-08E8E45C2A1F}" destId="{05E854CF-3FA1-4423-8DD6-1996D88973C9}" srcOrd="4" destOrd="0" presId="urn:microsoft.com/office/officeart/2009/3/layout/StepUpProcess"/>
    <dgm:cxn modelId="{FD2A88DB-FFA0-4DFF-A178-0596424912CC}" type="presParOf" srcId="{05E854CF-3FA1-4423-8DD6-1996D88973C9}" destId="{1254BEB0-2226-4DED-937C-470BBFC0BDF7}" srcOrd="0" destOrd="0" presId="urn:microsoft.com/office/officeart/2009/3/layout/StepUpProcess"/>
    <dgm:cxn modelId="{3FB2AF43-E6BB-44B4-9B30-8A1A0BFEE628}" type="presParOf" srcId="{05E854CF-3FA1-4423-8DD6-1996D88973C9}" destId="{1D0933F5-02C5-4491-8245-11534578B4FE}" srcOrd="1" destOrd="0" presId="urn:microsoft.com/office/officeart/2009/3/layout/StepUpProcess"/>
    <dgm:cxn modelId="{013D2CE2-12EE-45C0-9335-B5E36B578867}" type="presParOf" srcId="{05E854CF-3FA1-4423-8DD6-1996D88973C9}" destId="{819D7171-FB1D-4F62-A5E3-F7D31B643D63}" srcOrd="2" destOrd="0" presId="urn:microsoft.com/office/officeart/2009/3/layout/StepUpProcess"/>
    <dgm:cxn modelId="{94680749-F56A-4813-9446-7DD2786327D7}" type="presParOf" srcId="{65B3F34F-76E7-4F23-B109-08E8E45C2A1F}" destId="{4C27E95A-3EF2-464E-8226-0A9B86C55995}" srcOrd="5" destOrd="0" presId="urn:microsoft.com/office/officeart/2009/3/layout/StepUpProcess"/>
    <dgm:cxn modelId="{91115958-FED5-4EA2-9DA7-74B82036DBA2}" type="presParOf" srcId="{4C27E95A-3EF2-464E-8226-0A9B86C55995}" destId="{F8798AEB-6E78-4B9C-9853-85CC2491D17A}" srcOrd="0" destOrd="0" presId="urn:microsoft.com/office/officeart/2009/3/layout/StepUpProcess"/>
    <dgm:cxn modelId="{FE12749D-9AE2-4D98-AD2F-A2D84405D561}" type="presParOf" srcId="{65B3F34F-76E7-4F23-B109-08E8E45C2A1F}" destId="{D3857546-B0CA-47B3-AEB3-56B3A509B217}" srcOrd="6" destOrd="0" presId="urn:microsoft.com/office/officeart/2009/3/layout/StepUpProcess"/>
    <dgm:cxn modelId="{B8A311EC-EDA4-41F5-A5E7-195C20EF4F8B}" type="presParOf" srcId="{D3857546-B0CA-47B3-AEB3-56B3A509B217}" destId="{CA9E15B0-1E89-40D1-B093-3BDA876DE726}" srcOrd="0" destOrd="0" presId="urn:microsoft.com/office/officeart/2009/3/layout/StepUpProcess"/>
    <dgm:cxn modelId="{28AE0411-5B25-49E0-AF21-116724D17CFA}" type="presParOf" srcId="{D3857546-B0CA-47B3-AEB3-56B3A509B217}" destId="{0FC6F51D-2702-4310-B8C2-A1A019A3B170}" srcOrd="1" destOrd="0" presId="urn:microsoft.com/office/officeart/2009/3/layout/StepUpProcess"/>
    <dgm:cxn modelId="{D5AD1CC9-4C09-4B76-912B-5A4093188E10}" type="presParOf" srcId="{D3857546-B0CA-47B3-AEB3-56B3A509B217}" destId="{7126FBBD-3D01-4853-B78C-C5800AB808FF}" srcOrd="2" destOrd="0" presId="urn:microsoft.com/office/officeart/2009/3/layout/StepUpProcess"/>
    <dgm:cxn modelId="{D436568F-59AF-4A60-B143-590BB390C40A}" type="presParOf" srcId="{65B3F34F-76E7-4F23-B109-08E8E45C2A1F}" destId="{07F4608E-5FF5-430D-B2E5-1F7CB279A6FE}" srcOrd="7" destOrd="0" presId="urn:microsoft.com/office/officeart/2009/3/layout/StepUpProcess"/>
    <dgm:cxn modelId="{E938F4E2-A9D7-4AAE-898E-1456CAA5CC4A}" type="presParOf" srcId="{07F4608E-5FF5-430D-B2E5-1F7CB279A6FE}" destId="{8BD87BF8-42E8-4AB2-A840-741139F76F4D}" srcOrd="0" destOrd="0" presId="urn:microsoft.com/office/officeart/2009/3/layout/StepUpProcess"/>
    <dgm:cxn modelId="{3763D860-C09D-4574-9526-C44E798A1652}" type="presParOf" srcId="{65B3F34F-76E7-4F23-B109-08E8E45C2A1F}" destId="{F18E99A0-A639-4250-8519-E2F493814392}" srcOrd="8" destOrd="0" presId="urn:microsoft.com/office/officeart/2009/3/layout/StepUpProcess"/>
    <dgm:cxn modelId="{5DCA17F4-828A-4D88-A628-6CB2A483DAA3}" type="presParOf" srcId="{F18E99A0-A639-4250-8519-E2F493814392}" destId="{60B99230-0F5D-4D12-9BA0-1A61B8FA05A7}" srcOrd="0" destOrd="0" presId="urn:microsoft.com/office/officeart/2009/3/layout/StepUpProcess"/>
    <dgm:cxn modelId="{40DD9A6A-1F62-4BF9-BC65-BCEAAA1C0921}" type="presParOf" srcId="{F18E99A0-A639-4250-8519-E2F493814392}" destId="{1F93D901-AA2D-48E3-BA03-FB70C4F249EF}" srcOrd="1" destOrd="0" presId="urn:microsoft.com/office/officeart/2009/3/layout/StepUpProcess"/>
    <dgm:cxn modelId="{6CD1E9E4-4ABD-487D-B4FD-680B06E5EF97}" type="presParOf" srcId="{F18E99A0-A639-4250-8519-E2F493814392}" destId="{2D8D5142-592F-47F8-B35F-669168DECFE2}" srcOrd="2" destOrd="0" presId="urn:microsoft.com/office/officeart/2009/3/layout/StepUpProcess"/>
    <dgm:cxn modelId="{D45237D4-C8B1-4B74-8A23-C545E3DD9833}" type="presParOf" srcId="{65B3F34F-76E7-4F23-B109-08E8E45C2A1F}" destId="{ED7D9213-799F-4353-9C36-0E85633F6C9B}" srcOrd="9" destOrd="0" presId="urn:microsoft.com/office/officeart/2009/3/layout/StepUpProcess"/>
    <dgm:cxn modelId="{C5584CB7-196F-4F14-BD1A-9BF14ECE62F5}" type="presParOf" srcId="{ED7D9213-799F-4353-9C36-0E85633F6C9B}" destId="{F715062F-6030-44E4-A0F1-8615168751AB}" srcOrd="0" destOrd="0" presId="urn:microsoft.com/office/officeart/2009/3/layout/StepUpProcess"/>
    <dgm:cxn modelId="{91D9669D-99DF-4B15-ADCD-D4F011EB21FC}" type="presParOf" srcId="{65B3F34F-76E7-4F23-B109-08E8E45C2A1F}" destId="{AE2C830A-4310-4F45-9434-FB3F7866891A}" srcOrd="10" destOrd="0" presId="urn:microsoft.com/office/officeart/2009/3/layout/StepUpProcess"/>
    <dgm:cxn modelId="{E51A02B9-E0DD-4BDA-A44C-A61793D9F51D}" type="presParOf" srcId="{AE2C830A-4310-4F45-9434-FB3F7866891A}" destId="{1400F17C-E684-4722-B56F-C43B894C1329}" srcOrd="0" destOrd="0" presId="urn:microsoft.com/office/officeart/2009/3/layout/StepUpProcess"/>
    <dgm:cxn modelId="{08E5929E-353A-4CF5-9C62-B5D0344A0DDC}" type="presParOf" srcId="{AE2C830A-4310-4F45-9434-FB3F7866891A}" destId="{C22BC389-57FC-491F-82EB-1EB22FCEE84E}" srcOrd="1" destOrd="0" presId="urn:microsoft.com/office/officeart/2009/3/layout/StepUpProcess"/>
    <dgm:cxn modelId="{6D451AE2-5A0B-4AC0-A82E-471F0D52FCA6}" type="presParOf" srcId="{AE2C830A-4310-4F45-9434-FB3F7866891A}" destId="{6D851FC6-CCC6-4FEF-9FEC-C2960C3B5146}" srcOrd="2" destOrd="0" presId="urn:microsoft.com/office/officeart/2009/3/layout/StepUpProcess"/>
    <dgm:cxn modelId="{7174F9F8-49B8-43C5-80AA-E9AD3F15BD5D}" type="presParOf" srcId="{65B3F34F-76E7-4F23-B109-08E8E45C2A1F}" destId="{7DD6A649-2850-47BE-B467-51D4136E82C9}" srcOrd="11" destOrd="0" presId="urn:microsoft.com/office/officeart/2009/3/layout/StepUpProcess"/>
    <dgm:cxn modelId="{A8B44F7D-5825-44EF-BFDD-61E1D79D54EB}" type="presParOf" srcId="{7DD6A649-2850-47BE-B467-51D4136E82C9}" destId="{A743DE9F-9A16-4655-8D0F-FF1B5E27C666}" srcOrd="0" destOrd="0" presId="urn:microsoft.com/office/officeart/2009/3/layout/StepUpProcess"/>
    <dgm:cxn modelId="{33288F4C-8F6A-45B6-A8DE-92E5AF1F0D57}" type="presParOf" srcId="{65B3F34F-76E7-4F23-B109-08E8E45C2A1F}" destId="{4619254E-1F35-4AD8-97C4-624CEC0F9315}" srcOrd="12" destOrd="0" presId="urn:microsoft.com/office/officeart/2009/3/layout/StepUpProcess"/>
    <dgm:cxn modelId="{2FAE9F05-B194-4B11-90FC-E5AF72A2FF84}" type="presParOf" srcId="{4619254E-1F35-4AD8-97C4-624CEC0F9315}" destId="{8C432239-8E37-4A20-B3C4-D91986B48664}" srcOrd="0" destOrd="0" presId="urn:microsoft.com/office/officeart/2009/3/layout/StepUpProcess"/>
    <dgm:cxn modelId="{D051DFA7-D485-4874-B108-1C05EABF6D0B}" type="presParOf" srcId="{4619254E-1F35-4AD8-97C4-624CEC0F9315}" destId="{114735DA-BB51-4C2A-863B-270C05BE483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6C23-BB57-45B0-8C20-EB8413AD337D}">
      <dsp:nvSpPr>
        <dsp:cNvPr id="0" name=""/>
        <dsp:cNvSpPr/>
      </dsp:nvSpPr>
      <dsp:spPr>
        <a:xfrm rot="5400000">
          <a:off x="304955" y="2443878"/>
          <a:ext cx="914675" cy="152199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6D817-8558-4EC5-9525-EA045AEACD98}">
      <dsp:nvSpPr>
        <dsp:cNvPr id="0" name=""/>
        <dsp:cNvSpPr/>
      </dsp:nvSpPr>
      <dsp:spPr>
        <a:xfrm>
          <a:off x="152273" y="2898628"/>
          <a:ext cx="1374069" cy="120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/>
            <a:t>Need</a:t>
          </a:r>
          <a:r>
            <a:rPr lang="fi-FI" sz="1200" kern="1200" dirty="0"/>
            <a:t> for (VC) </a:t>
          </a:r>
          <a:r>
            <a:rPr lang="fi-FI" sz="1200" kern="1200" dirty="0" err="1"/>
            <a:t>funding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 err="1"/>
            <a:t>Vast</a:t>
          </a:r>
          <a:r>
            <a:rPr lang="fi-FI" sz="1200" kern="1200" dirty="0"/>
            <a:t> </a:t>
          </a:r>
          <a:r>
            <a:rPr lang="fi-FI" sz="1200" kern="1200" dirty="0" err="1"/>
            <a:t>variety</a:t>
          </a:r>
          <a:r>
            <a:rPr lang="fi-FI" sz="1200" kern="1200" dirty="0"/>
            <a:t> of </a:t>
          </a:r>
          <a:r>
            <a:rPr lang="fi-FI" sz="1200" kern="1200" dirty="0" err="1"/>
            <a:t>high</a:t>
          </a:r>
          <a:r>
            <a:rPr lang="fi-FI" sz="1200" kern="1200" dirty="0"/>
            <a:t> </a:t>
          </a:r>
          <a:r>
            <a:rPr lang="fi-FI" sz="1200" kern="1200" dirty="0" err="1"/>
            <a:t>tech</a:t>
          </a:r>
          <a:r>
            <a:rPr lang="fi-FI" sz="1200" kern="1200" dirty="0"/>
            <a:t> </a:t>
          </a:r>
          <a:r>
            <a:rPr lang="fi-FI" sz="1200" kern="1200" dirty="0" err="1"/>
            <a:t>companies</a:t>
          </a:r>
          <a:r>
            <a:rPr lang="fi-FI" sz="1200" kern="1200" dirty="0"/>
            <a:t> in </a:t>
          </a:r>
          <a:r>
            <a:rPr lang="fi-FI" sz="1200" kern="1200" dirty="0" err="1"/>
            <a:t>start</a:t>
          </a:r>
          <a:r>
            <a:rPr lang="fi-FI" sz="1200" kern="1200" dirty="0"/>
            <a:t> </a:t>
          </a:r>
          <a:r>
            <a:rPr lang="fi-FI" sz="1200" kern="1200" dirty="0" err="1"/>
            <a:t>up</a:t>
          </a:r>
          <a:r>
            <a:rPr lang="fi-FI" sz="1200" kern="1200" dirty="0"/>
            <a:t> and </a:t>
          </a:r>
          <a:r>
            <a:rPr lang="fi-FI" sz="1200" kern="1200" dirty="0" err="1"/>
            <a:t>growth</a:t>
          </a:r>
          <a:r>
            <a:rPr lang="fi-FI" sz="1200" kern="1200" dirty="0"/>
            <a:t> </a:t>
          </a:r>
          <a:r>
            <a:rPr lang="fi-FI" sz="1200" kern="1200" dirty="0" err="1"/>
            <a:t>phase</a:t>
          </a:r>
          <a:endParaRPr lang="fi-FI" sz="1200" kern="1200" dirty="0"/>
        </a:p>
      </dsp:txBody>
      <dsp:txXfrm>
        <a:off x="152273" y="2898628"/>
        <a:ext cx="1374069" cy="1204452"/>
      </dsp:txXfrm>
    </dsp:sp>
    <dsp:sp modelId="{26C23CFA-A9FD-4346-AE04-DE750230423A}">
      <dsp:nvSpPr>
        <dsp:cNvPr id="0" name=""/>
        <dsp:cNvSpPr/>
      </dsp:nvSpPr>
      <dsp:spPr>
        <a:xfrm>
          <a:off x="1267084" y="2331827"/>
          <a:ext cx="259258" cy="259258"/>
        </a:xfrm>
        <a:prstGeom prst="triangle">
          <a:avLst>
            <a:gd name="adj" fmla="val 100000"/>
          </a:avLst>
        </a:prstGeom>
        <a:solidFill>
          <a:schemeClr val="accent5">
            <a:hueOff val="-563212"/>
            <a:satOff val="-1452"/>
            <a:lumOff val="-980"/>
            <a:alphaOff val="0"/>
          </a:schemeClr>
        </a:solidFill>
        <a:ln w="12700" cap="flat" cmpd="sng" algn="ctr">
          <a:solidFill>
            <a:schemeClr val="accent5">
              <a:hueOff val="-563212"/>
              <a:satOff val="-1452"/>
              <a:lumOff val="-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06A76-A6E7-4BBD-9A3D-CF3C740CACA0}">
      <dsp:nvSpPr>
        <dsp:cNvPr id="0" name=""/>
        <dsp:cNvSpPr/>
      </dsp:nvSpPr>
      <dsp:spPr>
        <a:xfrm rot="5400000">
          <a:off x="1987084" y="2027633"/>
          <a:ext cx="914675" cy="152199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9A72D-985B-4EB3-AB77-6AE297F51F08}">
      <dsp:nvSpPr>
        <dsp:cNvPr id="0" name=""/>
        <dsp:cNvSpPr/>
      </dsp:nvSpPr>
      <dsp:spPr>
        <a:xfrm>
          <a:off x="1834402" y="2482383"/>
          <a:ext cx="1374069" cy="120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/>
            <a:t>Negotiations</a:t>
          </a:r>
          <a:r>
            <a:rPr lang="fi-FI" sz="1200" kern="1200" dirty="0"/>
            <a:t> </a:t>
          </a:r>
          <a:r>
            <a:rPr lang="fi-FI" sz="1200" kern="1200" dirty="0" err="1"/>
            <a:t>with</a:t>
          </a:r>
          <a:r>
            <a:rPr lang="fi-FI" sz="1200" kern="1200" dirty="0"/>
            <a:t> EIF to </a:t>
          </a:r>
          <a:r>
            <a:rPr lang="fi-FI" sz="1200" kern="1200" dirty="0" err="1"/>
            <a:t>take</a:t>
          </a:r>
          <a:r>
            <a:rPr lang="fi-FI" sz="1200" kern="1200" dirty="0"/>
            <a:t> on </a:t>
          </a:r>
          <a:r>
            <a:rPr lang="fi-FI" sz="1200" kern="1200" dirty="0" err="1"/>
            <a:t>the</a:t>
          </a:r>
          <a:r>
            <a:rPr lang="fi-FI" sz="1200" kern="1200" dirty="0"/>
            <a:t> </a:t>
          </a:r>
          <a:r>
            <a:rPr lang="fi-FI" sz="1200" kern="1200" dirty="0" err="1"/>
            <a:t>role</a:t>
          </a:r>
          <a:r>
            <a:rPr lang="fi-FI" sz="1200" kern="1200" dirty="0"/>
            <a:t> of management team for </a:t>
          </a:r>
          <a:r>
            <a:rPr lang="fi-FI" sz="1200" kern="1200" dirty="0" err="1"/>
            <a:t>the</a:t>
          </a:r>
          <a:r>
            <a:rPr lang="fi-FI" sz="1200" kern="1200" dirty="0"/>
            <a:t> </a:t>
          </a:r>
          <a:r>
            <a:rPr lang="fi-FI" sz="1200" kern="1200" dirty="0" err="1"/>
            <a:t>fund</a:t>
          </a:r>
          <a:endParaRPr lang="fi-FI" sz="1200" kern="1200" dirty="0"/>
        </a:p>
      </dsp:txBody>
      <dsp:txXfrm>
        <a:off x="1834402" y="2482383"/>
        <a:ext cx="1374069" cy="1204452"/>
      </dsp:txXfrm>
    </dsp:sp>
    <dsp:sp modelId="{8C029E2E-DA60-4666-9137-08E640B29224}">
      <dsp:nvSpPr>
        <dsp:cNvPr id="0" name=""/>
        <dsp:cNvSpPr/>
      </dsp:nvSpPr>
      <dsp:spPr>
        <a:xfrm>
          <a:off x="2949213" y="1915582"/>
          <a:ext cx="259258" cy="259258"/>
        </a:xfrm>
        <a:prstGeom prst="triangle">
          <a:avLst>
            <a:gd name="adj" fmla="val 10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4BEB0-2226-4DED-937C-470BBFC0BDF7}">
      <dsp:nvSpPr>
        <dsp:cNvPr id="0" name=""/>
        <dsp:cNvSpPr/>
      </dsp:nvSpPr>
      <dsp:spPr>
        <a:xfrm rot="5400000">
          <a:off x="3669213" y="1611389"/>
          <a:ext cx="914675" cy="152199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933F5-02C5-4491-8245-11534578B4FE}">
      <dsp:nvSpPr>
        <dsp:cNvPr id="0" name=""/>
        <dsp:cNvSpPr/>
      </dsp:nvSpPr>
      <dsp:spPr>
        <a:xfrm>
          <a:off x="3516531" y="2066139"/>
          <a:ext cx="1374069" cy="120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/>
            <a:t>Regions</a:t>
          </a:r>
          <a:r>
            <a:rPr lang="fi-FI" sz="1200" kern="1200" dirty="0"/>
            <a:t> to </a:t>
          </a:r>
          <a:r>
            <a:rPr lang="fi-FI" sz="1200" kern="1200" dirty="0" err="1"/>
            <a:t>agree</a:t>
          </a:r>
          <a:r>
            <a:rPr lang="fi-FI" sz="1200" kern="1200" dirty="0"/>
            <a:t> on </a:t>
          </a:r>
          <a:r>
            <a:rPr lang="fi-FI" sz="1200" kern="1200" dirty="0" err="1"/>
            <a:t>the</a:t>
          </a:r>
          <a:r>
            <a:rPr lang="fi-FI" sz="1200" kern="1200" dirty="0"/>
            <a:t> </a:t>
          </a:r>
          <a:r>
            <a:rPr lang="fi-FI" sz="1200" kern="1200" dirty="0" err="1"/>
            <a:t>terms</a:t>
          </a:r>
          <a:r>
            <a:rPr lang="fi-FI" sz="1200" kern="1200" dirty="0"/>
            <a:t> of </a:t>
          </a:r>
          <a:r>
            <a:rPr lang="fi-FI" sz="1200" kern="1200" dirty="0" err="1"/>
            <a:t>participation</a:t>
          </a:r>
          <a:r>
            <a:rPr lang="fi-FI" sz="1200" kern="1200" dirty="0"/>
            <a:t> in </a:t>
          </a:r>
          <a:r>
            <a:rPr lang="fi-FI" sz="1200" kern="1200" dirty="0" err="1"/>
            <a:t>the</a:t>
          </a:r>
          <a:r>
            <a:rPr lang="fi-FI" sz="1200" kern="1200" dirty="0"/>
            <a:t> </a:t>
          </a:r>
          <a:r>
            <a:rPr lang="fi-FI" sz="1200" kern="1200" dirty="0" err="1"/>
            <a:t>fund</a:t>
          </a:r>
          <a:r>
            <a:rPr lang="fi-FI" sz="1200" kern="1200" dirty="0"/>
            <a:t> of </a:t>
          </a:r>
          <a:r>
            <a:rPr lang="fi-FI" sz="1200" kern="1200" dirty="0" err="1"/>
            <a:t>funds</a:t>
          </a:r>
          <a:endParaRPr lang="fi-FI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/>
            <a:t>Regions</a:t>
          </a:r>
          <a:r>
            <a:rPr lang="fi-FI" sz="1200" kern="1200" dirty="0"/>
            <a:t> to </a:t>
          </a:r>
          <a:r>
            <a:rPr lang="fi-FI" sz="1200" kern="1200" dirty="0" err="1"/>
            <a:t>give</a:t>
          </a:r>
          <a:r>
            <a:rPr lang="fi-FI" sz="1200" kern="1200" dirty="0"/>
            <a:t> </a:t>
          </a:r>
          <a:r>
            <a:rPr lang="fi-FI" sz="1200" kern="1200" dirty="0" err="1"/>
            <a:t>mandate</a:t>
          </a:r>
          <a:r>
            <a:rPr lang="fi-FI" sz="1200" kern="1200" dirty="0"/>
            <a:t> to </a:t>
          </a:r>
          <a:r>
            <a:rPr lang="fi-FI" sz="1200" kern="1200" dirty="0" err="1"/>
            <a:t>the</a:t>
          </a:r>
          <a:r>
            <a:rPr lang="fi-FI" sz="1200" kern="1200" dirty="0"/>
            <a:t> management team</a:t>
          </a:r>
        </a:p>
      </dsp:txBody>
      <dsp:txXfrm>
        <a:off x="3516531" y="2066139"/>
        <a:ext cx="1374069" cy="1204452"/>
      </dsp:txXfrm>
    </dsp:sp>
    <dsp:sp modelId="{819D7171-FB1D-4F62-A5E3-F7D31B643D63}">
      <dsp:nvSpPr>
        <dsp:cNvPr id="0" name=""/>
        <dsp:cNvSpPr/>
      </dsp:nvSpPr>
      <dsp:spPr>
        <a:xfrm>
          <a:off x="4631342" y="1499338"/>
          <a:ext cx="259258" cy="259258"/>
        </a:xfrm>
        <a:prstGeom prst="triangle">
          <a:avLst>
            <a:gd name="adj" fmla="val 100000"/>
          </a:avLst>
        </a:prstGeom>
        <a:solidFill>
          <a:schemeClr val="accent5">
            <a:hueOff val="-2816059"/>
            <a:satOff val="-7258"/>
            <a:lumOff val="-4902"/>
            <a:alphaOff val="0"/>
          </a:schemeClr>
        </a:solidFill>
        <a:ln w="12700" cap="flat" cmpd="sng" algn="ctr">
          <a:solidFill>
            <a:schemeClr val="accent5">
              <a:hueOff val="-2816059"/>
              <a:satOff val="-7258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E15B0-1E89-40D1-B093-3BDA876DE726}">
      <dsp:nvSpPr>
        <dsp:cNvPr id="0" name=""/>
        <dsp:cNvSpPr/>
      </dsp:nvSpPr>
      <dsp:spPr>
        <a:xfrm rot="5400000">
          <a:off x="5351342" y="1195144"/>
          <a:ext cx="914675" cy="152199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6F51D-2702-4310-B8C2-A1A019A3B170}">
      <dsp:nvSpPr>
        <dsp:cNvPr id="0" name=""/>
        <dsp:cNvSpPr/>
      </dsp:nvSpPr>
      <dsp:spPr>
        <a:xfrm>
          <a:off x="5198660" y="1649894"/>
          <a:ext cx="1374069" cy="120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Management team to </a:t>
          </a:r>
          <a:r>
            <a:rPr lang="fi-FI" sz="1200" kern="1200" dirty="0" err="1"/>
            <a:t>launch</a:t>
          </a:r>
          <a:r>
            <a:rPr lang="fi-FI" sz="1200" kern="1200" dirty="0"/>
            <a:t> a </a:t>
          </a:r>
          <a:r>
            <a:rPr lang="fi-FI" sz="1200" kern="1200" dirty="0" err="1"/>
            <a:t>call</a:t>
          </a:r>
          <a:r>
            <a:rPr lang="fi-FI" sz="1200" kern="1200" dirty="0"/>
            <a:t> for </a:t>
          </a:r>
          <a:r>
            <a:rPr lang="fi-FI" sz="1200" kern="1200" dirty="0" err="1"/>
            <a:t>fund</a:t>
          </a:r>
          <a:r>
            <a:rPr lang="fi-FI" sz="1200" kern="1200" dirty="0"/>
            <a:t> </a:t>
          </a:r>
          <a:r>
            <a:rPr lang="fi-FI" sz="1200" kern="1200" dirty="0" err="1"/>
            <a:t>managers</a:t>
          </a:r>
          <a:r>
            <a:rPr lang="fi-FI" sz="1200" kern="1200" dirty="0"/>
            <a:t>, </a:t>
          </a:r>
          <a:r>
            <a:rPr lang="fi-FI" sz="1200" kern="1200" dirty="0" err="1"/>
            <a:t>based</a:t>
          </a:r>
          <a:r>
            <a:rPr lang="fi-FI" sz="1200" kern="1200" dirty="0"/>
            <a:t> in </a:t>
          </a:r>
          <a:r>
            <a:rPr lang="fi-FI" sz="1200" kern="1200" dirty="0" err="1"/>
            <a:t>the</a:t>
          </a:r>
          <a:r>
            <a:rPr lang="fi-FI" sz="1200" kern="1200" dirty="0"/>
            <a:t> </a:t>
          </a:r>
          <a:r>
            <a:rPr lang="fi-FI" sz="1200" kern="1200" dirty="0" err="1"/>
            <a:t>participating</a:t>
          </a:r>
          <a:r>
            <a:rPr lang="fi-FI" sz="1200" kern="1200" dirty="0"/>
            <a:t> </a:t>
          </a:r>
          <a:r>
            <a:rPr lang="fi-FI" sz="1200" kern="1200" dirty="0" err="1"/>
            <a:t>regions</a:t>
          </a:r>
          <a:r>
            <a:rPr lang="fi-FI" sz="1200" kern="1200" dirty="0"/>
            <a:t>, to set </a:t>
          </a:r>
          <a:r>
            <a:rPr lang="fi-FI" sz="1200" kern="1200" dirty="0" err="1"/>
            <a:t>up</a:t>
          </a:r>
          <a:r>
            <a:rPr lang="fi-FI" sz="1200" kern="1200" dirty="0"/>
            <a:t> </a:t>
          </a:r>
          <a:r>
            <a:rPr lang="fi-FI" sz="1200" kern="1200" dirty="0" err="1"/>
            <a:t>sectorial</a:t>
          </a:r>
          <a:r>
            <a:rPr lang="fi-FI" sz="1200" kern="1200" dirty="0"/>
            <a:t> </a:t>
          </a:r>
          <a:r>
            <a:rPr lang="fi-FI" sz="1200" kern="1200" dirty="0" err="1"/>
            <a:t>funds</a:t>
          </a:r>
          <a:endParaRPr lang="fi-FI" sz="1200" kern="1200" dirty="0"/>
        </a:p>
      </dsp:txBody>
      <dsp:txXfrm>
        <a:off x="5198660" y="1649894"/>
        <a:ext cx="1374069" cy="1204452"/>
      </dsp:txXfrm>
    </dsp:sp>
    <dsp:sp modelId="{7126FBBD-3D01-4853-B78C-C5800AB808FF}">
      <dsp:nvSpPr>
        <dsp:cNvPr id="0" name=""/>
        <dsp:cNvSpPr/>
      </dsp:nvSpPr>
      <dsp:spPr>
        <a:xfrm>
          <a:off x="6313471" y="1083093"/>
          <a:ext cx="259258" cy="259258"/>
        </a:xfrm>
        <a:prstGeom prst="triangle">
          <a:avLst>
            <a:gd name="adj" fmla="val 100000"/>
          </a:avLst>
        </a:prstGeom>
        <a:solidFill>
          <a:schemeClr val="accent5">
            <a:hueOff val="-3942483"/>
            <a:satOff val="-10161"/>
            <a:lumOff val="-6863"/>
            <a:alphaOff val="0"/>
          </a:schemeClr>
        </a:solidFill>
        <a:ln w="12700" cap="flat" cmpd="sng" algn="ctr">
          <a:solidFill>
            <a:schemeClr val="accent5">
              <a:hueOff val="-3942483"/>
              <a:satOff val="-10161"/>
              <a:lumOff val="-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99230-0F5D-4D12-9BA0-1A61B8FA05A7}">
      <dsp:nvSpPr>
        <dsp:cNvPr id="0" name=""/>
        <dsp:cNvSpPr/>
      </dsp:nvSpPr>
      <dsp:spPr>
        <a:xfrm rot="5400000">
          <a:off x="7033472" y="778900"/>
          <a:ext cx="914675" cy="152199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3D901-AA2D-48E3-BA03-FB70C4F249EF}">
      <dsp:nvSpPr>
        <dsp:cNvPr id="0" name=""/>
        <dsp:cNvSpPr/>
      </dsp:nvSpPr>
      <dsp:spPr>
        <a:xfrm>
          <a:off x="6880790" y="1233650"/>
          <a:ext cx="1374069" cy="120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/>
            <a:t>Structures</a:t>
          </a:r>
          <a:r>
            <a:rPr lang="fi-FI" sz="1200" kern="1200" dirty="0"/>
            <a:t> in </a:t>
          </a:r>
          <a:r>
            <a:rPr lang="fi-FI" sz="1200" kern="1200" dirty="0" err="1"/>
            <a:t>place</a:t>
          </a:r>
          <a:r>
            <a:rPr lang="fi-FI" sz="1200" kern="1200" dirty="0"/>
            <a:t> for a </a:t>
          </a:r>
          <a:r>
            <a:rPr lang="fi-FI" sz="1200" kern="1200" dirty="0" err="1"/>
            <a:t>fund</a:t>
          </a:r>
          <a:r>
            <a:rPr lang="fi-FI" sz="1200" kern="1200" dirty="0"/>
            <a:t> </a:t>
          </a:r>
          <a:r>
            <a:rPr lang="fi-FI" sz="1200" kern="1200" dirty="0" err="1"/>
            <a:t>that</a:t>
          </a:r>
          <a:r>
            <a:rPr lang="fi-FI" sz="1200" kern="1200" dirty="0"/>
            <a:t> </a:t>
          </a:r>
          <a:r>
            <a:rPr lang="fi-FI" sz="1200" kern="1200" dirty="0" err="1"/>
            <a:t>complies</a:t>
          </a:r>
          <a:r>
            <a:rPr lang="fi-FI" sz="1200" kern="1200" dirty="0"/>
            <a:t> </a:t>
          </a:r>
          <a:r>
            <a:rPr lang="fi-FI" sz="1200" kern="1200" dirty="0" err="1"/>
            <a:t>with</a:t>
          </a:r>
          <a:r>
            <a:rPr lang="fi-FI" sz="1200" kern="1200" dirty="0"/>
            <a:t> </a:t>
          </a:r>
          <a:r>
            <a:rPr lang="fi-FI" sz="1200" kern="1200" dirty="0" err="1"/>
            <a:t>the</a:t>
          </a:r>
          <a:r>
            <a:rPr lang="fi-FI" sz="1200" kern="1200" dirty="0"/>
            <a:t> EU Green </a:t>
          </a:r>
          <a:r>
            <a:rPr lang="fi-FI" sz="1200" kern="1200" dirty="0" err="1"/>
            <a:t>Deal</a:t>
          </a:r>
          <a:r>
            <a:rPr lang="fi-FI" sz="1200" kern="1200" dirty="0"/>
            <a:t> and </a:t>
          </a:r>
          <a:r>
            <a:rPr lang="fi-FI" sz="1200" kern="1200" dirty="0" err="1"/>
            <a:t>Taxonomy</a:t>
          </a:r>
          <a:r>
            <a:rPr lang="fi-FI" sz="1200" kern="1200" dirty="0"/>
            <a:t> on </a:t>
          </a:r>
          <a:r>
            <a:rPr lang="fi-FI" sz="1200" kern="1200" dirty="0" err="1"/>
            <a:t>Sustainable</a:t>
          </a:r>
          <a:r>
            <a:rPr lang="fi-FI" sz="1200" kern="1200" dirty="0"/>
            <a:t> Finance</a:t>
          </a:r>
        </a:p>
      </dsp:txBody>
      <dsp:txXfrm>
        <a:off x="6880790" y="1233650"/>
        <a:ext cx="1374069" cy="1204452"/>
      </dsp:txXfrm>
    </dsp:sp>
    <dsp:sp modelId="{2D8D5142-592F-47F8-B35F-669168DECFE2}">
      <dsp:nvSpPr>
        <dsp:cNvPr id="0" name=""/>
        <dsp:cNvSpPr/>
      </dsp:nvSpPr>
      <dsp:spPr>
        <a:xfrm>
          <a:off x="7995600" y="666849"/>
          <a:ext cx="259258" cy="259258"/>
        </a:xfrm>
        <a:prstGeom prst="triangle">
          <a:avLst>
            <a:gd name="adj" fmla="val 10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0F17C-E684-4722-B56F-C43B894C1329}">
      <dsp:nvSpPr>
        <dsp:cNvPr id="0" name=""/>
        <dsp:cNvSpPr/>
      </dsp:nvSpPr>
      <dsp:spPr>
        <a:xfrm rot="5400000">
          <a:off x="8715601" y="362655"/>
          <a:ext cx="914675" cy="152199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BC389-57FC-491F-82EB-1EB22FCEE84E}">
      <dsp:nvSpPr>
        <dsp:cNvPr id="0" name=""/>
        <dsp:cNvSpPr/>
      </dsp:nvSpPr>
      <dsp:spPr>
        <a:xfrm>
          <a:off x="8562919" y="817405"/>
          <a:ext cx="1374069" cy="120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Active </a:t>
          </a:r>
          <a:r>
            <a:rPr lang="fi-FI" sz="1200" kern="1200" dirty="0" err="1"/>
            <a:t>investing</a:t>
          </a:r>
          <a:r>
            <a:rPr lang="fi-FI" sz="1200" kern="1200" dirty="0"/>
            <a:t> </a:t>
          </a:r>
          <a:r>
            <a:rPr lang="fi-FI" sz="1200" kern="1200" dirty="0" err="1"/>
            <a:t>period</a:t>
          </a:r>
          <a:r>
            <a:rPr lang="fi-FI" sz="1200" kern="1200" dirty="0"/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Target </a:t>
          </a:r>
          <a:r>
            <a:rPr lang="fi-FI" sz="1200" kern="1200" dirty="0" err="1"/>
            <a:t>areas</a:t>
          </a:r>
          <a:r>
            <a:rPr lang="fi-FI" sz="1200" kern="1200" dirty="0"/>
            <a:t>: </a:t>
          </a:r>
          <a:r>
            <a:rPr lang="fi-FI" sz="1200" kern="1200" dirty="0" err="1"/>
            <a:t>Scale-up</a:t>
          </a:r>
          <a:r>
            <a:rPr lang="fi-FI" sz="1200" kern="1200" dirty="0"/>
            <a:t> </a:t>
          </a:r>
          <a:r>
            <a:rPr lang="fi-FI" sz="1200" kern="1200" dirty="0" err="1"/>
            <a:t>SMEs</a:t>
          </a:r>
          <a:r>
            <a:rPr lang="fi-FI" sz="1200" kern="1200" dirty="0"/>
            <a:t> in Finland, </a:t>
          </a:r>
          <a:r>
            <a:rPr lang="fi-FI" sz="1200" kern="1200" dirty="0" err="1"/>
            <a:t>Sweden</a:t>
          </a:r>
          <a:r>
            <a:rPr lang="fi-FI" sz="1200" kern="1200" dirty="0"/>
            <a:t> &amp; </a:t>
          </a:r>
          <a:r>
            <a:rPr lang="fi-FI" sz="1200" kern="1200" dirty="0" err="1"/>
            <a:t>Norway</a:t>
          </a:r>
          <a:r>
            <a:rPr lang="fi-FI" sz="1200" kern="1200" dirty="0"/>
            <a:t> </a:t>
          </a:r>
          <a:r>
            <a:rPr lang="fi-FI" sz="1200" kern="1200" dirty="0" err="1"/>
            <a:t>with</a:t>
          </a:r>
          <a:r>
            <a:rPr lang="fi-FI" sz="1200" kern="1200" dirty="0"/>
            <a:t> </a:t>
          </a:r>
          <a:r>
            <a:rPr lang="fi-FI" sz="1200" kern="1200" dirty="0" err="1">
              <a:solidFill>
                <a:schemeClr val="tx1"/>
              </a:solidFill>
            </a:rPr>
            <a:t>A</a:t>
          </a:r>
          <a:r>
            <a:rPr lang="fi-FI" sz="1200" kern="1200" dirty="0" err="1"/>
            <a:t>rctic</a:t>
          </a:r>
          <a:r>
            <a:rPr lang="fi-FI" sz="1200" kern="1200" dirty="0"/>
            <a:t> know-how </a:t>
          </a:r>
        </a:p>
      </dsp:txBody>
      <dsp:txXfrm>
        <a:off x="8562919" y="817405"/>
        <a:ext cx="1374069" cy="1204452"/>
      </dsp:txXfrm>
    </dsp:sp>
    <dsp:sp modelId="{6D851FC6-CCC6-4FEF-9FEC-C2960C3B5146}">
      <dsp:nvSpPr>
        <dsp:cNvPr id="0" name=""/>
        <dsp:cNvSpPr/>
      </dsp:nvSpPr>
      <dsp:spPr>
        <a:xfrm>
          <a:off x="9677730" y="250604"/>
          <a:ext cx="259258" cy="259258"/>
        </a:xfrm>
        <a:prstGeom prst="triangle">
          <a:avLst>
            <a:gd name="adj" fmla="val 100000"/>
          </a:avLst>
        </a:prstGeom>
        <a:solidFill>
          <a:schemeClr val="accent5">
            <a:hueOff val="-6195331"/>
            <a:satOff val="-15967"/>
            <a:lumOff val="-10785"/>
            <a:alphaOff val="0"/>
          </a:schemeClr>
        </a:solidFill>
        <a:ln w="12700" cap="flat" cmpd="sng" algn="ctr">
          <a:solidFill>
            <a:schemeClr val="accent5">
              <a:hueOff val="-6195331"/>
              <a:satOff val="-15967"/>
              <a:lumOff val="-10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32239-8E37-4A20-B3C4-D91986B48664}">
      <dsp:nvSpPr>
        <dsp:cNvPr id="0" name=""/>
        <dsp:cNvSpPr/>
      </dsp:nvSpPr>
      <dsp:spPr>
        <a:xfrm rot="5400000">
          <a:off x="10397730" y="-113811"/>
          <a:ext cx="914675" cy="152199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735DA-BB51-4C2A-863B-270C05BE4836}">
      <dsp:nvSpPr>
        <dsp:cNvPr id="0" name=""/>
        <dsp:cNvSpPr/>
      </dsp:nvSpPr>
      <dsp:spPr>
        <a:xfrm>
          <a:off x="10198316" y="311369"/>
          <a:ext cx="1416692" cy="132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strike="noStrike" kern="1200" dirty="0">
              <a:solidFill>
                <a:schemeClr val="tx1"/>
              </a:solidFill>
            </a:rPr>
            <a:t>NSPA</a:t>
          </a:r>
          <a:r>
            <a:rPr lang="fi-FI" sz="1200" b="1" strike="noStrike" kern="1200" dirty="0">
              <a:solidFill>
                <a:srgbClr val="FF0000"/>
              </a:solidFill>
            </a:rPr>
            <a:t> </a:t>
          </a:r>
          <a:r>
            <a:rPr lang="fi-FI" sz="1200" b="1" kern="1200" dirty="0" err="1"/>
            <a:t>companies</a:t>
          </a:r>
          <a:r>
            <a:rPr lang="fi-FI" sz="1200" b="1" kern="1200" dirty="0"/>
            <a:t> on </a:t>
          </a:r>
          <a:r>
            <a:rPr lang="fi-FI" sz="1200" b="1" kern="1200" dirty="0" err="1"/>
            <a:t>growth</a:t>
          </a:r>
          <a:r>
            <a:rPr lang="fi-FI" sz="1200" b="1" kern="1200" dirty="0"/>
            <a:t> </a:t>
          </a:r>
          <a:r>
            <a:rPr lang="fi-FI" sz="1200" b="1" kern="1200" dirty="0" err="1"/>
            <a:t>track</a:t>
          </a:r>
          <a:r>
            <a:rPr lang="fi-FI" sz="1200" b="1" kern="1200" dirty="0"/>
            <a:t>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 err="1"/>
            <a:t>Investments</a:t>
          </a:r>
          <a:endParaRPr lang="fi-FI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 err="1"/>
            <a:t>Employment</a:t>
          </a:r>
          <a:endParaRPr lang="fi-FI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/>
            <a:t>R&amp;D </a:t>
          </a:r>
        </a:p>
      </dsp:txBody>
      <dsp:txXfrm>
        <a:off x="10198316" y="311369"/>
        <a:ext cx="1416692" cy="1324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377D97F-FB1F-41DE-9601-5FCBAB4A46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52A1BE-E7D9-4874-B44B-142A392C56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C8D5-9EE2-444C-BB8C-2E96F5697D00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D1FD41-6302-4E56-A07F-E8074A08F5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0FDB3DA-297D-4D24-98CF-6180BC9483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DE7A1-F107-42AB-947D-A328432F4725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35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33734-A64B-4F88-978C-E8B78158B309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6532A-42DC-43E7-9884-EFDECAA8F281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79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2A43732-6DE2-416A-93B9-E2D5BBE7F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82367"/>
            <a:ext cx="9144000" cy="1193483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rgbClr val="4CB3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7870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09504" y="136525"/>
            <a:ext cx="1548384" cy="45656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4CB3E6"/>
                </a:solidFill>
              </a:defRPr>
            </a:lvl1pPr>
          </a:lstStyle>
          <a:p>
            <a:fld id="{C430461D-A29A-44D6-B6CF-725BCBDC46D6}" type="datetime1">
              <a:rPr lang="fi-FI" smtClean="0"/>
              <a:pPr/>
              <a:t>1.12.2021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5071" y="629978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0936" y="629979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CB3E6"/>
                </a:solidFill>
              </a:defRPr>
            </a:lvl1pPr>
          </a:lstStyle>
          <a:p>
            <a:fld id="{98202F20-122B-45E0-8425-CFBEB0342CED}" type="slidenum">
              <a:rPr lang="fi-FI" smtClean="0"/>
              <a:pPr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701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2A43732-6DE2-416A-93B9-E2D5BBE7F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82367"/>
            <a:ext cx="9144000" cy="1193483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rgbClr val="4CB3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7870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09504" y="136525"/>
            <a:ext cx="1548384" cy="45656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4CB3E6"/>
                </a:solidFill>
              </a:defRPr>
            </a:lvl1pPr>
          </a:lstStyle>
          <a:p>
            <a:fld id="{C430461D-A29A-44D6-B6CF-725BCBDC46D6}" type="datetime1">
              <a:rPr lang="fi-FI" smtClean="0"/>
              <a:pPr/>
              <a:t>1.12.2021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5071" y="629978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0936" y="629979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CB3E6"/>
                </a:solidFill>
              </a:defRPr>
            </a:lvl1pPr>
          </a:lstStyle>
          <a:p>
            <a:fld id="{98202F20-122B-45E0-8425-CFBEB0342CED}" type="slidenum">
              <a:rPr lang="fi-FI" smtClean="0"/>
              <a:pPr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0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2A43732-6DE2-416A-93B9-E2D5BBE7F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1218658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82367"/>
            <a:ext cx="9144000" cy="1193483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rgbClr val="4CB3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7870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09504" y="136525"/>
            <a:ext cx="1548384" cy="45656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4CB3E6"/>
                </a:solidFill>
              </a:defRPr>
            </a:lvl1pPr>
          </a:lstStyle>
          <a:p>
            <a:fld id="{C430461D-A29A-44D6-B6CF-725BCBDC46D6}" type="datetime1">
              <a:rPr lang="fi-FI" smtClean="0"/>
              <a:pPr/>
              <a:t>1.12.2021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5071" y="629978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0936" y="629979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CB3E6"/>
                </a:solidFill>
              </a:defRPr>
            </a:lvl1pPr>
          </a:lstStyle>
          <a:p>
            <a:fld id="{98202F20-122B-45E0-8425-CFBEB0342CED}" type="slidenum">
              <a:rPr lang="fi-FI" smtClean="0"/>
              <a:pPr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613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C5883FE-0C0C-4191-97B5-AA234B86D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3207" y="2887403"/>
            <a:ext cx="8440131" cy="4304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70048" y="502412"/>
            <a:ext cx="8683752" cy="11882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4CB3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70046" y="1825625"/>
            <a:ext cx="8683753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57688" y="137287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4CB3E6"/>
                </a:solidFill>
              </a:defRPr>
            </a:lvl1pPr>
          </a:lstStyle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57688" y="6356350"/>
            <a:ext cx="15788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CB3E6"/>
                </a:solidFill>
              </a:defRPr>
            </a:lvl1pPr>
          </a:lstStyle>
          <a:p>
            <a:fld id="{98202F20-122B-45E0-8425-CFBEB0342CED}" type="slidenum">
              <a:rPr lang="fi-FI" smtClean="0"/>
              <a:pPr/>
              <a:t>‹Nr.›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1600D713-CCA8-47C1-AD28-EFD29564FA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112" y="163284"/>
            <a:ext cx="2016916" cy="6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2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57688" y="137287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4CB3E6"/>
                </a:solidFill>
              </a:defRPr>
            </a:lvl1pPr>
          </a:lstStyle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57688" y="6356350"/>
            <a:ext cx="15788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CB3E6"/>
                </a:solidFill>
              </a:defRPr>
            </a:lvl1pPr>
          </a:lstStyle>
          <a:p>
            <a:fld id="{98202F20-122B-45E0-8425-CFBEB0342CED}" type="slidenum">
              <a:rPr lang="fi-FI" smtClean="0"/>
              <a:pPr/>
              <a:t>‹Nr.›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89C8529-8359-4611-87E7-9C5E98FE9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2" y="163284"/>
            <a:ext cx="2016916" cy="6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4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83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6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2" r:id="rId2"/>
    <p:sldLayoutId id="2147483723" r:id="rId3"/>
    <p:sldLayoutId id="2147483709" r:id="rId4"/>
    <p:sldLayoutId id="2147483720" r:id="rId5"/>
    <p:sldLayoutId id="2147483721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3B3063-4D08-4A0E-886A-93719604AE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Arctic</a:t>
            </a:r>
            <a:r>
              <a:rPr lang="fi-FI" dirty="0"/>
              <a:t>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Platform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FA47E96-25B2-479C-942A-12BAAE20E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88826"/>
            <a:ext cx="9144000" cy="787082"/>
          </a:xfrm>
        </p:spPr>
        <p:txBody>
          <a:bodyPr/>
          <a:lstStyle/>
          <a:p>
            <a:r>
              <a:rPr lang="fi-FI" dirty="0"/>
              <a:t>Project </a:t>
            </a:r>
            <a:r>
              <a:rPr lang="fi-FI" dirty="0" err="1"/>
              <a:t>overview</a:t>
            </a:r>
            <a:r>
              <a:rPr lang="fi-FI" dirty="0"/>
              <a:t> and </a:t>
            </a:r>
            <a:r>
              <a:rPr lang="fi-FI" dirty="0" err="1"/>
              <a:t>road</a:t>
            </a:r>
            <a:r>
              <a:rPr lang="fi-FI" dirty="0"/>
              <a:t> </a:t>
            </a:r>
            <a:r>
              <a:rPr lang="fi-FI" dirty="0" err="1"/>
              <a:t>map</a:t>
            </a:r>
            <a:r>
              <a:rPr lang="fi-FI" dirty="0"/>
              <a:t> for </a:t>
            </a:r>
            <a:r>
              <a:rPr lang="fi-FI" dirty="0" err="1"/>
              <a:t>launching</a:t>
            </a:r>
            <a:r>
              <a:rPr lang="fi-FI" dirty="0"/>
              <a:t> </a:t>
            </a:r>
            <a:r>
              <a:rPr lang="fi-FI" dirty="0" err="1"/>
              <a:t>the</a:t>
            </a:r>
            <a:endParaRPr lang="fi-FI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E3274ED6-1B7D-4C09-829C-FA8BB2EF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BBCF-65FF-4114-B4F5-0E9FA5F0587C}" type="datetime1">
              <a:rPr lang="fi-FI" smtClean="0"/>
              <a:t>1.12.2021</a:t>
            </a:fld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B1460464-F3EB-4624-B9A2-98C765C2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t>1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597C315-7406-4222-AADF-1F32DAF10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7965" y="6054171"/>
            <a:ext cx="2697018" cy="4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70048" y="502412"/>
            <a:ext cx="9002360" cy="1188276"/>
          </a:xfrm>
        </p:spPr>
        <p:txBody>
          <a:bodyPr/>
          <a:lstStyle/>
          <a:p>
            <a:r>
              <a:rPr lang="fi-FI" dirty="0" err="1"/>
              <a:t>Secretariat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7751" y="1165884"/>
            <a:ext cx="11727640" cy="5373028"/>
          </a:xfrm>
        </p:spPr>
        <p:txBody>
          <a:bodyPr/>
          <a:lstStyle/>
          <a:p>
            <a:r>
              <a:rPr lang="en-GB" sz="2000" dirty="0"/>
              <a:t>Coordinates at least</a:t>
            </a:r>
          </a:p>
          <a:p>
            <a:pPr lvl="1"/>
            <a:r>
              <a:rPr lang="en-US" sz="2000" dirty="0"/>
              <a:t>Setting up of information-sharing across the participating regions to optimize the information available </a:t>
            </a:r>
          </a:p>
          <a:p>
            <a:pPr lvl="2"/>
            <a:r>
              <a:rPr lang="en-US" sz="1600" dirty="0"/>
              <a:t>leading to better coordination of technical and financial advisory services for SMEs, while minimizing duplication of regional actors’ work</a:t>
            </a:r>
          </a:p>
          <a:p>
            <a:pPr lvl="1"/>
            <a:r>
              <a:rPr lang="en-US" sz="2000" dirty="0"/>
              <a:t>Participation in match-making events and partnerships, further strengthening the common deal flow of the participating regions</a:t>
            </a:r>
          </a:p>
          <a:p>
            <a:r>
              <a:rPr lang="en-GB" sz="2000" dirty="0"/>
              <a:t>Reports to</a:t>
            </a:r>
          </a:p>
          <a:p>
            <a:pPr lvl="1"/>
            <a:r>
              <a:rPr lang="en-GB" sz="2000" dirty="0"/>
              <a:t>Signatories of the future longer term Cooperation Agreement, forming the AIP Steering Committee </a:t>
            </a:r>
          </a:p>
          <a:p>
            <a:r>
              <a:rPr lang="en-GB" sz="2000" dirty="0"/>
              <a:t>All Regional (&amp; Business) Development Organisations signing the Cooperation Agreement </a:t>
            </a:r>
            <a:r>
              <a:rPr lang="en-US" sz="2000" dirty="0"/>
              <a:t>will share the cost – one takes the administrative responsibility of hiring the staff</a:t>
            </a:r>
          </a:p>
          <a:p>
            <a:r>
              <a:rPr lang="en-GB" sz="2000" dirty="0"/>
              <a:t>The coordinated cooperation ensures</a:t>
            </a:r>
          </a:p>
          <a:p>
            <a:pPr lvl="1"/>
            <a:r>
              <a:rPr lang="en-GB" sz="2000" dirty="0"/>
              <a:t>Continuous added value for the participating regions</a:t>
            </a:r>
          </a:p>
          <a:p>
            <a:pPr lvl="1"/>
            <a:r>
              <a:rPr lang="en-GB" sz="2000" dirty="0"/>
              <a:t>Leverage in external communication</a:t>
            </a:r>
          </a:p>
          <a:p>
            <a:pPr lvl="1"/>
            <a:r>
              <a:rPr lang="en-GB" sz="2000" dirty="0"/>
              <a:t>More visibility for participating regions’ investment opportunities in a moment when reviving the economy is crucial</a:t>
            </a:r>
            <a:endParaRPr lang="en-GB" dirty="0"/>
          </a:p>
          <a:p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539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9FD578-EEAE-4296-81C2-DAB22E95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Arctic</a:t>
            </a:r>
            <a:r>
              <a:rPr lang="fi-FI" dirty="0"/>
              <a:t>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Fund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83DC6C-5039-4FA8-8C9B-CFF3D981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7A045E9-F44E-402D-91B0-E7B775FC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11</a:t>
            </a:fld>
            <a:endParaRPr lang="fi-FI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693266"/>
              </p:ext>
            </p:extLst>
          </p:nvPr>
        </p:nvGraphicFramePr>
        <p:xfrm>
          <a:off x="337529" y="1424934"/>
          <a:ext cx="11641723" cy="4292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kstiruutu 12"/>
          <p:cNvSpPr txBox="1"/>
          <p:nvPr/>
        </p:nvSpPr>
        <p:spPr>
          <a:xfrm>
            <a:off x="3044399" y="938023"/>
            <a:ext cx="4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Arctic as a growth catalyst for Europe</a:t>
            </a:r>
          </a:p>
          <a:p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5151120" y="46907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dirty="0"/>
              <a:t>Action </a:t>
            </a:r>
            <a:r>
              <a:rPr lang="fi-FI" dirty="0" err="1"/>
              <a:t>plan</a:t>
            </a:r>
            <a:r>
              <a:rPr lang="fi-FI" dirty="0"/>
              <a:t> to </a:t>
            </a:r>
            <a:r>
              <a:rPr lang="fi-FI" dirty="0" err="1"/>
              <a:t>propose</a:t>
            </a:r>
            <a:r>
              <a:rPr lang="fi-FI" dirty="0"/>
              <a:t> </a:t>
            </a:r>
            <a:r>
              <a:rPr lang="fi-FI" dirty="0" err="1"/>
              <a:t>terms</a:t>
            </a:r>
            <a:r>
              <a:rPr lang="fi-FI" dirty="0"/>
              <a:t> for </a:t>
            </a:r>
            <a:r>
              <a:rPr lang="fi-FI" dirty="0" err="1"/>
              <a:t>investing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fund</a:t>
            </a:r>
            <a:endParaRPr lang="fi-FI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dirty="0" err="1"/>
              <a:t>Before</a:t>
            </a:r>
            <a:r>
              <a:rPr lang="fi-FI" dirty="0"/>
              <a:t> </a:t>
            </a:r>
            <a:r>
              <a:rPr lang="fi-FI" dirty="0" err="1"/>
              <a:t>committing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fund’s</a:t>
            </a:r>
            <a:r>
              <a:rPr lang="fi-FI" dirty="0"/>
              <a:t> action </a:t>
            </a:r>
            <a:r>
              <a:rPr lang="fi-FI" dirty="0" err="1"/>
              <a:t>plan</a:t>
            </a:r>
            <a:r>
              <a:rPr lang="fi-FI" dirty="0"/>
              <a:t>, </a:t>
            </a:r>
            <a:r>
              <a:rPr lang="fi-FI" dirty="0" err="1"/>
              <a:t>regions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commit</a:t>
            </a:r>
            <a:r>
              <a:rPr lang="fi-FI" dirty="0"/>
              <a:t> to </a:t>
            </a:r>
            <a:r>
              <a:rPr lang="fi-FI" dirty="0" err="1"/>
              <a:t>financing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fund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771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70047" y="457962"/>
            <a:ext cx="8683752" cy="1188276"/>
          </a:xfrm>
        </p:spPr>
        <p:txBody>
          <a:bodyPr/>
          <a:lstStyle/>
          <a:p>
            <a:r>
              <a:rPr lang="fi-FI" dirty="0" err="1"/>
              <a:t>Background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70046" y="1463675"/>
            <a:ext cx="8683753" cy="4351338"/>
          </a:xfrm>
        </p:spPr>
        <p:txBody>
          <a:bodyPr/>
          <a:lstStyle/>
          <a:p>
            <a:pPr fontAlgn="base"/>
            <a:r>
              <a:rPr lang="en-US" dirty="0">
                <a:solidFill>
                  <a:srgbClr val="90BF3B"/>
                </a:solidFill>
                <a:latin typeface="Calibri" panose="020F0502020204030204" pitchFamily="34" charset="0"/>
              </a:rPr>
              <a:t>Pre-feasibility study 2018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fi-FI" dirty="0" err="1">
                <a:solidFill>
                  <a:srgbClr val="90BF3B"/>
                </a:solidFill>
                <a:latin typeface="Calibri" panose="020F0502020204030204" pitchFamily="34" charset="0"/>
              </a:rPr>
              <a:t>Fully-fledged</a:t>
            </a:r>
            <a:r>
              <a:rPr lang="fi-FI" dirty="0">
                <a:solidFill>
                  <a:srgbClr val="90BF3B"/>
                </a:solidFill>
                <a:latin typeface="Calibri" panose="020F0502020204030204" pitchFamily="34" charset="0"/>
              </a:rPr>
              <a:t> </a:t>
            </a:r>
            <a:r>
              <a:rPr lang="fi-FI" dirty="0" err="1">
                <a:solidFill>
                  <a:srgbClr val="90BF3B"/>
                </a:solidFill>
                <a:latin typeface="Calibri" panose="020F0502020204030204" pitchFamily="34" charset="0"/>
              </a:rPr>
              <a:t>feasibility</a:t>
            </a:r>
            <a:r>
              <a:rPr lang="fi-FI" dirty="0">
                <a:solidFill>
                  <a:srgbClr val="90BF3B"/>
                </a:solidFill>
                <a:latin typeface="Calibri" panose="020F0502020204030204" pitchFamily="34" charset="0"/>
              </a:rPr>
              <a:t> </a:t>
            </a:r>
            <a:r>
              <a:rPr lang="fi-FI" dirty="0" err="1">
                <a:solidFill>
                  <a:srgbClr val="90BF3B"/>
                </a:solidFill>
                <a:latin typeface="Calibri" panose="020F0502020204030204" pitchFamily="34" charset="0"/>
              </a:rPr>
              <a:t>study</a:t>
            </a:r>
            <a:r>
              <a:rPr lang="fi-FI" dirty="0">
                <a:solidFill>
                  <a:srgbClr val="90BF3B"/>
                </a:solidFill>
                <a:latin typeface="Calibri" panose="020F0502020204030204" pitchFamily="34" charset="0"/>
              </a:rPr>
              <a:t> and </a:t>
            </a:r>
            <a:r>
              <a:rPr lang="fi-FI" dirty="0" err="1">
                <a:solidFill>
                  <a:srgbClr val="90BF3B"/>
                </a:solidFill>
                <a:latin typeface="Calibri" panose="020F0502020204030204" pitchFamily="34" charset="0"/>
              </a:rPr>
              <a:t>road</a:t>
            </a:r>
            <a:r>
              <a:rPr lang="fi-FI" dirty="0">
                <a:solidFill>
                  <a:srgbClr val="90BF3B"/>
                </a:solidFill>
                <a:latin typeface="Calibri" panose="020F0502020204030204" pitchFamily="34" charset="0"/>
              </a:rPr>
              <a:t> </a:t>
            </a:r>
            <a:r>
              <a:rPr lang="fi-FI" dirty="0" err="1">
                <a:solidFill>
                  <a:srgbClr val="90BF3B"/>
                </a:solidFill>
                <a:latin typeface="Calibri" panose="020F0502020204030204" pitchFamily="34" charset="0"/>
              </a:rPr>
              <a:t>map</a:t>
            </a:r>
            <a:r>
              <a:rPr lang="fi-FI" dirty="0">
                <a:solidFill>
                  <a:srgbClr val="90BF3B"/>
                </a:solidFill>
                <a:latin typeface="Calibri" panose="020F0502020204030204" pitchFamily="34" charset="0"/>
              </a:rPr>
              <a:t> </a:t>
            </a:r>
            <a:r>
              <a:rPr lang="fi-FI" dirty="0" err="1">
                <a:solidFill>
                  <a:srgbClr val="90BF3B"/>
                </a:solidFill>
                <a:latin typeface="Calibri" panose="020F0502020204030204" pitchFamily="34" charset="0"/>
              </a:rPr>
              <a:t>project</a:t>
            </a:r>
            <a:r>
              <a:rPr lang="fi-FI" dirty="0">
                <a:solidFill>
                  <a:srgbClr val="90BF3B"/>
                </a:solidFill>
                <a:latin typeface="Calibri" panose="020F0502020204030204" pitchFamily="34" charset="0"/>
              </a:rPr>
              <a:t> 2019-2020 (</a:t>
            </a:r>
            <a:r>
              <a:rPr lang="fi-FI" dirty="0" err="1">
                <a:solidFill>
                  <a:srgbClr val="90BF3B"/>
                </a:solidFill>
                <a:latin typeface="Calibri" panose="020F0502020204030204" pitchFamily="34" charset="0"/>
              </a:rPr>
              <a:t>ends</a:t>
            </a:r>
            <a:r>
              <a:rPr lang="fi-FI" dirty="0">
                <a:solidFill>
                  <a:srgbClr val="90BF3B"/>
                </a:solidFill>
                <a:latin typeface="Calibri" panose="020F0502020204030204" pitchFamily="34" charset="0"/>
              </a:rPr>
              <a:t> 30.09.2020)</a:t>
            </a:r>
          </a:p>
          <a:p>
            <a:pPr fontAlgn="base"/>
            <a:r>
              <a:rPr lang="fi-FI" dirty="0" err="1">
                <a:solidFill>
                  <a:srgbClr val="4CB3E6"/>
                </a:solidFill>
                <a:latin typeface="Calibri" panose="020F0502020204030204" pitchFamily="34" charset="0"/>
              </a:rPr>
              <a:t>Regions</a:t>
            </a:r>
            <a:r>
              <a:rPr lang="fi-FI" dirty="0">
                <a:solidFill>
                  <a:srgbClr val="4CB3E6"/>
                </a:solidFill>
                <a:latin typeface="Calibri" panose="020F0502020204030204" pitchFamily="34" charset="0"/>
              </a:rPr>
              <a:t>, </a:t>
            </a:r>
            <a:r>
              <a:rPr lang="fi-FI" dirty="0" err="1">
                <a:solidFill>
                  <a:srgbClr val="4CB3E6"/>
                </a:solidFill>
                <a:latin typeface="Calibri" panose="020F0502020204030204" pitchFamily="34" charset="0"/>
              </a:rPr>
              <a:t>willing</a:t>
            </a:r>
            <a:r>
              <a:rPr lang="fi-FI" dirty="0">
                <a:solidFill>
                  <a:srgbClr val="4CB3E6"/>
                </a:solidFill>
                <a:latin typeface="Calibri" panose="020F0502020204030204" pitchFamily="34" charset="0"/>
              </a:rPr>
              <a:t> to </a:t>
            </a:r>
            <a:r>
              <a:rPr lang="fi-FI" dirty="0" err="1">
                <a:solidFill>
                  <a:srgbClr val="4CB3E6"/>
                </a:solidFill>
                <a:latin typeface="Calibri" panose="020F0502020204030204" pitchFamily="34" charset="0"/>
              </a:rPr>
              <a:t>participate</a:t>
            </a:r>
            <a:r>
              <a:rPr lang="fi-FI" dirty="0">
                <a:solidFill>
                  <a:srgbClr val="4CB3E6"/>
                </a:solidFill>
                <a:latin typeface="Calibri" panose="020F0502020204030204" pitchFamily="34" charset="0"/>
              </a:rPr>
              <a:t> in AIP </a:t>
            </a:r>
            <a:r>
              <a:rPr lang="fi-FI" dirty="0" err="1">
                <a:solidFill>
                  <a:srgbClr val="4CB3E6"/>
                </a:solidFill>
                <a:latin typeface="Calibri" panose="020F0502020204030204" pitchFamily="34" charset="0"/>
              </a:rPr>
              <a:t>cooperation</a:t>
            </a:r>
            <a:r>
              <a:rPr lang="fi-FI" dirty="0">
                <a:solidFill>
                  <a:srgbClr val="4CB3E6"/>
                </a:solidFill>
                <a:latin typeface="Calibri" panose="020F0502020204030204" pitchFamily="34" charset="0"/>
              </a:rPr>
              <a:t> </a:t>
            </a:r>
            <a:r>
              <a:rPr lang="fi-FI" dirty="0" err="1">
                <a:solidFill>
                  <a:srgbClr val="4CB3E6"/>
                </a:solidFill>
                <a:latin typeface="Calibri" panose="020F0502020204030204" pitchFamily="34" charset="0"/>
              </a:rPr>
              <a:t>after</a:t>
            </a:r>
            <a:r>
              <a:rPr lang="fi-FI" dirty="0">
                <a:solidFill>
                  <a:srgbClr val="4CB3E6"/>
                </a:solidFill>
                <a:latin typeface="Calibri" panose="020F0502020204030204" pitchFamily="34" charset="0"/>
              </a:rPr>
              <a:t> </a:t>
            </a:r>
            <a:r>
              <a:rPr lang="fi-FI" dirty="0" err="1">
                <a:solidFill>
                  <a:srgbClr val="4CB3E6"/>
                </a:solidFill>
                <a:latin typeface="Calibri" panose="020F0502020204030204" pitchFamily="34" charset="0"/>
              </a:rPr>
              <a:t>project</a:t>
            </a:r>
            <a:r>
              <a:rPr lang="fi-FI" dirty="0">
                <a:solidFill>
                  <a:srgbClr val="4CB3E6"/>
                </a:solidFill>
                <a:latin typeface="Calibri" panose="020F0502020204030204" pitchFamily="34" charset="0"/>
              </a:rPr>
              <a:t>, </a:t>
            </a:r>
            <a:r>
              <a:rPr lang="fi-FI" dirty="0" err="1">
                <a:solidFill>
                  <a:srgbClr val="4CB3E6"/>
                </a:solidFill>
                <a:latin typeface="Calibri" panose="020F0502020204030204" pitchFamily="34" charset="0"/>
              </a:rPr>
              <a:t>sign</a:t>
            </a:r>
            <a:r>
              <a:rPr lang="fi-FI" dirty="0">
                <a:solidFill>
                  <a:srgbClr val="4CB3E6"/>
                </a:solidFill>
                <a:latin typeface="Calibri" panose="020F0502020204030204" pitchFamily="34" charset="0"/>
              </a:rPr>
              <a:t> a </a:t>
            </a:r>
            <a:r>
              <a:rPr lang="fi-FI" dirty="0" err="1">
                <a:solidFill>
                  <a:srgbClr val="4CB3E6"/>
                </a:solidFill>
                <a:latin typeface="Calibri" panose="020F0502020204030204" pitchFamily="34" charset="0"/>
              </a:rPr>
              <a:t>Cooperation</a:t>
            </a:r>
            <a:r>
              <a:rPr lang="fi-FI" dirty="0">
                <a:solidFill>
                  <a:srgbClr val="4CB3E6"/>
                </a:solidFill>
                <a:latin typeface="Calibri" panose="020F0502020204030204" pitchFamily="34" charset="0"/>
              </a:rPr>
              <a:t> </a:t>
            </a:r>
            <a:r>
              <a:rPr lang="fi-FI" dirty="0" err="1">
                <a:solidFill>
                  <a:srgbClr val="4CB3E6"/>
                </a:solidFill>
                <a:latin typeface="Calibri" panose="020F0502020204030204" pitchFamily="34" charset="0"/>
              </a:rPr>
              <a:t>Agreement</a:t>
            </a:r>
            <a:endParaRPr lang="fi-FI" dirty="0">
              <a:solidFill>
                <a:srgbClr val="4CB3E6"/>
              </a:solidFill>
              <a:latin typeface="Calibri" panose="020F0502020204030204" pitchFamily="34" charset="0"/>
            </a:endParaRP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4BDA068-7EE8-4CC5-AE22-B9304C520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6276" y="2675589"/>
            <a:ext cx="673769" cy="4092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FE10DA5-101F-448B-8DE8-80F0589AE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2214" y="1545160"/>
            <a:ext cx="247831" cy="24783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FE10DA5-101F-448B-8DE8-80F0589AE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2213" y="2001189"/>
            <a:ext cx="247831" cy="2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1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Fully-fledged feasibility study </a:t>
            </a:r>
            <a:br>
              <a:rPr lang="en-US" dirty="0"/>
            </a:br>
            <a:r>
              <a:rPr lang="en-US" dirty="0"/>
              <a:t>and roadmap project objectives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5471" y="1847850"/>
            <a:ext cx="8683753" cy="4351338"/>
          </a:xfrm>
        </p:spPr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the demand and feasibility of a structured funding co-operation of the NSPA regions to boost the investment capacity of the regions SMEs</a:t>
            </a:r>
          </a:p>
          <a:p>
            <a:r>
              <a:rPr lang="en-US" dirty="0"/>
              <a:t>Propose a framework for such a support system</a:t>
            </a:r>
          </a:p>
          <a:p>
            <a:r>
              <a:rPr lang="en-US" dirty="0"/>
              <a:t>Provide a tangible roadmap for the set-up of such a support system</a:t>
            </a:r>
          </a:p>
          <a:p>
            <a:r>
              <a:rPr lang="en-US" dirty="0"/>
              <a:t>Ensure credible resources to engage in a dialogue with the institutions relevant to the set-up of such a system (incl. regional stakeholders, national funding agencies, financial institutions, the European Investment Bank (EIB), the European Commission and national ministries in each of the three countries)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532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Findings</a:t>
            </a:r>
            <a:r>
              <a:rPr lang="fi-FI" dirty="0"/>
              <a:t> and </a:t>
            </a:r>
            <a:r>
              <a:rPr lang="fi-FI" dirty="0" err="1"/>
              <a:t>achievements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findings of the study are in line with reports and studies by organizations such as the OECD and the European Commission</a:t>
            </a:r>
          </a:p>
          <a:p>
            <a:r>
              <a:rPr lang="en-US" dirty="0"/>
              <a:t>The study supported the establishment of the AIP, while providing a framework and road map for the launching of it</a:t>
            </a:r>
          </a:p>
          <a:p>
            <a:r>
              <a:rPr lang="en-US" dirty="0"/>
              <a:t>The framework and road map has since then been updated based on stakeholder consultations</a:t>
            </a:r>
          </a:p>
          <a:p>
            <a:r>
              <a:rPr lang="fi-FI" dirty="0"/>
              <a:t>Project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answered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set </a:t>
            </a:r>
            <a:r>
              <a:rPr lang="fi-FI" dirty="0" err="1"/>
              <a:t>objectives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490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7593DBA-11CF-4FC7-9F95-F055463671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" y="0"/>
            <a:ext cx="121865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4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Road </a:t>
            </a:r>
            <a:r>
              <a:rPr lang="fi-FI" dirty="0" err="1"/>
              <a:t>map</a:t>
            </a:r>
            <a:r>
              <a:rPr lang="fi-FI" dirty="0"/>
              <a:t> for </a:t>
            </a:r>
            <a:r>
              <a:rPr lang="fi-FI" dirty="0" err="1"/>
              <a:t>launching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AIP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61D-A29A-44D6-B6CF-725BCBDC46D6}" type="datetime1">
              <a:rPr lang="fi-FI" smtClean="0"/>
              <a:pPr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349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88D660B-D15A-4883-896C-804D22F2C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ABFDC09-33E5-4FB5-AC78-8D919E939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333"/>
            <a:ext cx="12189631" cy="68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2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71858" y="407311"/>
            <a:ext cx="9002360" cy="1188276"/>
          </a:xfrm>
        </p:spPr>
        <p:txBody>
          <a:bodyPr/>
          <a:lstStyle/>
          <a:p>
            <a:r>
              <a:rPr lang="fi-FI" dirty="0"/>
              <a:t>Project for </a:t>
            </a:r>
            <a:r>
              <a:rPr lang="fi-FI" dirty="0" err="1"/>
              <a:t>setting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AIP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095" y="1405322"/>
            <a:ext cx="12142905" cy="5593827"/>
          </a:xfrm>
        </p:spPr>
        <p:txBody>
          <a:bodyPr/>
          <a:lstStyle/>
          <a:p>
            <a:r>
              <a:rPr lang="en-GB" sz="2000" dirty="0"/>
              <a:t>Project Manager to coordinate</a:t>
            </a:r>
          </a:p>
          <a:p>
            <a:pPr lvl="1"/>
            <a:r>
              <a:rPr lang="en-US" sz="2000" dirty="0"/>
              <a:t>Setting up a tangible work plan and budget for the Secretariat, to be put in action after the term of the Cooperation Agreement ends, if deemed useful by the participating regions </a:t>
            </a:r>
          </a:p>
          <a:p>
            <a:pPr lvl="1"/>
            <a:r>
              <a:rPr lang="en-US" sz="2000" dirty="0"/>
              <a:t>The process of setting up an Arctic fund of funds until terms and conditions for the fund management team have been agreed upon</a:t>
            </a:r>
          </a:p>
          <a:p>
            <a:r>
              <a:rPr lang="en-GB" sz="2000" dirty="0"/>
              <a:t>Reports to</a:t>
            </a:r>
          </a:p>
          <a:p>
            <a:pPr lvl="1"/>
            <a:r>
              <a:rPr lang="en-GB" sz="2000" dirty="0"/>
              <a:t>Signatories of the Cooperation Agreement, forming the Project Steering Committee </a:t>
            </a:r>
          </a:p>
          <a:p>
            <a:r>
              <a:rPr lang="en-GB" sz="2000" dirty="0"/>
              <a:t>All Regional Development Organisations signing the Cooperation Agreement </a:t>
            </a:r>
            <a:r>
              <a:rPr lang="en-US" sz="2000" dirty="0"/>
              <a:t>will share the cost – Regional Council of Lapland takes the administrative responsibility of hiring the Project Manager</a:t>
            </a:r>
          </a:p>
          <a:p>
            <a:r>
              <a:rPr lang="en-GB" sz="2000" dirty="0"/>
              <a:t>The coordinated cooperation ensures</a:t>
            </a:r>
          </a:p>
          <a:p>
            <a:pPr lvl="1"/>
            <a:r>
              <a:rPr lang="en-GB" sz="2000" dirty="0"/>
              <a:t>Continuous added value for the participating regions</a:t>
            </a:r>
          </a:p>
          <a:p>
            <a:pPr lvl="1"/>
            <a:r>
              <a:rPr lang="en-GB" sz="2000" dirty="0"/>
              <a:t>Leverage in external communication </a:t>
            </a:r>
          </a:p>
          <a:p>
            <a:pPr lvl="1"/>
            <a:r>
              <a:rPr lang="en-GB" sz="2000" dirty="0"/>
              <a:t>The creation of a financial instrument suitable for the participating regions, while utilizing the EU level momentum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9611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BC58078E6771E488ED811C6AF2BB4D6" ma:contentTypeVersion="13" ma:contentTypeDescription="Luo uusi asiakirja." ma:contentTypeScope="" ma:versionID="f3380245e5c4e067cc804a988f6f8860">
  <xsd:schema xmlns:xsd="http://www.w3.org/2001/XMLSchema" xmlns:xs="http://www.w3.org/2001/XMLSchema" xmlns:p="http://schemas.microsoft.com/office/2006/metadata/properties" xmlns:ns3="049b4dd1-7916-411c-a68e-98f19ee5ee78" xmlns:ns4="b8f46f3d-9052-4c24-a2da-199dd11e0959" targetNamespace="http://schemas.microsoft.com/office/2006/metadata/properties" ma:root="true" ma:fieldsID="0afc81a89d7e83dd9b3b8b320c44b55d" ns3:_="" ns4:_="">
    <xsd:import namespace="049b4dd1-7916-411c-a68e-98f19ee5ee78"/>
    <xsd:import namespace="b8f46f3d-9052-4c24-a2da-199dd11e09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b4dd1-7916-411c-a68e-98f19ee5e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46f3d-9052-4c24-a2da-199dd11e09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B6C0B0-8229-4836-B46A-38AD3926C8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0B5A42-85A2-47E2-AF48-2F055C1A1F53}">
  <ds:schemaRefs>
    <ds:schemaRef ds:uri="b8f46f3d-9052-4c24-a2da-199dd11e0959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49b4dd1-7916-411c-a68e-98f19ee5ee7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BDA674-C001-455F-8413-1EAFEA651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b4dd1-7916-411c-a68e-98f19ee5ee78"/>
    <ds:schemaRef ds:uri="b8f46f3d-9052-4c24-a2da-199dd11e09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658</Words>
  <Application>Microsoft Office PowerPoint</Application>
  <PresentationFormat>Breitbild</PresentationFormat>
  <Paragraphs>73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Segoe UI</vt:lpstr>
      <vt:lpstr>Office-teema</vt:lpstr>
      <vt:lpstr>Arctic Investment Platform</vt:lpstr>
      <vt:lpstr>Background</vt:lpstr>
      <vt:lpstr>Fully-fledged feasibility study  and roadmap project objectives</vt:lpstr>
      <vt:lpstr>Findings and achievements</vt:lpstr>
      <vt:lpstr>PowerPoint-Präsentation</vt:lpstr>
      <vt:lpstr>Road map for launching the AIP</vt:lpstr>
      <vt:lpstr>PowerPoint-Präsentation</vt:lpstr>
      <vt:lpstr>PowerPoint-Präsentation</vt:lpstr>
      <vt:lpstr>Project for setting up the AIP</vt:lpstr>
      <vt:lpstr>Secretariat</vt:lpstr>
      <vt:lpstr>Arctic Investment Fund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Lasse</dc:creator>
  <cp:lastModifiedBy>jf</cp:lastModifiedBy>
  <cp:revision>232</cp:revision>
  <dcterms:created xsi:type="dcterms:W3CDTF">2018-05-30T07:16:03Z</dcterms:created>
  <dcterms:modified xsi:type="dcterms:W3CDTF">2021-12-01T13:26:54Z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0x0101003BC58078E6771E488ED811C6AF2BB4D6</vt:lpwstr>
  </property>
</Properties>
</file>