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15"/>
  </p:notesMasterIdLst>
  <p:handoutMasterIdLst>
    <p:handoutMasterId r:id="rId16"/>
  </p:handoutMasterIdLst>
  <p:sldIdLst>
    <p:sldId id="276" r:id="rId2"/>
    <p:sldId id="281" r:id="rId3"/>
    <p:sldId id="291" r:id="rId4"/>
    <p:sldId id="296" r:id="rId5"/>
    <p:sldId id="292" r:id="rId6"/>
    <p:sldId id="265" r:id="rId7"/>
    <p:sldId id="297" r:id="rId8"/>
    <p:sldId id="274" r:id="rId9"/>
    <p:sldId id="298" r:id="rId10"/>
    <p:sldId id="301" r:id="rId11"/>
    <p:sldId id="300" r:id="rId12"/>
    <p:sldId id="263" r:id="rId13"/>
    <p:sldId id="27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BF3B"/>
    <a:srgbClr val="4CB3E6"/>
    <a:srgbClr val="9EC951"/>
    <a:srgbClr val="39A935"/>
    <a:srgbClr val="F59F2D"/>
    <a:srgbClr val="1E73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6" autoAdjust="0"/>
    <p:restoredTop sz="94660"/>
  </p:normalViewPr>
  <p:slideViewPr>
    <p:cSldViewPr snapToGrid="0">
      <p:cViewPr varScale="1">
        <p:scale>
          <a:sx n="108" d="100"/>
          <a:sy n="108" d="100"/>
        </p:scale>
        <p:origin x="576" y="102"/>
      </p:cViewPr>
      <p:guideLst/>
    </p:cSldViewPr>
  </p:slideViewPr>
  <p:notesTextViewPr>
    <p:cViewPr>
      <p:scale>
        <a:sx n="1" d="1"/>
        <a:sy n="1" d="1"/>
      </p:scale>
      <p:origin x="0" y="0"/>
    </p:cViewPr>
  </p:notesTextViewPr>
  <p:notesViewPr>
    <p:cSldViewPr snapToGrid="0">
      <p:cViewPr varScale="1">
        <p:scale>
          <a:sx n="60" d="100"/>
          <a:sy n="60" d="100"/>
        </p:scale>
        <p:origin x="403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7377D97F-FB1F-41DE-9601-5FCBAB4A46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4752A1BE-E7D9-4874-B44B-142A392C56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3FC8D5-9EE2-444C-BB8C-2E96F5697D00}" type="datetimeFigureOut">
              <a:rPr lang="fi-FI" smtClean="0"/>
              <a:t>1.12.2021</a:t>
            </a:fld>
            <a:endParaRPr lang="fi-FI"/>
          </a:p>
        </p:txBody>
      </p:sp>
      <p:sp>
        <p:nvSpPr>
          <p:cNvPr id="4" name="Alatunnisteen paikkamerkki 3">
            <a:extLst>
              <a:ext uri="{FF2B5EF4-FFF2-40B4-BE49-F238E27FC236}">
                <a16:creationId xmlns:a16="http://schemas.microsoft.com/office/drawing/2014/main" id="{29D1FD41-6302-4E56-A07F-E8074A08F5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50FDB3DA-297D-4D24-98CF-6180BC9483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9DE7A1-F107-42AB-947D-A328432F4725}" type="slidenum">
              <a:rPr lang="fi-FI" smtClean="0"/>
              <a:t>‹Nr.›</a:t>
            </a:fld>
            <a:endParaRPr lang="fi-FI"/>
          </a:p>
        </p:txBody>
      </p:sp>
    </p:spTree>
    <p:extLst>
      <p:ext uri="{BB962C8B-B14F-4D97-AF65-F5344CB8AC3E}">
        <p14:creationId xmlns:p14="http://schemas.microsoft.com/office/powerpoint/2010/main" val="2971355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33734-A64B-4F88-978C-E8B78158B309}" type="datetimeFigureOut">
              <a:rPr lang="fi-FI" smtClean="0"/>
              <a:t>1.12.2021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B6532A-42DC-43E7-9884-EFDECAA8F281}" type="slidenum">
              <a:rPr lang="fi-FI" smtClean="0"/>
              <a:t>‹Nr.›</a:t>
            </a:fld>
            <a:endParaRPr lang="fi-FI"/>
          </a:p>
        </p:txBody>
      </p:sp>
    </p:spTree>
    <p:extLst>
      <p:ext uri="{BB962C8B-B14F-4D97-AF65-F5344CB8AC3E}">
        <p14:creationId xmlns:p14="http://schemas.microsoft.com/office/powerpoint/2010/main" val="2314796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1">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22A43732-6DE2-416A-93B9-E2D5BBE7FE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524000" y="2182367"/>
            <a:ext cx="9144000" cy="1193483"/>
          </a:xfrm>
          <a:prstGeom prst="rect">
            <a:avLst/>
          </a:prstGeom>
        </p:spPr>
        <p:txBody>
          <a:bodyPr anchor="b"/>
          <a:lstStyle>
            <a:lvl1pPr algn="ctr">
              <a:defRPr sz="4800">
                <a:solidFill>
                  <a:srgbClr val="4CB3E6"/>
                </a:solidFill>
                <a:latin typeface="Arial" panose="020B0604020202020204" pitchFamily="34" charset="0"/>
                <a:cs typeface="Arial" panose="020B0604020202020204" pitchFamily="34" charset="0"/>
              </a:defRPr>
            </a:lvl1pPr>
          </a:lstStyle>
          <a:p>
            <a:r>
              <a:rPr lang="fi-FI" dirty="0"/>
              <a:t>Lisää otsikko napsauttamalla</a:t>
            </a:r>
            <a:endParaRPr lang="en-US" dirty="0"/>
          </a:p>
        </p:txBody>
      </p:sp>
      <p:sp>
        <p:nvSpPr>
          <p:cNvPr id="3" name="Subtitle 2"/>
          <p:cNvSpPr>
            <a:spLocks noGrp="1"/>
          </p:cNvSpPr>
          <p:nvPr>
            <p:ph type="subTitle" idx="1" hasCustomPrompt="1"/>
          </p:nvPr>
        </p:nvSpPr>
        <p:spPr>
          <a:xfrm>
            <a:off x="1524000" y="3602038"/>
            <a:ext cx="9144000" cy="787082"/>
          </a:xfrm>
          <a:prstGeom prst="rect">
            <a:avLst/>
          </a:prstGeom>
        </p:spPr>
        <p:txBody>
          <a:bodyPr/>
          <a:lstStyle>
            <a:lvl1pPr marL="0" indent="0" algn="ctr">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Lisää alaotsikko napsauttamalla</a:t>
            </a:r>
            <a:endParaRPr lang="en-US" dirty="0"/>
          </a:p>
        </p:txBody>
      </p:sp>
      <p:sp>
        <p:nvSpPr>
          <p:cNvPr id="4" name="Date Placeholder 3"/>
          <p:cNvSpPr>
            <a:spLocks noGrp="1"/>
          </p:cNvSpPr>
          <p:nvPr>
            <p:ph type="dt" sz="half" idx="10"/>
          </p:nvPr>
        </p:nvSpPr>
        <p:spPr>
          <a:xfrm>
            <a:off x="10509504" y="136525"/>
            <a:ext cx="1548384" cy="456565"/>
          </a:xfrm>
          <a:prstGeom prst="rect">
            <a:avLst/>
          </a:prstGeom>
        </p:spPr>
        <p:txBody>
          <a:bodyPr/>
          <a:lstStyle>
            <a:lvl1pPr algn="r">
              <a:defRPr sz="1600">
                <a:solidFill>
                  <a:srgbClr val="4CB3E6"/>
                </a:solidFill>
              </a:defRPr>
            </a:lvl1pPr>
          </a:lstStyle>
          <a:p>
            <a:fld id="{C430461D-A29A-44D6-B6CF-725BCBDC46D6}" type="datetime1">
              <a:rPr lang="fi-FI" smtClean="0"/>
              <a:pPr/>
              <a:t>1.12.2021</a:t>
            </a:fld>
            <a:endParaRPr lang="fi-FI" dirty="0"/>
          </a:p>
        </p:txBody>
      </p:sp>
      <p:sp>
        <p:nvSpPr>
          <p:cNvPr id="5" name="Footer Placeholder 4"/>
          <p:cNvSpPr>
            <a:spLocks noGrp="1"/>
          </p:cNvSpPr>
          <p:nvPr>
            <p:ph type="ftr" sz="quarter" idx="11"/>
          </p:nvPr>
        </p:nvSpPr>
        <p:spPr>
          <a:xfrm>
            <a:off x="3425071" y="6299789"/>
            <a:ext cx="4114800" cy="365125"/>
          </a:xfrm>
          <a:prstGeom prst="rect">
            <a:avLst/>
          </a:prstGeom>
        </p:spPr>
        <p:txBody>
          <a:bodyPr/>
          <a:lstStyle/>
          <a:p>
            <a:endParaRPr lang="fi-FI" dirty="0"/>
          </a:p>
        </p:txBody>
      </p:sp>
      <p:sp>
        <p:nvSpPr>
          <p:cNvPr id="6" name="Slide Number Placeholder 5"/>
          <p:cNvSpPr>
            <a:spLocks noGrp="1"/>
          </p:cNvSpPr>
          <p:nvPr>
            <p:ph type="sldNum" sz="quarter" idx="12"/>
          </p:nvPr>
        </p:nvSpPr>
        <p:spPr>
          <a:xfrm>
            <a:off x="340936" y="6299790"/>
            <a:ext cx="2743200" cy="365125"/>
          </a:xfrm>
          <a:prstGeom prst="rect">
            <a:avLst/>
          </a:prstGeom>
        </p:spPr>
        <p:txBody>
          <a:bodyPr/>
          <a:lstStyle>
            <a:lvl1pPr algn="l">
              <a:defRPr>
                <a:solidFill>
                  <a:srgbClr val="4CB3E6"/>
                </a:solidFill>
              </a:defRPr>
            </a:lvl1pPr>
          </a:lstStyle>
          <a:p>
            <a:fld id="{98202F20-122B-45E0-8425-CFBEB0342CED}" type="slidenum">
              <a:rPr lang="fi-FI" smtClean="0"/>
              <a:pPr/>
              <a:t>‹Nr.›</a:t>
            </a:fld>
            <a:endParaRPr lang="fi-FI" dirty="0"/>
          </a:p>
        </p:txBody>
      </p:sp>
    </p:spTree>
    <p:extLst>
      <p:ext uri="{BB962C8B-B14F-4D97-AF65-F5344CB8AC3E}">
        <p14:creationId xmlns:p14="http://schemas.microsoft.com/office/powerpoint/2010/main" val="258701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2">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22A43732-6DE2-416A-93B9-E2D5BBE7FE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hasCustomPrompt="1"/>
          </p:nvPr>
        </p:nvSpPr>
        <p:spPr>
          <a:xfrm>
            <a:off x="1524000" y="2182367"/>
            <a:ext cx="9144000" cy="1193483"/>
          </a:xfrm>
          <a:prstGeom prst="rect">
            <a:avLst/>
          </a:prstGeom>
        </p:spPr>
        <p:txBody>
          <a:bodyPr anchor="b"/>
          <a:lstStyle>
            <a:lvl1pPr algn="ctr">
              <a:defRPr sz="4800">
                <a:solidFill>
                  <a:srgbClr val="4CB3E6"/>
                </a:solidFill>
                <a:latin typeface="Arial" panose="020B0604020202020204" pitchFamily="34" charset="0"/>
                <a:cs typeface="Arial" panose="020B0604020202020204" pitchFamily="34" charset="0"/>
              </a:defRPr>
            </a:lvl1pPr>
          </a:lstStyle>
          <a:p>
            <a:r>
              <a:rPr lang="fi-FI" dirty="0"/>
              <a:t>Lisää otsikko napsauttamalla</a:t>
            </a:r>
            <a:endParaRPr lang="en-US" dirty="0"/>
          </a:p>
        </p:txBody>
      </p:sp>
      <p:sp>
        <p:nvSpPr>
          <p:cNvPr id="3" name="Subtitle 2"/>
          <p:cNvSpPr>
            <a:spLocks noGrp="1"/>
          </p:cNvSpPr>
          <p:nvPr>
            <p:ph type="subTitle" idx="1" hasCustomPrompt="1"/>
          </p:nvPr>
        </p:nvSpPr>
        <p:spPr>
          <a:xfrm>
            <a:off x="1524000" y="3602038"/>
            <a:ext cx="9144000" cy="787082"/>
          </a:xfrm>
          <a:prstGeom prst="rect">
            <a:avLst/>
          </a:prstGeom>
        </p:spPr>
        <p:txBody>
          <a:bodyPr/>
          <a:lstStyle>
            <a:lvl1pPr marL="0" indent="0" algn="ctr">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Lisää alaotsikko napsauttamalla</a:t>
            </a:r>
            <a:endParaRPr lang="en-US" dirty="0"/>
          </a:p>
        </p:txBody>
      </p:sp>
      <p:sp>
        <p:nvSpPr>
          <p:cNvPr id="4" name="Date Placeholder 3"/>
          <p:cNvSpPr>
            <a:spLocks noGrp="1"/>
          </p:cNvSpPr>
          <p:nvPr>
            <p:ph type="dt" sz="half" idx="10"/>
          </p:nvPr>
        </p:nvSpPr>
        <p:spPr>
          <a:xfrm>
            <a:off x="10509504" y="136525"/>
            <a:ext cx="1548384" cy="456565"/>
          </a:xfrm>
          <a:prstGeom prst="rect">
            <a:avLst/>
          </a:prstGeom>
        </p:spPr>
        <p:txBody>
          <a:bodyPr/>
          <a:lstStyle>
            <a:lvl1pPr algn="r">
              <a:defRPr sz="1600">
                <a:solidFill>
                  <a:srgbClr val="4CB3E6"/>
                </a:solidFill>
              </a:defRPr>
            </a:lvl1pPr>
          </a:lstStyle>
          <a:p>
            <a:fld id="{C430461D-A29A-44D6-B6CF-725BCBDC46D6}" type="datetime1">
              <a:rPr lang="fi-FI" smtClean="0"/>
              <a:pPr/>
              <a:t>1.12.2021</a:t>
            </a:fld>
            <a:endParaRPr lang="fi-FI" dirty="0"/>
          </a:p>
        </p:txBody>
      </p:sp>
      <p:sp>
        <p:nvSpPr>
          <p:cNvPr id="5" name="Footer Placeholder 4"/>
          <p:cNvSpPr>
            <a:spLocks noGrp="1"/>
          </p:cNvSpPr>
          <p:nvPr>
            <p:ph type="ftr" sz="quarter" idx="11"/>
          </p:nvPr>
        </p:nvSpPr>
        <p:spPr>
          <a:xfrm>
            <a:off x="3425071" y="6299789"/>
            <a:ext cx="4114800" cy="365125"/>
          </a:xfrm>
          <a:prstGeom prst="rect">
            <a:avLst/>
          </a:prstGeom>
        </p:spPr>
        <p:txBody>
          <a:bodyPr/>
          <a:lstStyle/>
          <a:p>
            <a:endParaRPr lang="fi-FI" dirty="0"/>
          </a:p>
        </p:txBody>
      </p:sp>
      <p:sp>
        <p:nvSpPr>
          <p:cNvPr id="6" name="Slide Number Placeholder 5"/>
          <p:cNvSpPr>
            <a:spLocks noGrp="1"/>
          </p:cNvSpPr>
          <p:nvPr>
            <p:ph type="sldNum" sz="quarter" idx="12"/>
          </p:nvPr>
        </p:nvSpPr>
        <p:spPr>
          <a:xfrm>
            <a:off x="340936" y="6299790"/>
            <a:ext cx="2743200" cy="365125"/>
          </a:xfrm>
          <a:prstGeom prst="rect">
            <a:avLst/>
          </a:prstGeom>
        </p:spPr>
        <p:txBody>
          <a:bodyPr/>
          <a:lstStyle>
            <a:lvl1pPr algn="l">
              <a:defRPr>
                <a:solidFill>
                  <a:srgbClr val="4CB3E6"/>
                </a:solidFill>
              </a:defRPr>
            </a:lvl1pPr>
          </a:lstStyle>
          <a:p>
            <a:fld id="{98202F20-122B-45E0-8425-CFBEB0342CED}" type="slidenum">
              <a:rPr lang="fi-FI" smtClean="0"/>
              <a:pPr/>
              <a:t>‹Nr.›</a:t>
            </a:fld>
            <a:endParaRPr lang="fi-FI" dirty="0"/>
          </a:p>
        </p:txBody>
      </p:sp>
    </p:spTree>
    <p:extLst>
      <p:ext uri="{BB962C8B-B14F-4D97-AF65-F5344CB8AC3E}">
        <p14:creationId xmlns:p14="http://schemas.microsoft.com/office/powerpoint/2010/main" val="349703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dia 3">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22A43732-6DE2-416A-93B9-E2D5BBE7FE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9" y="0"/>
            <a:ext cx="12186582" cy="6857999"/>
          </a:xfrm>
          <a:prstGeom prst="rect">
            <a:avLst/>
          </a:prstGeom>
        </p:spPr>
      </p:pic>
      <p:sp>
        <p:nvSpPr>
          <p:cNvPr id="2" name="Title 1"/>
          <p:cNvSpPr>
            <a:spLocks noGrp="1"/>
          </p:cNvSpPr>
          <p:nvPr>
            <p:ph type="ctrTitle" hasCustomPrompt="1"/>
          </p:nvPr>
        </p:nvSpPr>
        <p:spPr>
          <a:xfrm>
            <a:off x="1524000" y="2182367"/>
            <a:ext cx="9144000" cy="1193483"/>
          </a:xfrm>
          <a:prstGeom prst="rect">
            <a:avLst/>
          </a:prstGeom>
        </p:spPr>
        <p:txBody>
          <a:bodyPr anchor="b"/>
          <a:lstStyle>
            <a:lvl1pPr algn="ctr">
              <a:defRPr sz="4800">
                <a:solidFill>
                  <a:srgbClr val="4CB3E6"/>
                </a:solidFill>
                <a:latin typeface="Arial" panose="020B0604020202020204" pitchFamily="34" charset="0"/>
                <a:cs typeface="Arial" panose="020B0604020202020204" pitchFamily="34" charset="0"/>
              </a:defRPr>
            </a:lvl1pPr>
          </a:lstStyle>
          <a:p>
            <a:r>
              <a:rPr lang="fi-FI" dirty="0"/>
              <a:t>Lisää otsikko napsauttamalla</a:t>
            </a:r>
            <a:endParaRPr lang="en-US" dirty="0"/>
          </a:p>
        </p:txBody>
      </p:sp>
      <p:sp>
        <p:nvSpPr>
          <p:cNvPr id="3" name="Subtitle 2"/>
          <p:cNvSpPr>
            <a:spLocks noGrp="1"/>
          </p:cNvSpPr>
          <p:nvPr>
            <p:ph type="subTitle" idx="1" hasCustomPrompt="1"/>
          </p:nvPr>
        </p:nvSpPr>
        <p:spPr>
          <a:xfrm>
            <a:off x="1524000" y="3602038"/>
            <a:ext cx="9144000" cy="787082"/>
          </a:xfrm>
          <a:prstGeom prst="rect">
            <a:avLst/>
          </a:prstGeom>
        </p:spPr>
        <p:txBody>
          <a:bodyPr/>
          <a:lstStyle>
            <a:lvl1pPr marL="0" indent="0" algn="ctr">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Lisää alaotsikko napsauttamalla</a:t>
            </a:r>
            <a:endParaRPr lang="en-US" dirty="0"/>
          </a:p>
        </p:txBody>
      </p:sp>
      <p:sp>
        <p:nvSpPr>
          <p:cNvPr id="4" name="Date Placeholder 3"/>
          <p:cNvSpPr>
            <a:spLocks noGrp="1"/>
          </p:cNvSpPr>
          <p:nvPr>
            <p:ph type="dt" sz="half" idx="10"/>
          </p:nvPr>
        </p:nvSpPr>
        <p:spPr>
          <a:xfrm>
            <a:off x="10509504" y="136525"/>
            <a:ext cx="1548384" cy="456565"/>
          </a:xfrm>
          <a:prstGeom prst="rect">
            <a:avLst/>
          </a:prstGeom>
        </p:spPr>
        <p:txBody>
          <a:bodyPr/>
          <a:lstStyle>
            <a:lvl1pPr algn="r">
              <a:defRPr sz="1600">
                <a:solidFill>
                  <a:srgbClr val="4CB3E6"/>
                </a:solidFill>
              </a:defRPr>
            </a:lvl1pPr>
          </a:lstStyle>
          <a:p>
            <a:fld id="{C430461D-A29A-44D6-B6CF-725BCBDC46D6}" type="datetime1">
              <a:rPr lang="fi-FI" smtClean="0"/>
              <a:pPr/>
              <a:t>1.12.2021</a:t>
            </a:fld>
            <a:endParaRPr lang="fi-FI" dirty="0"/>
          </a:p>
        </p:txBody>
      </p:sp>
      <p:sp>
        <p:nvSpPr>
          <p:cNvPr id="5" name="Footer Placeholder 4"/>
          <p:cNvSpPr>
            <a:spLocks noGrp="1"/>
          </p:cNvSpPr>
          <p:nvPr>
            <p:ph type="ftr" sz="quarter" idx="11"/>
          </p:nvPr>
        </p:nvSpPr>
        <p:spPr>
          <a:xfrm>
            <a:off x="3425071" y="6299789"/>
            <a:ext cx="4114800" cy="365125"/>
          </a:xfrm>
          <a:prstGeom prst="rect">
            <a:avLst/>
          </a:prstGeom>
        </p:spPr>
        <p:txBody>
          <a:bodyPr/>
          <a:lstStyle/>
          <a:p>
            <a:endParaRPr lang="fi-FI" dirty="0"/>
          </a:p>
        </p:txBody>
      </p:sp>
      <p:sp>
        <p:nvSpPr>
          <p:cNvPr id="6" name="Slide Number Placeholder 5"/>
          <p:cNvSpPr>
            <a:spLocks noGrp="1"/>
          </p:cNvSpPr>
          <p:nvPr>
            <p:ph type="sldNum" sz="quarter" idx="12"/>
          </p:nvPr>
        </p:nvSpPr>
        <p:spPr>
          <a:xfrm>
            <a:off x="340936" y="6299790"/>
            <a:ext cx="2743200" cy="365125"/>
          </a:xfrm>
          <a:prstGeom prst="rect">
            <a:avLst/>
          </a:prstGeom>
        </p:spPr>
        <p:txBody>
          <a:bodyPr/>
          <a:lstStyle>
            <a:lvl1pPr algn="l">
              <a:defRPr>
                <a:solidFill>
                  <a:srgbClr val="4CB3E6"/>
                </a:solidFill>
              </a:defRPr>
            </a:lvl1pPr>
          </a:lstStyle>
          <a:p>
            <a:fld id="{98202F20-122B-45E0-8425-CFBEB0342CED}" type="slidenum">
              <a:rPr lang="fi-FI" smtClean="0"/>
              <a:pPr/>
              <a:t>‹Nr.›</a:t>
            </a:fld>
            <a:endParaRPr lang="fi-FI" dirty="0"/>
          </a:p>
        </p:txBody>
      </p:sp>
    </p:spTree>
    <p:extLst>
      <p:ext uri="{BB962C8B-B14F-4D97-AF65-F5344CB8AC3E}">
        <p14:creationId xmlns:p14="http://schemas.microsoft.com/office/powerpoint/2010/main" val="2046135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0C5883FE-0C0C-4191-97B5-AA234B86D4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23207" y="2887403"/>
            <a:ext cx="8440131" cy="4304355"/>
          </a:xfrm>
          <a:prstGeom prst="rect">
            <a:avLst/>
          </a:prstGeom>
        </p:spPr>
      </p:pic>
      <p:sp>
        <p:nvSpPr>
          <p:cNvPr id="2" name="Title 1"/>
          <p:cNvSpPr>
            <a:spLocks noGrp="1"/>
          </p:cNvSpPr>
          <p:nvPr>
            <p:ph type="title" hasCustomPrompt="1"/>
          </p:nvPr>
        </p:nvSpPr>
        <p:spPr>
          <a:xfrm>
            <a:off x="2670048" y="502412"/>
            <a:ext cx="8683752" cy="1188276"/>
          </a:xfrm>
          <a:prstGeom prst="rect">
            <a:avLst/>
          </a:prstGeom>
        </p:spPr>
        <p:txBody>
          <a:bodyPr/>
          <a:lstStyle>
            <a:lvl1pPr>
              <a:defRPr sz="3600">
                <a:solidFill>
                  <a:srgbClr val="4CB3E6"/>
                </a:solidFill>
                <a:latin typeface="Arial" panose="020B0604020202020204" pitchFamily="34" charset="0"/>
                <a:cs typeface="Arial" panose="020B0604020202020204" pitchFamily="34" charset="0"/>
              </a:defRPr>
            </a:lvl1pPr>
          </a:lstStyle>
          <a:p>
            <a:r>
              <a:rPr lang="fi-FI" dirty="0"/>
              <a:t>Lisää otsikko napsauttamalla</a:t>
            </a:r>
            <a:endParaRPr lang="en-US" dirty="0"/>
          </a:p>
        </p:txBody>
      </p:sp>
      <p:sp>
        <p:nvSpPr>
          <p:cNvPr id="3" name="Content Placeholder 2"/>
          <p:cNvSpPr>
            <a:spLocks noGrp="1"/>
          </p:cNvSpPr>
          <p:nvPr>
            <p:ph idx="1" hasCustomPrompt="1"/>
          </p:nvPr>
        </p:nvSpPr>
        <p:spPr>
          <a:xfrm>
            <a:off x="2670046" y="1825625"/>
            <a:ext cx="8683753" cy="4351338"/>
          </a:xfrm>
          <a:prstGeom prst="rect">
            <a:avLst/>
          </a:prstGeom>
        </p:spPr>
        <p:txBody>
          <a:bodyPr/>
          <a:lstStyle>
            <a:lvl1pPr>
              <a:defRPr sz="2400"/>
            </a:lvl1pPr>
          </a:lstStyle>
          <a:p>
            <a:pPr lvl="0"/>
            <a:r>
              <a:rPr lang="fi-FI" dirty="0"/>
              <a:t>Lisää teksti napsauttamalla</a:t>
            </a:r>
          </a:p>
        </p:txBody>
      </p:sp>
      <p:sp>
        <p:nvSpPr>
          <p:cNvPr id="4" name="Date Placeholder 3"/>
          <p:cNvSpPr>
            <a:spLocks noGrp="1"/>
          </p:cNvSpPr>
          <p:nvPr>
            <p:ph type="dt" sz="half" idx="10"/>
          </p:nvPr>
        </p:nvSpPr>
        <p:spPr>
          <a:xfrm>
            <a:off x="10457688" y="137287"/>
            <a:ext cx="1600200" cy="365125"/>
          </a:xfrm>
          <a:prstGeom prst="rect">
            <a:avLst/>
          </a:prstGeom>
        </p:spPr>
        <p:txBody>
          <a:bodyPr/>
          <a:lstStyle>
            <a:lvl1pPr>
              <a:defRPr sz="1600">
                <a:solidFill>
                  <a:srgbClr val="4CB3E6"/>
                </a:solidFill>
              </a:defRPr>
            </a:lvl1pPr>
          </a:lstStyle>
          <a:p>
            <a:pPr algn="r"/>
            <a:fld id="{4822FEA7-0D51-4A6D-BE63-3C3AA2C04BFB}" type="datetime1">
              <a:rPr lang="fi-FI" smtClean="0"/>
              <a:pPr algn="r"/>
              <a:t>1.12.2021</a:t>
            </a:fld>
            <a:endParaRPr lang="fi-FI"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6" name="Slide Number Placeholder 5"/>
          <p:cNvSpPr>
            <a:spLocks noGrp="1"/>
          </p:cNvSpPr>
          <p:nvPr>
            <p:ph type="sldNum" sz="quarter" idx="12"/>
          </p:nvPr>
        </p:nvSpPr>
        <p:spPr>
          <a:xfrm>
            <a:off x="10457688" y="6356350"/>
            <a:ext cx="1578864" cy="365125"/>
          </a:xfrm>
          <a:prstGeom prst="rect">
            <a:avLst/>
          </a:prstGeom>
        </p:spPr>
        <p:txBody>
          <a:bodyPr/>
          <a:lstStyle>
            <a:lvl1pPr algn="r">
              <a:defRPr>
                <a:solidFill>
                  <a:srgbClr val="4CB3E6"/>
                </a:solidFill>
              </a:defRPr>
            </a:lvl1pPr>
          </a:lstStyle>
          <a:p>
            <a:fld id="{98202F20-122B-45E0-8425-CFBEB0342CED}" type="slidenum">
              <a:rPr lang="fi-FI" smtClean="0"/>
              <a:pPr/>
              <a:t>‹Nr.›</a:t>
            </a:fld>
            <a:endParaRPr lang="fi-FI" dirty="0"/>
          </a:p>
        </p:txBody>
      </p:sp>
      <p:pic>
        <p:nvPicPr>
          <p:cNvPr id="12" name="Kuva 11">
            <a:extLst>
              <a:ext uri="{FF2B5EF4-FFF2-40B4-BE49-F238E27FC236}">
                <a16:creationId xmlns:a16="http://schemas.microsoft.com/office/drawing/2014/main" id="{1600D713-CCA8-47C1-AD28-EFD29564FA7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34112" y="163284"/>
            <a:ext cx="2016916" cy="678255"/>
          </a:xfrm>
          <a:prstGeom prst="rect">
            <a:avLst/>
          </a:prstGeom>
        </p:spPr>
      </p:pic>
    </p:spTree>
    <p:extLst>
      <p:ext uri="{BB962C8B-B14F-4D97-AF65-F5344CB8AC3E}">
        <p14:creationId xmlns:p14="http://schemas.microsoft.com/office/powerpoint/2010/main" val="307982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ustadia">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457688" y="137287"/>
            <a:ext cx="1600200" cy="365125"/>
          </a:xfrm>
          <a:prstGeom prst="rect">
            <a:avLst/>
          </a:prstGeom>
        </p:spPr>
        <p:txBody>
          <a:bodyPr/>
          <a:lstStyle>
            <a:lvl1pPr>
              <a:defRPr sz="1600">
                <a:solidFill>
                  <a:srgbClr val="4CB3E6"/>
                </a:solidFill>
              </a:defRPr>
            </a:lvl1pPr>
          </a:lstStyle>
          <a:p>
            <a:pPr algn="r"/>
            <a:fld id="{4822FEA7-0D51-4A6D-BE63-3C3AA2C04BFB}" type="datetime1">
              <a:rPr lang="fi-FI" smtClean="0"/>
              <a:pPr algn="r"/>
              <a:t>1.12.2021</a:t>
            </a:fld>
            <a:endParaRPr lang="fi-FI"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6" name="Slide Number Placeholder 5"/>
          <p:cNvSpPr>
            <a:spLocks noGrp="1"/>
          </p:cNvSpPr>
          <p:nvPr>
            <p:ph type="sldNum" sz="quarter" idx="12"/>
          </p:nvPr>
        </p:nvSpPr>
        <p:spPr>
          <a:xfrm>
            <a:off x="10457688" y="6356350"/>
            <a:ext cx="1578864" cy="365125"/>
          </a:xfrm>
          <a:prstGeom prst="rect">
            <a:avLst/>
          </a:prstGeom>
        </p:spPr>
        <p:txBody>
          <a:bodyPr/>
          <a:lstStyle>
            <a:lvl1pPr algn="r">
              <a:defRPr>
                <a:solidFill>
                  <a:srgbClr val="4CB3E6"/>
                </a:solidFill>
              </a:defRPr>
            </a:lvl1pPr>
          </a:lstStyle>
          <a:p>
            <a:fld id="{98202F20-122B-45E0-8425-CFBEB0342CED}" type="slidenum">
              <a:rPr lang="fi-FI" smtClean="0"/>
              <a:pPr/>
              <a:t>‹Nr.›</a:t>
            </a:fld>
            <a:endParaRPr lang="fi-FI" dirty="0"/>
          </a:p>
        </p:txBody>
      </p:sp>
      <p:pic>
        <p:nvPicPr>
          <p:cNvPr id="8" name="Kuva 7">
            <a:extLst>
              <a:ext uri="{FF2B5EF4-FFF2-40B4-BE49-F238E27FC236}">
                <a16:creationId xmlns:a16="http://schemas.microsoft.com/office/drawing/2014/main" id="{F89C8529-8359-4611-87E7-9C5E98FE9F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4112" y="163284"/>
            <a:ext cx="2016916" cy="678255"/>
          </a:xfrm>
          <a:prstGeom prst="rect">
            <a:avLst/>
          </a:prstGeom>
        </p:spPr>
      </p:pic>
    </p:spTree>
    <p:extLst>
      <p:ext uri="{BB962C8B-B14F-4D97-AF65-F5344CB8AC3E}">
        <p14:creationId xmlns:p14="http://schemas.microsoft.com/office/powerpoint/2010/main" val="144254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yhjä dia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8307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602189"/>
      </p:ext>
    </p:extLst>
  </p:cSld>
  <p:clrMap bg1="lt1" tx1="dk1" bg2="lt2" tx2="dk2" accent1="accent1" accent2="accent2" accent3="accent3" accent4="accent4" accent5="accent5" accent6="accent6" hlink="hlink" folHlink="folHlink"/>
  <p:sldLayoutIdLst>
    <p:sldLayoutId id="2147483708" r:id="rId1"/>
    <p:sldLayoutId id="2147483722" r:id="rId2"/>
    <p:sldLayoutId id="2147483723" r:id="rId3"/>
    <p:sldLayoutId id="2147483709" r:id="rId4"/>
    <p:sldLayoutId id="2147483720" r:id="rId5"/>
    <p:sldLayoutId id="2147483721" r:id="rId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3B3063-4D08-4A0E-886A-93719604AE02}"/>
              </a:ext>
            </a:extLst>
          </p:cNvPr>
          <p:cNvSpPr>
            <a:spLocks noGrp="1"/>
          </p:cNvSpPr>
          <p:nvPr>
            <p:ph type="ctrTitle"/>
          </p:nvPr>
        </p:nvSpPr>
        <p:spPr/>
        <p:txBody>
          <a:bodyPr/>
          <a:lstStyle/>
          <a:p>
            <a:r>
              <a:rPr lang="fi-FI" dirty="0" err="1"/>
              <a:t>Improved</a:t>
            </a:r>
            <a:r>
              <a:rPr lang="fi-FI" dirty="0"/>
              <a:t> </a:t>
            </a:r>
            <a:r>
              <a:rPr lang="fi-FI" dirty="0" err="1"/>
              <a:t>access</a:t>
            </a:r>
            <a:r>
              <a:rPr lang="fi-FI" dirty="0"/>
              <a:t> to finance for </a:t>
            </a:r>
            <a:r>
              <a:rPr lang="fi-FI" dirty="0" err="1"/>
              <a:t>Arctic</a:t>
            </a:r>
            <a:r>
              <a:rPr lang="fi-FI" dirty="0"/>
              <a:t> </a:t>
            </a:r>
            <a:r>
              <a:rPr lang="fi-FI" dirty="0" err="1"/>
              <a:t>SMEs</a:t>
            </a:r>
            <a:endParaRPr lang="fi-FI" dirty="0"/>
          </a:p>
        </p:txBody>
      </p:sp>
      <p:sp>
        <p:nvSpPr>
          <p:cNvPr id="3" name="Alaotsikko 2">
            <a:extLst>
              <a:ext uri="{FF2B5EF4-FFF2-40B4-BE49-F238E27FC236}">
                <a16:creationId xmlns:a16="http://schemas.microsoft.com/office/drawing/2014/main" id="{DFA47E96-25B2-479C-942A-12BAAE20EBE7}"/>
              </a:ext>
            </a:extLst>
          </p:cNvPr>
          <p:cNvSpPr>
            <a:spLocks noGrp="1"/>
          </p:cNvSpPr>
          <p:nvPr>
            <p:ph type="subTitle" idx="1"/>
          </p:nvPr>
        </p:nvSpPr>
        <p:spPr/>
        <p:txBody>
          <a:bodyPr/>
          <a:lstStyle/>
          <a:p>
            <a:r>
              <a:rPr lang="en-US" i="1" dirty="0"/>
              <a:t>Taking the cross-border regional cooperation in the Northern Sparsely Populated Areas to a new level </a:t>
            </a:r>
            <a:r>
              <a:rPr lang="en-US" dirty="0"/>
              <a:t>	</a:t>
            </a:r>
          </a:p>
          <a:p>
            <a:endParaRPr lang="fi-FI" dirty="0"/>
          </a:p>
        </p:txBody>
      </p:sp>
      <p:sp>
        <p:nvSpPr>
          <p:cNvPr id="15" name="Päivämäärän paikkamerkki 14">
            <a:extLst>
              <a:ext uri="{FF2B5EF4-FFF2-40B4-BE49-F238E27FC236}">
                <a16:creationId xmlns:a16="http://schemas.microsoft.com/office/drawing/2014/main" id="{E3274ED6-1B7D-4C09-829C-FA8BB2EF6DFD}"/>
              </a:ext>
            </a:extLst>
          </p:cNvPr>
          <p:cNvSpPr>
            <a:spLocks noGrp="1"/>
          </p:cNvSpPr>
          <p:nvPr>
            <p:ph type="dt" sz="half" idx="10"/>
          </p:nvPr>
        </p:nvSpPr>
        <p:spPr/>
        <p:txBody>
          <a:bodyPr/>
          <a:lstStyle/>
          <a:p>
            <a:fld id="{EF09BBCF-65FF-4114-B4F5-0E9FA5F0587C}" type="datetime1">
              <a:rPr lang="fi-FI" smtClean="0"/>
              <a:t>1.12.2021</a:t>
            </a:fld>
            <a:endParaRPr lang="fi-FI" dirty="0"/>
          </a:p>
        </p:txBody>
      </p:sp>
      <p:sp>
        <p:nvSpPr>
          <p:cNvPr id="17" name="Dian numeron paikkamerkki 16">
            <a:extLst>
              <a:ext uri="{FF2B5EF4-FFF2-40B4-BE49-F238E27FC236}">
                <a16:creationId xmlns:a16="http://schemas.microsoft.com/office/drawing/2014/main" id="{B1460464-F3EB-4624-B9A2-98C765C2AAA1}"/>
              </a:ext>
            </a:extLst>
          </p:cNvPr>
          <p:cNvSpPr>
            <a:spLocks noGrp="1"/>
          </p:cNvSpPr>
          <p:nvPr>
            <p:ph type="sldNum" sz="quarter" idx="12"/>
          </p:nvPr>
        </p:nvSpPr>
        <p:spPr/>
        <p:txBody>
          <a:bodyPr/>
          <a:lstStyle/>
          <a:p>
            <a:fld id="{98202F20-122B-45E0-8425-CFBEB0342CED}" type="slidenum">
              <a:rPr lang="fi-FI" smtClean="0"/>
              <a:t>1</a:t>
            </a:fld>
            <a:endParaRPr lang="fi-FI" dirty="0"/>
          </a:p>
        </p:txBody>
      </p:sp>
      <p:pic>
        <p:nvPicPr>
          <p:cNvPr id="5" name="Kuva 4">
            <a:extLst>
              <a:ext uri="{FF2B5EF4-FFF2-40B4-BE49-F238E27FC236}">
                <a16:creationId xmlns:a16="http://schemas.microsoft.com/office/drawing/2014/main" id="{D597C315-7406-4222-AADF-1F32DAF10F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97965" y="6054171"/>
            <a:ext cx="2697018" cy="449504"/>
          </a:xfrm>
          <a:prstGeom prst="rect">
            <a:avLst/>
          </a:prstGeom>
        </p:spPr>
      </p:pic>
      <p:sp>
        <p:nvSpPr>
          <p:cNvPr id="4" name="Suorakulmio 3"/>
          <p:cNvSpPr/>
          <p:nvPr/>
        </p:nvSpPr>
        <p:spPr>
          <a:xfrm>
            <a:off x="5977217" y="3244334"/>
            <a:ext cx="237566" cy="369332"/>
          </a:xfrm>
          <a:prstGeom prst="rect">
            <a:avLst/>
          </a:prstGeom>
        </p:spPr>
        <p:txBody>
          <a:bodyPr wrap="none">
            <a:spAutoFit/>
          </a:bodyPr>
          <a:lstStyle/>
          <a:p>
            <a:r>
              <a:rPr lang="fi-FI" dirty="0"/>
              <a:t> </a:t>
            </a:r>
          </a:p>
        </p:txBody>
      </p:sp>
      <p:sp>
        <p:nvSpPr>
          <p:cNvPr id="6" name="Suorakulmio 5"/>
          <p:cNvSpPr/>
          <p:nvPr/>
        </p:nvSpPr>
        <p:spPr>
          <a:xfrm>
            <a:off x="5974813" y="3244334"/>
            <a:ext cx="242374" cy="369332"/>
          </a:xfrm>
          <a:prstGeom prst="rect">
            <a:avLst/>
          </a:prstGeom>
        </p:spPr>
        <p:txBody>
          <a:bodyPr wrap="none">
            <a:spAutoFit/>
          </a:bodyPr>
          <a:lstStyle/>
          <a:p>
            <a:r>
              <a:rPr lang="fi-FI" dirty="0">
                <a:solidFill>
                  <a:srgbClr val="000000"/>
                </a:solidFill>
                <a:latin typeface="Times New Roman" panose="02020603050405020304" pitchFamily="18" charset="0"/>
              </a:rPr>
              <a:t> </a:t>
            </a:r>
            <a:endParaRPr lang="fi-FI" dirty="0"/>
          </a:p>
        </p:txBody>
      </p:sp>
    </p:spTree>
    <p:extLst>
      <p:ext uri="{BB962C8B-B14F-4D97-AF65-F5344CB8AC3E}">
        <p14:creationId xmlns:p14="http://schemas.microsoft.com/office/powerpoint/2010/main" val="14312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B537C0E0-04F3-4BD9-A639-D0BFDA26D490}"/>
              </a:ext>
            </a:extLst>
          </p:cNvPr>
          <p:cNvSpPr>
            <a:spLocks noGrp="1"/>
          </p:cNvSpPr>
          <p:nvPr>
            <p:ph type="dt" sz="half" idx="10"/>
          </p:nvPr>
        </p:nvSpPr>
        <p:spPr/>
        <p:txBody>
          <a:bodyPr/>
          <a:lstStyle/>
          <a:p>
            <a:pPr algn="r"/>
            <a:fld id="{A2A5840D-3BA9-4779-BEB0-D6616E540015}" type="datetime1">
              <a:rPr lang="fi-FI" smtClean="0"/>
              <a:pPr algn="r"/>
              <a:t>1.12.2021</a:t>
            </a:fld>
            <a:endParaRPr lang="fi-FI" dirty="0"/>
          </a:p>
        </p:txBody>
      </p:sp>
      <p:sp>
        <p:nvSpPr>
          <p:cNvPr id="6" name="Dian numeron paikkamerkki 5">
            <a:extLst>
              <a:ext uri="{FF2B5EF4-FFF2-40B4-BE49-F238E27FC236}">
                <a16:creationId xmlns:a16="http://schemas.microsoft.com/office/drawing/2014/main" id="{AA6CE7BA-9467-4CB0-AADA-13FFF1FD0B79}"/>
              </a:ext>
            </a:extLst>
          </p:cNvPr>
          <p:cNvSpPr>
            <a:spLocks noGrp="1"/>
          </p:cNvSpPr>
          <p:nvPr>
            <p:ph type="sldNum" sz="quarter" idx="12"/>
          </p:nvPr>
        </p:nvSpPr>
        <p:spPr/>
        <p:txBody>
          <a:bodyPr/>
          <a:lstStyle/>
          <a:p>
            <a:fld id="{98202F20-122B-45E0-8425-CFBEB0342CED}" type="slidenum">
              <a:rPr lang="fi-FI" smtClean="0"/>
              <a:pPr/>
              <a:t>10</a:t>
            </a:fld>
            <a:endParaRPr lang="fi-FI" dirty="0"/>
          </a:p>
        </p:txBody>
      </p:sp>
      <p:pic>
        <p:nvPicPr>
          <p:cNvPr id="5" name="Kuva 4" descr="Kuva, joka sisältää kohteen näyttökuva&#10;&#10;Kuvaus luotu automaattisesti">
            <a:extLst>
              <a:ext uri="{FF2B5EF4-FFF2-40B4-BE49-F238E27FC236}">
                <a16:creationId xmlns:a16="http://schemas.microsoft.com/office/drawing/2014/main" id="{764898E6-4372-4C7C-A381-B816D4B77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9" y="2560320"/>
            <a:ext cx="12189631" cy="6858000"/>
          </a:xfrm>
          <a:prstGeom prst="rect">
            <a:avLst/>
          </a:prstGeom>
        </p:spPr>
      </p:pic>
    </p:spTree>
    <p:extLst>
      <p:ext uri="{BB962C8B-B14F-4D97-AF65-F5344CB8AC3E}">
        <p14:creationId xmlns:p14="http://schemas.microsoft.com/office/powerpoint/2010/main" val="1247211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näyttökuva&#10;&#10;Kuvaus luotu automaattisesti">
            <a:extLst>
              <a:ext uri="{FF2B5EF4-FFF2-40B4-BE49-F238E27FC236}">
                <a16:creationId xmlns:a16="http://schemas.microsoft.com/office/drawing/2014/main" id="{BB850ADA-C566-4214-8F44-43122997DB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5" name="Sisällön paikkamerkki 4">
            <a:extLst>
              <a:ext uri="{FF2B5EF4-FFF2-40B4-BE49-F238E27FC236}">
                <a16:creationId xmlns:a16="http://schemas.microsoft.com/office/drawing/2014/main" id="{CCACBF71-3AB4-4D5A-91E5-7B6B5E73A570}"/>
              </a:ext>
            </a:extLst>
          </p:cNvPr>
          <p:cNvSpPr>
            <a:spLocks noGrp="1"/>
          </p:cNvSpPr>
          <p:nvPr>
            <p:ph idx="1"/>
          </p:nvPr>
        </p:nvSpPr>
        <p:spPr>
          <a:xfrm>
            <a:off x="1264410" y="1717963"/>
            <a:ext cx="10365509" cy="4468236"/>
          </a:xfrm>
        </p:spPr>
        <p:txBody>
          <a:bodyPr/>
          <a:lstStyle/>
          <a:p>
            <a:pPr marL="0" indent="0">
              <a:buNone/>
            </a:pPr>
            <a:r>
              <a:rPr lang="en-US" sz="1800" b="1" dirty="0">
                <a:solidFill>
                  <a:srgbClr val="90BF3B"/>
                </a:solidFill>
              </a:rPr>
              <a:t>1. </a:t>
            </a:r>
            <a:r>
              <a:rPr lang="en-US" sz="1800" dirty="0">
                <a:solidFill>
                  <a:srgbClr val="90BF3B"/>
                </a:solidFill>
              </a:rPr>
              <a:t>Results of feasibility study and road map validated by NSPA regions</a:t>
            </a:r>
          </a:p>
          <a:p>
            <a:pPr marL="0" indent="0">
              <a:buNone/>
            </a:pPr>
            <a:r>
              <a:rPr lang="en-US" sz="1800" b="1" dirty="0">
                <a:solidFill>
                  <a:srgbClr val="90BF3B"/>
                </a:solidFill>
              </a:rPr>
              <a:t>2. </a:t>
            </a:r>
            <a:r>
              <a:rPr lang="en-US" sz="1800" dirty="0">
                <a:solidFill>
                  <a:srgbClr val="90BF3B"/>
                </a:solidFill>
              </a:rPr>
              <a:t>Draft Memorandum of Understanding (MoU) between NSPA regions for setting up the AIP</a:t>
            </a:r>
          </a:p>
          <a:p>
            <a:pPr marL="0" indent="0">
              <a:buNone/>
            </a:pPr>
            <a:r>
              <a:rPr lang="en-US" sz="1800" b="1" dirty="0">
                <a:solidFill>
                  <a:srgbClr val="4CB3E6"/>
                </a:solidFill>
              </a:rPr>
              <a:t>3</a:t>
            </a:r>
            <a:r>
              <a:rPr lang="en-US" sz="1800" dirty="0">
                <a:solidFill>
                  <a:srgbClr val="4CB3E6"/>
                </a:solidFill>
              </a:rPr>
              <a:t>. The MoU discussed internally and pre-validated by regions</a:t>
            </a:r>
          </a:p>
          <a:p>
            <a:pPr marL="0" indent="0">
              <a:buNone/>
            </a:pPr>
            <a:r>
              <a:rPr lang="en-US" sz="1800" b="1" dirty="0"/>
              <a:t>4. </a:t>
            </a:r>
            <a:r>
              <a:rPr lang="en-US" sz="1800" dirty="0"/>
              <a:t>The MoU will be </a:t>
            </a:r>
            <a:r>
              <a:rPr lang="en-US" sz="1800" dirty="0" err="1"/>
              <a:t>finalised</a:t>
            </a:r>
            <a:r>
              <a:rPr lang="en-US" sz="1800" dirty="0"/>
              <a:t> in view of an official launch during the Polar Bear Pitching in March in Oulu.</a:t>
            </a:r>
          </a:p>
          <a:p>
            <a:pPr marL="0" indent="0">
              <a:buNone/>
            </a:pPr>
            <a:r>
              <a:rPr lang="en-US" sz="1800" b="1" dirty="0"/>
              <a:t>5. </a:t>
            </a:r>
            <a:r>
              <a:rPr lang="en-US" sz="1800" dirty="0"/>
              <a:t>Validation of the design and key activities to be implemented by the AIP including its first Board Meeting </a:t>
            </a:r>
            <a:br>
              <a:rPr lang="en-US" sz="1800" dirty="0"/>
            </a:br>
            <a:r>
              <a:rPr lang="en-US" sz="1800" dirty="0"/>
              <a:t>and a structure (most likely set around two key groups: the Board and the Stakeholders Group)</a:t>
            </a:r>
          </a:p>
          <a:p>
            <a:pPr marL="0" indent="0">
              <a:buNone/>
            </a:pPr>
            <a:r>
              <a:rPr lang="en-US" sz="1800" b="1" dirty="0"/>
              <a:t>6. </a:t>
            </a:r>
            <a:r>
              <a:rPr lang="en-US" sz="1800" dirty="0"/>
              <a:t>Relevant steps will be taken to build up the administrative structure of the platform and the formal kick-off of the platform activities for Pillars 1 and 2. These activities would be mainly oriented toward the promotion of Arctic investment, raising awareness and creating visibility for business investment opportunities in the NSPA. Relevant investment projects could for instance be scanned and operations could be undertaken to match the supply and demand sides (identifying </a:t>
            </a:r>
            <a:r>
              <a:rPr lang="en-US" sz="1800" dirty="0" err="1"/>
              <a:t>valorisation</a:t>
            </a:r>
            <a:r>
              <a:rPr lang="en-US" sz="1800" dirty="0"/>
              <a:t> and communication opportunities, etc.) while </a:t>
            </a:r>
            <a:r>
              <a:rPr lang="en-US" sz="1800" dirty="0" err="1"/>
              <a:t>organising</a:t>
            </a:r>
            <a:r>
              <a:rPr lang="en-US" sz="1800" dirty="0"/>
              <a:t> the community.</a:t>
            </a:r>
          </a:p>
          <a:p>
            <a:pPr marL="0" indent="0">
              <a:buNone/>
            </a:pPr>
            <a:r>
              <a:rPr lang="en-US" sz="1800" b="1" dirty="0"/>
              <a:t>7. </a:t>
            </a:r>
            <a:r>
              <a:rPr lang="en-US" sz="1800" dirty="0"/>
              <a:t>A first progress report submitted by the coordinator of the AIP by the end of 2020, marking a key milestone </a:t>
            </a:r>
            <a:br>
              <a:rPr lang="en-US" sz="1800" dirty="0"/>
            </a:br>
            <a:r>
              <a:rPr lang="en-US" sz="1800" dirty="0"/>
              <a:t>in the process. </a:t>
            </a:r>
          </a:p>
          <a:p>
            <a:pPr marL="0" indent="0">
              <a:buNone/>
            </a:pPr>
            <a:endParaRPr lang="fi-FI" dirty="0"/>
          </a:p>
        </p:txBody>
      </p:sp>
      <p:pic>
        <p:nvPicPr>
          <p:cNvPr id="6" name="Kuva 5">
            <a:extLst>
              <a:ext uri="{FF2B5EF4-FFF2-40B4-BE49-F238E27FC236}">
                <a16:creationId xmlns:a16="http://schemas.microsoft.com/office/drawing/2014/main" id="{C45AB1F9-6D73-43B9-9BE7-2B7716CDB1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9635" y="1759955"/>
            <a:ext cx="247831" cy="247831"/>
          </a:xfrm>
          <a:prstGeom prst="rect">
            <a:avLst/>
          </a:prstGeom>
        </p:spPr>
      </p:pic>
      <p:pic>
        <p:nvPicPr>
          <p:cNvPr id="8" name="Kuva 7">
            <a:extLst>
              <a:ext uri="{FF2B5EF4-FFF2-40B4-BE49-F238E27FC236}">
                <a16:creationId xmlns:a16="http://schemas.microsoft.com/office/drawing/2014/main" id="{E4BDA068-7EE8-4CC5-AE22-B9304C520A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873" y="2431016"/>
            <a:ext cx="673769" cy="409200"/>
          </a:xfrm>
          <a:prstGeom prst="rect">
            <a:avLst/>
          </a:prstGeom>
        </p:spPr>
      </p:pic>
      <p:pic>
        <p:nvPicPr>
          <p:cNvPr id="9" name="Kuva 8">
            <a:extLst>
              <a:ext uri="{FF2B5EF4-FFF2-40B4-BE49-F238E27FC236}">
                <a16:creationId xmlns:a16="http://schemas.microsoft.com/office/drawing/2014/main" id="{AFE10DA5-101F-448B-8DE8-80F0589AEC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7811" y="2130105"/>
            <a:ext cx="247831" cy="247831"/>
          </a:xfrm>
          <a:prstGeom prst="rect">
            <a:avLst/>
          </a:prstGeom>
        </p:spPr>
      </p:pic>
    </p:spTree>
    <p:extLst>
      <p:ext uri="{BB962C8B-B14F-4D97-AF65-F5344CB8AC3E}">
        <p14:creationId xmlns:p14="http://schemas.microsoft.com/office/powerpoint/2010/main" val="1037457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D78ECE88-26CB-4E5F-A82E-164593FD01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707" y="857"/>
            <a:ext cx="12186584" cy="6856285"/>
          </a:xfrm>
          <a:prstGeom prst="rect">
            <a:avLst/>
          </a:prstGeom>
        </p:spPr>
      </p:pic>
    </p:spTree>
    <p:extLst>
      <p:ext uri="{BB962C8B-B14F-4D97-AF65-F5344CB8AC3E}">
        <p14:creationId xmlns:p14="http://schemas.microsoft.com/office/powerpoint/2010/main" val="1545258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F7072034-223F-4CBC-A81E-808C6EE2D3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7" y="3046"/>
            <a:ext cx="12181166" cy="6851906"/>
          </a:xfrm>
          <a:prstGeom prst="rect">
            <a:avLst/>
          </a:prstGeom>
        </p:spPr>
      </p:pic>
    </p:spTree>
    <p:extLst>
      <p:ext uri="{BB962C8B-B14F-4D97-AF65-F5344CB8AC3E}">
        <p14:creationId xmlns:p14="http://schemas.microsoft.com/office/powerpoint/2010/main" val="2189016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9FD578-EEAE-4296-81C2-DAB22E95E417}"/>
              </a:ext>
            </a:extLst>
          </p:cNvPr>
          <p:cNvSpPr>
            <a:spLocks noGrp="1"/>
          </p:cNvSpPr>
          <p:nvPr>
            <p:ph type="title"/>
          </p:nvPr>
        </p:nvSpPr>
        <p:spPr/>
        <p:txBody>
          <a:bodyPr/>
          <a:lstStyle/>
          <a:p>
            <a:r>
              <a:rPr lang="en-US" b="1" dirty="0"/>
              <a:t>Why more structured funding cooperation?</a:t>
            </a:r>
            <a:r>
              <a:rPr lang="en-US" dirty="0"/>
              <a:t>​</a:t>
            </a:r>
            <a:endParaRPr lang="fi-FI" dirty="0"/>
          </a:p>
        </p:txBody>
      </p:sp>
      <p:sp>
        <p:nvSpPr>
          <p:cNvPr id="3" name="Sisällön paikkamerkki 2">
            <a:extLst>
              <a:ext uri="{FF2B5EF4-FFF2-40B4-BE49-F238E27FC236}">
                <a16:creationId xmlns:a16="http://schemas.microsoft.com/office/drawing/2014/main" id="{2CF26F77-9B3A-4F71-9B3E-F238EDDECF0F}"/>
              </a:ext>
            </a:extLst>
          </p:cNvPr>
          <p:cNvSpPr>
            <a:spLocks noGrp="1"/>
          </p:cNvSpPr>
          <p:nvPr>
            <p:ph idx="1"/>
          </p:nvPr>
        </p:nvSpPr>
        <p:spPr>
          <a:xfrm>
            <a:off x="235285" y="1825625"/>
            <a:ext cx="11801268" cy="4895850"/>
          </a:xfrm>
        </p:spPr>
        <p:txBody>
          <a:bodyPr/>
          <a:lstStyle/>
          <a:p>
            <a:pPr fontAlgn="base"/>
            <a:r>
              <a:rPr lang="sv-FI" dirty="0"/>
              <a:t>Common </a:t>
            </a:r>
            <a:r>
              <a:rPr lang="sv-FI" dirty="0" err="1"/>
              <a:t>challenges</a:t>
            </a:r>
            <a:r>
              <a:rPr lang="sv-FI" dirty="0"/>
              <a:t> and </a:t>
            </a:r>
            <a:r>
              <a:rPr lang="sv-FI" dirty="0" err="1"/>
              <a:t>shared</a:t>
            </a:r>
            <a:r>
              <a:rPr lang="sv-FI" dirty="0"/>
              <a:t> </a:t>
            </a:r>
            <a:r>
              <a:rPr lang="sv-FI" dirty="0" err="1"/>
              <a:t>goals</a:t>
            </a:r>
            <a:r>
              <a:rPr lang="en-US" dirty="0"/>
              <a:t>​ but also complementarities</a:t>
            </a:r>
          </a:p>
          <a:p>
            <a:pPr fontAlgn="base"/>
            <a:r>
              <a:rPr lang="en-US" dirty="0"/>
              <a:t>European Commission Arctic Communication 2016: </a:t>
            </a:r>
            <a:r>
              <a:rPr lang="en-US" b="1" i="1" dirty="0"/>
              <a:t>Lack of investments in the European Arctic</a:t>
            </a:r>
            <a:r>
              <a:rPr lang="en-US" dirty="0"/>
              <a:t>​</a:t>
            </a:r>
          </a:p>
          <a:p>
            <a:pPr fontAlgn="base"/>
            <a:r>
              <a:rPr lang="en-GB" dirty="0"/>
              <a:t>OECD report 2017: </a:t>
            </a:r>
            <a:r>
              <a:rPr lang="en-GB" b="1" i="1" dirty="0"/>
              <a:t>A more structured collaboration could be established to bring together investors and improve SME access to finance</a:t>
            </a:r>
            <a:r>
              <a:rPr lang="en-GB" dirty="0"/>
              <a:t>​</a:t>
            </a:r>
          </a:p>
          <a:p>
            <a:pPr fontAlgn="base"/>
            <a:r>
              <a:rPr lang="en-GB" dirty="0"/>
              <a:t>Tradition of cross-border cooperation in the NSPA but still room for improvement </a:t>
            </a:r>
            <a:r>
              <a:rPr lang="sv-FI" dirty="0"/>
              <a:t>(</a:t>
            </a:r>
            <a:r>
              <a:rPr lang="sv-FI" dirty="0" err="1"/>
              <a:t>leverage</a:t>
            </a:r>
            <a:r>
              <a:rPr lang="sv-FI" dirty="0"/>
              <a:t> </a:t>
            </a:r>
            <a:r>
              <a:rPr lang="sv-FI" dirty="0" err="1"/>
              <a:t>through</a:t>
            </a:r>
            <a:r>
              <a:rPr lang="sv-FI" dirty="0"/>
              <a:t> common </a:t>
            </a:r>
            <a:r>
              <a:rPr lang="sv-FI" dirty="0" err="1"/>
              <a:t>strategy</a:t>
            </a:r>
            <a:r>
              <a:rPr lang="sv-FI" dirty="0"/>
              <a:t> → </a:t>
            </a:r>
            <a:r>
              <a:rPr lang="sv-FI" b="1" dirty="0" err="1"/>
              <a:t>transforming</a:t>
            </a:r>
            <a:r>
              <a:rPr lang="sv-FI" b="1" dirty="0"/>
              <a:t> </a:t>
            </a:r>
            <a:r>
              <a:rPr lang="sv-FI" b="1" dirty="0" err="1"/>
              <a:t>local</a:t>
            </a:r>
            <a:r>
              <a:rPr lang="sv-FI" b="1" dirty="0"/>
              <a:t> </a:t>
            </a:r>
            <a:r>
              <a:rPr lang="sv-FI" b="1" dirty="0" err="1"/>
              <a:t>challenges</a:t>
            </a:r>
            <a:r>
              <a:rPr lang="sv-FI" b="1" dirty="0"/>
              <a:t> </a:t>
            </a:r>
            <a:r>
              <a:rPr lang="sv-FI" b="1" dirty="0" err="1"/>
              <a:t>into</a:t>
            </a:r>
            <a:r>
              <a:rPr lang="sv-FI" b="1" dirty="0"/>
              <a:t> </a:t>
            </a:r>
            <a:r>
              <a:rPr lang="sv-FI" b="1" dirty="0" err="1"/>
              <a:t>European</a:t>
            </a:r>
            <a:r>
              <a:rPr lang="sv-FI" b="1" dirty="0"/>
              <a:t> </a:t>
            </a:r>
            <a:r>
              <a:rPr lang="sv-FI" b="1" dirty="0" err="1"/>
              <a:t>opportunities</a:t>
            </a:r>
            <a:r>
              <a:rPr lang="sv-FI" dirty="0"/>
              <a:t>)</a:t>
            </a:r>
          </a:p>
          <a:p>
            <a:pPr fontAlgn="base"/>
            <a:r>
              <a:rPr lang="sv-FI" dirty="0" err="1"/>
              <a:t>Feasibility</a:t>
            </a:r>
            <a:r>
              <a:rPr lang="sv-FI" dirty="0"/>
              <a:t> </a:t>
            </a:r>
            <a:r>
              <a:rPr lang="sv-FI" dirty="0" err="1"/>
              <a:t>study</a:t>
            </a:r>
            <a:r>
              <a:rPr lang="sv-FI" dirty="0"/>
              <a:t> to </a:t>
            </a:r>
            <a:r>
              <a:rPr lang="sv-FI" dirty="0" err="1"/>
              <a:t>confirm</a:t>
            </a:r>
            <a:r>
              <a:rPr lang="sv-FI" dirty="0"/>
              <a:t> </a:t>
            </a:r>
            <a:r>
              <a:rPr lang="sv-FI" dirty="0" err="1"/>
              <a:t>needs</a:t>
            </a:r>
            <a:r>
              <a:rPr lang="sv-FI" dirty="0"/>
              <a:t> and </a:t>
            </a:r>
            <a:r>
              <a:rPr lang="sv-FI" dirty="0" err="1"/>
              <a:t>opportunities</a:t>
            </a:r>
            <a:endParaRPr lang="fi-FI" dirty="0"/>
          </a:p>
          <a:p>
            <a:pPr fontAlgn="base"/>
            <a:endParaRPr lang="fi-FI" dirty="0"/>
          </a:p>
        </p:txBody>
      </p:sp>
      <p:sp>
        <p:nvSpPr>
          <p:cNvPr id="4" name="Päivämäärän paikkamerkki 3">
            <a:extLst>
              <a:ext uri="{FF2B5EF4-FFF2-40B4-BE49-F238E27FC236}">
                <a16:creationId xmlns:a16="http://schemas.microsoft.com/office/drawing/2014/main" id="{B683DC6C-5039-4FA8-8C9B-CFF3D9819164}"/>
              </a:ext>
            </a:extLst>
          </p:cNvPr>
          <p:cNvSpPr>
            <a:spLocks noGrp="1"/>
          </p:cNvSpPr>
          <p:nvPr>
            <p:ph type="dt" sz="half" idx="10"/>
          </p:nvPr>
        </p:nvSpPr>
        <p:spPr/>
        <p:txBody>
          <a:bodyPr/>
          <a:lstStyle/>
          <a:p>
            <a:pPr algn="r"/>
            <a:fld id="{4822FEA7-0D51-4A6D-BE63-3C3AA2C04BFB}" type="datetime1">
              <a:rPr lang="fi-FI" smtClean="0"/>
              <a:pPr algn="r"/>
              <a:t>1.12.2021</a:t>
            </a:fld>
            <a:endParaRPr lang="fi-FI" dirty="0"/>
          </a:p>
        </p:txBody>
      </p:sp>
      <p:sp>
        <p:nvSpPr>
          <p:cNvPr id="5" name="Dian numeron paikkamerkki 4">
            <a:extLst>
              <a:ext uri="{FF2B5EF4-FFF2-40B4-BE49-F238E27FC236}">
                <a16:creationId xmlns:a16="http://schemas.microsoft.com/office/drawing/2014/main" id="{D7A045E9-F44E-402D-91B0-E7B775FC53B6}"/>
              </a:ext>
            </a:extLst>
          </p:cNvPr>
          <p:cNvSpPr>
            <a:spLocks noGrp="1"/>
          </p:cNvSpPr>
          <p:nvPr>
            <p:ph type="sldNum" sz="quarter" idx="12"/>
          </p:nvPr>
        </p:nvSpPr>
        <p:spPr/>
        <p:txBody>
          <a:bodyPr/>
          <a:lstStyle/>
          <a:p>
            <a:fld id="{98202F20-122B-45E0-8425-CFBEB0342CED}" type="slidenum">
              <a:rPr lang="fi-FI" smtClean="0"/>
              <a:pPr/>
              <a:t>2</a:t>
            </a:fld>
            <a:endParaRPr lang="fi-FI" dirty="0"/>
          </a:p>
        </p:txBody>
      </p:sp>
    </p:spTree>
    <p:extLst>
      <p:ext uri="{BB962C8B-B14F-4D97-AF65-F5344CB8AC3E}">
        <p14:creationId xmlns:p14="http://schemas.microsoft.com/office/powerpoint/2010/main" val="1777713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22FD2C3-9B5F-47D6-B3FE-7DC8719C4B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8" cy="6857998"/>
          </a:xfrm>
          <a:prstGeom prst="rect">
            <a:avLst/>
          </a:prstGeom>
        </p:spPr>
      </p:pic>
      <p:sp>
        <p:nvSpPr>
          <p:cNvPr id="5" name="Suorakulmio 4"/>
          <p:cNvSpPr/>
          <p:nvPr/>
        </p:nvSpPr>
        <p:spPr>
          <a:xfrm>
            <a:off x="2596896" y="1993392"/>
            <a:ext cx="2862072" cy="795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173419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DF72ABD3-51B6-45D2-BEA4-43A4C8839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Tree>
    <p:extLst>
      <p:ext uri="{BB962C8B-B14F-4D97-AF65-F5344CB8AC3E}">
        <p14:creationId xmlns:p14="http://schemas.microsoft.com/office/powerpoint/2010/main" val="788808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92396FBE-0D65-4D09-B67B-CE64E3EC46A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708" y="0"/>
            <a:ext cx="12186584" cy="6857999"/>
          </a:xfrm>
          <a:prstGeom prst="rect">
            <a:avLst/>
          </a:prstGeom>
        </p:spPr>
      </p:pic>
    </p:spTree>
    <p:extLst>
      <p:ext uri="{BB962C8B-B14F-4D97-AF65-F5344CB8AC3E}">
        <p14:creationId xmlns:p14="http://schemas.microsoft.com/office/powerpoint/2010/main" val="364210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A9284980-5486-471F-975D-A90F289368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709" y="857"/>
            <a:ext cx="12186582" cy="6856285"/>
          </a:xfrm>
          <a:prstGeom prst="rect">
            <a:avLst/>
          </a:prstGeom>
        </p:spPr>
      </p:pic>
    </p:spTree>
    <p:extLst>
      <p:ext uri="{BB962C8B-B14F-4D97-AF65-F5344CB8AC3E}">
        <p14:creationId xmlns:p14="http://schemas.microsoft.com/office/powerpoint/2010/main" val="3942547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F7593DBA-11CF-4FC7-9F95-F055463671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709" y="0"/>
            <a:ext cx="12186582" cy="6857999"/>
          </a:xfrm>
          <a:prstGeom prst="rect">
            <a:avLst/>
          </a:prstGeom>
        </p:spPr>
      </p:pic>
    </p:spTree>
    <p:extLst>
      <p:ext uri="{BB962C8B-B14F-4D97-AF65-F5344CB8AC3E}">
        <p14:creationId xmlns:p14="http://schemas.microsoft.com/office/powerpoint/2010/main" val="103124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F7072034-223F-4CBC-A81E-808C6EE2D3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401" r="23401"/>
          <a:stretch/>
        </p:blipFill>
        <p:spPr>
          <a:xfrm>
            <a:off x="4875412" y="187964"/>
            <a:ext cx="6124548" cy="6477310"/>
          </a:xfrm>
          <a:prstGeom prst="rect">
            <a:avLst/>
          </a:prstGeom>
        </p:spPr>
      </p:pic>
      <p:sp>
        <p:nvSpPr>
          <p:cNvPr id="4" name="Suorakulmio 3">
            <a:extLst>
              <a:ext uri="{FF2B5EF4-FFF2-40B4-BE49-F238E27FC236}">
                <a16:creationId xmlns:a16="http://schemas.microsoft.com/office/drawing/2014/main" id="{51B7F63B-5B72-4509-A466-83B8F3B664F9}"/>
              </a:ext>
            </a:extLst>
          </p:cNvPr>
          <p:cNvSpPr/>
          <p:nvPr/>
        </p:nvSpPr>
        <p:spPr>
          <a:xfrm>
            <a:off x="797025" y="2209552"/>
            <a:ext cx="3793078" cy="1384995"/>
          </a:xfrm>
          <a:prstGeom prst="rect">
            <a:avLst/>
          </a:prstGeom>
        </p:spPr>
        <p:txBody>
          <a:bodyPr wrap="square">
            <a:spAutoFit/>
          </a:bodyPr>
          <a:lstStyle/>
          <a:p>
            <a:r>
              <a:rPr lang="en-US" sz="2800" dirty="0">
                <a:solidFill>
                  <a:srgbClr val="4CB3E6"/>
                </a:solidFill>
                <a:latin typeface="Arial" panose="020B0604020202020204" pitchFamily="34" charset="0"/>
                <a:ea typeface="+mj-ea"/>
                <a:cs typeface="Arial" panose="020B0604020202020204" pitchFamily="34" charset="0"/>
              </a:rPr>
              <a:t>Example of a possible organization of </a:t>
            </a:r>
            <a:br>
              <a:rPr lang="en-US" sz="2800" dirty="0">
                <a:solidFill>
                  <a:srgbClr val="4CB3E6"/>
                </a:solidFill>
                <a:latin typeface="Arial" panose="020B0604020202020204" pitchFamily="34" charset="0"/>
                <a:ea typeface="+mj-ea"/>
                <a:cs typeface="Arial" panose="020B0604020202020204" pitchFamily="34" charset="0"/>
              </a:rPr>
            </a:br>
            <a:r>
              <a:rPr lang="en-US" sz="2800" b="1" dirty="0">
                <a:solidFill>
                  <a:srgbClr val="4CB3E6"/>
                </a:solidFill>
                <a:latin typeface="Arial" panose="020B0604020202020204" pitchFamily="34" charset="0"/>
                <a:ea typeface="+mj-ea"/>
                <a:cs typeface="Arial" panose="020B0604020202020204" pitchFamily="34" charset="0"/>
              </a:rPr>
              <a:t>AIP building blocks</a:t>
            </a:r>
            <a:endParaRPr lang="fi-FI" dirty="0"/>
          </a:p>
        </p:txBody>
      </p:sp>
    </p:spTree>
    <p:extLst>
      <p:ext uri="{BB962C8B-B14F-4D97-AF65-F5344CB8AC3E}">
        <p14:creationId xmlns:p14="http://schemas.microsoft.com/office/powerpoint/2010/main" val="2117580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FB570260-F07F-4BAC-9C42-0954DA257A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945" y="176230"/>
            <a:ext cx="9070110" cy="6505540"/>
          </a:xfrm>
          <a:prstGeom prst="rect">
            <a:avLst/>
          </a:prstGeom>
        </p:spPr>
      </p:pic>
    </p:spTree>
    <p:extLst>
      <p:ext uri="{BB962C8B-B14F-4D97-AF65-F5344CB8AC3E}">
        <p14:creationId xmlns:p14="http://schemas.microsoft.com/office/powerpoint/2010/main" val="1560633356"/>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346</Words>
  <Application>Microsoft Office PowerPoint</Application>
  <PresentationFormat>Breitbild</PresentationFormat>
  <Paragraphs>24</Paragraphs>
  <Slides>13</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Arial</vt:lpstr>
      <vt:lpstr>Calibri</vt:lpstr>
      <vt:lpstr>Times New Roman</vt:lpstr>
      <vt:lpstr>Office-teema</vt:lpstr>
      <vt:lpstr>Improved access to finance for Arctic SMEs</vt:lpstr>
      <vt:lpstr>Why more structured funding cooperation?​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Lasse</dc:creator>
  <cp:lastModifiedBy>jf</cp:lastModifiedBy>
  <cp:revision>81</cp:revision>
  <dcterms:created xsi:type="dcterms:W3CDTF">2018-05-30T07:16:03Z</dcterms:created>
  <dcterms:modified xsi:type="dcterms:W3CDTF">2021-12-01T13:41:12Z</dcterms:modified>
</cp:coreProperties>
</file>