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94" r:id="rId4"/>
    <p:sldId id="262" r:id="rId5"/>
    <p:sldId id="263" r:id="rId6"/>
    <p:sldId id="274" r:id="rId7"/>
    <p:sldId id="305" r:id="rId8"/>
    <p:sldId id="278" r:id="rId9"/>
    <p:sldId id="297" r:id="rId10"/>
    <p:sldId id="29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3E6"/>
    <a:srgbClr val="1E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8E0E4-13E6-51DE-6F27-2544DBA754FC}" v="15" dt="2019-09-04T10:22:49.764"/>
    <p1510:client id="{032778AD-B0E7-E993-4C87-9CB3C6551745}" v="19" dt="2019-09-20T13:54:01.083"/>
    <p1510:client id="{33D26A81-95C7-4663-AAB7-BFAD10ED995B}" v="84" dt="2019-09-04T14:14:16.819"/>
    <p1510:client id="{525DDA8A-3498-CAF3-47F3-999AABF314B3}" v="382" dt="2019-09-11T15:24:44.261"/>
    <p1510:client id="{A341C333-FB56-6421-9741-A6E4EB540F10}" v="72" dt="2019-09-23T09:27:38.637"/>
    <p1510:client id="{E0BE2456-D8A5-F540-9822-9058A429EA95}" v="238" dt="2019-09-23T17:52:40.847"/>
    <p1510:client id="{FF30EFC6-B3CB-ECB7-C649-8F252D9498D2}" v="179" dt="2019-09-19T14:45:12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40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377D97F-FB1F-41DE-9601-5FCBAB4A46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52A1BE-E7D9-4874-B44B-142A392C5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C8D5-9EE2-444C-BB8C-2E96F5697D00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D1FD41-6302-4E56-A07F-E8074A08F5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FDB3DA-297D-4D24-98CF-6180BC9483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DE7A1-F107-42AB-947D-A328432F4725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35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33734-A64B-4F88-978C-E8B78158B309}" type="datetimeFigureOut">
              <a:rPr lang="fi-FI" smtClean="0"/>
              <a:t>1.12.2021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6532A-42DC-43E7-9884-EFDECAA8F281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79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2A43732-6DE2-416A-93B9-E2D5BBE7F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82367"/>
            <a:ext cx="9144000" cy="1193483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87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09504" y="136525"/>
            <a:ext cx="1548384" cy="45656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4CB3E6"/>
                </a:solidFill>
              </a:defRPr>
            </a:lvl1pPr>
          </a:lstStyle>
          <a:p>
            <a:fld id="{C430461D-A29A-44D6-B6CF-725BCBDC46D6}" type="datetime1">
              <a:rPr lang="fi-FI" smtClean="0"/>
              <a:pPr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071" y="629978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936" y="629979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701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2A43732-6DE2-416A-93B9-E2D5BBE7F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82367"/>
            <a:ext cx="9144000" cy="1193483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870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09504" y="136525"/>
            <a:ext cx="1548384" cy="45656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4CB3E6"/>
                </a:solidFill>
              </a:defRPr>
            </a:lvl1pPr>
          </a:lstStyle>
          <a:p>
            <a:fld id="{C430461D-A29A-44D6-B6CF-725BCBDC46D6}" type="datetime1">
              <a:rPr lang="fi-FI" smtClean="0"/>
              <a:pPr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071" y="629978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0936" y="629979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0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C5883FE-0C0C-4191-97B5-AA234B86D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3207" y="2887403"/>
            <a:ext cx="8440131" cy="4304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70048" y="502412"/>
            <a:ext cx="8683752" cy="11882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CB3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70046" y="1825625"/>
            <a:ext cx="8683753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57688" y="137287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4CB3E6"/>
                </a:solidFill>
              </a:defRPr>
            </a:lvl1pPr>
          </a:lstStyle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7688" y="6356350"/>
            <a:ext cx="15788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600D713-CCA8-47C1-AD28-EFD29564FA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112" y="163284"/>
            <a:ext cx="2016916" cy="6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2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57688" y="137287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4CB3E6"/>
                </a:solidFill>
              </a:defRPr>
            </a:lvl1pPr>
          </a:lstStyle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7688" y="6356350"/>
            <a:ext cx="157886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4CB3E6"/>
                </a:solidFill>
              </a:defRPr>
            </a:lvl1pPr>
          </a:lstStyle>
          <a:p>
            <a:fld id="{98202F20-122B-45E0-8425-CFBEB0342CED}" type="slidenum">
              <a:rPr lang="fi-FI" smtClean="0"/>
              <a:pPr/>
              <a:t>‹Nr.›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89C8529-8359-4611-87E7-9C5E98FE9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2" y="163284"/>
            <a:ext cx="2016916" cy="6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4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3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2" r:id="rId2"/>
    <p:sldLayoutId id="2147483709" r:id="rId3"/>
    <p:sldLayoutId id="2147483720" r:id="rId4"/>
    <p:sldLayoutId id="2147483721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AD64E12D-F63D-41FA-B98F-4404134A1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Introduction to the process and ambitions of the Arctic Investment Platform</a:t>
            </a:r>
            <a:endParaRPr lang="fi-FI" dirty="0"/>
          </a:p>
        </p:txBody>
      </p:sp>
      <p:sp>
        <p:nvSpPr>
          <p:cNvPr id="14" name="Alaotsikko 13">
            <a:extLst>
              <a:ext uri="{FF2B5EF4-FFF2-40B4-BE49-F238E27FC236}">
                <a16:creationId xmlns:a16="http://schemas.microsoft.com/office/drawing/2014/main" id="{337A7FB6-60DC-4E03-88DA-9D8B34D4C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fi-FI" dirty="0" err="1">
                <a:latin typeface="Arial"/>
                <a:cs typeface="Arial"/>
              </a:rPr>
              <a:t>Umeå</a:t>
            </a:r>
            <a:r>
              <a:rPr lang="fi-FI" dirty="0">
                <a:latin typeface="Arial"/>
                <a:cs typeface="Arial"/>
              </a:rPr>
              <a:t> 3 October 2019</a:t>
            </a:r>
            <a:endParaRPr lang="fi-FI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E3274ED6-1B7D-4C09-829C-FA8BB2EF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BBCF-65FF-4114-B4F5-0E9FA5F0587C}" type="datetime1">
              <a:rPr lang="fi-FI" smtClean="0"/>
              <a:t>1.12.2021</a:t>
            </a:fld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B1460464-F3EB-4624-B9A2-98C765C2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t>1</a:t>
            </a:fld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87D8852-491B-439E-80E4-D064CC1921F8}"/>
              </a:ext>
            </a:extLst>
          </p:cNvPr>
          <p:cNvSpPr txBox="1"/>
          <p:nvPr/>
        </p:nvSpPr>
        <p:spPr>
          <a:xfrm>
            <a:off x="736948" y="630059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/>
              <a:t>#arcticinvestmentplatform</a:t>
            </a:r>
          </a:p>
        </p:txBody>
      </p:sp>
    </p:spTree>
    <p:extLst>
      <p:ext uri="{BB962C8B-B14F-4D97-AF65-F5344CB8AC3E}">
        <p14:creationId xmlns:p14="http://schemas.microsoft.com/office/powerpoint/2010/main" val="183133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7072034-223F-4CBC-A81E-808C6EE2D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3046"/>
            <a:ext cx="12181166" cy="68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1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3935" y="953051"/>
            <a:ext cx="9654513" cy="1188276"/>
          </a:xfrm>
        </p:spPr>
        <p:txBody>
          <a:bodyPr/>
          <a:lstStyle/>
          <a:p>
            <a:r>
              <a:rPr lang="en-US" b="1" dirty="0"/>
              <a:t>Why more structured funding cooperation?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73935" y="1729152"/>
            <a:ext cx="8683753" cy="4351338"/>
          </a:xfrm>
        </p:spPr>
        <p:txBody>
          <a:bodyPr anchor="t"/>
          <a:lstStyle/>
          <a:p>
            <a:pPr lvl="0"/>
            <a:r>
              <a:rPr lang="sv-FI" sz="2600" dirty="0">
                <a:solidFill>
                  <a:prstClr val="black"/>
                </a:solidFill>
              </a:rPr>
              <a:t>Common </a:t>
            </a:r>
            <a:r>
              <a:rPr lang="sv-FI" sz="2600" dirty="0" err="1">
                <a:solidFill>
                  <a:prstClr val="black"/>
                </a:solidFill>
              </a:rPr>
              <a:t>challenges</a:t>
            </a:r>
            <a:r>
              <a:rPr lang="sv-FI" sz="2600" dirty="0">
                <a:solidFill>
                  <a:prstClr val="black"/>
                </a:solidFill>
              </a:rPr>
              <a:t> and </a:t>
            </a:r>
            <a:r>
              <a:rPr lang="sv-FI" sz="2600" dirty="0" err="1">
                <a:solidFill>
                  <a:prstClr val="black"/>
                </a:solidFill>
              </a:rPr>
              <a:t>shared</a:t>
            </a:r>
            <a:r>
              <a:rPr lang="sv-FI" sz="2600" dirty="0">
                <a:solidFill>
                  <a:prstClr val="black"/>
                </a:solidFill>
              </a:rPr>
              <a:t> </a:t>
            </a:r>
            <a:r>
              <a:rPr lang="sv-FI" sz="2600" dirty="0" err="1">
                <a:solidFill>
                  <a:prstClr val="black"/>
                </a:solidFill>
              </a:rPr>
              <a:t>goals</a:t>
            </a:r>
            <a:endParaRPr lang="en-US" sz="2600" dirty="0">
              <a:solidFill>
                <a:prstClr val="black"/>
              </a:solidFill>
            </a:endParaRP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European Commission Arctic Communication 2016: </a:t>
            </a:r>
            <a:r>
              <a:rPr lang="en-US" sz="2600" b="1" i="1" dirty="0">
                <a:solidFill>
                  <a:prstClr val="black"/>
                </a:solidFill>
              </a:rPr>
              <a:t>Lack of investments in the European Arctic</a:t>
            </a:r>
          </a:p>
          <a:p>
            <a:pPr lvl="0"/>
            <a:r>
              <a:rPr lang="en-GB" sz="2600" dirty="0"/>
              <a:t>OECD report 2017: </a:t>
            </a:r>
            <a:r>
              <a:rPr lang="en-GB" sz="2600" b="1" i="1" dirty="0"/>
              <a:t>A more structured collaboration could be established to bring together investors and improve SME access to finance</a:t>
            </a:r>
            <a:endParaRPr lang="en-GB" sz="2600" b="1" i="1" dirty="0">
              <a:cs typeface="Calibri"/>
            </a:endParaRPr>
          </a:p>
          <a:p>
            <a:r>
              <a:rPr lang="sv-FI" sz="2600" dirty="0" err="1"/>
              <a:t>History</a:t>
            </a:r>
            <a:r>
              <a:rPr lang="sv-FI" sz="2600" dirty="0"/>
              <a:t> </a:t>
            </a:r>
            <a:r>
              <a:rPr lang="sv-FI" sz="2600" dirty="0" err="1"/>
              <a:t>of</a:t>
            </a:r>
            <a:r>
              <a:rPr lang="sv-FI" sz="2600" dirty="0"/>
              <a:t> cross-</a:t>
            </a:r>
            <a:r>
              <a:rPr lang="sv-FI" sz="2600" dirty="0" err="1"/>
              <a:t>border</a:t>
            </a:r>
            <a:r>
              <a:rPr lang="sv-FI" sz="2600" dirty="0"/>
              <a:t> </a:t>
            </a:r>
            <a:r>
              <a:rPr lang="sv-FI" sz="2600" dirty="0" err="1"/>
              <a:t>cooperation</a:t>
            </a:r>
            <a:r>
              <a:rPr lang="sv-FI" sz="2600" dirty="0"/>
              <a:t> in the NSPA </a:t>
            </a:r>
            <a:r>
              <a:rPr lang="sv-FI" sz="2600" dirty="0" err="1"/>
              <a:t>but</a:t>
            </a:r>
            <a:r>
              <a:rPr lang="sv-FI" sz="2600" b="1" dirty="0"/>
              <a:t> </a:t>
            </a:r>
            <a:r>
              <a:rPr lang="sv-FI" sz="2600" dirty="0"/>
              <a:t>still </a:t>
            </a:r>
            <a:r>
              <a:rPr lang="sv-FI" sz="2600" dirty="0" err="1"/>
              <a:t>room</a:t>
            </a:r>
            <a:r>
              <a:rPr lang="sv-FI" sz="2600" dirty="0"/>
              <a:t> for </a:t>
            </a:r>
            <a:r>
              <a:rPr lang="sv-FI" sz="2600" dirty="0" err="1"/>
              <a:t>improvement</a:t>
            </a:r>
            <a:r>
              <a:rPr lang="sv-FI" sz="2600" dirty="0"/>
              <a:t> (</a:t>
            </a:r>
            <a:r>
              <a:rPr lang="sv-FI" sz="2600" dirty="0" err="1"/>
              <a:t>leverage</a:t>
            </a:r>
            <a:r>
              <a:rPr lang="sv-FI" sz="2600" dirty="0"/>
              <a:t> </a:t>
            </a:r>
            <a:r>
              <a:rPr lang="sv-FI" sz="2600" dirty="0" err="1"/>
              <a:t>through</a:t>
            </a:r>
            <a:r>
              <a:rPr lang="sv-FI" sz="2600" dirty="0"/>
              <a:t> common </a:t>
            </a:r>
            <a:r>
              <a:rPr lang="sv-FI" sz="2600" dirty="0" err="1"/>
              <a:t>strategy</a:t>
            </a:r>
            <a:r>
              <a:rPr lang="sv-FI" sz="2600" dirty="0"/>
              <a:t> -&gt; </a:t>
            </a:r>
            <a:r>
              <a:rPr lang="sv-FI" sz="2600" b="1" dirty="0" err="1"/>
              <a:t>transforming</a:t>
            </a:r>
            <a:r>
              <a:rPr lang="sv-FI" sz="2600" b="1" dirty="0"/>
              <a:t> </a:t>
            </a:r>
            <a:r>
              <a:rPr lang="sv-FI" sz="2600" b="1" dirty="0" err="1"/>
              <a:t>local</a:t>
            </a:r>
            <a:r>
              <a:rPr lang="sv-FI" sz="2600" b="1" dirty="0"/>
              <a:t> </a:t>
            </a:r>
            <a:r>
              <a:rPr lang="sv-FI" sz="2600" b="1" dirty="0" err="1"/>
              <a:t>challenges</a:t>
            </a:r>
            <a:r>
              <a:rPr lang="sv-FI" sz="2600" b="1" dirty="0"/>
              <a:t> </a:t>
            </a:r>
            <a:r>
              <a:rPr lang="sv-FI" sz="2600" b="1" dirty="0" err="1"/>
              <a:t>into</a:t>
            </a:r>
            <a:r>
              <a:rPr lang="sv-FI" sz="2600" b="1" dirty="0"/>
              <a:t> </a:t>
            </a:r>
            <a:r>
              <a:rPr lang="sv-FI" sz="2600" b="1" dirty="0" err="1"/>
              <a:t>European</a:t>
            </a:r>
            <a:r>
              <a:rPr lang="sv-FI" sz="2600" b="1" dirty="0"/>
              <a:t> </a:t>
            </a:r>
            <a:r>
              <a:rPr lang="sv-FI" sz="2600" b="1" dirty="0" err="1"/>
              <a:t>opportunities</a:t>
            </a:r>
            <a:r>
              <a:rPr lang="sv-FI" sz="2600" dirty="0"/>
              <a:t>)</a:t>
            </a:r>
            <a:endParaRPr lang="fi-FI" sz="2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793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83DC6C-5039-4FA8-8C9B-CFF3D981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A045E9-F44E-402D-91B0-E7B775FC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3</a:t>
            </a:fld>
            <a:endParaRPr lang="fi-FI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125812B9-A6AA-4AC3-86AF-25091CE1843A}"/>
              </a:ext>
            </a:extLst>
          </p:cNvPr>
          <p:cNvGrpSpPr/>
          <p:nvPr/>
        </p:nvGrpSpPr>
        <p:grpSpPr>
          <a:xfrm>
            <a:off x="2393838" y="502412"/>
            <a:ext cx="8012141" cy="5959193"/>
            <a:chOff x="1806222" y="396394"/>
            <a:chExt cx="6550635" cy="6065212"/>
          </a:xfrm>
        </p:grpSpPr>
        <p:grpSp>
          <p:nvGrpSpPr>
            <p:cNvPr id="9" name="Ryhmä 8">
              <a:extLst>
                <a:ext uri="{FF2B5EF4-FFF2-40B4-BE49-F238E27FC236}">
                  <a16:creationId xmlns:a16="http://schemas.microsoft.com/office/drawing/2014/main" id="{8306EC67-94D9-490E-A41E-C800EA7E3D0F}"/>
                </a:ext>
              </a:extLst>
            </p:cNvPr>
            <p:cNvGrpSpPr/>
            <p:nvPr/>
          </p:nvGrpSpPr>
          <p:grpSpPr>
            <a:xfrm>
              <a:off x="1806222" y="396394"/>
              <a:ext cx="6550635" cy="6065212"/>
              <a:chOff x="3775619" y="583943"/>
              <a:chExt cx="4363670" cy="4157389"/>
            </a:xfrm>
          </p:grpSpPr>
          <p:sp>
            <p:nvSpPr>
              <p:cNvPr id="11" name="Suorakulmio 10">
                <a:extLst>
                  <a:ext uri="{FF2B5EF4-FFF2-40B4-BE49-F238E27FC236}">
                    <a16:creationId xmlns:a16="http://schemas.microsoft.com/office/drawing/2014/main" id="{5B3FCAFA-1DEA-4897-A5B4-5EDEF9297B78}"/>
                  </a:ext>
                </a:extLst>
              </p:cNvPr>
              <p:cNvSpPr/>
              <p:nvPr/>
            </p:nvSpPr>
            <p:spPr>
              <a:xfrm>
                <a:off x="3775619" y="583943"/>
                <a:ext cx="4363670" cy="4157389"/>
              </a:xfrm>
              <a:prstGeom prst="rect">
                <a:avLst/>
              </a:prstGeom>
              <a:noFill/>
              <a:ln w="53975" cap="rnd">
                <a:solidFill>
                  <a:srgbClr val="4CB3E6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" name="Tekstiruutu 11">
                <a:extLst>
                  <a:ext uri="{FF2B5EF4-FFF2-40B4-BE49-F238E27FC236}">
                    <a16:creationId xmlns:a16="http://schemas.microsoft.com/office/drawing/2014/main" id="{D0C039F7-08A2-4D64-953F-8DE0467A416D}"/>
                  </a:ext>
                </a:extLst>
              </p:cNvPr>
              <p:cNvSpPr txBox="1"/>
              <p:nvPr/>
            </p:nvSpPr>
            <p:spPr>
              <a:xfrm>
                <a:off x="3775619" y="735112"/>
                <a:ext cx="4363670" cy="1030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4CB3E6"/>
                    </a:solidFill>
                    <a:cs typeface="Arial" panose="020B0604020202020204" pitchFamily="34" charset="0"/>
                  </a:rPr>
                  <a:t>Why an Arctic Investment Platform?</a:t>
                </a:r>
                <a:endParaRPr lang="fi-FI" sz="4000" b="1" dirty="0">
                  <a:solidFill>
                    <a:srgbClr val="4CB3E6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4729FA92-95CC-4DD5-8513-19F5E8758574}"/>
                </a:ext>
              </a:extLst>
            </p:cNvPr>
            <p:cNvSpPr txBox="1"/>
            <p:nvPr/>
          </p:nvSpPr>
          <p:spPr>
            <a:xfrm>
              <a:off x="2112561" y="1784143"/>
              <a:ext cx="5937956" cy="29132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b="1" dirty="0"/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b="1" dirty="0"/>
                <a:t>Knowledge and information sharing </a:t>
              </a:r>
              <a:r>
                <a:rPr lang="en-US" dirty="0"/>
                <a:t>for the common good of the NSPA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b="1" dirty="0"/>
                <a:t>Bridge </a:t>
              </a:r>
              <a:r>
                <a:rPr lang="en-US" dirty="0"/>
                <a:t>existing </a:t>
              </a:r>
              <a:r>
                <a:rPr lang="en-US" b="1" dirty="0"/>
                <a:t>investment gaps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Provide </a:t>
              </a:r>
              <a:r>
                <a:rPr lang="en-US" b="1" dirty="0"/>
                <a:t>financial</a:t>
              </a:r>
              <a:r>
                <a:rPr lang="en-US" dirty="0"/>
                <a:t> </a:t>
              </a:r>
              <a:r>
                <a:rPr lang="en-US" b="1" dirty="0"/>
                <a:t>&amp;</a:t>
              </a:r>
              <a:r>
                <a:rPr lang="en-US" dirty="0"/>
                <a:t> network-based </a:t>
              </a:r>
              <a:r>
                <a:rPr lang="en-US" b="1" dirty="0"/>
                <a:t>non-financial support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b="1" dirty="0"/>
                <a:t>Increase awareness </a:t>
              </a:r>
              <a:r>
                <a:rPr lang="en-US" dirty="0"/>
                <a:t>of investment opportunities in the NSPA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31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22FD2C3-9B5F-47D6-B3FE-7DC8719C4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78ECE88-26CB-4E5F-A82E-164593FD0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7072034-223F-4CBC-A81E-808C6EE2D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2380"/>
            <a:ext cx="12181166" cy="685323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66" y="0"/>
            <a:ext cx="6177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125812B9-A6AA-4AC3-86AF-25091CE1843A}"/>
              </a:ext>
            </a:extLst>
          </p:cNvPr>
          <p:cNvGrpSpPr/>
          <p:nvPr/>
        </p:nvGrpSpPr>
        <p:grpSpPr>
          <a:xfrm>
            <a:off x="2322577" y="338328"/>
            <a:ext cx="7598664" cy="6223862"/>
            <a:chOff x="1806222" y="396394"/>
            <a:chExt cx="6550635" cy="6065212"/>
          </a:xfrm>
        </p:grpSpPr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8306EC67-94D9-490E-A41E-C800EA7E3D0F}"/>
                </a:ext>
              </a:extLst>
            </p:cNvPr>
            <p:cNvGrpSpPr/>
            <p:nvPr/>
          </p:nvGrpSpPr>
          <p:grpSpPr>
            <a:xfrm>
              <a:off x="1806222" y="396394"/>
              <a:ext cx="6550635" cy="6065212"/>
              <a:chOff x="3775619" y="583943"/>
              <a:chExt cx="4363670" cy="4157389"/>
            </a:xfrm>
          </p:grpSpPr>
          <p:sp>
            <p:nvSpPr>
              <p:cNvPr id="2" name="Suorakulmio 1">
                <a:extLst>
                  <a:ext uri="{FF2B5EF4-FFF2-40B4-BE49-F238E27FC236}">
                    <a16:creationId xmlns:a16="http://schemas.microsoft.com/office/drawing/2014/main" id="{5B3FCAFA-1DEA-4897-A5B4-5EDEF9297B78}"/>
                  </a:ext>
                </a:extLst>
              </p:cNvPr>
              <p:cNvSpPr/>
              <p:nvPr/>
            </p:nvSpPr>
            <p:spPr>
              <a:xfrm>
                <a:off x="3775619" y="583943"/>
                <a:ext cx="4363670" cy="4157389"/>
              </a:xfrm>
              <a:prstGeom prst="rect">
                <a:avLst/>
              </a:prstGeom>
              <a:noFill/>
              <a:ln w="53975" cap="rnd">
                <a:solidFill>
                  <a:srgbClr val="4CB3E6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D0C039F7-08A2-4D64-953F-8DE0467A416D}"/>
                  </a:ext>
                </a:extLst>
              </p:cNvPr>
              <p:cNvSpPr txBox="1"/>
              <p:nvPr/>
            </p:nvSpPr>
            <p:spPr>
              <a:xfrm>
                <a:off x="3775619" y="735112"/>
                <a:ext cx="4363670" cy="907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4CB3E6"/>
                    </a:solidFill>
                    <a:cs typeface="Arial" panose="020B0604020202020204" pitchFamily="34" charset="0"/>
                  </a:rPr>
                  <a:t>Key results of pre-feasibility study</a:t>
                </a:r>
                <a:endParaRPr lang="fi-FI" sz="4000" b="1" dirty="0">
                  <a:solidFill>
                    <a:srgbClr val="4CB3E6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4729FA92-95CC-4DD5-8513-19F5E8758574}"/>
                </a:ext>
              </a:extLst>
            </p:cNvPr>
            <p:cNvSpPr txBox="1"/>
            <p:nvPr/>
          </p:nvSpPr>
          <p:spPr>
            <a:xfrm>
              <a:off x="2112561" y="2372107"/>
              <a:ext cx="593795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Clr>
                  <a:srgbClr val="4CB3E6"/>
                </a:buClr>
                <a:buFont typeface="+mj-lt"/>
                <a:buAutoNum type="arabicPeriod"/>
              </a:pPr>
              <a:r>
                <a:rPr lang="fi-FI" dirty="0"/>
                <a:t>Cross-</a:t>
              </a:r>
              <a:r>
                <a:rPr lang="fi-FI" dirty="0" err="1"/>
                <a:t>regional</a:t>
              </a:r>
              <a:r>
                <a:rPr lang="fi-FI" dirty="0"/>
                <a:t> </a:t>
              </a:r>
              <a:r>
                <a:rPr lang="fi-FI" dirty="0" err="1"/>
                <a:t>investment</a:t>
              </a:r>
              <a:r>
                <a:rPr lang="fi-FI" dirty="0"/>
                <a:t> </a:t>
              </a:r>
              <a:r>
                <a:rPr lang="fi-FI" dirty="0" err="1"/>
                <a:t>opportunities</a:t>
              </a:r>
              <a:r>
                <a:rPr lang="fi-FI" dirty="0"/>
                <a:t> </a:t>
              </a:r>
              <a:r>
                <a:rPr lang="fi-FI" dirty="0" err="1"/>
                <a:t>confirmed</a:t>
              </a:r>
              <a:endParaRPr lang="fi-FI" dirty="0"/>
            </a:p>
            <a:p>
              <a:pPr marL="457200" indent="-457200">
                <a:lnSpc>
                  <a:spcPct val="200000"/>
                </a:lnSpc>
                <a:buClr>
                  <a:srgbClr val="4CB3E6"/>
                </a:buClr>
                <a:buFont typeface="+mj-lt"/>
                <a:buAutoNum type="arabicPeriod"/>
              </a:pPr>
              <a:r>
                <a:rPr lang="fi-FI" dirty="0" err="1"/>
                <a:t>Arctic</a:t>
              </a:r>
              <a:r>
                <a:rPr lang="fi-FI" dirty="0"/>
                <a:t> </a:t>
              </a:r>
              <a:r>
                <a:rPr lang="fi-FI" dirty="0" err="1"/>
                <a:t>Added</a:t>
              </a:r>
              <a:r>
                <a:rPr lang="fi-FI" dirty="0"/>
                <a:t> Value </a:t>
              </a:r>
              <a:r>
                <a:rPr lang="fi-FI" dirty="0" err="1"/>
                <a:t>identified</a:t>
              </a:r>
              <a:endParaRPr lang="fi-FI" dirty="0"/>
            </a:p>
            <a:p>
              <a:pPr marL="457200" indent="-457200">
                <a:lnSpc>
                  <a:spcPct val="200000"/>
                </a:lnSpc>
                <a:buClr>
                  <a:srgbClr val="4CB3E6"/>
                </a:buClr>
                <a:buFont typeface="+mj-lt"/>
                <a:buAutoNum type="arabicPeriod"/>
              </a:pPr>
              <a:r>
                <a:rPr lang="fi-FI" dirty="0" err="1"/>
                <a:t>Additional</a:t>
              </a:r>
              <a:r>
                <a:rPr lang="fi-FI" dirty="0"/>
                <a:t> </a:t>
              </a:r>
              <a:r>
                <a:rPr lang="fi-FI" dirty="0" err="1"/>
                <a:t>layer</a:t>
              </a:r>
              <a:r>
                <a:rPr lang="fi-FI" dirty="0"/>
                <a:t> </a:t>
              </a:r>
              <a:r>
                <a:rPr lang="fi-FI" dirty="0" err="1"/>
                <a:t>needed</a:t>
              </a:r>
              <a:endParaRPr lang="fi-FI" dirty="0"/>
            </a:p>
            <a:p>
              <a:pPr marL="457200" indent="-457200">
                <a:lnSpc>
                  <a:spcPct val="200000"/>
                </a:lnSpc>
                <a:buClr>
                  <a:srgbClr val="4CB3E6"/>
                </a:buClr>
                <a:buFont typeface="+mj-lt"/>
                <a:buAutoNum type="arabicPeriod"/>
              </a:pPr>
              <a:r>
                <a:rPr lang="fi-FI" dirty="0" err="1"/>
                <a:t>Early</a:t>
              </a:r>
              <a:r>
                <a:rPr lang="fi-FI" dirty="0"/>
                <a:t> suggestion on </a:t>
              </a:r>
              <a:r>
                <a:rPr lang="fi-FI" dirty="0" err="1"/>
                <a:t>roles</a:t>
              </a:r>
              <a:r>
                <a:rPr lang="fi-FI" dirty="0"/>
                <a:t> of </a:t>
              </a:r>
              <a:r>
                <a:rPr lang="fi-FI" dirty="0" err="1"/>
                <a:t>public</a:t>
              </a:r>
              <a:r>
                <a:rPr lang="fi-FI" dirty="0"/>
                <a:t>/</a:t>
              </a:r>
              <a:r>
                <a:rPr lang="fi-FI" dirty="0" err="1"/>
                <a:t>private</a:t>
              </a:r>
              <a:r>
                <a:rPr lang="fi-FI" dirty="0"/>
                <a:t> </a:t>
              </a:r>
              <a:r>
                <a:rPr lang="fi-FI" dirty="0" err="1"/>
                <a:t>stakeholders</a:t>
              </a:r>
              <a:endParaRPr lang="fi-FI" dirty="0"/>
            </a:p>
            <a:p>
              <a:pPr marL="457200" indent="-457200">
                <a:lnSpc>
                  <a:spcPct val="200000"/>
                </a:lnSpc>
                <a:buClr>
                  <a:srgbClr val="4CB3E6"/>
                </a:buClr>
                <a:buFont typeface="+mj-lt"/>
                <a:buAutoNum type="arabicPeriod"/>
              </a:pPr>
              <a:r>
                <a:rPr lang="fi-FI" dirty="0"/>
                <a:t>A </a:t>
              </a:r>
              <a:r>
                <a:rPr lang="fi-FI" dirty="0" err="1"/>
                <a:t>stronger</a:t>
              </a:r>
              <a:r>
                <a:rPr lang="fi-FI" dirty="0"/>
                <a:t> </a:t>
              </a:r>
              <a:r>
                <a:rPr lang="fi-FI" dirty="0" err="1"/>
                <a:t>focus</a:t>
              </a:r>
              <a:r>
                <a:rPr lang="fi-FI" dirty="0"/>
                <a:t> </a:t>
              </a:r>
              <a:r>
                <a:rPr lang="fi-FI" dirty="0" err="1"/>
                <a:t>needed</a:t>
              </a:r>
              <a:r>
                <a:rPr lang="fi-FI" dirty="0"/>
                <a:t>, </a:t>
              </a:r>
              <a:r>
                <a:rPr lang="fi-FI" dirty="0" err="1"/>
                <a:t>without</a:t>
              </a:r>
              <a:r>
                <a:rPr lang="fi-FI" dirty="0"/>
                <a:t> </a:t>
              </a:r>
              <a:r>
                <a:rPr lang="fi-FI" dirty="0" err="1"/>
                <a:t>risking</a:t>
              </a:r>
              <a:r>
                <a:rPr lang="fi-FI" dirty="0"/>
                <a:t> </a:t>
              </a:r>
              <a:r>
                <a:rPr lang="fi-FI" dirty="0" err="1"/>
                <a:t>critical</a:t>
              </a:r>
              <a:r>
                <a:rPr lang="fi-FI" dirty="0"/>
                <a:t> </a:t>
              </a:r>
              <a:r>
                <a:rPr lang="fi-FI" dirty="0" err="1"/>
                <a:t>mass</a:t>
              </a:r>
              <a:endParaRPr lang="fi-FI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27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08904" y="940542"/>
            <a:ext cx="8683752" cy="1188276"/>
          </a:xfrm>
        </p:spPr>
        <p:txBody>
          <a:bodyPr/>
          <a:lstStyle/>
          <a:p>
            <a:pPr algn="ctr"/>
            <a:r>
              <a:rPr lang="fi-FI" dirty="0" err="1"/>
              <a:t>Further</a:t>
            </a:r>
            <a:r>
              <a:rPr lang="fi-FI" dirty="0"/>
              <a:t> </a:t>
            </a:r>
            <a:r>
              <a:rPr lang="fi-FI" dirty="0" err="1"/>
              <a:t>specifying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focus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a </a:t>
            </a:r>
            <a:r>
              <a:rPr lang="fi-FI" dirty="0" err="1"/>
              <a:t>fully-fledged</a:t>
            </a:r>
            <a:r>
              <a:rPr lang="fi-FI" dirty="0"/>
              <a:t> </a:t>
            </a:r>
            <a:r>
              <a:rPr lang="fi-FI" dirty="0" err="1"/>
              <a:t>feasibility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4674" y="2566948"/>
            <a:ext cx="11252213" cy="5161001"/>
          </a:xfrm>
        </p:spPr>
        <p:txBody>
          <a:bodyPr anchor="t"/>
          <a:lstStyle/>
          <a:p>
            <a:pPr marL="457200" lvl="1" indent="0">
              <a:buNone/>
            </a:pP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Arctic</a:t>
            </a:r>
            <a:r>
              <a:rPr lang="fi-FI" sz="2600" dirty="0"/>
              <a:t> </a:t>
            </a:r>
            <a:r>
              <a:rPr lang="fi-FI" sz="2600" dirty="0" err="1"/>
              <a:t>Investment</a:t>
            </a:r>
            <a:r>
              <a:rPr lang="fi-FI" sz="2600" dirty="0"/>
              <a:t> </a:t>
            </a:r>
            <a:r>
              <a:rPr lang="fi-FI" sz="2600" dirty="0" err="1"/>
              <a:t>Platform</a:t>
            </a:r>
            <a:r>
              <a:rPr lang="fi-FI" sz="2600" dirty="0"/>
              <a:t> </a:t>
            </a:r>
            <a:r>
              <a:rPr lang="fi-FI" sz="2600" dirty="0" err="1"/>
              <a:t>should</a:t>
            </a:r>
            <a:r>
              <a:rPr lang="fi-FI" sz="2600" dirty="0"/>
              <a:t> </a:t>
            </a:r>
            <a:r>
              <a:rPr lang="fi-FI" sz="2600" dirty="0" err="1"/>
              <a:t>focus</a:t>
            </a:r>
            <a:r>
              <a:rPr lang="fi-FI" sz="2600" dirty="0"/>
              <a:t> on:</a:t>
            </a:r>
            <a:endParaRPr lang="fi-FI" dirty="0">
              <a:ea typeface="+mn-lt"/>
              <a:cs typeface="+mn-lt"/>
            </a:endParaRPr>
          </a:p>
          <a:p>
            <a:pPr marL="800100" lvl="1" indent="-342900"/>
            <a:endParaRPr lang="fi-FI" dirty="0">
              <a:ea typeface="+mn-lt"/>
              <a:cs typeface="+mn-lt"/>
            </a:endParaRPr>
          </a:p>
          <a:p>
            <a:pPr marL="800100" lvl="1" indent="-342900"/>
            <a:r>
              <a:rPr lang="fi-FI" dirty="0" err="1">
                <a:ea typeface="+mn-lt"/>
                <a:cs typeface="+mn-lt"/>
              </a:rPr>
              <a:t>the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potential</a:t>
            </a:r>
            <a:r>
              <a:rPr lang="fi-FI" dirty="0">
                <a:ea typeface="+mn-lt"/>
                <a:cs typeface="+mn-lt"/>
              </a:rPr>
              <a:t> of </a:t>
            </a:r>
            <a:r>
              <a:rPr lang="fi-FI" dirty="0" err="1">
                <a:ea typeface="+mn-lt"/>
                <a:cs typeface="+mn-lt"/>
              </a:rPr>
              <a:t>investing</a:t>
            </a:r>
            <a:r>
              <a:rPr lang="fi-FI" dirty="0">
                <a:ea typeface="+mn-lt"/>
                <a:cs typeface="+mn-lt"/>
              </a:rPr>
              <a:t> in </a:t>
            </a:r>
            <a:r>
              <a:rPr lang="fi-FI" dirty="0" err="1">
                <a:ea typeface="+mn-lt"/>
                <a:cs typeface="+mn-lt"/>
              </a:rPr>
              <a:t>value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chains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derived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from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 err="1">
                <a:ea typeface="+mn-lt"/>
                <a:cs typeface="+mn-lt"/>
              </a:rPr>
              <a:t>Digitisation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and a </a:t>
            </a:r>
            <a:r>
              <a:rPr lang="fi-FI" dirty="0" err="1">
                <a:ea typeface="+mn-lt"/>
                <a:cs typeface="+mn-lt"/>
              </a:rPr>
              <a:t>sustainable</a:t>
            </a:r>
            <a:r>
              <a:rPr lang="fi-FI" dirty="0">
                <a:ea typeface="+mn-lt"/>
                <a:cs typeface="+mn-lt"/>
              </a:rPr>
              <a:t> </a:t>
            </a:r>
            <a:r>
              <a:rPr lang="fi-FI" dirty="0" err="1">
                <a:ea typeface="+mn-lt"/>
                <a:cs typeface="+mn-lt"/>
              </a:rPr>
              <a:t>use</a:t>
            </a:r>
            <a:r>
              <a:rPr lang="fi-FI" dirty="0">
                <a:ea typeface="+mn-lt"/>
                <a:cs typeface="+mn-lt"/>
              </a:rPr>
              <a:t> of</a:t>
            </a:r>
            <a:r>
              <a:rPr lang="fi-FI" b="1" dirty="0">
                <a:ea typeface="+mn-lt"/>
                <a:cs typeface="+mn-lt"/>
              </a:rPr>
              <a:t> </a:t>
            </a:r>
            <a:r>
              <a:rPr lang="fi-FI" b="1" dirty="0" err="1">
                <a:ea typeface="+mn-lt"/>
                <a:cs typeface="+mn-lt"/>
              </a:rPr>
              <a:t>Arctic</a:t>
            </a:r>
            <a:r>
              <a:rPr lang="fi-FI" b="1" dirty="0">
                <a:ea typeface="+mn-lt"/>
                <a:cs typeface="+mn-lt"/>
              </a:rPr>
              <a:t> Natural Resources</a:t>
            </a:r>
            <a:r>
              <a:rPr lang="fi-FI" dirty="0"/>
              <a:t> </a:t>
            </a:r>
            <a:r>
              <a:rPr lang="fi-FI" dirty="0" err="1"/>
              <a:t>instead</a:t>
            </a:r>
            <a:r>
              <a:rPr lang="fi-FI" dirty="0"/>
              <a:t> of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sector</a:t>
            </a:r>
            <a:r>
              <a:rPr lang="fi-FI" dirty="0"/>
              <a:t>(s)</a:t>
            </a:r>
            <a:endParaRPr lang="fi-FI" dirty="0" err="1"/>
          </a:p>
          <a:p>
            <a:pPr marL="800100" lvl="1" indent="-342900"/>
            <a:r>
              <a:rPr lang="fi-FI" sz="2400" dirty="0"/>
              <a:t>Project </a:t>
            </a:r>
            <a:r>
              <a:rPr lang="fi-FI" sz="2400" dirty="0" err="1"/>
              <a:t>maturity</a:t>
            </a:r>
            <a:r>
              <a:rPr lang="fi-FI" sz="2400" dirty="0"/>
              <a:t> </a:t>
            </a:r>
            <a:r>
              <a:rPr lang="fi-FI" sz="2400" dirty="0" err="1"/>
              <a:t>rather</a:t>
            </a:r>
            <a:r>
              <a:rPr lang="fi-FI" sz="2400" dirty="0"/>
              <a:t> </a:t>
            </a:r>
            <a:r>
              <a:rPr lang="fi-FI" sz="2400" dirty="0" err="1"/>
              <a:t>than</a:t>
            </a:r>
            <a:r>
              <a:rPr lang="fi-FI" sz="2400" dirty="0"/>
              <a:t> </a:t>
            </a:r>
            <a:r>
              <a:rPr lang="fi-FI" sz="2400" dirty="0" err="1"/>
              <a:t>company</a:t>
            </a:r>
            <a:r>
              <a:rPr lang="fi-FI" sz="2400" dirty="0"/>
              <a:t> </a:t>
            </a:r>
            <a:r>
              <a:rPr lang="fi-FI" sz="2400" dirty="0" err="1"/>
              <a:t>maturity</a:t>
            </a:r>
            <a:endParaRPr lang="fi-FI" sz="2400" dirty="0"/>
          </a:p>
          <a:p>
            <a:pPr marL="800100" lvl="1" indent="-342900"/>
            <a:endParaRPr lang="fi-FI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fi-FI" b="1" dirty="0" err="1"/>
              <a:t>Surveys</a:t>
            </a:r>
            <a:r>
              <a:rPr lang="fi-FI" b="1" dirty="0"/>
              <a:t> </a:t>
            </a:r>
            <a:r>
              <a:rPr lang="fi-FI" dirty="0"/>
              <a:t>to </a:t>
            </a:r>
            <a:r>
              <a:rPr lang="fi-FI" b="1" dirty="0" err="1"/>
              <a:t>SMEs</a:t>
            </a:r>
            <a:r>
              <a:rPr lang="fi-FI" dirty="0"/>
              <a:t> </a:t>
            </a:r>
            <a:r>
              <a:rPr lang="fi-FI" dirty="0" err="1"/>
              <a:t>with</a:t>
            </a:r>
            <a:r>
              <a:rPr lang="fi-FI" dirty="0"/>
              <a:t> </a:t>
            </a:r>
            <a:r>
              <a:rPr lang="fi-FI" dirty="0" err="1"/>
              <a:t>investment</a:t>
            </a:r>
            <a:r>
              <a:rPr lang="fi-FI" dirty="0"/>
              <a:t> </a:t>
            </a:r>
            <a:r>
              <a:rPr lang="fi-FI" dirty="0" err="1"/>
              <a:t>plans</a:t>
            </a:r>
            <a:r>
              <a:rPr lang="fi-FI" dirty="0"/>
              <a:t>, </a:t>
            </a:r>
            <a:r>
              <a:rPr lang="fi-FI" b="1" dirty="0" err="1"/>
              <a:t>potential</a:t>
            </a:r>
            <a:r>
              <a:rPr lang="fi-FI" b="1" dirty="0"/>
              <a:t> </a:t>
            </a:r>
            <a:r>
              <a:rPr lang="fi-FI" b="1" dirty="0" err="1"/>
              <a:t>financiers</a:t>
            </a:r>
            <a:r>
              <a:rPr lang="fi-FI" dirty="0"/>
              <a:t> &amp; </a:t>
            </a:r>
            <a:r>
              <a:rPr lang="fi-FI" b="1" dirty="0" err="1"/>
              <a:t>cluster</a:t>
            </a:r>
            <a:r>
              <a:rPr lang="fi-FI" b="1" dirty="0"/>
              <a:t> </a:t>
            </a:r>
            <a:r>
              <a:rPr lang="fi-FI" b="1" dirty="0" err="1"/>
              <a:t>organisations</a:t>
            </a:r>
            <a:r>
              <a:rPr lang="fi-FI" dirty="0"/>
              <a:t> </a:t>
            </a:r>
            <a:r>
              <a:rPr lang="fi-FI" dirty="0" err="1"/>
              <a:t>clarify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supply</a:t>
            </a:r>
            <a:r>
              <a:rPr lang="fi-FI" dirty="0"/>
              <a:t> and </a:t>
            </a:r>
            <a:r>
              <a:rPr lang="fi-FI" dirty="0" err="1"/>
              <a:t>demand</a:t>
            </a:r>
            <a:r>
              <a:rPr lang="fi-FI" dirty="0"/>
              <a:t> side of </a:t>
            </a:r>
            <a:r>
              <a:rPr lang="fi-FI" dirty="0" err="1"/>
              <a:t>investments</a:t>
            </a:r>
            <a:r>
              <a:rPr lang="fi-FI" dirty="0"/>
              <a:t>.</a:t>
            </a:r>
            <a:endParaRPr lang="fi-FI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fi-FI" sz="2400" dirty="0">
              <a:cs typeface="Calibri" panose="020F0502020204030204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584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Next </a:t>
            </a:r>
            <a:r>
              <a:rPr lang="fi-FI" dirty="0" err="1"/>
              <a:t>steps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towards</a:t>
            </a:r>
            <a:r>
              <a:rPr lang="fi-FI" dirty="0"/>
              <a:t> an AIP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1168" y="1490472"/>
            <a:ext cx="11856720" cy="4686491"/>
          </a:xfrm>
        </p:spPr>
        <p:txBody>
          <a:bodyPr anchor="t"/>
          <a:lstStyle/>
          <a:p>
            <a:endParaRPr lang="fi-FI" dirty="0"/>
          </a:p>
          <a:p>
            <a:r>
              <a:rPr lang="fi-FI" b="1" dirty="0" err="1"/>
              <a:t>September</a:t>
            </a:r>
            <a:r>
              <a:rPr lang="fi-FI" b="1" dirty="0"/>
              <a:t>-November</a:t>
            </a:r>
            <a:r>
              <a:rPr lang="fi-FI" dirty="0"/>
              <a:t>: </a:t>
            </a:r>
            <a:r>
              <a:rPr lang="fi-FI" dirty="0" err="1"/>
              <a:t>Reactions</a:t>
            </a:r>
            <a:r>
              <a:rPr lang="fi-FI" dirty="0"/>
              <a:t> on </a:t>
            </a:r>
            <a:r>
              <a:rPr lang="fi-FI" dirty="0" err="1"/>
              <a:t>early</a:t>
            </a:r>
            <a:r>
              <a:rPr lang="fi-FI" dirty="0"/>
              <a:t> </a:t>
            </a:r>
            <a:r>
              <a:rPr lang="fi-FI" dirty="0" err="1"/>
              <a:t>results</a:t>
            </a:r>
            <a:r>
              <a:rPr lang="fi-FI" dirty="0"/>
              <a:t> of </a:t>
            </a:r>
            <a:r>
              <a:rPr lang="fi-FI" dirty="0" err="1"/>
              <a:t>surveys</a:t>
            </a:r>
            <a:r>
              <a:rPr lang="fi-FI" dirty="0"/>
              <a:t> (</a:t>
            </a:r>
            <a:r>
              <a:rPr lang="fi-FI" dirty="0" err="1"/>
              <a:t>financial</a:t>
            </a:r>
            <a:r>
              <a:rPr lang="fi-FI" dirty="0"/>
              <a:t> </a:t>
            </a:r>
            <a:r>
              <a:rPr lang="fi-FI" dirty="0" err="1"/>
              <a:t>experts</a:t>
            </a:r>
            <a:r>
              <a:rPr lang="fi-FI" dirty="0"/>
              <a:t> &amp; </a:t>
            </a:r>
            <a:r>
              <a:rPr lang="fi-FI" dirty="0" err="1"/>
              <a:t>regional</a:t>
            </a:r>
            <a:r>
              <a:rPr lang="fi-FI" dirty="0"/>
              <a:t> </a:t>
            </a:r>
            <a:r>
              <a:rPr lang="fi-FI" dirty="0" err="1"/>
              <a:t>representatives</a:t>
            </a:r>
            <a:r>
              <a:rPr lang="fi-FI" dirty="0"/>
              <a:t>) and </a:t>
            </a:r>
            <a:r>
              <a:rPr lang="fi-FI" dirty="0" err="1"/>
              <a:t>analysis</a:t>
            </a:r>
            <a:r>
              <a:rPr lang="fi-FI" dirty="0"/>
              <a:t> on </a:t>
            </a:r>
            <a:r>
              <a:rPr lang="fi-FI" dirty="0" err="1"/>
              <a:t>demand</a:t>
            </a:r>
            <a:r>
              <a:rPr lang="fi-FI" dirty="0"/>
              <a:t> and </a:t>
            </a:r>
            <a:r>
              <a:rPr lang="fi-FI" dirty="0" err="1"/>
              <a:t>feasibility</a:t>
            </a:r>
            <a:endParaRPr lang="fi-FI" dirty="0"/>
          </a:p>
          <a:p>
            <a:r>
              <a:rPr lang="fi-FI" b="1" dirty="0">
                <a:cs typeface="Calibri" panose="020F0502020204030204"/>
              </a:rPr>
              <a:t>October-November</a:t>
            </a:r>
            <a:r>
              <a:rPr lang="fi-FI" dirty="0">
                <a:cs typeface="Calibri" panose="020F0502020204030204"/>
              </a:rPr>
              <a:t>: </a:t>
            </a:r>
            <a:r>
              <a:rPr lang="fi-FI" dirty="0" err="1">
                <a:cs typeface="Calibri" panose="020F0502020204030204"/>
              </a:rPr>
              <a:t>Additional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secondary</a:t>
            </a:r>
            <a:r>
              <a:rPr lang="fi-FI" dirty="0">
                <a:cs typeface="Calibri" panose="020F0502020204030204"/>
              </a:rPr>
              <a:t> data – </a:t>
            </a:r>
            <a:r>
              <a:rPr lang="fi-FI" dirty="0" err="1">
                <a:cs typeface="Calibri" panose="020F0502020204030204"/>
              </a:rPr>
              <a:t>recommendations</a:t>
            </a:r>
            <a:r>
              <a:rPr lang="fi-FI" dirty="0">
                <a:cs typeface="Calibri" panose="020F0502020204030204"/>
              </a:rPr>
              <a:t> of </a:t>
            </a:r>
            <a:r>
              <a:rPr lang="fi-FI" dirty="0" err="1">
                <a:cs typeface="Calibri" panose="020F0502020204030204"/>
              </a:rPr>
              <a:t>financial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experts</a:t>
            </a:r>
            <a:r>
              <a:rPr lang="fi-FI" dirty="0">
                <a:cs typeface="Calibri" panose="020F0502020204030204"/>
              </a:rPr>
              <a:t> to </a:t>
            </a:r>
            <a:r>
              <a:rPr lang="fi-FI" dirty="0" err="1">
                <a:cs typeface="Calibri" panose="020F0502020204030204"/>
              </a:rPr>
              <a:t>be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discussed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with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project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partners</a:t>
            </a:r>
            <a:r>
              <a:rPr lang="fi-FI" dirty="0">
                <a:cs typeface="Calibri" panose="020F0502020204030204"/>
              </a:rPr>
              <a:t> and </a:t>
            </a:r>
            <a:r>
              <a:rPr lang="fi-FI" dirty="0" err="1">
                <a:cs typeface="Calibri" panose="020F0502020204030204"/>
              </a:rPr>
              <a:t>regional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representatives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within</a:t>
            </a:r>
            <a:r>
              <a:rPr lang="fi-FI" dirty="0">
                <a:cs typeface="Calibri" panose="020F0502020204030204"/>
              </a:rPr>
              <a:t> a </a:t>
            </a:r>
            <a:r>
              <a:rPr lang="fi-FI" dirty="0" err="1">
                <a:cs typeface="Calibri" panose="020F0502020204030204"/>
              </a:rPr>
              <a:t>week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from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now</a:t>
            </a:r>
            <a:endParaRPr lang="fi-FI" dirty="0"/>
          </a:p>
          <a:p>
            <a:r>
              <a:rPr lang="fi-FI" b="1" dirty="0"/>
              <a:t>By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end</a:t>
            </a:r>
            <a:r>
              <a:rPr lang="fi-FI" b="1" dirty="0"/>
              <a:t> of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year</a:t>
            </a:r>
            <a:r>
              <a:rPr lang="fi-FI" dirty="0"/>
              <a:t>: </a:t>
            </a:r>
            <a:r>
              <a:rPr lang="fi-FI" dirty="0" err="1"/>
              <a:t>Ready</a:t>
            </a:r>
            <a:r>
              <a:rPr lang="fi-FI" dirty="0"/>
              <a:t> </a:t>
            </a:r>
            <a:r>
              <a:rPr lang="fi-FI" dirty="0" err="1"/>
              <a:t>feasibility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road</a:t>
            </a:r>
            <a:r>
              <a:rPr lang="fi-FI" dirty="0"/>
              <a:t> </a:t>
            </a:r>
            <a:r>
              <a:rPr lang="fi-FI" dirty="0" err="1"/>
              <a:t>map</a:t>
            </a:r>
            <a:endParaRPr lang="fi-FI" dirty="0">
              <a:highlight>
                <a:srgbClr val="FFFF00"/>
              </a:highlight>
              <a:cs typeface="Calibri"/>
            </a:endParaRPr>
          </a:p>
          <a:p>
            <a:r>
              <a:rPr lang="fi-FI" b="1" dirty="0"/>
              <a:t>2020</a:t>
            </a:r>
            <a:r>
              <a:rPr lang="fi-FI" dirty="0"/>
              <a:t>: </a:t>
            </a:r>
            <a:r>
              <a:rPr lang="fi-FI" dirty="0" err="1">
                <a:ea typeface="+mn-lt"/>
                <a:cs typeface="+mn-lt"/>
              </a:rPr>
              <a:t>Preparing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implementation</a:t>
            </a:r>
            <a:r>
              <a:rPr lang="fi-FI" dirty="0"/>
              <a:t> </a:t>
            </a:r>
            <a:r>
              <a:rPr lang="fi-FI" dirty="0" err="1"/>
              <a:t>phase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22FEA7-0D51-4A6D-BE63-3C3AA2C04BFB}" type="datetime1">
              <a:rPr lang="fi-FI" smtClean="0"/>
              <a:pPr algn="r"/>
              <a:t>1.12.2021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02F20-122B-45E0-8425-CFBEB0342CED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087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307</Words>
  <Application>Microsoft Office PowerPoint</Application>
  <PresentationFormat>Breitbild</PresentationFormat>
  <Paragraphs>43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Introduction to the process and ambitions of the Arctic Investment Platform</vt:lpstr>
      <vt:lpstr>Why more structured funding cooperation?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Further specifying the focus through a fully-fledged feasibility study</vt:lpstr>
      <vt:lpstr>Next steps in the work towards an AIP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Lasse</dc:creator>
  <cp:lastModifiedBy>jf</cp:lastModifiedBy>
  <cp:revision>410</cp:revision>
  <dcterms:created xsi:type="dcterms:W3CDTF">2018-05-30T07:16:03Z</dcterms:created>
  <dcterms:modified xsi:type="dcterms:W3CDTF">2021-12-01T13:43:58Z</dcterms:modified>
</cp:coreProperties>
</file>