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60" r:id="rId2"/>
    <p:sldId id="285" r:id="rId3"/>
    <p:sldId id="29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86" r:id="rId13"/>
    <p:sldId id="277" r:id="rId14"/>
    <p:sldId id="261" r:id="rId15"/>
    <p:sldId id="310" r:id="rId16"/>
    <p:sldId id="311" r:id="rId17"/>
    <p:sldId id="312" r:id="rId18"/>
    <p:sldId id="309" r:id="rId19"/>
    <p:sldId id="307" r:id="rId20"/>
    <p:sldId id="273" r:id="rId21"/>
    <p:sldId id="274" r:id="rId22"/>
    <p:sldId id="275" r:id="rId23"/>
    <p:sldId id="265" r:id="rId24"/>
    <p:sldId id="279" r:id="rId25"/>
    <p:sldId id="278" r:id="rId26"/>
    <p:sldId id="267" r:id="rId27"/>
    <p:sldId id="280" r:id="rId28"/>
    <p:sldId id="284" r:id="rId29"/>
    <p:sldId id="262" r:id="rId30"/>
    <p:sldId id="271" r:id="rId31"/>
    <p:sldId id="264" r:id="rId32"/>
    <p:sldId id="297" r:id="rId33"/>
    <p:sldId id="281" r:id="rId3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9672" autoAdjust="0"/>
  </p:normalViewPr>
  <p:slideViewPr>
    <p:cSldViewPr snapToGrid="0">
      <p:cViewPr varScale="1">
        <p:scale>
          <a:sx n="45" d="100"/>
          <a:sy n="45" d="100"/>
        </p:scale>
        <p:origin x="678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Forshaga\F&#229;ngstAnalys2012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7655509655753069E-2"/>
          <c:y val="8.5438317423482971E-2"/>
          <c:w val="0.82176933746383829"/>
          <c:h val="0.768264825033490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Blad7!$I$1</c:f>
              <c:strCache>
                <c:ptCount val="1"/>
                <c:pt idx="0">
                  <c:v>N_Fish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Blad7!$A$2:$A$102</c:f>
              <c:numCache>
                <c:formatCode>yy/mm/dd;@</c:formatCode>
                <c:ptCount val="101"/>
                <c:pt idx="0">
                  <c:v>41085</c:v>
                </c:pt>
                <c:pt idx="1">
                  <c:v>41086</c:v>
                </c:pt>
                <c:pt idx="2">
                  <c:v>41087</c:v>
                </c:pt>
                <c:pt idx="3">
                  <c:v>41088</c:v>
                </c:pt>
                <c:pt idx="4">
                  <c:v>41089</c:v>
                </c:pt>
                <c:pt idx="5">
                  <c:v>41090</c:v>
                </c:pt>
                <c:pt idx="6">
                  <c:v>41091</c:v>
                </c:pt>
                <c:pt idx="7">
                  <c:v>41092</c:v>
                </c:pt>
                <c:pt idx="8">
                  <c:v>41093</c:v>
                </c:pt>
                <c:pt idx="9">
                  <c:v>41094</c:v>
                </c:pt>
                <c:pt idx="10">
                  <c:v>41095</c:v>
                </c:pt>
                <c:pt idx="11">
                  <c:v>41096</c:v>
                </c:pt>
                <c:pt idx="12">
                  <c:v>41097</c:v>
                </c:pt>
                <c:pt idx="13">
                  <c:v>41098</c:v>
                </c:pt>
                <c:pt idx="14">
                  <c:v>41099</c:v>
                </c:pt>
                <c:pt idx="15">
                  <c:v>41100</c:v>
                </c:pt>
                <c:pt idx="16">
                  <c:v>41101</c:v>
                </c:pt>
                <c:pt idx="17">
                  <c:v>41102</c:v>
                </c:pt>
                <c:pt idx="18">
                  <c:v>41103</c:v>
                </c:pt>
                <c:pt idx="19">
                  <c:v>41104</c:v>
                </c:pt>
                <c:pt idx="20">
                  <c:v>41105</c:v>
                </c:pt>
                <c:pt idx="21">
                  <c:v>41106</c:v>
                </c:pt>
                <c:pt idx="22">
                  <c:v>41107</c:v>
                </c:pt>
                <c:pt idx="23">
                  <c:v>41108</c:v>
                </c:pt>
                <c:pt idx="24">
                  <c:v>41109</c:v>
                </c:pt>
                <c:pt idx="25">
                  <c:v>41110</c:v>
                </c:pt>
                <c:pt idx="26">
                  <c:v>41111</c:v>
                </c:pt>
                <c:pt idx="27">
                  <c:v>41112</c:v>
                </c:pt>
                <c:pt idx="28">
                  <c:v>41113</c:v>
                </c:pt>
                <c:pt idx="29">
                  <c:v>41114</c:v>
                </c:pt>
                <c:pt idx="30">
                  <c:v>41115</c:v>
                </c:pt>
                <c:pt idx="31">
                  <c:v>41116</c:v>
                </c:pt>
                <c:pt idx="32">
                  <c:v>41117</c:v>
                </c:pt>
                <c:pt idx="33">
                  <c:v>41118</c:v>
                </c:pt>
                <c:pt idx="34">
                  <c:v>41119</c:v>
                </c:pt>
                <c:pt idx="35">
                  <c:v>41120</c:v>
                </c:pt>
                <c:pt idx="36">
                  <c:v>41121</c:v>
                </c:pt>
                <c:pt idx="37">
                  <c:v>41122</c:v>
                </c:pt>
                <c:pt idx="38">
                  <c:v>41123</c:v>
                </c:pt>
                <c:pt idx="39">
                  <c:v>41124</c:v>
                </c:pt>
                <c:pt idx="40">
                  <c:v>41125</c:v>
                </c:pt>
                <c:pt idx="41">
                  <c:v>41126</c:v>
                </c:pt>
                <c:pt idx="42">
                  <c:v>41127</c:v>
                </c:pt>
                <c:pt idx="43">
                  <c:v>41128</c:v>
                </c:pt>
                <c:pt idx="44">
                  <c:v>41129</c:v>
                </c:pt>
                <c:pt idx="45">
                  <c:v>41130</c:v>
                </c:pt>
                <c:pt idx="46">
                  <c:v>41131</c:v>
                </c:pt>
                <c:pt idx="47">
                  <c:v>41132</c:v>
                </c:pt>
                <c:pt idx="48">
                  <c:v>41133</c:v>
                </c:pt>
                <c:pt idx="49">
                  <c:v>41134</c:v>
                </c:pt>
                <c:pt idx="50">
                  <c:v>41135</c:v>
                </c:pt>
                <c:pt idx="51">
                  <c:v>41136</c:v>
                </c:pt>
                <c:pt idx="52">
                  <c:v>41137</c:v>
                </c:pt>
                <c:pt idx="53">
                  <c:v>41138</c:v>
                </c:pt>
                <c:pt idx="54">
                  <c:v>41139</c:v>
                </c:pt>
                <c:pt idx="55">
                  <c:v>41140</c:v>
                </c:pt>
                <c:pt idx="56">
                  <c:v>41141</c:v>
                </c:pt>
                <c:pt idx="57">
                  <c:v>41142</c:v>
                </c:pt>
                <c:pt idx="58">
                  <c:v>41143</c:v>
                </c:pt>
                <c:pt idx="59">
                  <c:v>41144</c:v>
                </c:pt>
                <c:pt idx="60">
                  <c:v>41145</c:v>
                </c:pt>
                <c:pt idx="61">
                  <c:v>41146</c:v>
                </c:pt>
                <c:pt idx="62">
                  <c:v>41147</c:v>
                </c:pt>
                <c:pt idx="63">
                  <c:v>41148</c:v>
                </c:pt>
                <c:pt idx="64">
                  <c:v>41149</c:v>
                </c:pt>
                <c:pt idx="65">
                  <c:v>41150</c:v>
                </c:pt>
                <c:pt idx="66">
                  <c:v>41151</c:v>
                </c:pt>
                <c:pt idx="67">
                  <c:v>41152</c:v>
                </c:pt>
                <c:pt idx="68">
                  <c:v>41153</c:v>
                </c:pt>
                <c:pt idx="69">
                  <c:v>41154</c:v>
                </c:pt>
                <c:pt idx="70">
                  <c:v>41155</c:v>
                </c:pt>
                <c:pt idx="71">
                  <c:v>41156</c:v>
                </c:pt>
                <c:pt idx="72">
                  <c:v>41157</c:v>
                </c:pt>
                <c:pt idx="73">
                  <c:v>41158</c:v>
                </c:pt>
                <c:pt idx="74">
                  <c:v>41159</c:v>
                </c:pt>
                <c:pt idx="75">
                  <c:v>41160</c:v>
                </c:pt>
                <c:pt idx="76">
                  <c:v>41161</c:v>
                </c:pt>
                <c:pt idx="77">
                  <c:v>41162</c:v>
                </c:pt>
                <c:pt idx="78">
                  <c:v>41163</c:v>
                </c:pt>
                <c:pt idx="79">
                  <c:v>41164</c:v>
                </c:pt>
                <c:pt idx="80">
                  <c:v>41165</c:v>
                </c:pt>
                <c:pt idx="81">
                  <c:v>41166</c:v>
                </c:pt>
                <c:pt idx="82">
                  <c:v>41167</c:v>
                </c:pt>
                <c:pt idx="83">
                  <c:v>41168</c:v>
                </c:pt>
                <c:pt idx="84">
                  <c:v>41169</c:v>
                </c:pt>
                <c:pt idx="85">
                  <c:v>41170</c:v>
                </c:pt>
                <c:pt idx="86">
                  <c:v>41171</c:v>
                </c:pt>
                <c:pt idx="87">
                  <c:v>41172</c:v>
                </c:pt>
                <c:pt idx="88">
                  <c:v>41173</c:v>
                </c:pt>
                <c:pt idx="89">
                  <c:v>41174</c:v>
                </c:pt>
                <c:pt idx="90">
                  <c:v>41175</c:v>
                </c:pt>
                <c:pt idx="91">
                  <c:v>41176</c:v>
                </c:pt>
                <c:pt idx="92">
                  <c:v>41177</c:v>
                </c:pt>
                <c:pt idx="93">
                  <c:v>41178</c:v>
                </c:pt>
                <c:pt idx="94">
                  <c:v>41179</c:v>
                </c:pt>
                <c:pt idx="95">
                  <c:v>41180</c:v>
                </c:pt>
                <c:pt idx="96">
                  <c:v>41181</c:v>
                </c:pt>
                <c:pt idx="97">
                  <c:v>41182</c:v>
                </c:pt>
                <c:pt idx="98">
                  <c:v>41183</c:v>
                </c:pt>
                <c:pt idx="99">
                  <c:v>41184</c:v>
                </c:pt>
                <c:pt idx="100">
                  <c:v>41185</c:v>
                </c:pt>
              </c:numCache>
            </c:numRef>
          </c:cat>
          <c:val>
            <c:numRef>
              <c:f>Blad7!$I$2:$I$102</c:f>
              <c:numCache>
                <c:formatCode>General</c:formatCode>
                <c:ptCount val="101"/>
                <c:pt idx="0">
                  <c:v>6</c:v>
                </c:pt>
                <c:pt idx="1">
                  <c:v>60</c:v>
                </c:pt>
                <c:pt idx="2">
                  <c:v>66</c:v>
                </c:pt>
                <c:pt idx="3">
                  <c:v>215</c:v>
                </c:pt>
                <c:pt idx="4">
                  <c:v>93</c:v>
                </c:pt>
                <c:pt idx="5">
                  <c:v>6</c:v>
                </c:pt>
                <c:pt idx="6">
                  <c:v>36</c:v>
                </c:pt>
                <c:pt idx="7">
                  <c:v>4</c:v>
                </c:pt>
                <c:pt idx="8">
                  <c:v>57</c:v>
                </c:pt>
                <c:pt idx="9">
                  <c:v>54</c:v>
                </c:pt>
                <c:pt idx="10">
                  <c:v>57</c:v>
                </c:pt>
                <c:pt idx="11">
                  <c:v>103</c:v>
                </c:pt>
                <c:pt idx="12">
                  <c:v>86</c:v>
                </c:pt>
                <c:pt idx="13">
                  <c:v>72</c:v>
                </c:pt>
                <c:pt idx="14">
                  <c:v>32</c:v>
                </c:pt>
                <c:pt idx="15">
                  <c:v>19</c:v>
                </c:pt>
                <c:pt idx="16">
                  <c:v>5</c:v>
                </c:pt>
                <c:pt idx="17">
                  <c:v>1</c:v>
                </c:pt>
                <c:pt idx="18">
                  <c:v>6</c:v>
                </c:pt>
                <c:pt idx="19">
                  <c:v>6</c:v>
                </c:pt>
                <c:pt idx="20">
                  <c:v>4</c:v>
                </c:pt>
                <c:pt idx="21">
                  <c:v>10</c:v>
                </c:pt>
                <c:pt idx="22">
                  <c:v>3</c:v>
                </c:pt>
                <c:pt idx="23">
                  <c:v>12</c:v>
                </c:pt>
                <c:pt idx="24">
                  <c:v>27</c:v>
                </c:pt>
                <c:pt idx="25">
                  <c:v>24</c:v>
                </c:pt>
                <c:pt idx="26">
                  <c:v>19</c:v>
                </c:pt>
                <c:pt idx="27">
                  <c:v>15</c:v>
                </c:pt>
                <c:pt idx="28">
                  <c:v>13</c:v>
                </c:pt>
                <c:pt idx="29">
                  <c:v>8</c:v>
                </c:pt>
                <c:pt idx="30">
                  <c:v>13</c:v>
                </c:pt>
                <c:pt idx="31">
                  <c:v>29</c:v>
                </c:pt>
                <c:pt idx="32">
                  <c:v>25</c:v>
                </c:pt>
                <c:pt idx="33">
                  <c:v>36</c:v>
                </c:pt>
                <c:pt idx="34">
                  <c:v>59</c:v>
                </c:pt>
                <c:pt idx="35">
                  <c:v>56</c:v>
                </c:pt>
                <c:pt idx="36">
                  <c:v>32</c:v>
                </c:pt>
                <c:pt idx="37">
                  <c:v>30</c:v>
                </c:pt>
                <c:pt idx="38">
                  <c:v>33</c:v>
                </c:pt>
                <c:pt idx="39">
                  <c:v>55</c:v>
                </c:pt>
                <c:pt idx="40">
                  <c:v>26</c:v>
                </c:pt>
                <c:pt idx="41">
                  <c:v>50</c:v>
                </c:pt>
                <c:pt idx="42">
                  <c:v>38</c:v>
                </c:pt>
                <c:pt idx="43">
                  <c:v>54</c:v>
                </c:pt>
                <c:pt idx="44">
                  <c:v>26</c:v>
                </c:pt>
                <c:pt idx="45">
                  <c:v>9</c:v>
                </c:pt>
                <c:pt idx="46">
                  <c:v>23</c:v>
                </c:pt>
                <c:pt idx="47">
                  <c:v>14</c:v>
                </c:pt>
                <c:pt idx="48">
                  <c:v>17</c:v>
                </c:pt>
                <c:pt idx="49">
                  <c:v>21</c:v>
                </c:pt>
                <c:pt idx="50">
                  <c:v>36</c:v>
                </c:pt>
                <c:pt idx="51">
                  <c:v>30</c:v>
                </c:pt>
                <c:pt idx="52">
                  <c:v>26</c:v>
                </c:pt>
                <c:pt idx="53">
                  <c:v>36</c:v>
                </c:pt>
                <c:pt idx="54">
                  <c:v>44</c:v>
                </c:pt>
                <c:pt idx="55">
                  <c:v>52</c:v>
                </c:pt>
                <c:pt idx="56">
                  <c:v>38</c:v>
                </c:pt>
                <c:pt idx="57">
                  <c:v>123</c:v>
                </c:pt>
                <c:pt idx="58">
                  <c:v>60</c:v>
                </c:pt>
                <c:pt idx="59">
                  <c:v>35</c:v>
                </c:pt>
                <c:pt idx="60">
                  <c:v>3</c:v>
                </c:pt>
                <c:pt idx="61">
                  <c:v>6</c:v>
                </c:pt>
                <c:pt idx="62">
                  <c:v>1</c:v>
                </c:pt>
                <c:pt idx="63">
                  <c:v>12</c:v>
                </c:pt>
                <c:pt idx="64">
                  <c:v>1</c:v>
                </c:pt>
                <c:pt idx="65">
                  <c:v>3</c:v>
                </c:pt>
                <c:pt idx="66">
                  <c:v>7</c:v>
                </c:pt>
                <c:pt idx="67">
                  <c:v>9</c:v>
                </c:pt>
                <c:pt idx="68">
                  <c:v>13</c:v>
                </c:pt>
                <c:pt idx="69">
                  <c:v>8</c:v>
                </c:pt>
                <c:pt idx="70">
                  <c:v>10</c:v>
                </c:pt>
                <c:pt idx="71">
                  <c:v>22</c:v>
                </c:pt>
                <c:pt idx="72">
                  <c:v>28</c:v>
                </c:pt>
                <c:pt idx="73">
                  <c:v>52</c:v>
                </c:pt>
                <c:pt idx="74">
                  <c:v>18</c:v>
                </c:pt>
                <c:pt idx="75">
                  <c:v>34</c:v>
                </c:pt>
                <c:pt idx="76">
                  <c:v>38</c:v>
                </c:pt>
                <c:pt idx="77">
                  <c:v>100</c:v>
                </c:pt>
                <c:pt idx="78">
                  <c:v>55</c:v>
                </c:pt>
                <c:pt idx="79">
                  <c:v>30</c:v>
                </c:pt>
                <c:pt idx="80">
                  <c:v>17</c:v>
                </c:pt>
                <c:pt idx="81">
                  <c:v>23</c:v>
                </c:pt>
                <c:pt idx="82">
                  <c:v>37</c:v>
                </c:pt>
                <c:pt idx="83">
                  <c:v>34</c:v>
                </c:pt>
                <c:pt idx="84">
                  <c:v>53</c:v>
                </c:pt>
                <c:pt idx="85">
                  <c:v>22</c:v>
                </c:pt>
                <c:pt idx="86">
                  <c:v>17</c:v>
                </c:pt>
                <c:pt idx="87">
                  <c:v>21</c:v>
                </c:pt>
                <c:pt idx="88">
                  <c:v>1</c:v>
                </c:pt>
                <c:pt idx="89">
                  <c:v>1</c:v>
                </c:pt>
                <c:pt idx="90">
                  <c:v>9</c:v>
                </c:pt>
                <c:pt idx="91">
                  <c:v>3</c:v>
                </c:pt>
                <c:pt idx="92">
                  <c:v>6</c:v>
                </c:pt>
                <c:pt idx="93">
                  <c:v>9</c:v>
                </c:pt>
                <c:pt idx="94">
                  <c:v>14</c:v>
                </c:pt>
                <c:pt idx="95">
                  <c:v>14</c:v>
                </c:pt>
                <c:pt idx="96">
                  <c:v>15</c:v>
                </c:pt>
                <c:pt idx="97">
                  <c:v>7</c:v>
                </c:pt>
                <c:pt idx="10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56-48A8-A29F-3FEF83FFD6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698230576"/>
        <c:axId val="-698217520"/>
      </c:barChart>
      <c:lineChart>
        <c:grouping val="standard"/>
        <c:varyColors val="0"/>
        <c:ser>
          <c:idx val="2"/>
          <c:order val="1"/>
          <c:tx>
            <c:strRef>
              <c:f>Blad7!$D$1</c:f>
              <c:strCache>
                <c:ptCount val="1"/>
                <c:pt idx="0">
                  <c:v>Q_turb</c:v>
                </c:pt>
              </c:strCache>
            </c:strRef>
          </c:tx>
          <c:spPr>
            <a:ln w="254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Blad7!$A$2:$A$102</c:f>
              <c:numCache>
                <c:formatCode>yy/mm/dd;@</c:formatCode>
                <c:ptCount val="101"/>
                <c:pt idx="0">
                  <c:v>41085</c:v>
                </c:pt>
                <c:pt idx="1">
                  <c:v>41086</c:v>
                </c:pt>
                <c:pt idx="2">
                  <c:v>41087</c:v>
                </c:pt>
                <c:pt idx="3">
                  <c:v>41088</c:v>
                </c:pt>
                <c:pt idx="4">
                  <c:v>41089</c:v>
                </c:pt>
                <c:pt idx="5">
                  <c:v>41090</c:v>
                </c:pt>
                <c:pt idx="6">
                  <c:v>41091</c:v>
                </c:pt>
                <c:pt idx="7">
                  <c:v>41092</c:v>
                </c:pt>
                <c:pt idx="8">
                  <c:v>41093</c:v>
                </c:pt>
                <c:pt idx="9">
                  <c:v>41094</c:v>
                </c:pt>
                <c:pt idx="10">
                  <c:v>41095</c:v>
                </c:pt>
                <c:pt idx="11">
                  <c:v>41096</c:v>
                </c:pt>
                <c:pt idx="12">
                  <c:v>41097</c:v>
                </c:pt>
                <c:pt idx="13">
                  <c:v>41098</c:v>
                </c:pt>
                <c:pt idx="14">
                  <c:v>41099</c:v>
                </c:pt>
                <c:pt idx="15">
                  <c:v>41100</c:v>
                </c:pt>
                <c:pt idx="16">
                  <c:v>41101</c:v>
                </c:pt>
                <c:pt idx="17">
                  <c:v>41102</c:v>
                </c:pt>
                <c:pt idx="18">
                  <c:v>41103</c:v>
                </c:pt>
                <c:pt idx="19">
                  <c:v>41104</c:v>
                </c:pt>
                <c:pt idx="20">
                  <c:v>41105</c:v>
                </c:pt>
                <c:pt idx="21">
                  <c:v>41106</c:v>
                </c:pt>
                <c:pt idx="22">
                  <c:v>41107</c:v>
                </c:pt>
                <c:pt idx="23">
                  <c:v>41108</c:v>
                </c:pt>
                <c:pt idx="24">
                  <c:v>41109</c:v>
                </c:pt>
                <c:pt idx="25">
                  <c:v>41110</c:v>
                </c:pt>
                <c:pt idx="26">
                  <c:v>41111</c:v>
                </c:pt>
                <c:pt idx="27">
                  <c:v>41112</c:v>
                </c:pt>
                <c:pt idx="28">
                  <c:v>41113</c:v>
                </c:pt>
                <c:pt idx="29">
                  <c:v>41114</c:v>
                </c:pt>
                <c:pt idx="30">
                  <c:v>41115</c:v>
                </c:pt>
                <c:pt idx="31">
                  <c:v>41116</c:v>
                </c:pt>
                <c:pt idx="32">
                  <c:v>41117</c:v>
                </c:pt>
                <c:pt idx="33">
                  <c:v>41118</c:v>
                </c:pt>
                <c:pt idx="34">
                  <c:v>41119</c:v>
                </c:pt>
                <c:pt idx="35">
                  <c:v>41120</c:v>
                </c:pt>
                <c:pt idx="36">
                  <c:v>41121</c:v>
                </c:pt>
                <c:pt idx="37">
                  <c:v>41122</c:v>
                </c:pt>
                <c:pt idx="38">
                  <c:v>41123</c:v>
                </c:pt>
                <c:pt idx="39">
                  <c:v>41124</c:v>
                </c:pt>
                <c:pt idx="40">
                  <c:v>41125</c:v>
                </c:pt>
                <c:pt idx="41">
                  <c:v>41126</c:v>
                </c:pt>
                <c:pt idx="42">
                  <c:v>41127</c:v>
                </c:pt>
                <c:pt idx="43">
                  <c:v>41128</c:v>
                </c:pt>
                <c:pt idx="44">
                  <c:v>41129</c:v>
                </c:pt>
                <c:pt idx="45">
                  <c:v>41130</c:v>
                </c:pt>
                <c:pt idx="46">
                  <c:v>41131</c:v>
                </c:pt>
                <c:pt idx="47">
                  <c:v>41132</c:v>
                </c:pt>
                <c:pt idx="48">
                  <c:v>41133</c:v>
                </c:pt>
                <c:pt idx="49">
                  <c:v>41134</c:v>
                </c:pt>
                <c:pt idx="50">
                  <c:v>41135</c:v>
                </c:pt>
                <c:pt idx="51">
                  <c:v>41136</c:v>
                </c:pt>
                <c:pt idx="52">
                  <c:v>41137</c:v>
                </c:pt>
                <c:pt idx="53">
                  <c:v>41138</c:v>
                </c:pt>
                <c:pt idx="54">
                  <c:v>41139</c:v>
                </c:pt>
                <c:pt idx="55">
                  <c:v>41140</c:v>
                </c:pt>
                <c:pt idx="56">
                  <c:v>41141</c:v>
                </c:pt>
                <c:pt idx="57">
                  <c:v>41142</c:v>
                </c:pt>
                <c:pt idx="58">
                  <c:v>41143</c:v>
                </c:pt>
                <c:pt idx="59">
                  <c:v>41144</c:v>
                </c:pt>
                <c:pt idx="60">
                  <c:v>41145</c:v>
                </c:pt>
                <c:pt idx="61">
                  <c:v>41146</c:v>
                </c:pt>
                <c:pt idx="62">
                  <c:v>41147</c:v>
                </c:pt>
                <c:pt idx="63">
                  <c:v>41148</c:v>
                </c:pt>
                <c:pt idx="64">
                  <c:v>41149</c:v>
                </c:pt>
                <c:pt idx="65">
                  <c:v>41150</c:v>
                </c:pt>
                <c:pt idx="66">
                  <c:v>41151</c:v>
                </c:pt>
                <c:pt idx="67">
                  <c:v>41152</c:v>
                </c:pt>
                <c:pt idx="68">
                  <c:v>41153</c:v>
                </c:pt>
                <c:pt idx="69">
                  <c:v>41154</c:v>
                </c:pt>
                <c:pt idx="70">
                  <c:v>41155</c:v>
                </c:pt>
                <c:pt idx="71">
                  <c:v>41156</c:v>
                </c:pt>
                <c:pt idx="72">
                  <c:v>41157</c:v>
                </c:pt>
                <c:pt idx="73">
                  <c:v>41158</c:v>
                </c:pt>
                <c:pt idx="74">
                  <c:v>41159</c:v>
                </c:pt>
                <c:pt idx="75">
                  <c:v>41160</c:v>
                </c:pt>
                <c:pt idx="76">
                  <c:v>41161</c:v>
                </c:pt>
                <c:pt idx="77">
                  <c:v>41162</c:v>
                </c:pt>
                <c:pt idx="78">
                  <c:v>41163</c:v>
                </c:pt>
                <c:pt idx="79">
                  <c:v>41164</c:v>
                </c:pt>
                <c:pt idx="80">
                  <c:v>41165</c:v>
                </c:pt>
                <c:pt idx="81">
                  <c:v>41166</c:v>
                </c:pt>
                <c:pt idx="82">
                  <c:v>41167</c:v>
                </c:pt>
                <c:pt idx="83">
                  <c:v>41168</c:v>
                </c:pt>
                <c:pt idx="84">
                  <c:v>41169</c:v>
                </c:pt>
                <c:pt idx="85">
                  <c:v>41170</c:v>
                </c:pt>
                <c:pt idx="86">
                  <c:v>41171</c:v>
                </c:pt>
                <c:pt idx="87">
                  <c:v>41172</c:v>
                </c:pt>
                <c:pt idx="88">
                  <c:v>41173</c:v>
                </c:pt>
                <c:pt idx="89">
                  <c:v>41174</c:v>
                </c:pt>
                <c:pt idx="90">
                  <c:v>41175</c:v>
                </c:pt>
                <c:pt idx="91">
                  <c:v>41176</c:v>
                </c:pt>
                <c:pt idx="92">
                  <c:v>41177</c:v>
                </c:pt>
                <c:pt idx="93">
                  <c:v>41178</c:v>
                </c:pt>
                <c:pt idx="94">
                  <c:v>41179</c:v>
                </c:pt>
                <c:pt idx="95">
                  <c:v>41180</c:v>
                </c:pt>
                <c:pt idx="96">
                  <c:v>41181</c:v>
                </c:pt>
                <c:pt idx="97">
                  <c:v>41182</c:v>
                </c:pt>
                <c:pt idx="98">
                  <c:v>41183</c:v>
                </c:pt>
                <c:pt idx="99">
                  <c:v>41184</c:v>
                </c:pt>
                <c:pt idx="100">
                  <c:v>41185</c:v>
                </c:pt>
              </c:numCache>
            </c:numRef>
          </c:cat>
          <c:val>
            <c:numRef>
              <c:f>Blad7!$D$2:$D$102</c:f>
              <c:numCache>
                <c:formatCode>General</c:formatCode>
                <c:ptCount val="101"/>
                <c:pt idx="0">
                  <c:v>175.93</c:v>
                </c:pt>
                <c:pt idx="1">
                  <c:v>175.63</c:v>
                </c:pt>
                <c:pt idx="2">
                  <c:v>175.61</c:v>
                </c:pt>
                <c:pt idx="3">
                  <c:v>178.57</c:v>
                </c:pt>
                <c:pt idx="4">
                  <c:v>180.36</c:v>
                </c:pt>
                <c:pt idx="5">
                  <c:v>178.89</c:v>
                </c:pt>
                <c:pt idx="6">
                  <c:v>178.91</c:v>
                </c:pt>
                <c:pt idx="7">
                  <c:v>179.6</c:v>
                </c:pt>
                <c:pt idx="8">
                  <c:v>178.49</c:v>
                </c:pt>
                <c:pt idx="9">
                  <c:v>176.95</c:v>
                </c:pt>
                <c:pt idx="10">
                  <c:v>178.23</c:v>
                </c:pt>
                <c:pt idx="11">
                  <c:v>182.12</c:v>
                </c:pt>
                <c:pt idx="12">
                  <c:v>183.57</c:v>
                </c:pt>
                <c:pt idx="13">
                  <c:v>184.35</c:v>
                </c:pt>
                <c:pt idx="14">
                  <c:v>178.14</c:v>
                </c:pt>
                <c:pt idx="15">
                  <c:v>160.82</c:v>
                </c:pt>
                <c:pt idx="16">
                  <c:v>137.99</c:v>
                </c:pt>
                <c:pt idx="17">
                  <c:v>128.06</c:v>
                </c:pt>
                <c:pt idx="18">
                  <c:v>120.65</c:v>
                </c:pt>
                <c:pt idx="19">
                  <c:v>118.08</c:v>
                </c:pt>
                <c:pt idx="20">
                  <c:v>118.6</c:v>
                </c:pt>
                <c:pt idx="21">
                  <c:v>121.56</c:v>
                </c:pt>
                <c:pt idx="22">
                  <c:v>123.95</c:v>
                </c:pt>
                <c:pt idx="23">
                  <c:v>121.13</c:v>
                </c:pt>
                <c:pt idx="24">
                  <c:v>125.95</c:v>
                </c:pt>
                <c:pt idx="25">
                  <c:v>125.51</c:v>
                </c:pt>
                <c:pt idx="26">
                  <c:v>124.71</c:v>
                </c:pt>
                <c:pt idx="27">
                  <c:v>124.92</c:v>
                </c:pt>
                <c:pt idx="28">
                  <c:v>125.21</c:v>
                </c:pt>
                <c:pt idx="29">
                  <c:v>125.72</c:v>
                </c:pt>
                <c:pt idx="30">
                  <c:v>125.7</c:v>
                </c:pt>
                <c:pt idx="31">
                  <c:v>125.85</c:v>
                </c:pt>
                <c:pt idx="32">
                  <c:v>126.53</c:v>
                </c:pt>
                <c:pt idx="33">
                  <c:v>128.08000000000001</c:v>
                </c:pt>
                <c:pt idx="34">
                  <c:v>141.99</c:v>
                </c:pt>
                <c:pt idx="35">
                  <c:v>142.46</c:v>
                </c:pt>
                <c:pt idx="36">
                  <c:v>142.41</c:v>
                </c:pt>
                <c:pt idx="37">
                  <c:v>141.80000000000001</c:v>
                </c:pt>
                <c:pt idx="38">
                  <c:v>134.58000000000001</c:v>
                </c:pt>
                <c:pt idx="39">
                  <c:v>136.13</c:v>
                </c:pt>
                <c:pt idx="40">
                  <c:v>140.1</c:v>
                </c:pt>
                <c:pt idx="41">
                  <c:v>140.55000000000001</c:v>
                </c:pt>
                <c:pt idx="42">
                  <c:v>140.86000000000001</c:v>
                </c:pt>
                <c:pt idx="43">
                  <c:v>140.59</c:v>
                </c:pt>
                <c:pt idx="44">
                  <c:v>139.53</c:v>
                </c:pt>
                <c:pt idx="45">
                  <c:v>130.55000000000001</c:v>
                </c:pt>
                <c:pt idx="46">
                  <c:v>123.97</c:v>
                </c:pt>
                <c:pt idx="47">
                  <c:v>124.07</c:v>
                </c:pt>
                <c:pt idx="48">
                  <c:v>125.12</c:v>
                </c:pt>
                <c:pt idx="49">
                  <c:v>122.11</c:v>
                </c:pt>
                <c:pt idx="50">
                  <c:v>126.89</c:v>
                </c:pt>
                <c:pt idx="51">
                  <c:v>127.15</c:v>
                </c:pt>
                <c:pt idx="52">
                  <c:v>129.05000000000001</c:v>
                </c:pt>
                <c:pt idx="53">
                  <c:v>140.75</c:v>
                </c:pt>
                <c:pt idx="54">
                  <c:v>151.16999999999999</c:v>
                </c:pt>
                <c:pt idx="55">
                  <c:v>163.38</c:v>
                </c:pt>
                <c:pt idx="56">
                  <c:v>166.56</c:v>
                </c:pt>
                <c:pt idx="57">
                  <c:v>176.22</c:v>
                </c:pt>
                <c:pt idx="58">
                  <c:v>177.25</c:v>
                </c:pt>
                <c:pt idx="59">
                  <c:v>167.1</c:v>
                </c:pt>
                <c:pt idx="60">
                  <c:v>137.77000000000001</c:v>
                </c:pt>
                <c:pt idx="61">
                  <c:v>117.2</c:v>
                </c:pt>
                <c:pt idx="62">
                  <c:v>112.96</c:v>
                </c:pt>
                <c:pt idx="63">
                  <c:v>114.52</c:v>
                </c:pt>
                <c:pt idx="64">
                  <c:v>103.53</c:v>
                </c:pt>
                <c:pt idx="65">
                  <c:v>108.5</c:v>
                </c:pt>
                <c:pt idx="66">
                  <c:v>115.62</c:v>
                </c:pt>
                <c:pt idx="67">
                  <c:v>116.25</c:v>
                </c:pt>
                <c:pt idx="68">
                  <c:v>116.69</c:v>
                </c:pt>
                <c:pt idx="69">
                  <c:v>116.66</c:v>
                </c:pt>
                <c:pt idx="70">
                  <c:v>117.28</c:v>
                </c:pt>
                <c:pt idx="71">
                  <c:v>121.63</c:v>
                </c:pt>
                <c:pt idx="72">
                  <c:v>136.02000000000001</c:v>
                </c:pt>
                <c:pt idx="73">
                  <c:v>148.78</c:v>
                </c:pt>
                <c:pt idx="74">
                  <c:v>152.80000000000001</c:v>
                </c:pt>
                <c:pt idx="75">
                  <c:v>155.54</c:v>
                </c:pt>
                <c:pt idx="76">
                  <c:v>155.97999999999999</c:v>
                </c:pt>
                <c:pt idx="77">
                  <c:v>169.6</c:v>
                </c:pt>
                <c:pt idx="78">
                  <c:v>163.19</c:v>
                </c:pt>
                <c:pt idx="79">
                  <c:v>164.79</c:v>
                </c:pt>
                <c:pt idx="80">
                  <c:v>163.06</c:v>
                </c:pt>
                <c:pt idx="81">
                  <c:v>162.37</c:v>
                </c:pt>
                <c:pt idx="82">
                  <c:v>163.36000000000001</c:v>
                </c:pt>
                <c:pt idx="83">
                  <c:v>162.24</c:v>
                </c:pt>
                <c:pt idx="84">
                  <c:v>160.11000000000001</c:v>
                </c:pt>
                <c:pt idx="85">
                  <c:v>148.13</c:v>
                </c:pt>
                <c:pt idx="86">
                  <c:v>160.68</c:v>
                </c:pt>
                <c:pt idx="87">
                  <c:v>160.76</c:v>
                </c:pt>
                <c:pt idx="88">
                  <c:v>156.77000000000001</c:v>
                </c:pt>
                <c:pt idx="89">
                  <c:v>154.29</c:v>
                </c:pt>
                <c:pt idx="90">
                  <c:v>155.54</c:v>
                </c:pt>
                <c:pt idx="91">
                  <c:v>160.16999999999999</c:v>
                </c:pt>
                <c:pt idx="92">
                  <c:v>159.82</c:v>
                </c:pt>
                <c:pt idx="93">
                  <c:v>156.66999999999999</c:v>
                </c:pt>
                <c:pt idx="94">
                  <c:v>154.49</c:v>
                </c:pt>
                <c:pt idx="95">
                  <c:v>149.87</c:v>
                </c:pt>
                <c:pt idx="96">
                  <c:v>134.82</c:v>
                </c:pt>
                <c:pt idx="97">
                  <c:v>133.68</c:v>
                </c:pt>
                <c:pt idx="98">
                  <c:v>131.12</c:v>
                </c:pt>
                <c:pt idx="99">
                  <c:v>131.85</c:v>
                </c:pt>
                <c:pt idx="100">
                  <c:v>131.91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956-48A8-A29F-3FEF83FFD6D9}"/>
            </c:ext>
          </c:extLst>
        </c:ser>
        <c:ser>
          <c:idx val="3"/>
          <c:order val="2"/>
          <c:tx>
            <c:strRef>
              <c:f>Blad7!$E$1</c:f>
              <c:strCache>
                <c:ptCount val="1"/>
                <c:pt idx="0">
                  <c:v>Q_Spill_tot</c:v>
                </c:pt>
              </c:strCache>
            </c:strRef>
          </c:tx>
          <c:spPr>
            <a:ln w="25400">
              <a:solidFill>
                <a:srgbClr val="339966"/>
              </a:solidFill>
              <a:prstDash val="solid"/>
            </a:ln>
          </c:spPr>
          <c:marker>
            <c:symbol val="none"/>
          </c:marker>
          <c:cat>
            <c:numRef>
              <c:f>Blad7!$A$2:$A$102</c:f>
              <c:numCache>
                <c:formatCode>yy/mm/dd;@</c:formatCode>
                <c:ptCount val="101"/>
                <c:pt idx="0">
                  <c:v>41085</c:v>
                </c:pt>
                <c:pt idx="1">
                  <c:v>41086</c:v>
                </c:pt>
                <c:pt idx="2">
                  <c:v>41087</c:v>
                </c:pt>
                <c:pt idx="3">
                  <c:v>41088</c:v>
                </c:pt>
                <c:pt idx="4">
                  <c:v>41089</c:v>
                </c:pt>
                <c:pt idx="5">
                  <c:v>41090</c:v>
                </c:pt>
                <c:pt idx="6">
                  <c:v>41091</c:v>
                </c:pt>
                <c:pt idx="7">
                  <c:v>41092</c:v>
                </c:pt>
                <c:pt idx="8">
                  <c:v>41093</c:v>
                </c:pt>
                <c:pt idx="9">
                  <c:v>41094</c:v>
                </c:pt>
                <c:pt idx="10">
                  <c:v>41095</c:v>
                </c:pt>
                <c:pt idx="11">
                  <c:v>41096</c:v>
                </c:pt>
                <c:pt idx="12">
                  <c:v>41097</c:v>
                </c:pt>
                <c:pt idx="13">
                  <c:v>41098</c:v>
                </c:pt>
                <c:pt idx="14">
                  <c:v>41099</c:v>
                </c:pt>
                <c:pt idx="15">
                  <c:v>41100</c:v>
                </c:pt>
                <c:pt idx="16">
                  <c:v>41101</c:v>
                </c:pt>
                <c:pt idx="17">
                  <c:v>41102</c:v>
                </c:pt>
                <c:pt idx="18">
                  <c:v>41103</c:v>
                </c:pt>
                <c:pt idx="19">
                  <c:v>41104</c:v>
                </c:pt>
                <c:pt idx="20">
                  <c:v>41105</c:v>
                </c:pt>
                <c:pt idx="21">
                  <c:v>41106</c:v>
                </c:pt>
                <c:pt idx="22">
                  <c:v>41107</c:v>
                </c:pt>
                <c:pt idx="23">
                  <c:v>41108</c:v>
                </c:pt>
                <c:pt idx="24">
                  <c:v>41109</c:v>
                </c:pt>
                <c:pt idx="25">
                  <c:v>41110</c:v>
                </c:pt>
                <c:pt idx="26">
                  <c:v>41111</c:v>
                </c:pt>
                <c:pt idx="27">
                  <c:v>41112</c:v>
                </c:pt>
                <c:pt idx="28">
                  <c:v>41113</c:v>
                </c:pt>
                <c:pt idx="29">
                  <c:v>41114</c:v>
                </c:pt>
                <c:pt idx="30">
                  <c:v>41115</c:v>
                </c:pt>
                <c:pt idx="31">
                  <c:v>41116</c:v>
                </c:pt>
                <c:pt idx="32">
                  <c:v>41117</c:v>
                </c:pt>
                <c:pt idx="33">
                  <c:v>41118</c:v>
                </c:pt>
                <c:pt idx="34">
                  <c:v>41119</c:v>
                </c:pt>
                <c:pt idx="35">
                  <c:v>41120</c:v>
                </c:pt>
                <c:pt idx="36">
                  <c:v>41121</c:v>
                </c:pt>
                <c:pt idx="37">
                  <c:v>41122</c:v>
                </c:pt>
                <c:pt idx="38">
                  <c:v>41123</c:v>
                </c:pt>
                <c:pt idx="39">
                  <c:v>41124</c:v>
                </c:pt>
                <c:pt idx="40">
                  <c:v>41125</c:v>
                </c:pt>
                <c:pt idx="41">
                  <c:v>41126</c:v>
                </c:pt>
                <c:pt idx="42">
                  <c:v>41127</c:v>
                </c:pt>
                <c:pt idx="43">
                  <c:v>41128</c:v>
                </c:pt>
                <c:pt idx="44">
                  <c:v>41129</c:v>
                </c:pt>
                <c:pt idx="45">
                  <c:v>41130</c:v>
                </c:pt>
                <c:pt idx="46">
                  <c:v>41131</c:v>
                </c:pt>
                <c:pt idx="47">
                  <c:v>41132</c:v>
                </c:pt>
                <c:pt idx="48">
                  <c:v>41133</c:v>
                </c:pt>
                <c:pt idx="49">
                  <c:v>41134</c:v>
                </c:pt>
                <c:pt idx="50">
                  <c:v>41135</c:v>
                </c:pt>
                <c:pt idx="51">
                  <c:v>41136</c:v>
                </c:pt>
                <c:pt idx="52">
                  <c:v>41137</c:v>
                </c:pt>
                <c:pt idx="53">
                  <c:v>41138</c:v>
                </c:pt>
                <c:pt idx="54">
                  <c:v>41139</c:v>
                </c:pt>
                <c:pt idx="55">
                  <c:v>41140</c:v>
                </c:pt>
                <c:pt idx="56">
                  <c:v>41141</c:v>
                </c:pt>
                <c:pt idx="57">
                  <c:v>41142</c:v>
                </c:pt>
                <c:pt idx="58">
                  <c:v>41143</c:v>
                </c:pt>
                <c:pt idx="59">
                  <c:v>41144</c:v>
                </c:pt>
                <c:pt idx="60">
                  <c:v>41145</c:v>
                </c:pt>
                <c:pt idx="61">
                  <c:v>41146</c:v>
                </c:pt>
                <c:pt idx="62">
                  <c:v>41147</c:v>
                </c:pt>
                <c:pt idx="63">
                  <c:v>41148</c:v>
                </c:pt>
                <c:pt idx="64">
                  <c:v>41149</c:v>
                </c:pt>
                <c:pt idx="65">
                  <c:v>41150</c:v>
                </c:pt>
                <c:pt idx="66">
                  <c:v>41151</c:v>
                </c:pt>
                <c:pt idx="67">
                  <c:v>41152</c:v>
                </c:pt>
                <c:pt idx="68">
                  <c:v>41153</c:v>
                </c:pt>
                <c:pt idx="69">
                  <c:v>41154</c:v>
                </c:pt>
                <c:pt idx="70">
                  <c:v>41155</c:v>
                </c:pt>
                <c:pt idx="71">
                  <c:v>41156</c:v>
                </c:pt>
                <c:pt idx="72">
                  <c:v>41157</c:v>
                </c:pt>
                <c:pt idx="73">
                  <c:v>41158</c:v>
                </c:pt>
                <c:pt idx="74">
                  <c:v>41159</c:v>
                </c:pt>
                <c:pt idx="75">
                  <c:v>41160</c:v>
                </c:pt>
                <c:pt idx="76">
                  <c:v>41161</c:v>
                </c:pt>
                <c:pt idx="77">
                  <c:v>41162</c:v>
                </c:pt>
                <c:pt idx="78">
                  <c:v>41163</c:v>
                </c:pt>
                <c:pt idx="79">
                  <c:v>41164</c:v>
                </c:pt>
                <c:pt idx="80">
                  <c:v>41165</c:v>
                </c:pt>
                <c:pt idx="81">
                  <c:v>41166</c:v>
                </c:pt>
                <c:pt idx="82">
                  <c:v>41167</c:v>
                </c:pt>
                <c:pt idx="83">
                  <c:v>41168</c:v>
                </c:pt>
                <c:pt idx="84">
                  <c:v>41169</c:v>
                </c:pt>
                <c:pt idx="85">
                  <c:v>41170</c:v>
                </c:pt>
                <c:pt idx="86">
                  <c:v>41171</c:v>
                </c:pt>
                <c:pt idx="87">
                  <c:v>41172</c:v>
                </c:pt>
                <c:pt idx="88">
                  <c:v>41173</c:v>
                </c:pt>
                <c:pt idx="89">
                  <c:v>41174</c:v>
                </c:pt>
                <c:pt idx="90">
                  <c:v>41175</c:v>
                </c:pt>
                <c:pt idx="91">
                  <c:v>41176</c:v>
                </c:pt>
                <c:pt idx="92">
                  <c:v>41177</c:v>
                </c:pt>
                <c:pt idx="93">
                  <c:v>41178</c:v>
                </c:pt>
                <c:pt idx="94">
                  <c:v>41179</c:v>
                </c:pt>
                <c:pt idx="95">
                  <c:v>41180</c:v>
                </c:pt>
                <c:pt idx="96">
                  <c:v>41181</c:v>
                </c:pt>
                <c:pt idx="97">
                  <c:v>41182</c:v>
                </c:pt>
                <c:pt idx="98">
                  <c:v>41183</c:v>
                </c:pt>
                <c:pt idx="99">
                  <c:v>41184</c:v>
                </c:pt>
                <c:pt idx="100">
                  <c:v>41185</c:v>
                </c:pt>
              </c:numCache>
            </c:numRef>
          </c:cat>
          <c:val>
            <c:numRef>
              <c:f>Blad7!$E$2:$E$102</c:f>
              <c:numCache>
                <c:formatCode>General</c:formatCode>
                <c:ptCount val="101"/>
                <c:pt idx="0">
                  <c:v>37.909999999999997</c:v>
                </c:pt>
                <c:pt idx="1">
                  <c:v>38.19</c:v>
                </c:pt>
                <c:pt idx="2">
                  <c:v>40.64</c:v>
                </c:pt>
                <c:pt idx="3">
                  <c:v>24.55</c:v>
                </c:pt>
                <c:pt idx="4">
                  <c:v>11.21</c:v>
                </c:pt>
                <c:pt idx="5">
                  <c:v>21.72</c:v>
                </c:pt>
                <c:pt idx="6">
                  <c:v>24.81</c:v>
                </c:pt>
                <c:pt idx="7">
                  <c:v>23.22</c:v>
                </c:pt>
                <c:pt idx="8">
                  <c:v>30.48</c:v>
                </c:pt>
                <c:pt idx="9">
                  <c:v>38.26</c:v>
                </c:pt>
                <c:pt idx="10">
                  <c:v>25.75</c:v>
                </c:pt>
                <c:pt idx="11">
                  <c:v>5.94</c:v>
                </c:pt>
                <c:pt idx="12">
                  <c:v>4.2</c:v>
                </c:pt>
                <c:pt idx="13">
                  <c:v>0.39</c:v>
                </c:pt>
                <c:pt idx="14">
                  <c:v>21.68</c:v>
                </c:pt>
                <c:pt idx="15">
                  <c:v>88.54</c:v>
                </c:pt>
                <c:pt idx="16">
                  <c:v>145.19</c:v>
                </c:pt>
                <c:pt idx="17">
                  <c:v>183.82</c:v>
                </c:pt>
                <c:pt idx="18">
                  <c:v>250.99</c:v>
                </c:pt>
                <c:pt idx="19">
                  <c:v>314.7</c:v>
                </c:pt>
                <c:pt idx="20">
                  <c:v>287.58</c:v>
                </c:pt>
                <c:pt idx="21">
                  <c:v>255.73</c:v>
                </c:pt>
                <c:pt idx="22">
                  <c:v>230.78</c:v>
                </c:pt>
                <c:pt idx="23">
                  <c:v>220.31</c:v>
                </c:pt>
                <c:pt idx="24">
                  <c:v>209.49</c:v>
                </c:pt>
                <c:pt idx="25">
                  <c:v>217.77</c:v>
                </c:pt>
                <c:pt idx="26">
                  <c:v>230.24</c:v>
                </c:pt>
                <c:pt idx="27">
                  <c:v>216.03</c:v>
                </c:pt>
                <c:pt idx="28">
                  <c:v>208.59</c:v>
                </c:pt>
                <c:pt idx="29">
                  <c:v>188.4</c:v>
                </c:pt>
                <c:pt idx="30">
                  <c:v>188.86</c:v>
                </c:pt>
                <c:pt idx="31">
                  <c:v>183.95</c:v>
                </c:pt>
                <c:pt idx="32">
                  <c:v>163.58000000000001</c:v>
                </c:pt>
                <c:pt idx="33">
                  <c:v>151.22999999999999</c:v>
                </c:pt>
                <c:pt idx="34">
                  <c:v>135.5</c:v>
                </c:pt>
                <c:pt idx="35">
                  <c:v>125.06</c:v>
                </c:pt>
                <c:pt idx="36">
                  <c:v>122.77</c:v>
                </c:pt>
                <c:pt idx="37">
                  <c:v>145.16999999999999</c:v>
                </c:pt>
                <c:pt idx="38">
                  <c:v>158.94</c:v>
                </c:pt>
                <c:pt idx="39">
                  <c:v>128.58000000000001</c:v>
                </c:pt>
                <c:pt idx="40">
                  <c:v>135.22999999999999</c:v>
                </c:pt>
                <c:pt idx="41">
                  <c:v>121.16</c:v>
                </c:pt>
                <c:pt idx="42">
                  <c:v>112.34</c:v>
                </c:pt>
                <c:pt idx="43">
                  <c:v>115.73</c:v>
                </c:pt>
                <c:pt idx="44">
                  <c:v>156.72999999999999</c:v>
                </c:pt>
                <c:pt idx="45">
                  <c:v>227.78</c:v>
                </c:pt>
                <c:pt idx="46">
                  <c:v>275.56</c:v>
                </c:pt>
                <c:pt idx="47">
                  <c:v>263.07</c:v>
                </c:pt>
                <c:pt idx="48">
                  <c:v>230.45</c:v>
                </c:pt>
                <c:pt idx="49">
                  <c:v>215.93</c:v>
                </c:pt>
                <c:pt idx="50">
                  <c:v>195.42</c:v>
                </c:pt>
                <c:pt idx="51">
                  <c:v>173.65</c:v>
                </c:pt>
                <c:pt idx="52">
                  <c:v>127.84</c:v>
                </c:pt>
                <c:pt idx="53">
                  <c:v>93.06</c:v>
                </c:pt>
                <c:pt idx="54">
                  <c:v>59.32</c:v>
                </c:pt>
                <c:pt idx="55">
                  <c:v>57.79</c:v>
                </c:pt>
                <c:pt idx="56">
                  <c:v>41.57</c:v>
                </c:pt>
                <c:pt idx="57">
                  <c:v>13.97</c:v>
                </c:pt>
                <c:pt idx="58">
                  <c:v>20.62</c:v>
                </c:pt>
                <c:pt idx="59">
                  <c:v>64.739999999999995</c:v>
                </c:pt>
                <c:pt idx="60">
                  <c:v>173.99</c:v>
                </c:pt>
                <c:pt idx="61">
                  <c:v>292.85000000000002</c:v>
                </c:pt>
                <c:pt idx="62">
                  <c:v>305.52999999999997</c:v>
                </c:pt>
                <c:pt idx="63">
                  <c:v>361.62</c:v>
                </c:pt>
                <c:pt idx="64">
                  <c:v>420.75</c:v>
                </c:pt>
                <c:pt idx="65">
                  <c:v>358.13</c:v>
                </c:pt>
                <c:pt idx="66">
                  <c:v>288.5</c:v>
                </c:pt>
                <c:pt idx="67">
                  <c:v>262.49</c:v>
                </c:pt>
                <c:pt idx="68">
                  <c:v>244.39</c:v>
                </c:pt>
                <c:pt idx="69">
                  <c:v>235.06</c:v>
                </c:pt>
                <c:pt idx="70">
                  <c:v>213.39</c:v>
                </c:pt>
                <c:pt idx="71">
                  <c:v>167.68</c:v>
                </c:pt>
                <c:pt idx="72">
                  <c:v>115.57</c:v>
                </c:pt>
                <c:pt idx="73">
                  <c:v>72.63</c:v>
                </c:pt>
                <c:pt idx="74">
                  <c:v>54.61</c:v>
                </c:pt>
                <c:pt idx="75">
                  <c:v>54.06</c:v>
                </c:pt>
                <c:pt idx="76">
                  <c:v>43</c:v>
                </c:pt>
                <c:pt idx="77">
                  <c:v>12.28</c:v>
                </c:pt>
                <c:pt idx="78">
                  <c:v>10</c:v>
                </c:pt>
                <c:pt idx="79">
                  <c:v>13.44</c:v>
                </c:pt>
                <c:pt idx="80">
                  <c:v>28.24</c:v>
                </c:pt>
                <c:pt idx="81">
                  <c:v>27.46</c:v>
                </c:pt>
                <c:pt idx="82">
                  <c:v>15.69</c:v>
                </c:pt>
                <c:pt idx="83">
                  <c:v>23.77</c:v>
                </c:pt>
                <c:pt idx="84">
                  <c:v>12.94</c:v>
                </c:pt>
                <c:pt idx="85">
                  <c:v>9.8000000000000007</c:v>
                </c:pt>
                <c:pt idx="86">
                  <c:v>30.13</c:v>
                </c:pt>
                <c:pt idx="87">
                  <c:v>68.89</c:v>
                </c:pt>
                <c:pt idx="88">
                  <c:v>86.46</c:v>
                </c:pt>
                <c:pt idx="89">
                  <c:v>81.400000000000006</c:v>
                </c:pt>
                <c:pt idx="90">
                  <c:v>60.02</c:v>
                </c:pt>
                <c:pt idx="91">
                  <c:v>25.94</c:v>
                </c:pt>
                <c:pt idx="92">
                  <c:v>26.89</c:v>
                </c:pt>
                <c:pt idx="93">
                  <c:v>43.68</c:v>
                </c:pt>
                <c:pt idx="94">
                  <c:v>76.040000000000006</c:v>
                </c:pt>
                <c:pt idx="95">
                  <c:v>129.63</c:v>
                </c:pt>
                <c:pt idx="96">
                  <c:v>154.1</c:v>
                </c:pt>
                <c:pt idx="97">
                  <c:v>156.63</c:v>
                </c:pt>
                <c:pt idx="98">
                  <c:v>150.27000000000001</c:v>
                </c:pt>
                <c:pt idx="99">
                  <c:v>123.32</c:v>
                </c:pt>
                <c:pt idx="100">
                  <c:v>151.69999999999999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956-48A8-A29F-3FEF83FFD6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698216976"/>
        <c:axId val="-698231664"/>
      </c:lineChart>
      <c:dateAx>
        <c:axId val="-698230576"/>
        <c:scaling>
          <c:orientation val="minMax"/>
        </c:scaling>
        <c:delete val="0"/>
        <c:axPos val="b"/>
        <c:numFmt formatCode="[$-41D]dd/mmm;@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v-SE"/>
          </a:p>
        </c:txPr>
        <c:crossAx val="-698217520"/>
        <c:crosses val="autoZero"/>
        <c:auto val="1"/>
        <c:lblOffset val="100"/>
        <c:baseTimeUnit val="days"/>
        <c:majorUnit val="3"/>
        <c:majorTimeUnit val="days"/>
        <c:minorUnit val="1"/>
        <c:minorTimeUnit val="days"/>
      </c:dateAx>
      <c:valAx>
        <c:axId val="-6982175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v-SE"/>
          </a:p>
        </c:txPr>
        <c:crossAx val="-698230576"/>
        <c:crosses val="autoZero"/>
        <c:crossBetween val="between"/>
      </c:valAx>
      <c:dateAx>
        <c:axId val="-698216976"/>
        <c:scaling>
          <c:orientation val="minMax"/>
        </c:scaling>
        <c:delete val="1"/>
        <c:axPos val="b"/>
        <c:numFmt formatCode="yy/mm/dd;@" sourceLinked="1"/>
        <c:majorTickMark val="out"/>
        <c:minorTickMark val="none"/>
        <c:tickLblPos val="nextTo"/>
        <c:crossAx val="-698231664"/>
        <c:crosses val="autoZero"/>
        <c:auto val="1"/>
        <c:lblOffset val="100"/>
        <c:baseTimeUnit val="days"/>
      </c:dateAx>
      <c:valAx>
        <c:axId val="-698231664"/>
        <c:scaling>
          <c:orientation val="minMax"/>
          <c:max val="600"/>
          <c:min val="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v-SE"/>
          </a:p>
        </c:txPr>
        <c:crossAx val="-698216976"/>
        <c:crosses val="max"/>
        <c:crossBetween val="between"/>
      </c:valAx>
      <c:spPr>
        <a:noFill/>
        <a:ln w="25400">
          <a:solidFill>
            <a:schemeClr val="bg1"/>
          </a:solidFill>
        </a:ln>
      </c:spPr>
    </c:plotArea>
    <c:legend>
      <c:legendPos val="r"/>
      <c:layout>
        <c:manualLayout>
          <c:xMode val="edge"/>
          <c:yMode val="edge"/>
          <c:x val="0.72704568318522345"/>
          <c:y val="8.8023047912471009E-2"/>
          <c:w val="0.16243101076454625"/>
          <c:h val="0.20800812738401175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dash"/>
        </a:ln>
      </c:spPr>
      <c:txPr>
        <a:bodyPr/>
        <a:lstStyle/>
        <a:p>
          <a:pPr>
            <a:defRPr sz="14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sv-SE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chemeClr val="bg1"/>
      </a:solidFill>
      <a:prstDash val="solid"/>
    </a:ln>
  </c:spPr>
  <c:txPr>
    <a:bodyPr/>
    <a:lstStyle/>
    <a:p>
      <a:pPr>
        <a:defRPr sz="2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v-SE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9E44-17CF-4D44-9086-6383CA04E5E7}" type="datetimeFigureOut">
              <a:rPr lang="sv-SE" smtClean="0"/>
              <a:t>2017-12-07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F2BE34-6344-4D9D-B0F9-A1DCAC55B42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719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La bara in ifall vi vill ha den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F7263E-B9AF-4FB6-B317-7DBF2C45E9CE}" type="slidenum">
              <a:rPr lang="sv-SE" smtClean="0"/>
              <a:pPr>
                <a:defRPr/>
              </a:pPr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93337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2BE34-6344-4D9D-B0F9-A1DCAC55B426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69312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Inleda process för att få till stånd en förbättrad fångst (BMT 94%). Åtgärd genomförs av VU</a:t>
            </a:r>
          </a:p>
          <a:p>
            <a:endParaRPr lang="sv-SE" dirty="0"/>
          </a:p>
          <a:p>
            <a:r>
              <a:rPr lang="sv-SE" dirty="0"/>
              <a:t>Beroende på flödesförhållanden,</a:t>
            </a:r>
            <a:r>
              <a:rPr lang="sv-SE" baseline="0" dirty="0"/>
              <a:t> varierar effektiviteten i fällan mellan 22-82%. </a:t>
            </a:r>
            <a:r>
              <a:rPr lang="sv-SE" dirty="0"/>
              <a:t>Inleda process för att få till stånd en förbättrad fångst (BMT 94%). Åtgärd genomförs av VU. Finns vissa förbättringar man kan jobba med på kort sikt, såsom var vatten spills för ökad effektivitet mm.</a:t>
            </a:r>
          </a:p>
          <a:p>
            <a:r>
              <a:rPr lang="sv-SE" dirty="0"/>
              <a:t>Mål att 5-6000 laxar fångas och transporteras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2BE34-6344-4D9D-B0F9-A1DCAC55B426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568612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sv-SE" sz="1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Högeffektiva fiskpassager förbi kraftverken i hela älven - både för upp- och nedströmsvandring</a:t>
            </a:r>
          </a:p>
          <a:p>
            <a:pPr marL="342900" indent="-342900">
              <a:buFont typeface="Arial" charset="0"/>
              <a:buChar char="•"/>
            </a:pPr>
            <a:endParaRPr lang="sv-SE" sz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sv-SE" sz="1200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Fiskpassager</a:t>
            </a:r>
            <a:r>
              <a:rPr lang="sv-SE" sz="1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= kombinationer av traditionella fiskvägar och pipelines/transporter</a:t>
            </a:r>
          </a:p>
          <a:p>
            <a:pPr marL="342900" indent="-342900">
              <a:buFont typeface="Arial" charset="0"/>
              <a:buChar char="•"/>
            </a:pPr>
            <a:endParaRPr lang="sv-SE" sz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sv-SE" sz="1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Fungerar på andra ställen – </a:t>
            </a:r>
            <a:r>
              <a:rPr lang="sv-SE" sz="1200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så varför inte i Klarälven/Trysilelva?</a:t>
            </a:r>
          </a:p>
          <a:p>
            <a:pPr marL="342900" indent="-342900">
              <a:buFont typeface="Arial" charset="0"/>
              <a:buChar char="•"/>
            </a:pPr>
            <a:endParaRPr lang="sv-SE" sz="1200" i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sv-SE" sz="1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Lagstiftning…</a:t>
            </a:r>
            <a:endParaRPr lang="sv-SE" sz="1200" dirty="0">
              <a:latin typeface="Calibri" panose="020F0502020204030204" pitchFamily="34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2E346E-151B-4F67-B200-421F82A399AE}" type="slidenum">
              <a:rPr lang="sv-SE" smtClean="0"/>
              <a:pPr>
                <a:defRPr/>
              </a:pPr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8069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2E346E-151B-4F67-B200-421F82A399AE}" type="slidenum">
              <a:rPr lang="sv-SE" smtClean="0"/>
              <a:pPr>
                <a:defRPr/>
              </a:pPr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3049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Inleda process för anläggande av passage/avledare/uppsamlingsanläggning </a:t>
            </a:r>
            <a:r>
              <a:rPr lang="sv-SE" dirty="0">
                <a:sym typeface="Wingdings" panose="05000000000000000000" pitchFamily="2" charset="2"/>
              </a:rPr>
              <a:t> transport. Under tiden få till </a:t>
            </a:r>
            <a:r>
              <a:rPr lang="sv-SE" dirty="0" err="1">
                <a:sym typeface="Wingdings" panose="05000000000000000000" pitchFamily="2" charset="2"/>
              </a:rPr>
              <a:t>spillschema</a:t>
            </a:r>
            <a:r>
              <a:rPr lang="sv-SE" dirty="0">
                <a:sym typeface="Wingdings" panose="05000000000000000000" pitchFamily="2" charset="2"/>
              </a:rPr>
              <a:t> för att trygga</a:t>
            </a:r>
            <a:r>
              <a:rPr lang="sv-SE" baseline="0" dirty="0">
                <a:sym typeface="Wingdings" panose="05000000000000000000" pitchFamily="2" charset="2"/>
              </a:rPr>
              <a:t> nedströms vandring för så många som möjligt (BMT 90%)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2BE34-6344-4D9D-B0F9-A1DCAC55B426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75763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Projektering av nedströms passager, förbi Höljes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2BE34-6344-4D9D-B0F9-A1DCAC55B426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1959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Oberoende utredning av vilka flöden som krävs </a:t>
            </a:r>
            <a:r>
              <a:rPr lang="sv-SE" dirty="0">
                <a:sym typeface="Wingdings" panose="05000000000000000000" pitchFamily="2" charset="2"/>
              </a:rPr>
              <a:t> </a:t>
            </a:r>
            <a:r>
              <a:rPr lang="sv-SE" dirty="0"/>
              <a:t>inleda process. </a:t>
            </a:r>
            <a:r>
              <a:rPr lang="sv-SE" dirty="0" err="1"/>
              <a:t>Ffa</a:t>
            </a:r>
            <a:r>
              <a:rPr lang="sv-SE" dirty="0"/>
              <a:t> Höljes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2BE34-6344-4D9D-B0F9-A1DCAC55B426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40456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Minst 3 mil av huvudfåra o biflöden ska restaureras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2BE34-6344-4D9D-B0F9-A1DCAC55B426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92959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Strategi och plan</a:t>
            </a:r>
            <a:r>
              <a:rPr lang="sv-SE" baseline="0" dirty="0"/>
              <a:t> för stödutsättningar tas fram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2BE34-6344-4D9D-B0F9-A1DCAC55B426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551329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4313" indent="-214313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33375" algn="l"/>
              </a:tabLst>
            </a:pP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</a:rPr>
              <a:t>Lax- och </a:t>
            </a:r>
            <a:r>
              <a:rPr lang="sv-SE" dirty="0" err="1">
                <a:latin typeface="Calibri" panose="020F0502020204030204" pitchFamily="34" charset="0"/>
                <a:ea typeface="Calibri" panose="020F0502020204030204" pitchFamily="34" charset="0"/>
              </a:rPr>
              <a:t>öringpopulationernas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</a:rPr>
              <a:t> utbredning och utveckling är fundamental kunskap när det gäller förvaltning.</a:t>
            </a:r>
          </a:p>
          <a:p>
            <a:pPr marL="214313" indent="-214313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33375" algn="l"/>
              </a:tabLst>
            </a:pP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</a:rPr>
              <a:t>Exempelvis kontroller av antalet uppvandrande lekfiskar, var och när de leker eller vandrar ut, identifiering av flaskhalsar som begränsar utvecklingen, samt inte minst hur väl populationerna svarar på genomförda miljöåtgärder.</a:t>
            </a:r>
          </a:p>
          <a:p>
            <a:pPr marL="214313" indent="-214313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33375" algn="l"/>
              </a:tabLst>
            </a:pP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</a:rPr>
              <a:t>Påbörjades under VFG I och bör fortsätta.</a:t>
            </a:r>
            <a:endParaRPr lang="sv-SE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33375" algn="l"/>
              </a:tabLst>
            </a:pPr>
            <a:endParaRPr lang="sv-SE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  <a:tabLst>
                <a:tab pos="333375" algn="l"/>
              </a:tabLst>
            </a:pPr>
            <a:r>
              <a:rPr lang="sv-SE" i="1" dirty="0">
                <a:latin typeface="Calibri" panose="020F0502020204030204" pitchFamily="34" charset="0"/>
                <a:ea typeface="Calibri" panose="020F0502020204030204" pitchFamily="34" charset="0"/>
              </a:rPr>
              <a:t>Mål/åtgärd: 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</a:rPr>
              <a:t>Ett övervakningsprogram arbetas fram och fastställs för lekfisk (fälla), föryngring (elfiske), smoltutvandring (ryssja) samt ev. beteende (telemetri).</a:t>
            </a:r>
            <a:endParaRPr lang="sv-SE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2BE34-6344-4D9D-B0F9-A1DCAC55B426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43865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B746BE-58AD-4DA0-9473-56678EB5D06F}" type="slidenum">
              <a:rPr lang="sv-SE" smtClean="0"/>
              <a:pPr>
                <a:defRPr/>
              </a:pPr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858007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4313" indent="-214313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00025" algn="l"/>
                <a:tab pos="540544" algn="l"/>
              </a:tabLst>
            </a:pP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</a:rPr>
              <a:t>På grund av att Klarälven sedan 1960-talet utgjort ”</a:t>
            </a:r>
            <a:r>
              <a:rPr lang="sv-SE" dirty="0" err="1">
                <a:latin typeface="Calibri" panose="020F0502020204030204" pitchFamily="34" charset="0"/>
                <a:ea typeface="Calibri" panose="020F0502020204030204" pitchFamily="34" charset="0"/>
              </a:rPr>
              <a:t>hemälv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</a:rPr>
              <a:t>” (avelstäkt, odling, smoltutsättning) för också de odlade stammarna av  Gullspångslax och -öring har en genetisk påverkan och förändring skett hos både de odlade och vilda stammarna av Klarälvslax och -öring (och vice versa). </a:t>
            </a:r>
            <a:endParaRPr lang="sv-SE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200025" algn="l"/>
                <a:tab pos="540544" algn="l"/>
              </a:tabLst>
            </a:pPr>
            <a:endParaRPr lang="sv-SE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  <a:tabLst>
                <a:tab pos="200025" algn="l"/>
                <a:tab pos="540544" algn="l"/>
              </a:tabLst>
            </a:pPr>
            <a:r>
              <a:rPr lang="sv-SE" i="1" dirty="0">
                <a:latin typeface="Calibri" panose="020F0502020204030204" pitchFamily="34" charset="0"/>
                <a:ea typeface="Calibri" panose="020F0502020204030204" pitchFamily="34" charset="0"/>
              </a:rPr>
              <a:t>Mål/åtgärd: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</a:rPr>
              <a:t> Utredning som föreslår hur avel, odling, samt utsättning av de odlade stammarna av Gullspångslax- och öring på lämpligaste vis flyttas från Klarälven till ett annat område.</a:t>
            </a:r>
            <a:endParaRPr lang="sv-SE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sv-SE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Hos dagens (odlade och </a:t>
            </a:r>
            <a:r>
              <a:rPr lang="sv-S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vildfodda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klaralvslax skattades andelen ”ursprungliga gener” till 80-95%, vilket motsvarar ett </a:t>
            </a:r>
            <a:r>
              <a:rPr lang="sv-S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genflode</a:t>
            </a:r>
            <a:endParaRPr lang="sv-SE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v-S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fran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gullspangslax av 1-3% per generation, medan motsvarande genomsnittliga </a:t>
            </a:r>
            <a:r>
              <a:rPr lang="sv-S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mangd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genflode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fran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gullspangsoring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till</a:t>
            </a:r>
          </a:p>
          <a:p>
            <a:r>
              <a:rPr lang="sv-S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klaralvsoring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uppskattades till 0‑1%. Trots att de genetiska </a:t>
            </a:r>
            <a:r>
              <a:rPr lang="sv-S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forandringarna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flera fall varit </a:t>
            </a:r>
            <a:r>
              <a:rPr lang="sv-S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patagliga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aterstar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annu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tydliga skillnader mellan stammarna</a:t>
            </a:r>
          </a:p>
          <a:p>
            <a:r>
              <a:rPr lang="sv-S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fran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Klaralven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och Gullspangsalven. </a:t>
            </a:r>
            <a:r>
              <a:rPr lang="sv-S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Saledes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 det befogat att betrakta Vanerstammarna som genetiskt distinkta och </a:t>
            </a:r>
            <a:r>
              <a:rPr lang="sv-S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skyddsvarda</a:t>
            </a:r>
            <a:endParaRPr lang="sv-SE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 trolig </a:t>
            </a:r>
            <a:r>
              <a:rPr lang="sv-S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forklaring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till den laga variationsgraden hos klaralvslax ar </a:t>
            </a:r>
            <a:r>
              <a:rPr lang="sv-S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forluster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av genetisk variation tidigare under 1900-talet tack vare fa </a:t>
            </a:r>
            <a:r>
              <a:rPr lang="sv-S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foraldrar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odling och det vilda (Palm et al. 2012). Att laxen i </a:t>
            </a:r>
            <a:r>
              <a:rPr lang="sv-S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Klaralven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skulle ha uppvisat en lag grad av genetisk variation redan </a:t>
            </a:r>
            <a:r>
              <a:rPr lang="sv-S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fore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vattenkraftsutbyggnaden </a:t>
            </a:r>
            <a:r>
              <a:rPr lang="sv-S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framstar</a:t>
            </a:r>
            <a:endParaRPr lang="sv-SE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v-S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daremot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som osannolikt eftersom antalet lekvandrande laxar (och </a:t>
            </a:r>
            <a:r>
              <a:rPr lang="sv-S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oringar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under historisk tid var betydligt </a:t>
            </a:r>
            <a:r>
              <a:rPr lang="sv-S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hogre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</a:t>
            </a:r>
            <a:r>
              <a:rPr lang="sv-S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Klaralven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 i </a:t>
            </a:r>
            <a:r>
              <a:rPr lang="sv-S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ovriga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laxvattendrag kring </a:t>
            </a:r>
            <a:r>
              <a:rPr lang="sv-S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Vanern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Sammantaget ar klaralvslaxen idag mer genetiskt </a:t>
            </a:r>
            <a:r>
              <a:rPr lang="sv-S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paverkad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av </a:t>
            </a:r>
            <a:r>
              <a:rPr lang="sv-S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manniskan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 </a:t>
            </a:r>
            <a:r>
              <a:rPr lang="sv-S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klaralvsoringen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sv-S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bade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nar det galler inslag av ”gullspangsgener” och tidigare</a:t>
            </a:r>
          </a:p>
          <a:p>
            <a:r>
              <a:rPr lang="sv-S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forluster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av genetisk variation. Samtidigt kan stammarna ses som i </a:t>
            </a:r>
            <a:r>
              <a:rPr lang="sv-S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hog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grad genetiskt ursprungliga (inte minst </a:t>
            </a:r>
            <a:r>
              <a:rPr lang="sv-S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oringen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</a:t>
            </a:r>
            <a:r>
              <a:rPr lang="sv-S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atminstone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 </a:t>
            </a:r>
            <a:r>
              <a:rPr lang="sv-S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langt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tillbaka som detta</a:t>
            </a:r>
          </a:p>
          <a:p>
            <a:r>
              <a:rPr lang="sv-S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gar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att </a:t>
            </a:r>
            <a:r>
              <a:rPr lang="sv-S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overblicka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2BE34-6344-4D9D-B0F9-A1DCAC55B426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90167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2BE34-6344-4D9D-B0F9-A1DCAC55B426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51902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B746BE-58AD-4DA0-9473-56678EB5D06F}" type="slidenum">
              <a:rPr lang="sv-SE" smtClean="0"/>
              <a:pPr>
                <a:defRPr/>
              </a:pPr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7036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B746BE-58AD-4DA0-9473-56678EB5D06F}" type="slidenum">
              <a:rPr lang="sv-SE" smtClean="0"/>
              <a:pPr>
                <a:defRPr/>
              </a:pPr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40637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Prospekt av </a:t>
            </a:r>
            <a:r>
              <a:rPr lang="nb-NO" dirty="0" err="1"/>
              <a:t>Sankildforsen</a:t>
            </a:r>
            <a:r>
              <a:rPr lang="nb-NO" dirty="0"/>
              <a:t> i Trysil ved grenselinja</a:t>
            </a:r>
            <a:r>
              <a:rPr lang="nb-NO" baseline="0" dirty="0"/>
              <a:t> mellom Norge og Sverige, fordum bekjent for laksefiskeri, nå ved </a:t>
            </a:r>
            <a:r>
              <a:rPr lang="nb-NO" baseline="0" dirty="0" err="1"/>
              <a:t>tømmerfløtning</a:t>
            </a:r>
            <a:r>
              <a:rPr lang="nb-NO" baseline="0" dirty="0"/>
              <a:t>.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B746BE-58AD-4DA0-9473-56678EB5D06F}" type="slidenum">
              <a:rPr lang="sv-SE" smtClean="0"/>
              <a:pPr>
                <a:defRPr/>
              </a:pPr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0345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1720 første norske beskrivelse av stridigheter om laksen</a:t>
            </a:r>
          </a:p>
          <a:p>
            <a:r>
              <a:rPr lang="nb-NO" dirty="0"/>
              <a:t>Dansk </a:t>
            </a:r>
            <a:r>
              <a:rPr lang="nb-NO" dirty="0" err="1"/>
              <a:t>spørreundesøkelse</a:t>
            </a:r>
            <a:r>
              <a:rPr lang="nb-NO" baseline="0" dirty="0"/>
              <a:t> (danske kanselli) kongen ville ha mer å beskatte og kjørte spørreundersøkelse for å kartlegge ressurser</a:t>
            </a:r>
          </a:p>
          <a:p>
            <a:endParaRPr lang="nb-NO" baseline="0" dirty="0"/>
          </a:p>
          <a:p>
            <a:r>
              <a:rPr lang="nb-NO" baseline="0" dirty="0"/>
              <a:t>1720 utover mye stridigheter om fiske godt beskrevet</a:t>
            </a:r>
          </a:p>
          <a:p>
            <a:r>
              <a:rPr lang="nb-NO" baseline="0" dirty="0"/>
              <a:t>Da begynte de å få til dambygging som ga biologiske effekter og fangstredskaper ble mer effektive (montert ved </a:t>
            </a:r>
            <a:r>
              <a:rPr lang="nb-NO" baseline="0" dirty="0" err="1"/>
              <a:t>Deije</a:t>
            </a:r>
            <a:r>
              <a:rPr lang="nb-NO" baseline="0" dirty="0"/>
              <a:t>)</a:t>
            </a:r>
          </a:p>
          <a:p>
            <a:endParaRPr lang="nb-NO" baseline="0" dirty="0"/>
          </a:p>
          <a:p>
            <a:r>
              <a:rPr lang="nb-NO" baseline="0" dirty="0"/>
              <a:t>Vannkraft utnytta i all tid, men første kraftverk kom i 1906. Etter hvert 4 kraftverk. Så bad den norske fiskeriinspektør Aagaard seg sjøl inn for å se på trappeløsningene som ikke fungerte godt. Han foreslo </a:t>
            </a:r>
            <a:r>
              <a:rPr lang="nb-NO" baseline="0" dirty="0" err="1"/>
              <a:t>opptransport</a:t>
            </a:r>
            <a:r>
              <a:rPr lang="nb-NO" baseline="0" dirty="0"/>
              <a:t> av gytefisk med bil. Første forsøk i 1931 -&gt; «Saken er løst»</a:t>
            </a:r>
          </a:p>
          <a:p>
            <a:r>
              <a:rPr lang="nb-NO" baseline="0" dirty="0"/>
              <a:t>1933 ble det formalisert som en av domspremissene for å slippe å bygge laksetrapper. Egentlig midlertidig løsning som ble «permanent». </a:t>
            </a:r>
          </a:p>
          <a:p>
            <a:endParaRPr lang="nb-NO" baseline="0" dirty="0"/>
          </a:p>
          <a:p>
            <a:r>
              <a:rPr lang="nb-NO" baseline="0" dirty="0"/>
              <a:t>Alle kraftverk har per i dag et latent krav om laksetrapp når </a:t>
            </a:r>
            <a:r>
              <a:rPr lang="nb-NO" baseline="0" dirty="0" err="1"/>
              <a:t>opptransport</a:t>
            </a:r>
            <a:r>
              <a:rPr lang="nb-NO" baseline="0" dirty="0"/>
              <a:t> med bil opphører. </a:t>
            </a:r>
          </a:p>
          <a:p>
            <a:endParaRPr lang="nb-NO" baseline="0" dirty="0"/>
          </a:p>
          <a:p>
            <a:r>
              <a:rPr lang="nb-NO" baseline="0" dirty="0"/>
              <a:t>Svenske fiskeriinspektøren gjorde merkeforsøk som viste stor dødelighet på nedvandrende </a:t>
            </a:r>
            <a:r>
              <a:rPr lang="nb-NO" baseline="0" dirty="0" err="1"/>
              <a:t>kelt</a:t>
            </a:r>
            <a:r>
              <a:rPr lang="nb-NO" baseline="0" dirty="0"/>
              <a:t>. Men en del kom tilbake til Vänern. Dette fungerte sannsynligvis </a:t>
            </a:r>
            <a:r>
              <a:rPr lang="nb-NO" baseline="0" dirty="0" err="1"/>
              <a:t>pga</a:t>
            </a:r>
            <a:r>
              <a:rPr lang="nb-NO" baseline="0" dirty="0"/>
              <a:t> stort vannspill (dårlig slukeevne) og </a:t>
            </a:r>
            <a:r>
              <a:rPr lang="nb-NO" baseline="0" dirty="0" err="1"/>
              <a:t>tømmerfløtning</a:t>
            </a:r>
            <a:r>
              <a:rPr lang="nb-NO" baseline="0" dirty="0"/>
              <a:t>. </a:t>
            </a:r>
          </a:p>
          <a:p>
            <a:r>
              <a:rPr lang="nb-NO" baseline="0" dirty="0"/>
              <a:t>Den store dammen som ble bygd ved Høljes i 61-65 medførte mer effektiv regulering med mindre vannspill samtidig som at det representerte en stor demning med et inntaksmagasin med innsjøpreg på bekostning av produktive lakseområder. </a:t>
            </a:r>
          </a:p>
          <a:p>
            <a:endParaRPr lang="nb-NO" baseline="0" dirty="0"/>
          </a:p>
          <a:p>
            <a:r>
              <a:rPr lang="nb-NO" baseline="0" dirty="0"/>
              <a:t>1969-avtalen </a:t>
            </a:r>
            <a:r>
              <a:rPr lang="nb-NO" baseline="0" dirty="0" err="1"/>
              <a:t>forsøkesperiode</a:t>
            </a:r>
            <a:r>
              <a:rPr lang="nb-NO" baseline="0" dirty="0"/>
              <a:t> foregikk samtidig med </a:t>
            </a:r>
            <a:r>
              <a:rPr lang="nb-NO" baseline="0" dirty="0" err="1"/>
              <a:t>tømmerfløtning</a:t>
            </a:r>
            <a:endParaRPr lang="nb-NO" baseline="0" dirty="0"/>
          </a:p>
          <a:p>
            <a:r>
              <a:rPr lang="nb-NO" baseline="0" dirty="0"/>
              <a:t>Dette viste brukbar overlevelse på </a:t>
            </a:r>
            <a:r>
              <a:rPr lang="nb-NO" baseline="0" dirty="0" err="1"/>
              <a:t>smolt</a:t>
            </a:r>
            <a:r>
              <a:rPr lang="nb-NO" baseline="0" dirty="0"/>
              <a:t> og </a:t>
            </a:r>
            <a:r>
              <a:rPr lang="nb-NO" baseline="0" dirty="0" err="1"/>
              <a:t>kelt</a:t>
            </a:r>
            <a:r>
              <a:rPr lang="nb-NO" baseline="0" dirty="0"/>
              <a:t> under nedvandring nedstrøms Høljes forbi de 8 kraftverkene (koplet med </a:t>
            </a:r>
            <a:r>
              <a:rPr lang="nb-NO" baseline="0" dirty="0" err="1"/>
              <a:t>vannslipp</a:t>
            </a:r>
            <a:r>
              <a:rPr lang="nb-NO" baseline="0" dirty="0"/>
              <a:t> for fløtning)</a:t>
            </a:r>
          </a:p>
          <a:p>
            <a:r>
              <a:rPr lang="nb-NO" baseline="0" dirty="0"/>
              <a:t>Tilsvarende undersøkelse under VFG (2011-2014) viste 99 % dødelighet på </a:t>
            </a:r>
            <a:r>
              <a:rPr lang="nb-NO" baseline="0" dirty="0" err="1"/>
              <a:t>kelt</a:t>
            </a:r>
            <a:r>
              <a:rPr lang="nb-NO" baseline="0" dirty="0"/>
              <a:t> og 75 % på </a:t>
            </a:r>
            <a:r>
              <a:rPr lang="nb-NO" baseline="0" dirty="0" err="1"/>
              <a:t>smolt</a:t>
            </a:r>
            <a:r>
              <a:rPr lang="nb-NO" baseline="0" dirty="0"/>
              <a:t> på samme strekning (uten </a:t>
            </a:r>
            <a:r>
              <a:rPr lang="nb-NO" baseline="0" dirty="0" err="1"/>
              <a:t>tømmerfløtning</a:t>
            </a:r>
            <a:r>
              <a:rPr lang="nb-NO" baseline="0" dirty="0"/>
              <a:t>)</a:t>
            </a:r>
          </a:p>
          <a:p>
            <a:endParaRPr lang="nb-NO" baseline="0" dirty="0"/>
          </a:p>
          <a:p>
            <a:r>
              <a:rPr lang="nb-NO" baseline="0" dirty="0"/>
              <a:t>Høljes har gjort nedvandring fra Norge umulig for gytefisk, men noe overlevelse på </a:t>
            </a:r>
            <a:r>
              <a:rPr lang="nb-NO" baseline="0" dirty="0" err="1"/>
              <a:t>smolt</a:t>
            </a:r>
            <a:r>
              <a:rPr lang="nb-NO" baseline="0" dirty="0"/>
              <a:t> ved </a:t>
            </a:r>
            <a:r>
              <a:rPr lang="nb-NO" baseline="0" dirty="0" err="1"/>
              <a:t>vannslipp</a:t>
            </a:r>
            <a:r>
              <a:rPr lang="nb-NO" baseline="0" dirty="0"/>
              <a:t>. 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B746BE-58AD-4DA0-9473-56678EB5D06F}" type="slidenum">
              <a:rPr lang="sv-SE" smtClean="0"/>
              <a:pPr>
                <a:defRPr/>
              </a:pPr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8097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Under denne </a:t>
            </a:r>
            <a:r>
              <a:rPr lang="nb-NO" dirty="0" err="1"/>
              <a:t>tredningen</a:t>
            </a:r>
            <a:r>
              <a:rPr lang="nb-NO" dirty="0"/>
              <a:t> kommer flere uttalelser om at fisk ikke kommer levende ned uten </a:t>
            </a:r>
            <a:r>
              <a:rPr lang="nb-NO" dirty="0" err="1"/>
              <a:t>vannslipp</a:t>
            </a:r>
            <a:r>
              <a:rPr lang="nb-NO" dirty="0"/>
              <a:t> (for eks</a:t>
            </a:r>
            <a:r>
              <a:rPr lang="nb-NO" baseline="0" dirty="0"/>
              <a:t> ved </a:t>
            </a:r>
            <a:r>
              <a:rPr lang="nb-NO" dirty="0" err="1"/>
              <a:t>tømmerfløtning</a:t>
            </a:r>
            <a:r>
              <a:rPr lang="nb-NO" dirty="0"/>
              <a:t>). </a:t>
            </a:r>
            <a:r>
              <a:rPr lang="nb-NO" dirty="0" err="1"/>
              <a:t>Pnedvandringsproblematikken</a:t>
            </a:r>
            <a:r>
              <a:rPr lang="nb-NO" baseline="0" dirty="0"/>
              <a:t> var kjent, men lot seg vanskelig løse. 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B746BE-58AD-4DA0-9473-56678EB5D06F}" type="slidenum">
              <a:rPr lang="sv-SE" smtClean="0"/>
              <a:pPr>
                <a:defRPr/>
              </a:pPr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1209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1969-avtalen var i stor grad et forsøksprogram hvor det ble satt ut merka </a:t>
            </a:r>
            <a:r>
              <a:rPr lang="nb-NO" dirty="0" err="1"/>
              <a:t>smolt</a:t>
            </a:r>
            <a:r>
              <a:rPr lang="nb-NO" dirty="0"/>
              <a:t> og gytefisk. Men også forslag til aktuelle tiltak. </a:t>
            </a:r>
          </a:p>
          <a:p>
            <a:r>
              <a:rPr lang="nb-NO" dirty="0"/>
              <a:t>1973 Landshøvdingen</a:t>
            </a:r>
            <a:r>
              <a:rPr lang="nb-NO" baseline="0" dirty="0"/>
              <a:t> i Värmland foreslo å bygge </a:t>
            </a:r>
            <a:r>
              <a:rPr lang="nb-NO" baseline="0" dirty="0" err="1"/>
              <a:t>smoltfeller</a:t>
            </a:r>
            <a:r>
              <a:rPr lang="nb-NO" baseline="0" dirty="0"/>
              <a:t> for innsamling og nedkjøring, men svenske fiskeriverket ville ikke avse sin ingeniør til arbeidet. </a:t>
            </a:r>
          </a:p>
          <a:p>
            <a:endParaRPr lang="nb-NO" baseline="0" dirty="0"/>
          </a:p>
          <a:p>
            <a:r>
              <a:rPr lang="nb-NO" baseline="0" dirty="0"/>
              <a:t>Så ble </a:t>
            </a:r>
            <a:r>
              <a:rPr lang="nb-NO" baseline="0" dirty="0" err="1"/>
              <a:t>smoltfelle</a:t>
            </a:r>
            <a:r>
              <a:rPr lang="nb-NO" baseline="0" dirty="0"/>
              <a:t> prosjektert på norsk side ved </a:t>
            </a:r>
            <a:r>
              <a:rPr lang="nb-NO" baseline="0" dirty="0" err="1"/>
              <a:t>Lutufallet</a:t>
            </a:r>
            <a:r>
              <a:rPr lang="nb-NO" baseline="0" dirty="0"/>
              <a:t>, men med fortsatt </a:t>
            </a:r>
            <a:r>
              <a:rPr lang="nb-NO" baseline="0" dirty="0" err="1"/>
              <a:t>tømmerfløtning</a:t>
            </a:r>
            <a:r>
              <a:rPr lang="nb-NO" baseline="0" dirty="0"/>
              <a:t> så erkjente man at det ble vanskelig. </a:t>
            </a:r>
          </a:p>
          <a:p>
            <a:endParaRPr lang="nb-NO" baseline="0" dirty="0"/>
          </a:p>
          <a:p>
            <a:r>
              <a:rPr lang="nb-NO" baseline="0" dirty="0" err="1"/>
              <a:t>Opptransport</a:t>
            </a:r>
            <a:r>
              <a:rPr lang="nb-NO" baseline="0" dirty="0"/>
              <a:t> av laks ble foreslått avsluttet midlertidig (!) da det ikke var forsvarlig å risikere det lille som var av gytelaks i vassdraget. </a:t>
            </a:r>
          </a:p>
          <a:p>
            <a:endParaRPr lang="nb-NO" baseline="0" dirty="0"/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B746BE-58AD-4DA0-9473-56678EB5D06F}" type="slidenum">
              <a:rPr lang="sv-SE" smtClean="0"/>
              <a:pPr>
                <a:defRPr/>
              </a:pPr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7311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Alternativ biltransport Sagnfossen-</a:t>
            </a:r>
            <a:r>
              <a:rPr lang="nb-NO" dirty="0" err="1"/>
              <a:t>Høljan</a:t>
            </a:r>
            <a:r>
              <a:rPr lang="nb-NO" dirty="0"/>
              <a:t> på norsk side for å unngå grensebyråkrati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B746BE-58AD-4DA0-9473-56678EB5D06F}" type="slidenum">
              <a:rPr lang="sv-SE" smtClean="0"/>
              <a:pPr>
                <a:defRPr/>
              </a:pPr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43272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B746BE-58AD-4DA0-9473-56678EB5D06F}" type="slidenum">
              <a:rPr lang="sv-SE" smtClean="0"/>
              <a:pPr>
                <a:defRPr/>
              </a:pPr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6895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B649-C9BF-4EDA-B2F4-5E9B670F4152}" type="datetimeFigureOut">
              <a:rPr lang="sv-SE" smtClean="0"/>
              <a:t>2017-12-07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D7DAE-E9A8-4431-A00A-AD6C2E593F0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0743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B649-C9BF-4EDA-B2F4-5E9B670F4152}" type="datetimeFigureOut">
              <a:rPr lang="sv-SE" smtClean="0"/>
              <a:t>2017-12-07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D7DAE-E9A8-4431-A00A-AD6C2E593F0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7967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B649-C9BF-4EDA-B2F4-5E9B670F4152}" type="datetimeFigureOut">
              <a:rPr lang="sv-SE" smtClean="0"/>
              <a:t>2017-12-07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D7DAE-E9A8-4431-A00A-AD6C2E593F0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9283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B649-C9BF-4EDA-B2F4-5E9B670F4152}" type="datetimeFigureOut">
              <a:rPr lang="sv-SE" smtClean="0"/>
              <a:t>2017-12-07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D7DAE-E9A8-4431-A00A-AD6C2E593F0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5679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B649-C9BF-4EDA-B2F4-5E9B670F4152}" type="datetimeFigureOut">
              <a:rPr lang="sv-SE" smtClean="0"/>
              <a:t>2017-12-07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D7DAE-E9A8-4431-A00A-AD6C2E593F0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6209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B649-C9BF-4EDA-B2F4-5E9B670F4152}" type="datetimeFigureOut">
              <a:rPr lang="sv-SE" smtClean="0"/>
              <a:t>2017-12-07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D7DAE-E9A8-4431-A00A-AD6C2E593F0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7642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B649-C9BF-4EDA-B2F4-5E9B670F4152}" type="datetimeFigureOut">
              <a:rPr lang="sv-SE" smtClean="0"/>
              <a:t>2017-12-07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D7DAE-E9A8-4431-A00A-AD6C2E593F0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9307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B649-C9BF-4EDA-B2F4-5E9B670F4152}" type="datetimeFigureOut">
              <a:rPr lang="sv-SE" smtClean="0"/>
              <a:t>2017-12-07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D7DAE-E9A8-4431-A00A-AD6C2E593F0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65495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B649-C9BF-4EDA-B2F4-5E9B670F4152}" type="datetimeFigureOut">
              <a:rPr lang="sv-SE" smtClean="0"/>
              <a:t>2017-12-07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D7DAE-E9A8-4431-A00A-AD6C2E593F0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1219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B649-C9BF-4EDA-B2F4-5E9B670F4152}" type="datetimeFigureOut">
              <a:rPr lang="sv-SE" smtClean="0"/>
              <a:t>2017-12-07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D7DAE-E9A8-4431-A00A-AD6C2E593F0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48311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B649-C9BF-4EDA-B2F4-5E9B670F4152}" type="datetimeFigureOut">
              <a:rPr lang="sv-SE" smtClean="0"/>
              <a:t>2017-12-07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D7DAE-E9A8-4431-A00A-AD6C2E593F0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8436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0B649-C9BF-4EDA-B2F4-5E9B670F4152}" type="datetimeFigureOut">
              <a:rPr lang="sv-SE" smtClean="0"/>
              <a:t>2017-12-07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D7DAE-E9A8-4431-A00A-AD6C2E593F0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8258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jpeg"/><Relationship Id="rId7" Type="http://schemas.openxmlformats.org/officeDocument/2006/relationships/image" Target="../media/image1.emf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13" Type="http://schemas.openxmlformats.org/officeDocument/2006/relationships/image" Target="../media/image9.png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jpeg"/><Relationship Id="rId4" Type="http://schemas.openxmlformats.org/officeDocument/2006/relationships/image" Target="../media/image2.jpeg"/><Relationship Id="rId9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5.wdp"/><Relationship Id="rId3" Type="http://schemas.openxmlformats.org/officeDocument/2006/relationships/image" Target="../media/image33.png"/><Relationship Id="rId7" Type="http://schemas.microsoft.com/office/2007/relationships/hdphoto" Target="../media/hdphoto2.wdp"/><Relationship Id="rId12" Type="http://schemas.openxmlformats.org/officeDocument/2006/relationships/image" Target="../media/image3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microsoft.com/office/2007/relationships/hdphoto" Target="../media/hdphoto3.wdp"/><Relationship Id="rId1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37.png"/><Relationship Id="rId12" Type="http://schemas.microsoft.com/office/2007/relationships/hdphoto" Target="../media/hdphoto9.wdp"/><Relationship Id="rId17" Type="http://schemas.openxmlformats.org/officeDocument/2006/relationships/image" Target="../media/image27.jpeg"/><Relationship Id="rId2" Type="http://schemas.openxmlformats.org/officeDocument/2006/relationships/image" Target="../media/image33.png"/><Relationship Id="rId16" Type="http://schemas.microsoft.com/office/2007/relationships/hdphoto" Target="../media/hdphoto6.wdp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39.png"/><Relationship Id="rId10" Type="http://schemas.microsoft.com/office/2007/relationships/hdphoto" Target="../media/hdphoto8.wdp"/><Relationship Id="rId4" Type="http://schemas.microsoft.com/office/2007/relationships/hdphoto" Target="../media/hdphoto7.wdp"/><Relationship Id="rId9" Type="http://schemas.openxmlformats.org/officeDocument/2006/relationships/image" Target="../media/image41.png"/><Relationship Id="rId1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wmf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1.jpeg"/><Relationship Id="rId12" Type="http://schemas.openxmlformats.org/officeDocument/2006/relationships/image" Target="../media/image1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jpe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5.jpeg"/><Relationship Id="rId10" Type="http://schemas.openxmlformats.org/officeDocument/2006/relationships/image" Target="../media/image14.jpeg"/><Relationship Id="rId4" Type="http://schemas.openxmlformats.org/officeDocument/2006/relationships/image" Target="../media/image1.emf"/><Relationship Id="rId9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55.jpeg"/><Relationship Id="rId3" Type="http://schemas.openxmlformats.org/officeDocument/2006/relationships/image" Target="../media/image49.emf"/><Relationship Id="rId7" Type="http://schemas.openxmlformats.org/officeDocument/2006/relationships/image" Target="../media/image52.png"/><Relationship Id="rId12" Type="http://schemas.microsoft.com/office/2007/relationships/hdphoto" Target="../media/hdphoto14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0" Type="http://schemas.microsoft.com/office/2007/relationships/hdphoto" Target="../media/hdphoto13.wdp"/><Relationship Id="rId4" Type="http://schemas.openxmlformats.org/officeDocument/2006/relationships/image" Target="../media/image50.png"/><Relationship Id="rId9" Type="http://schemas.openxmlformats.org/officeDocument/2006/relationships/image" Target="../media/image53.png"/><Relationship Id="rId1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4.jpeg"/><Relationship Id="rId4" Type="http://schemas.openxmlformats.org/officeDocument/2006/relationships/image" Target="../media/image16.jpeg"/><Relationship Id="rId9" Type="http://schemas.openxmlformats.org/officeDocument/2006/relationships/image" Target="../media/image20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6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1.emf"/><Relationship Id="rId4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hyperlink" Target="https://tvalanderenelv.eu/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hyperlink" Target="https://www.fylkesmannen.no/Hedmark/" TargetMode="Externa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925683" cy="684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ruta 4"/>
          <p:cNvSpPr txBox="1">
            <a:spLocks noChangeArrowheads="1"/>
          </p:cNvSpPr>
          <p:nvPr/>
        </p:nvSpPr>
        <p:spPr bwMode="auto">
          <a:xfrm>
            <a:off x="230261" y="2583687"/>
            <a:ext cx="446515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TVÅ LÄNDER – ÉN ELV</a:t>
            </a:r>
            <a:endParaRPr kumimoji="0" lang="sv-SE" altLang="sv-SE" sz="3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2017-2020</a:t>
            </a:r>
          </a:p>
        </p:txBody>
      </p:sp>
      <p:pic>
        <p:nvPicPr>
          <p:cNvPr id="2050" name="Picture 6" descr="http://www.varldensflaggor.se/bilder/flaggor/sveriges-flagg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002" y="149133"/>
            <a:ext cx="102235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8" descr="http://www.varldensflaggor.se/bilder/flaggor/norges-flagg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791" y="144678"/>
            <a:ext cx="10287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grpSp>
        <p:nvGrpSpPr>
          <p:cNvPr id="10" name="Grupp 9"/>
          <p:cNvGrpSpPr/>
          <p:nvPr/>
        </p:nvGrpSpPr>
        <p:grpSpPr>
          <a:xfrm>
            <a:off x="116059" y="108644"/>
            <a:ext cx="5055400" cy="726333"/>
            <a:chOff x="116059" y="108644"/>
            <a:chExt cx="5055400" cy="726333"/>
          </a:xfrm>
        </p:grpSpPr>
        <p:graphicFrame>
          <p:nvGraphicFramePr>
            <p:cNvPr id="2" name="Objek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21065923"/>
                </p:ext>
              </p:extLst>
            </p:nvPr>
          </p:nvGraphicFramePr>
          <p:xfrm>
            <a:off x="1511543" y="111077"/>
            <a:ext cx="1876425" cy="723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9" name="Acrobat Document" r:id="rId6" imgW="1876343" imgH="723870" progId="AcroExch.Document.DC">
                    <p:embed/>
                  </p:oleObj>
                </mc:Choice>
                <mc:Fallback>
                  <p:oleObj name="Acrobat Document" r:id="rId6" imgW="1876343" imgH="723870" progId="AcroExch.Document.DC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511543" y="111077"/>
                          <a:ext cx="1876425" cy="723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9" name="Bildobjekt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059" y="108644"/>
              <a:ext cx="1404552" cy="679622"/>
            </a:xfrm>
            <a:prstGeom prst="rect">
              <a:avLst/>
            </a:prstGeom>
          </p:spPr>
        </p:pic>
        <p:pic>
          <p:nvPicPr>
            <p:cNvPr id="12" name="Bildobjekt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5611" y="113495"/>
              <a:ext cx="1795848" cy="687410"/>
            </a:xfrm>
            <a:prstGeom prst="rect">
              <a:avLst/>
            </a:prstGeom>
          </p:spPr>
        </p:pic>
      </p:grpSp>
      <p:pic>
        <p:nvPicPr>
          <p:cNvPr id="13" name="Bildobjekt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432" y="924120"/>
            <a:ext cx="1296355" cy="1281790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973" y="108644"/>
            <a:ext cx="1097856" cy="1097856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666" y="282966"/>
            <a:ext cx="1893096" cy="749211"/>
          </a:xfrm>
          <a:prstGeom prst="rect">
            <a:avLst/>
          </a:prstGeom>
        </p:spPr>
      </p:pic>
      <p:sp>
        <p:nvSpPr>
          <p:cNvPr id="16" name="Rubrik 1"/>
          <p:cNvSpPr>
            <a:spLocks noGrp="1"/>
          </p:cNvSpPr>
          <p:nvPr>
            <p:ph type="title"/>
          </p:nvPr>
        </p:nvSpPr>
        <p:spPr>
          <a:xfrm>
            <a:off x="6096000" y="1663700"/>
            <a:ext cx="4456025" cy="3617595"/>
          </a:xfrm>
        </p:spPr>
        <p:txBody>
          <a:bodyPr>
            <a:normAutofit fontScale="90000"/>
          </a:bodyPr>
          <a:lstStyle/>
          <a:p>
            <a:r>
              <a:rPr lang="sv-SE" dirty="0" err="1"/>
              <a:t>Velkommen</a:t>
            </a:r>
            <a:r>
              <a:rPr lang="sv-SE" dirty="0"/>
              <a:t>! </a:t>
            </a:r>
            <a:br>
              <a:rPr lang="sv-SE" dirty="0"/>
            </a:br>
            <a:r>
              <a:rPr lang="sv-SE" dirty="0"/>
              <a:t>Referensgruppsmöte Två länder – </a:t>
            </a:r>
            <a:r>
              <a:rPr lang="sv-SE" dirty="0" err="1"/>
              <a:t>én</a:t>
            </a:r>
            <a:r>
              <a:rPr lang="sv-SE" dirty="0"/>
              <a:t> </a:t>
            </a:r>
            <a:r>
              <a:rPr lang="sv-SE" dirty="0" err="1"/>
              <a:t>elv</a:t>
            </a:r>
            <a:br>
              <a:rPr lang="sv-SE" dirty="0"/>
            </a:br>
            <a:br>
              <a:rPr lang="sv-SE" dirty="0"/>
            </a:br>
            <a:r>
              <a:rPr lang="sv-SE" sz="3200" dirty="0"/>
              <a:t>7 december 2017 Klarälvdalens folkhögskola, </a:t>
            </a:r>
            <a:r>
              <a:rPr lang="sv-SE" sz="3200" dirty="0" err="1"/>
              <a:t>Stöllet</a:t>
            </a:r>
            <a:endParaRPr lang="sv-SE" sz="3200" dirty="0"/>
          </a:p>
        </p:txBody>
      </p:sp>
    </p:spTree>
    <p:extLst>
      <p:ext uri="{BB962C8B-B14F-4D97-AF65-F5344CB8AC3E}">
        <p14:creationId xmlns:p14="http://schemas.microsoft.com/office/powerpoint/2010/main" val="896273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518" y="0"/>
            <a:ext cx="3014482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8" t="9489" r="22482" b="4392"/>
          <a:stretch/>
        </p:blipFill>
        <p:spPr bwMode="auto">
          <a:xfrm>
            <a:off x="6218111" y="952675"/>
            <a:ext cx="4375706" cy="582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0" t="15373" r="50748" b="9771"/>
          <a:stretch/>
        </p:blipFill>
        <p:spPr bwMode="auto">
          <a:xfrm>
            <a:off x="1631505" y="44625"/>
            <a:ext cx="4005941" cy="6735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4"/>
          <p:cNvSpPr/>
          <p:nvPr/>
        </p:nvSpPr>
        <p:spPr>
          <a:xfrm rot="19759383">
            <a:off x="2387471" y="1622649"/>
            <a:ext cx="488341" cy="839172"/>
          </a:xfrm>
          <a:prstGeom prst="ellipse">
            <a:avLst/>
          </a:prstGeom>
          <a:solidFill>
            <a:srgbClr val="FF0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Ellipse 6"/>
          <p:cNvSpPr/>
          <p:nvPr/>
        </p:nvSpPr>
        <p:spPr>
          <a:xfrm rot="19759383">
            <a:off x="3531015" y="3612232"/>
            <a:ext cx="348776" cy="614900"/>
          </a:xfrm>
          <a:prstGeom prst="ellipse">
            <a:avLst/>
          </a:prstGeom>
          <a:solidFill>
            <a:srgbClr val="FF0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Oppoverbuet pil 8"/>
          <p:cNvSpPr/>
          <p:nvPr/>
        </p:nvSpPr>
        <p:spPr>
          <a:xfrm rot="16200000">
            <a:off x="4094818" y="4897774"/>
            <a:ext cx="1645463" cy="621526"/>
          </a:xfrm>
          <a:prstGeom prst="curvedUpArrow">
            <a:avLst/>
          </a:prstGeom>
          <a:solidFill>
            <a:srgbClr val="FF0000">
              <a:alpha val="1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8" name="Oppoverbuet pil 8"/>
          <p:cNvSpPr/>
          <p:nvPr/>
        </p:nvSpPr>
        <p:spPr>
          <a:xfrm rot="14740827">
            <a:off x="3123247" y="2423277"/>
            <a:ext cx="1700425" cy="621526"/>
          </a:xfrm>
          <a:prstGeom prst="curvedUpArrow">
            <a:avLst>
              <a:gd name="adj1" fmla="val 21764"/>
              <a:gd name="adj2" fmla="val 64317"/>
              <a:gd name="adj3" fmla="val 25000"/>
            </a:avLst>
          </a:prstGeom>
          <a:solidFill>
            <a:srgbClr val="FF0000">
              <a:alpha val="1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847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9699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29700" name="Picture 2" descr="H:\Vänerlaxen\Bilder\Trysil kommunes fotoarkiv\Sandkilfossen 2 - Trysil komm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631505" y="183756"/>
            <a:ext cx="8943628" cy="5816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007768" y="6183313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rgbClr val="FF0000"/>
                </a:solidFill>
              </a:rPr>
              <a:t>www.tvalanderenelv.eu</a:t>
            </a:r>
          </a:p>
        </p:txBody>
      </p:sp>
    </p:spTree>
    <p:extLst>
      <p:ext uri="{BB962C8B-B14F-4D97-AF65-F5344CB8AC3E}">
        <p14:creationId xmlns:p14="http://schemas.microsoft.com/office/powerpoint/2010/main" val="976697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925683" cy="684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ruta 4"/>
          <p:cNvSpPr txBox="1">
            <a:spLocks noChangeArrowheads="1"/>
          </p:cNvSpPr>
          <p:nvPr/>
        </p:nvSpPr>
        <p:spPr bwMode="auto">
          <a:xfrm>
            <a:off x="230261" y="2990087"/>
            <a:ext cx="446515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TVÅ LÄNDER – ÉN ELV</a:t>
            </a:r>
            <a:endParaRPr kumimoji="0" lang="sv-SE" altLang="sv-SE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2017-2020</a:t>
            </a:r>
          </a:p>
        </p:txBody>
      </p:sp>
      <p:pic>
        <p:nvPicPr>
          <p:cNvPr id="2050" name="Picture 6" descr="http://www.varldensflaggor.se/bilder/flaggor/sveriges-flagg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002" y="149133"/>
            <a:ext cx="102235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8" descr="http://www.varldensflaggor.se/bilder/flaggor/norges-flagg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791" y="144678"/>
            <a:ext cx="10287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sp>
        <p:nvSpPr>
          <p:cNvPr id="8" name="Rektangel 7"/>
          <p:cNvSpPr/>
          <p:nvPr/>
        </p:nvSpPr>
        <p:spPr>
          <a:xfrm>
            <a:off x="5171459" y="1404806"/>
            <a:ext cx="7083726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v-SE" sz="24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Två länder – én elv</a:t>
            </a:r>
          </a:p>
          <a:p>
            <a:pPr>
              <a:spcAft>
                <a:spcPts val="0"/>
              </a:spcAft>
            </a:pPr>
            <a:r>
              <a:rPr lang="sv-SE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Projektet har sin utgångspunkt i de resultat och åtgärdsförslag som VFG tog fram, vilket fordrar ett gränsöverskridande samarbete med </a:t>
            </a:r>
            <a:br>
              <a:rPr lang="sv-SE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sv-SE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avrinningsområdes-perspektiv. TLE utgör steg 2 i en långsiktig 20-årsplan för avrinningsområdet.</a:t>
            </a:r>
          </a:p>
          <a:p>
            <a:pPr>
              <a:spcAft>
                <a:spcPts val="0"/>
              </a:spcAft>
            </a:pPr>
            <a:endParaRPr lang="sv-SE" sz="24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sv-SE" sz="24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Övergripande syften</a:t>
            </a:r>
            <a:endParaRPr lang="sv-SE" sz="24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350645" algn="l"/>
              </a:tabLst>
            </a:pPr>
            <a:r>
              <a:rPr lang="sv-SE" sz="2400" i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God ekologisk status </a:t>
            </a:r>
            <a:r>
              <a:rPr lang="sv-SE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enligt Ramdirektivet för vatten (2000/60/EG), </a:t>
            </a:r>
            <a:r>
              <a:rPr lang="sv-SE" sz="2400" i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gynnsam bevarandestatus </a:t>
            </a:r>
            <a:r>
              <a:rPr lang="sv-SE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enligt Art- och habitatdirektivet (92/43/EEG), samt att uppfylla de svenska och norska miljömålen.</a:t>
            </a: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350645" algn="l"/>
              </a:tabLst>
            </a:pPr>
            <a:r>
              <a:rPr lang="sv-SE" sz="2400" i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Levande landsbygd </a:t>
            </a:r>
            <a:r>
              <a:rPr lang="sv-SE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(ökad och hållbar fisketurism i sjö och älv)</a:t>
            </a: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/>
          </p:nvPr>
        </p:nvGraphicFramePr>
        <p:xfrm>
          <a:off x="1511543" y="111077"/>
          <a:ext cx="1876425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Acrobat Document" r:id="rId7" imgW="1876343" imgH="723870" progId="AcroExch.Document.DC">
                  <p:embed/>
                </p:oleObj>
              </mc:Choice>
              <mc:Fallback>
                <p:oleObj name="Acrobat Document" r:id="rId7" imgW="1876343" imgH="723870" progId="AcroExch.Document.DC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11543" y="111077"/>
                        <a:ext cx="1876425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Bildobjekt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9" y="108644"/>
            <a:ext cx="1404552" cy="679622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611" y="113495"/>
            <a:ext cx="1795848" cy="687410"/>
          </a:xfrm>
          <a:prstGeom prst="rect">
            <a:avLst/>
          </a:prstGeom>
        </p:spPr>
      </p:pic>
      <p:pic>
        <p:nvPicPr>
          <p:cNvPr id="13" name="Bildobjekt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536" y="924120"/>
            <a:ext cx="1032691" cy="1021088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973" y="108644"/>
            <a:ext cx="1097856" cy="1097856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666" y="282966"/>
            <a:ext cx="1893096" cy="74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9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43930" y="328055"/>
            <a:ext cx="7823886" cy="1325563"/>
          </a:xfrm>
        </p:spPr>
        <p:txBody>
          <a:bodyPr>
            <a:normAutofit fontScale="90000"/>
          </a:bodyPr>
          <a:lstStyle/>
          <a:p>
            <a:r>
              <a:rPr lang="sv-SE" b="1" dirty="0">
                <a:ea typeface="Tahoma" panose="020B0604030504040204" pitchFamily="34" charset="0"/>
                <a:cs typeface="Tahoma" panose="020B0604030504040204" pitchFamily="34" charset="0"/>
              </a:rPr>
              <a:t>Huvudmål under projektperioden 2017-2020</a:t>
            </a:r>
            <a:br>
              <a:rPr lang="sv-SE" b="1" dirty="0">
                <a:ea typeface="Tahoma" panose="020B0604030504040204" pitchFamily="34" charset="0"/>
                <a:cs typeface="Tahoma" panose="020B0604030504040204" pitchFamily="34" charset="0"/>
              </a:rPr>
            </a:br>
            <a:endParaRPr lang="sv-SE" b="1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200869" y="1532238"/>
            <a:ext cx="8607773" cy="5325762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endParaRPr lang="sv-SE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sv-SE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Ökning av lekbeståndet till 50 % av det beräknade lekbeståndsmålet. </a:t>
            </a:r>
            <a:r>
              <a:rPr lang="sv-SE" i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Konkret: </a:t>
            </a:r>
            <a:r>
              <a:rPr lang="sv-SE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Alla åtgärder som genomförs i projektet ska bidra till att lekbeståndet inom 5-10 år ökar från dagens ca 500-1000 vilda laxar till att 5-6000 leklaxar årligen fångas och transporteras från Forshaga till uppströms belägna lekområden.</a:t>
            </a: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sv-SE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Återetablering av lax på norsk sida </a:t>
            </a: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1350645" algn="l"/>
              </a:tabLst>
            </a:pPr>
            <a:r>
              <a:rPr lang="sv-SE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Att inleda åtgärder som bevarar och påbörjar återuppbyggnaden av övriga skyddsvärda arter och livsmiljöer i och längs älvdalen.</a:t>
            </a: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sv-SE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Etablera en avsiktsförklaring</a:t>
            </a:r>
            <a:r>
              <a:rPr lang="nb-NO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på hög politisk nivå mellan Norge och Sverige, som säkrar en enhetlig, varaktig och gränsöverskridande förvaltningspraxis av älvresursen. Detta för att på sikt möta vattendirektivets mål om god ekologisk status i vattendraget.</a:t>
            </a:r>
            <a:endParaRPr lang="sv-SE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2" name="Grupp 21"/>
          <p:cNvGrpSpPr/>
          <p:nvPr/>
        </p:nvGrpSpPr>
        <p:grpSpPr>
          <a:xfrm>
            <a:off x="8916145" y="0"/>
            <a:ext cx="3275855" cy="6858001"/>
            <a:chOff x="5904657" y="9119"/>
            <a:chExt cx="3275855" cy="6858001"/>
          </a:xfrm>
        </p:grpSpPr>
        <p:pic>
          <p:nvPicPr>
            <p:cNvPr id="4" name="Picture 2" descr="http://upload.wikimedia.org/wikipedia/commons/7/7b/Klaralven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4657" y="9119"/>
              <a:ext cx="3275855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Rak 40"/>
            <p:cNvCxnSpPr/>
            <p:nvPr/>
          </p:nvCxnSpPr>
          <p:spPr>
            <a:xfrm>
              <a:off x="8280921" y="6032665"/>
              <a:ext cx="288032" cy="0"/>
            </a:xfrm>
            <a:prstGeom prst="line">
              <a:avLst/>
            </a:prstGeom>
            <a:ln w="28575">
              <a:solidFill>
                <a:srgbClr val="CC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Rak 41"/>
            <p:cNvCxnSpPr/>
            <p:nvPr/>
          </p:nvCxnSpPr>
          <p:spPr>
            <a:xfrm>
              <a:off x="8343404" y="5425769"/>
              <a:ext cx="288032" cy="0"/>
            </a:xfrm>
            <a:prstGeom prst="line">
              <a:avLst/>
            </a:prstGeom>
            <a:ln w="28575">
              <a:solidFill>
                <a:srgbClr val="CC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Rak 42"/>
            <p:cNvCxnSpPr/>
            <p:nvPr/>
          </p:nvCxnSpPr>
          <p:spPr>
            <a:xfrm>
              <a:off x="8275860" y="6208332"/>
              <a:ext cx="288032" cy="0"/>
            </a:xfrm>
            <a:prstGeom prst="line">
              <a:avLst/>
            </a:prstGeom>
            <a:ln w="28575">
              <a:solidFill>
                <a:srgbClr val="CC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Rak 44"/>
            <p:cNvCxnSpPr/>
            <p:nvPr/>
          </p:nvCxnSpPr>
          <p:spPr>
            <a:xfrm>
              <a:off x="8303838" y="5238320"/>
              <a:ext cx="288032" cy="0"/>
            </a:xfrm>
            <a:prstGeom prst="line">
              <a:avLst/>
            </a:prstGeom>
            <a:ln w="28575">
              <a:solidFill>
                <a:srgbClr val="CC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Rak 45"/>
            <p:cNvCxnSpPr/>
            <p:nvPr/>
          </p:nvCxnSpPr>
          <p:spPr>
            <a:xfrm>
              <a:off x="8348737" y="5535877"/>
              <a:ext cx="288032" cy="0"/>
            </a:xfrm>
            <a:prstGeom prst="line">
              <a:avLst/>
            </a:prstGeom>
            <a:ln w="28575">
              <a:solidFill>
                <a:srgbClr val="CC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Rak 46"/>
            <p:cNvCxnSpPr/>
            <p:nvPr/>
          </p:nvCxnSpPr>
          <p:spPr>
            <a:xfrm>
              <a:off x="8329687" y="4978863"/>
              <a:ext cx="288032" cy="0"/>
            </a:xfrm>
            <a:prstGeom prst="line">
              <a:avLst/>
            </a:prstGeom>
            <a:ln w="28575">
              <a:solidFill>
                <a:srgbClr val="CC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ak 47"/>
            <p:cNvCxnSpPr/>
            <p:nvPr/>
          </p:nvCxnSpPr>
          <p:spPr>
            <a:xfrm>
              <a:off x="8282062" y="4916380"/>
              <a:ext cx="288032" cy="0"/>
            </a:xfrm>
            <a:prstGeom prst="line">
              <a:avLst/>
            </a:prstGeom>
            <a:ln w="28575">
              <a:solidFill>
                <a:srgbClr val="CC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ak 48"/>
            <p:cNvCxnSpPr/>
            <p:nvPr/>
          </p:nvCxnSpPr>
          <p:spPr>
            <a:xfrm>
              <a:off x="8320162" y="5174696"/>
              <a:ext cx="288032" cy="0"/>
            </a:xfrm>
            <a:prstGeom prst="line">
              <a:avLst/>
            </a:prstGeom>
            <a:ln w="28575">
              <a:solidFill>
                <a:srgbClr val="CC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Rak 49"/>
            <p:cNvCxnSpPr/>
            <p:nvPr/>
          </p:nvCxnSpPr>
          <p:spPr>
            <a:xfrm>
              <a:off x="7344817" y="3303629"/>
              <a:ext cx="288032" cy="0"/>
            </a:xfrm>
            <a:prstGeom prst="line">
              <a:avLst/>
            </a:prstGeom>
            <a:ln w="28575">
              <a:solidFill>
                <a:srgbClr val="CC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ak 50"/>
            <p:cNvCxnSpPr/>
            <p:nvPr/>
          </p:nvCxnSpPr>
          <p:spPr>
            <a:xfrm>
              <a:off x="7272809" y="2871581"/>
              <a:ext cx="288032" cy="0"/>
            </a:xfrm>
            <a:prstGeom prst="line">
              <a:avLst/>
            </a:prstGeom>
            <a:ln w="28575">
              <a:solidFill>
                <a:srgbClr val="CC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ak 51"/>
            <p:cNvCxnSpPr/>
            <p:nvPr/>
          </p:nvCxnSpPr>
          <p:spPr>
            <a:xfrm>
              <a:off x="7200801" y="2799573"/>
              <a:ext cx="288032" cy="0"/>
            </a:xfrm>
            <a:prstGeom prst="line">
              <a:avLst/>
            </a:prstGeom>
            <a:ln w="28575">
              <a:solidFill>
                <a:srgbClr val="CC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ak 58"/>
            <p:cNvCxnSpPr>
              <a:cxnSpLocks noChangeShapeType="1"/>
            </p:cNvCxnSpPr>
            <p:nvPr/>
          </p:nvCxnSpPr>
          <p:spPr bwMode="auto">
            <a:xfrm>
              <a:off x="7894085" y="1983548"/>
              <a:ext cx="287338" cy="0"/>
            </a:xfrm>
            <a:prstGeom prst="lin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textruta 279563"/>
            <p:cNvSpPr txBox="1">
              <a:spLocks noChangeArrowheads="1"/>
            </p:cNvSpPr>
            <p:nvPr/>
          </p:nvSpPr>
          <p:spPr bwMode="auto">
            <a:xfrm>
              <a:off x="8109986" y="1791461"/>
              <a:ext cx="103515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sv-SE" dirty="0">
                  <a:latin typeface="Calibri" panose="020F0502020204030204" pitchFamily="34" charset="0"/>
                </a:rPr>
                <a:t>Kraftverk</a:t>
              </a:r>
            </a:p>
          </p:txBody>
        </p:sp>
        <p:sp>
          <p:nvSpPr>
            <p:cNvPr id="18" name="textruta 17"/>
            <p:cNvSpPr txBox="1">
              <a:spLocks noChangeArrowheads="1"/>
            </p:cNvSpPr>
            <p:nvPr/>
          </p:nvSpPr>
          <p:spPr bwMode="auto">
            <a:xfrm>
              <a:off x="7836743" y="4746630"/>
              <a:ext cx="62730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sv-SE" sz="1600" b="1" dirty="0">
                  <a:solidFill>
                    <a:srgbClr val="C00000"/>
                  </a:solidFill>
                  <a:latin typeface="Calibri" panose="020F0502020204030204" pitchFamily="34" charset="0"/>
                </a:rPr>
                <a:t>(#8)</a:t>
              </a:r>
            </a:p>
          </p:txBody>
        </p:sp>
        <p:sp>
          <p:nvSpPr>
            <p:cNvPr id="19" name="textruta 18"/>
            <p:cNvSpPr txBox="1">
              <a:spLocks noChangeArrowheads="1"/>
            </p:cNvSpPr>
            <p:nvPr/>
          </p:nvSpPr>
          <p:spPr bwMode="auto">
            <a:xfrm>
              <a:off x="7740352" y="6114782"/>
              <a:ext cx="62730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sv-SE" sz="1600" b="1" dirty="0">
                  <a:solidFill>
                    <a:srgbClr val="C00000"/>
                  </a:solidFill>
                  <a:latin typeface="Calibri" panose="020F0502020204030204" pitchFamily="34" charset="0"/>
                </a:rPr>
                <a:t>(#1)</a:t>
              </a:r>
            </a:p>
          </p:txBody>
        </p:sp>
        <p:sp>
          <p:nvSpPr>
            <p:cNvPr id="20" name="Ned 38"/>
            <p:cNvSpPr/>
            <p:nvPr/>
          </p:nvSpPr>
          <p:spPr>
            <a:xfrm rot="20735122" flipV="1">
              <a:off x="8319321" y="6254960"/>
              <a:ext cx="277811" cy="470162"/>
            </a:xfrm>
            <a:prstGeom prst="downArrow">
              <a:avLst>
                <a:gd name="adj1" fmla="val 26312"/>
                <a:gd name="adj2" fmla="val 88915"/>
              </a:avLst>
            </a:prstGeom>
            <a:solidFill>
              <a:srgbClr val="00B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sv-SE">
                <a:latin typeface="Calibri" panose="020F0502020204030204" pitchFamily="34" charset="0"/>
              </a:endParaRPr>
            </a:p>
          </p:txBody>
        </p:sp>
        <p:sp>
          <p:nvSpPr>
            <p:cNvPr id="21" name="textruta 20"/>
            <p:cNvSpPr txBox="1">
              <a:spLocks noChangeArrowheads="1"/>
            </p:cNvSpPr>
            <p:nvPr/>
          </p:nvSpPr>
          <p:spPr bwMode="auto">
            <a:xfrm>
              <a:off x="6732240" y="3140968"/>
              <a:ext cx="59682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sv-SE" sz="1600" b="1" dirty="0">
                  <a:solidFill>
                    <a:srgbClr val="C00000"/>
                  </a:solidFill>
                  <a:latin typeface="Calibri" panose="020F0502020204030204" pitchFamily="34" charset="0"/>
                </a:rPr>
                <a:t>(#9)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281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vattenkraft.info/klaralven/forshaga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966" y="1740240"/>
            <a:ext cx="5904657" cy="5029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ktangel 7"/>
          <p:cNvSpPr/>
          <p:nvPr/>
        </p:nvSpPr>
        <p:spPr>
          <a:xfrm>
            <a:off x="6544456" y="5441694"/>
            <a:ext cx="5281676" cy="954107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>
            <a:spAutoFit/>
          </a:bodyPr>
          <a:lstStyle/>
          <a:p>
            <a:r>
              <a:rPr lang="sv-SE" sz="2800" dirty="0">
                <a:latin typeface="Calibri" panose="020F0502020204030204" pitchFamily="34" charset="0"/>
              </a:rPr>
              <a:t>Kraftverket/fällan i Forshaga – </a:t>
            </a:r>
            <a:r>
              <a:rPr lang="sv-SE" sz="2800" b="1" i="1" dirty="0">
                <a:latin typeface="Calibri" panose="020F0502020204030204" pitchFamily="34" charset="0"/>
              </a:rPr>
              <a:t>en flaskhals</a:t>
            </a:r>
            <a:r>
              <a:rPr lang="sv-SE" sz="2800" dirty="0">
                <a:latin typeface="Calibri" panose="020F0502020204030204" pitchFamily="34" charset="0"/>
              </a:rPr>
              <a:t>!</a:t>
            </a:r>
          </a:p>
        </p:txBody>
      </p:sp>
      <p:sp>
        <p:nvSpPr>
          <p:cNvPr id="16" name="Rektangel 15"/>
          <p:cNvSpPr/>
          <p:nvPr/>
        </p:nvSpPr>
        <p:spPr>
          <a:xfrm>
            <a:off x="291379" y="145548"/>
            <a:ext cx="113954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b="1" i="1" dirty="0"/>
              <a:t>Arbetspaket 1</a:t>
            </a:r>
          </a:p>
          <a:p>
            <a:r>
              <a:rPr lang="sv-SE" sz="2800" b="1" dirty="0">
                <a:solidFill>
                  <a:srgbClr val="000000"/>
                </a:solidFill>
                <a:latin typeface="+mj-lt"/>
              </a:rPr>
              <a:t>Ökad fångst- och överlevnad för upp- och nedströmsvandrande fisk vid kraftverken samt miljöanpassad reglering </a:t>
            </a:r>
            <a:endParaRPr lang="sv-SE" sz="2800" dirty="0">
              <a:latin typeface="+mj-lt"/>
            </a:endParaRPr>
          </a:p>
        </p:txBody>
      </p:sp>
      <p:pic>
        <p:nvPicPr>
          <p:cNvPr id="3088" name="Picture 16" descr="Bildresultat för salmon passage upstre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67" y="4228404"/>
            <a:ext cx="3519907" cy="242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ktangel 16"/>
          <p:cNvSpPr/>
          <p:nvPr/>
        </p:nvSpPr>
        <p:spPr>
          <a:xfrm>
            <a:off x="152400" y="1764080"/>
            <a:ext cx="4813300" cy="2308324"/>
          </a:xfrm>
          <a:prstGeom prst="rect">
            <a:avLst/>
          </a:prstGeom>
          <a:ln w="28575">
            <a:solidFill>
              <a:srgbClr val="92D050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sv-SE" sz="32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Delprojekt 1:1. </a:t>
            </a:r>
            <a:r>
              <a:rPr lang="sv-SE" sz="3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Ökad fångst (och transport) av uppvandrande lax och öring vid Forshaga kraftverk.</a:t>
            </a:r>
          </a:p>
        </p:txBody>
      </p:sp>
    </p:spTree>
    <p:extLst>
      <p:ext uri="{BB962C8B-B14F-4D97-AF65-F5344CB8AC3E}">
        <p14:creationId xmlns:p14="http://schemas.microsoft.com/office/powerpoint/2010/main" val="111356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/>
          <p:cNvSpPr txBox="1"/>
          <p:nvPr/>
        </p:nvSpPr>
        <p:spPr>
          <a:xfrm>
            <a:off x="2450274" y="5800548"/>
            <a:ext cx="3213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200" dirty="0">
                <a:latin typeface="Calibri" panose="020F0502020204030204" pitchFamily="34" charset="0"/>
              </a:rPr>
              <a:t>Mycket vatten i älven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200" dirty="0">
                <a:latin typeface="Calibri" panose="020F0502020204030204" pitchFamily="34" charset="0"/>
              </a:rPr>
              <a:t>Mycket spillvatten</a:t>
            </a:r>
          </a:p>
        </p:txBody>
      </p:sp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2423592" y="548680"/>
            <a:ext cx="7653536" cy="576064"/>
          </a:xfrm>
          <a:noFill/>
        </p:spPr>
        <p:txBody>
          <a:bodyPr/>
          <a:lstStyle/>
          <a:p>
            <a:r>
              <a:rPr lang="sv-SE" sz="2800" dirty="0">
                <a:latin typeface="Calibri" panose="020F0502020204030204" pitchFamily="34" charset="0"/>
              </a:rPr>
              <a:t>Lax-telemetri: Vänern – Forshaga 2012</a:t>
            </a:r>
          </a:p>
        </p:txBody>
      </p:sp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530" y="6085681"/>
            <a:ext cx="3034954" cy="77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1196753"/>
            <a:ext cx="7128792" cy="453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5-uddig stjärna 7"/>
          <p:cNvSpPr/>
          <p:nvPr/>
        </p:nvSpPr>
        <p:spPr>
          <a:xfrm>
            <a:off x="7726831" y="4395872"/>
            <a:ext cx="335128" cy="272830"/>
          </a:xfrm>
          <a:prstGeom prst="star5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Höger 7"/>
          <p:cNvSpPr/>
          <p:nvPr/>
        </p:nvSpPr>
        <p:spPr>
          <a:xfrm rot="9339578">
            <a:off x="7444201" y="3873970"/>
            <a:ext cx="505446" cy="512422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Höger 4"/>
          <p:cNvSpPr/>
          <p:nvPr/>
        </p:nvSpPr>
        <p:spPr>
          <a:xfrm rot="8872175">
            <a:off x="7755210" y="4689024"/>
            <a:ext cx="467462" cy="260893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1" name="Picture 2" descr="http://extra.lansstyrelsen.se/projektenningdalsalven/SiteCollectionImages/fiskarter-i-enningdalsalven/lax-tommy-gustavss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62" b="89372" l="3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82644">
            <a:off x="6579572" y="2923325"/>
            <a:ext cx="500787" cy="24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extra.lansstyrelsen.se/projektenningdalsalven/SiteCollectionImages/fiskarter-i-enningdalsalven/lax-tommy-gustavss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62" b="89372" l="3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3486">
            <a:off x="6636659" y="3297993"/>
            <a:ext cx="570689" cy="28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extra.lansstyrelsen.se/projektenningdalsalven/SiteCollectionImages/fiskarter-i-enningdalsalven/lax-tommy-gustavsso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62" b="89372" l="3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5729">
            <a:off x="6682388" y="3662559"/>
            <a:ext cx="532204" cy="26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extra.lansstyrelsen.se/projektenningdalsalven/SiteCollectionImages/fiskarter-i-enningdalsalven/lax-tommy-gustavsson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62" b="89372" l="3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197" y="3933057"/>
            <a:ext cx="503349" cy="25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extra.lansstyrelsen.se/projektenningdalsalven/SiteCollectionImages/fiskarter-i-enningdalsalven/lax-tommy-gustavsson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62" b="89372" l="3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1308">
            <a:off x="6891590" y="4153002"/>
            <a:ext cx="549199" cy="27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ihandsfigur 1"/>
          <p:cNvSpPr/>
          <p:nvPr/>
        </p:nvSpPr>
        <p:spPr>
          <a:xfrm>
            <a:off x="2944079" y="2050211"/>
            <a:ext cx="3685592" cy="3382640"/>
          </a:xfrm>
          <a:custGeom>
            <a:avLst/>
            <a:gdLst>
              <a:gd name="connsiteX0" fmla="*/ 0 w 3685592"/>
              <a:gd name="connsiteY0" fmla="*/ 3382640 h 3382640"/>
              <a:gd name="connsiteX1" fmla="*/ 541176 w 3685592"/>
              <a:gd name="connsiteY1" fmla="*/ 3112052 h 3382640"/>
              <a:gd name="connsiteX2" fmla="*/ 746449 w 3685592"/>
              <a:gd name="connsiteY2" fmla="*/ 2402926 h 3382640"/>
              <a:gd name="connsiteX3" fmla="*/ 1334278 w 3685592"/>
              <a:gd name="connsiteY3" fmla="*/ 1787105 h 3382640"/>
              <a:gd name="connsiteX4" fmla="*/ 1352939 w 3685592"/>
              <a:gd name="connsiteY4" fmla="*/ 1068648 h 3382640"/>
              <a:gd name="connsiteX5" fmla="*/ 1660849 w 3685592"/>
              <a:gd name="connsiteY5" fmla="*/ 620779 h 3382640"/>
              <a:gd name="connsiteX6" fmla="*/ 2099388 w 3685592"/>
              <a:gd name="connsiteY6" fmla="*/ 60942 h 3382640"/>
              <a:gd name="connsiteX7" fmla="*/ 3013788 w 3685592"/>
              <a:gd name="connsiteY7" fmla="*/ 51611 h 3382640"/>
              <a:gd name="connsiteX8" fmla="*/ 3312368 w 3685592"/>
              <a:gd name="connsiteY8" fmla="*/ 387513 h 3382640"/>
              <a:gd name="connsiteX9" fmla="*/ 3685592 w 3685592"/>
              <a:gd name="connsiteY9" fmla="*/ 742077 h 338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85592" h="3382640">
                <a:moveTo>
                  <a:pt x="0" y="3382640"/>
                </a:moveTo>
                <a:cubicBezTo>
                  <a:pt x="208384" y="3328989"/>
                  <a:pt x="416768" y="3275338"/>
                  <a:pt x="541176" y="3112052"/>
                </a:cubicBezTo>
                <a:cubicBezTo>
                  <a:pt x="665584" y="2948766"/>
                  <a:pt x="614265" y="2623750"/>
                  <a:pt x="746449" y="2402926"/>
                </a:cubicBezTo>
                <a:cubicBezTo>
                  <a:pt x="878633" y="2182101"/>
                  <a:pt x="1233196" y="2009485"/>
                  <a:pt x="1334278" y="1787105"/>
                </a:cubicBezTo>
                <a:cubicBezTo>
                  <a:pt x="1435360" y="1564725"/>
                  <a:pt x="1298511" y="1263036"/>
                  <a:pt x="1352939" y="1068648"/>
                </a:cubicBezTo>
                <a:cubicBezTo>
                  <a:pt x="1407368" y="874260"/>
                  <a:pt x="1536441" y="788730"/>
                  <a:pt x="1660849" y="620779"/>
                </a:cubicBezTo>
                <a:cubicBezTo>
                  <a:pt x="1785257" y="452828"/>
                  <a:pt x="1873898" y="155803"/>
                  <a:pt x="2099388" y="60942"/>
                </a:cubicBezTo>
                <a:cubicBezTo>
                  <a:pt x="2324878" y="-33919"/>
                  <a:pt x="2811625" y="-2818"/>
                  <a:pt x="3013788" y="51611"/>
                </a:cubicBezTo>
                <a:cubicBezTo>
                  <a:pt x="3215951" y="106039"/>
                  <a:pt x="3200401" y="272435"/>
                  <a:pt x="3312368" y="387513"/>
                </a:cubicBezTo>
                <a:cubicBezTo>
                  <a:pt x="3424335" y="502591"/>
                  <a:pt x="3554963" y="622334"/>
                  <a:pt x="3685592" y="742077"/>
                </a:cubicBezTo>
              </a:path>
            </a:pathLst>
          </a:custGeom>
          <a:noFill/>
          <a:ln w="63500">
            <a:solidFill>
              <a:srgbClr val="FFC00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Frihandsfigur 16"/>
          <p:cNvSpPr/>
          <p:nvPr/>
        </p:nvSpPr>
        <p:spPr>
          <a:xfrm>
            <a:off x="6375918" y="4678033"/>
            <a:ext cx="1390262" cy="908056"/>
          </a:xfrm>
          <a:custGeom>
            <a:avLst/>
            <a:gdLst>
              <a:gd name="connsiteX0" fmla="*/ 0 w 1390262"/>
              <a:gd name="connsiteY0" fmla="*/ 905070 h 908056"/>
              <a:gd name="connsiteX1" fmla="*/ 550506 w 1390262"/>
              <a:gd name="connsiteY1" fmla="*/ 849086 h 908056"/>
              <a:gd name="connsiteX2" fmla="*/ 774441 w 1390262"/>
              <a:gd name="connsiteY2" fmla="*/ 503853 h 908056"/>
              <a:gd name="connsiteX3" fmla="*/ 1390262 w 1390262"/>
              <a:gd name="connsiteY3" fmla="*/ 0 h 908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0262" h="908056">
                <a:moveTo>
                  <a:pt x="0" y="905070"/>
                </a:moveTo>
                <a:cubicBezTo>
                  <a:pt x="210716" y="910513"/>
                  <a:pt x="421432" y="915956"/>
                  <a:pt x="550506" y="849086"/>
                </a:cubicBezTo>
                <a:cubicBezTo>
                  <a:pt x="679580" y="782216"/>
                  <a:pt x="634482" y="645367"/>
                  <a:pt x="774441" y="503853"/>
                </a:cubicBezTo>
                <a:cubicBezTo>
                  <a:pt x="914400" y="362339"/>
                  <a:pt x="1152331" y="181169"/>
                  <a:pt x="1390262" y="0"/>
                </a:cubicBezTo>
              </a:path>
            </a:pathLst>
          </a:custGeom>
          <a:noFill/>
          <a:ln w="34925">
            <a:solidFill>
              <a:srgbClr val="00B05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Frihandsfigur 3"/>
          <p:cNvSpPr/>
          <p:nvPr/>
        </p:nvSpPr>
        <p:spPr>
          <a:xfrm>
            <a:off x="5760098" y="4463430"/>
            <a:ext cx="1222310" cy="1203649"/>
          </a:xfrm>
          <a:custGeom>
            <a:avLst/>
            <a:gdLst>
              <a:gd name="connsiteX0" fmla="*/ 0 w 1222310"/>
              <a:gd name="connsiteY0" fmla="*/ 1203649 h 1203649"/>
              <a:gd name="connsiteX1" fmla="*/ 709126 w 1222310"/>
              <a:gd name="connsiteY1" fmla="*/ 1054359 h 1203649"/>
              <a:gd name="connsiteX2" fmla="*/ 746449 w 1222310"/>
              <a:gd name="connsiteY2" fmla="*/ 522515 h 1203649"/>
              <a:gd name="connsiteX3" fmla="*/ 1119673 w 1222310"/>
              <a:gd name="connsiteY3" fmla="*/ 261257 h 1203649"/>
              <a:gd name="connsiteX4" fmla="*/ 1222310 w 1222310"/>
              <a:gd name="connsiteY4" fmla="*/ 0 h 120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2310" h="1203649">
                <a:moveTo>
                  <a:pt x="0" y="1203649"/>
                </a:moveTo>
                <a:cubicBezTo>
                  <a:pt x="292359" y="1185765"/>
                  <a:pt x="584718" y="1167881"/>
                  <a:pt x="709126" y="1054359"/>
                </a:cubicBezTo>
                <a:cubicBezTo>
                  <a:pt x="833534" y="940837"/>
                  <a:pt x="678025" y="654699"/>
                  <a:pt x="746449" y="522515"/>
                </a:cubicBezTo>
                <a:cubicBezTo>
                  <a:pt x="814873" y="390331"/>
                  <a:pt x="1040363" y="348343"/>
                  <a:pt x="1119673" y="261257"/>
                </a:cubicBezTo>
                <a:cubicBezTo>
                  <a:pt x="1198983" y="174171"/>
                  <a:pt x="1210646" y="87085"/>
                  <a:pt x="1222310" y="0"/>
                </a:cubicBezTo>
              </a:path>
            </a:pathLst>
          </a:custGeom>
          <a:noFill/>
          <a:ln w="63500">
            <a:solidFill>
              <a:srgbClr val="FFC00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6" name="Picture 2" descr="http://extra.lansstyrelsen.se/projektenningdalsalven/SiteCollectionImages/fiskarter-i-enningdalsalven/lax-tommy-gustavsson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62" b="89372" l="3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35801">
            <a:off x="6925790" y="4803732"/>
            <a:ext cx="558624" cy="27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extra.lansstyrelsen.se/projektenningdalsalven/SiteCollectionImages/fiskarter-i-enningdalsalven/lax-tommy-gustavsso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62" b="89372" l="3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5729">
            <a:off x="5323003" y="2107111"/>
            <a:ext cx="532204" cy="26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extra.lansstyrelsen.se/projektenningdalsalven/SiteCollectionImages/fiskarter-i-enningdalsalven/lax-tommy-gustavsso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62" b="89372" l="3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38913">
            <a:off x="3795969" y="3643840"/>
            <a:ext cx="532204" cy="26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extra.lansstyrelsen.se/projektenningdalsalven/SiteCollectionImages/fiskarter-i-enningdalsalven/lax-tommy-gustavsso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62" b="89372" l="3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7501">
            <a:off x="2677977" y="5090744"/>
            <a:ext cx="532204" cy="26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ruta 17"/>
          <p:cNvSpPr txBox="1"/>
          <p:nvPr/>
        </p:nvSpPr>
        <p:spPr>
          <a:xfrm>
            <a:off x="8289853" y="3442649"/>
            <a:ext cx="644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rgbClr val="FF0000"/>
                </a:solidFill>
                <a:latin typeface="Calibri" panose="020F0502020204030204" pitchFamily="34" charset="0"/>
              </a:rPr>
              <a:t>18%</a:t>
            </a:r>
          </a:p>
        </p:txBody>
      </p:sp>
      <p:cxnSp>
        <p:nvCxnSpPr>
          <p:cNvPr id="23" name="Rak pilkoppling 22"/>
          <p:cNvCxnSpPr/>
          <p:nvPr/>
        </p:nvCxnSpPr>
        <p:spPr>
          <a:xfrm flipH="1">
            <a:off x="7975719" y="3776250"/>
            <a:ext cx="531629" cy="62223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Höger 7"/>
          <p:cNvSpPr/>
          <p:nvPr/>
        </p:nvSpPr>
        <p:spPr>
          <a:xfrm rot="9339578">
            <a:off x="7214433" y="3343384"/>
            <a:ext cx="505446" cy="512422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593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4" grpId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2460104" y="5827912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200" dirty="0">
                <a:latin typeface="Calibri" panose="020F0502020204030204" pitchFamily="34" charset="0"/>
              </a:rPr>
              <a:t>Lite vann i älven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200" dirty="0">
                <a:latin typeface="Calibri" panose="020F0502020204030204" pitchFamily="34" charset="0"/>
              </a:rPr>
              <a:t>Lite </a:t>
            </a:r>
            <a:r>
              <a:rPr lang="sv-SE" sz="2200" dirty="0" err="1">
                <a:latin typeface="Calibri" panose="020F0502020204030204" pitchFamily="34" charset="0"/>
              </a:rPr>
              <a:t>spillvann</a:t>
            </a:r>
            <a:endParaRPr lang="sv-SE" sz="2200" dirty="0">
              <a:latin typeface="Calibri" panose="020F0502020204030204" pitchFamily="34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1196753"/>
            <a:ext cx="7128792" cy="453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Höger 7"/>
          <p:cNvSpPr/>
          <p:nvPr/>
        </p:nvSpPr>
        <p:spPr>
          <a:xfrm rot="9339578">
            <a:off x="7476735" y="4000859"/>
            <a:ext cx="505446" cy="252212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2" name="Picture 2" descr="http://extra.lansstyrelsen.se/projektenningdalsalven/SiteCollectionImages/fiskarter-i-enningdalsalven/lax-tommy-gustavss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62" b="89372" l="3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5728">
            <a:off x="6745240" y="5371134"/>
            <a:ext cx="505725" cy="25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extra.lansstyrelsen.se/projektenningdalsalven/SiteCollectionImages/fiskarter-i-enningdalsalven/lax-tommy-gustavss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62" b="89372" l="3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6231">
            <a:off x="6614318" y="4969408"/>
            <a:ext cx="532204" cy="26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extra.lansstyrelsen.se/projektenningdalsalven/SiteCollectionImages/fiskarter-i-enningdalsalven/lax-tommy-gustavsso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62" b="89372" l="3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606">
            <a:off x="6882136" y="4114412"/>
            <a:ext cx="503349" cy="25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://extra.lansstyrelsen.se/projektenningdalsalven/SiteCollectionImages/fiskarter-i-enningdalsalven/lax-tommy-gustavsso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62" b="89372" l="3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8681">
            <a:off x="7280257" y="4419107"/>
            <a:ext cx="484304" cy="24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rihandsfigur 26"/>
          <p:cNvSpPr/>
          <p:nvPr/>
        </p:nvSpPr>
        <p:spPr>
          <a:xfrm>
            <a:off x="5909532" y="4676467"/>
            <a:ext cx="1914661" cy="908056"/>
          </a:xfrm>
          <a:custGeom>
            <a:avLst/>
            <a:gdLst>
              <a:gd name="connsiteX0" fmla="*/ 0 w 1390262"/>
              <a:gd name="connsiteY0" fmla="*/ 905070 h 908056"/>
              <a:gd name="connsiteX1" fmla="*/ 550506 w 1390262"/>
              <a:gd name="connsiteY1" fmla="*/ 849086 h 908056"/>
              <a:gd name="connsiteX2" fmla="*/ 774441 w 1390262"/>
              <a:gd name="connsiteY2" fmla="*/ 503853 h 908056"/>
              <a:gd name="connsiteX3" fmla="*/ 1390262 w 1390262"/>
              <a:gd name="connsiteY3" fmla="*/ 0 h 908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0262" h="908056">
                <a:moveTo>
                  <a:pt x="0" y="905070"/>
                </a:moveTo>
                <a:cubicBezTo>
                  <a:pt x="210716" y="910513"/>
                  <a:pt x="421432" y="915956"/>
                  <a:pt x="550506" y="849086"/>
                </a:cubicBezTo>
                <a:cubicBezTo>
                  <a:pt x="679580" y="782216"/>
                  <a:pt x="634482" y="645367"/>
                  <a:pt x="774441" y="503853"/>
                </a:cubicBezTo>
                <a:cubicBezTo>
                  <a:pt x="914400" y="362339"/>
                  <a:pt x="1152331" y="181169"/>
                  <a:pt x="1390262" y="0"/>
                </a:cubicBezTo>
              </a:path>
            </a:pathLst>
          </a:custGeom>
          <a:noFill/>
          <a:ln w="63500">
            <a:solidFill>
              <a:srgbClr val="00B05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9" name="Picture 2" descr="http://extra.lansstyrelsen.se/projektenningdalsalven/SiteCollectionImages/fiskarter-i-enningdalsalven/lax-tommy-gustavsson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62" b="89372" l="3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26385">
            <a:off x="6890592" y="4711933"/>
            <a:ext cx="378511" cy="18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://extra.lansstyrelsen.se/projektenningdalsalven/SiteCollectionImages/fiskarter-i-enningdalsalven/lax-tommy-gustavsso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62" b="89372" l="3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74558">
            <a:off x="7194620" y="3712492"/>
            <a:ext cx="503349" cy="25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://extra.lansstyrelsen.se/projektenningdalsalven/SiteCollectionImages/fiskarter-i-enningdalsalven/lax-tommy-gustavsson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62" b="89372" l="3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4140">
            <a:off x="7233539" y="5071014"/>
            <a:ext cx="475956" cy="23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://extra.lansstyrelsen.se/projektenningdalsalven/SiteCollectionImages/fiskarter-i-enningdalsalven/lax-tommy-gustavsson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662" b="89372" l="3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26385">
            <a:off x="5445028" y="5292325"/>
            <a:ext cx="558624" cy="27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://extra.lansstyrelsen.se/projektenningdalsalven/SiteCollectionImages/fiskarter-i-enningdalsalven/lax-tommy-gustavss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62" b="89372" l="3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7059">
            <a:off x="6085397" y="5189778"/>
            <a:ext cx="532204" cy="26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Frihandsfigur 34"/>
          <p:cNvSpPr/>
          <p:nvPr/>
        </p:nvSpPr>
        <p:spPr>
          <a:xfrm>
            <a:off x="5965502" y="4383349"/>
            <a:ext cx="1222310" cy="1203649"/>
          </a:xfrm>
          <a:custGeom>
            <a:avLst/>
            <a:gdLst>
              <a:gd name="connsiteX0" fmla="*/ 0 w 1222310"/>
              <a:gd name="connsiteY0" fmla="*/ 1203649 h 1203649"/>
              <a:gd name="connsiteX1" fmla="*/ 709126 w 1222310"/>
              <a:gd name="connsiteY1" fmla="*/ 1054359 h 1203649"/>
              <a:gd name="connsiteX2" fmla="*/ 746449 w 1222310"/>
              <a:gd name="connsiteY2" fmla="*/ 522515 h 1203649"/>
              <a:gd name="connsiteX3" fmla="*/ 1119673 w 1222310"/>
              <a:gd name="connsiteY3" fmla="*/ 261257 h 1203649"/>
              <a:gd name="connsiteX4" fmla="*/ 1222310 w 1222310"/>
              <a:gd name="connsiteY4" fmla="*/ 0 h 120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2310" h="1203649">
                <a:moveTo>
                  <a:pt x="0" y="1203649"/>
                </a:moveTo>
                <a:cubicBezTo>
                  <a:pt x="292359" y="1185765"/>
                  <a:pt x="584718" y="1167881"/>
                  <a:pt x="709126" y="1054359"/>
                </a:cubicBezTo>
                <a:cubicBezTo>
                  <a:pt x="833534" y="940837"/>
                  <a:pt x="678025" y="654699"/>
                  <a:pt x="746449" y="522515"/>
                </a:cubicBezTo>
                <a:cubicBezTo>
                  <a:pt x="814873" y="390331"/>
                  <a:pt x="1040363" y="348343"/>
                  <a:pt x="1119673" y="261257"/>
                </a:cubicBezTo>
                <a:cubicBezTo>
                  <a:pt x="1198983" y="174171"/>
                  <a:pt x="1210646" y="87085"/>
                  <a:pt x="1222310" y="0"/>
                </a:cubicBezTo>
              </a:path>
            </a:pathLst>
          </a:custGeom>
          <a:noFill/>
          <a:ln w="38100">
            <a:solidFill>
              <a:srgbClr val="FFC00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6" name="Picture 1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754" y="6101559"/>
            <a:ext cx="3034954" cy="77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ruta 36"/>
          <p:cNvSpPr txBox="1"/>
          <p:nvPr/>
        </p:nvSpPr>
        <p:spPr>
          <a:xfrm>
            <a:off x="8270656" y="3451298"/>
            <a:ext cx="644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rgbClr val="33CC33"/>
                </a:solidFill>
                <a:latin typeface="Calibri" panose="020F0502020204030204" pitchFamily="34" charset="0"/>
              </a:rPr>
              <a:t>78%</a:t>
            </a:r>
          </a:p>
        </p:txBody>
      </p:sp>
      <p:cxnSp>
        <p:nvCxnSpPr>
          <p:cNvPr id="38" name="Rak pilkoppling 37"/>
          <p:cNvCxnSpPr/>
          <p:nvPr/>
        </p:nvCxnSpPr>
        <p:spPr>
          <a:xfrm flipH="1">
            <a:off x="7975719" y="3776250"/>
            <a:ext cx="531629" cy="622236"/>
          </a:xfrm>
          <a:prstGeom prst="straightConnector1">
            <a:avLst/>
          </a:prstGeom>
          <a:ln w="28575">
            <a:solidFill>
              <a:srgbClr val="33CC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 descr="http://extra.lansstyrelsen.se/projektenningdalsalven/SiteCollectionImages/fiskarter-i-enningdalsalven/lax-tommy-gustavsson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662" b="89372" l="3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3905">
            <a:off x="3062579" y="5441038"/>
            <a:ext cx="558624" cy="27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ubrik 1"/>
          <p:cNvSpPr>
            <a:spLocks noGrp="1"/>
          </p:cNvSpPr>
          <p:nvPr>
            <p:ph type="title"/>
          </p:nvPr>
        </p:nvSpPr>
        <p:spPr>
          <a:xfrm>
            <a:off x="2423592" y="548680"/>
            <a:ext cx="7653536" cy="576064"/>
          </a:xfrm>
          <a:noFill/>
        </p:spPr>
        <p:txBody>
          <a:bodyPr/>
          <a:lstStyle/>
          <a:p>
            <a:r>
              <a:rPr lang="sv-SE" sz="2800" dirty="0">
                <a:latin typeface="Calibri" panose="020F0502020204030204" pitchFamily="34" charset="0"/>
              </a:rPr>
              <a:t>Laxtelemetri: Vänern – Forshaga 2013</a:t>
            </a:r>
          </a:p>
        </p:txBody>
      </p:sp>
      <p:sp>
        <p:nvSpPr>
          <p:cNvPr id="39" name="5-uddig stjärna 7"/>
          <p:cNvSpPr/>
          <p:nvPr/>
        </p:nvSpPr>
        <p:spPr>
          <a:xfrm>
            <a:off x="7726831" y="4395872"/>
            <a:ext cx="335128" cy="272830"/>
          </a:xfrm>
          <a:prstGeom prst="star5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4" name="Picture 2" descr="http://extra.lansstyrelsen.se/projektenningdalsalven/SiteCollectionImages/fiskarter-i-enningdalsalven/lax-tommy-gustavss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62" b="89372" l="3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5728">
            <a:off x="7046571" y="4701360"/>
            <a:ext cx="505725" cy="25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Höger 4"/>
          <p:cNvSpPr/>
          <p:nvPr/>
        </p:nvSpPr>
        <p:spPr>
          <a:xfrm rot="8872175">
            <a:off x="7755210" y="4689024"/>
            <a:ext cx="467462" cy="260893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685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5" grpId="0" animBg="1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>
            <a:graphicFrameLocks/>
          </p:cNvGraphicFramePr>
          <p:nvPr>
            <p:extLst/>
          </p:nvPr>
        </p:nvGraphicFramePr>
        <p:xfrm>
          <a:off x="1524001" y="1131386"/>
          <a:ext cx="9143999" cy="5576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2" descr="http://extra.lansstyrelsen.se/projektenningdalsalven/SiteCollectionImages/fiskarter-i-enningdalsalven/lax-tommy-gustavss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62" b="89372" l="3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3016">
            <a:off x="2079596" y="1232699"/>
            <a:ext cx="565727" cy="28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ruta 6"/>
          <p:cNvSpPr txBox="1"/>
          <p:nvPr/>
        </p:nvSpPr>
        <p:spPr>
          <a:xfrm rot="16200000">
            <a:off x="1351967" y="3501008"/>
            <a:ext cx="722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Calibri" panose="020F0502020204030204" pitchFamily="34" charset="0"/>
              </a:rPr>
              <a:t>Antal </a:t>
            </a:r>
          </a:p>
        </p:txBody>
      </p:sp>
      <p:sp>
        <p:nvSpPr>
          <p:cNvPr id="8" name="textruta 7"/>
          <p:cNvSpPr txBox="1"/>
          <p:nvPr/>
        </p:nvSpPr>
        <p:spPr>
          <a:xfrm>
            <a:off x="1524000" y="62068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latin typeface="Calibri" panose="020F0502020204030204" pitchFamily="34" charset="0"/>
              </a:rPr>
              <a:t>Samband laxfångst-spillvatten-turbinvatten (2012)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10153834" y="3501008"/>
            <a:ext cx="406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Calibri" panose="020F0502020204030204" pitchFamily="34" charset="0"/>
              </a:rPr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311650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lansstyrelsen.se\kar\Home\731218-002\My Documents\1. Vänerlaxens fria gång\USA 2012\Bilder\IMG_09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208410"/>
            <a:ext cx="10180319" cy="654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ruta 2"/>
          <p:cNvSpPr txBox="1"/>
          <p:nvPr/>
        </p:nvSpPr>
        <p:spPr>
          <a:xfrm>
            <a:off x="7950590" y="300737"/>
            <a:ext cx="3327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chemeClr val="bg1"/>
                </a:solidFill>
                <a:latin typeface="Calibri" panose="020F0502020204030204" pitchFamily="34" charset="0"/>
              </a:rPr>
              <a:t>Laxtrappa i Clackamas River (USA)</a:t>
            </a:r>
          </a:p>
        </p:txBody>
      </p:sp>
      <p:sp>
        <p:nvSpPr>
          <p:cNvPr id="8" name="Rubrik 1"/>
          <p:cNvSpPr txBox="1">
            <a:spLocks/>
          </p:cNvSpPr>
          <p:nvPr/>
        </p:nvSpPr>
        <p:spPr bwMode="auto">
          <a:xfrm>
            <a:off x="2658568" y="477988"/>
            <a:ext cx="4281881" cy="8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sv-SE" sz="3600" dirty="0">
                <a:solidFill>
                  <a:schemeClr val="bg1"/>
                </a:solidFill>
                <a:latin typeface="Trebuchet MS" pitchFamily="34" charset="0"/>
              </a:rPr>
              <a:t>Lösningar finns!</a:t>
            </a:r>
          </a:p>
        </p:txBody>
      </p:sp>
      <p:sp>
        <p:nvSpPr>
          <p:cNvPr id="9" name="Rektangel 8"/>
          <p:cNvSpPr/>
          <p:nvPr/>
        </p:nvSpPr>
        <p:spPr>
          <a:xfrm>
            <a:off x="7336465" y="6085682"/>
            <a:ext cx="504056" cy="7723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4184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farm1.staticflickr.com/74/187918196_4c7e156fab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732" y="3911059"/>
            <a:ext cx="3926072" cy="192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www.fpc.org/bon_jda/Images/shredded%20posterio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732" y="1556792"/>
            <a:ext cx="3926072" cy="192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ktangel 16"/>
          <p:cNvSpPr/>
          <p:nvPr/>
        </p:nvSpPr>
        <p:spPr>
          <a:xfrm>
            <a:off x="1609063" y="675281"/>
            <a:ext cx="5819595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De flesta utvandrande smolt och kelt når aldrig Vänern</a:t>
            </a:r>
          </a:p>
          <a:p>
            <a:pPr marL="457200" indent="-457200">
              <a:buFont typeface="Arial" pitchFamily="34" charset="0"/>
              <a:buChar char="•"/>
            </a:pPr>
            <a:endParaRPr lang="sv-SE" sz="1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endParaRPr lang="sv-SE" sz="1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endParaRPr lang="sv-SE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endParaRPr lang="sv-SE" sz="1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9" name="Rektangel 28"/>
          <p:cNvSpPr/>
          <p:nvPr/>
        </p:nvSpPr>
        <p:spPr>
          <a:xfrm>
            <a:off x="7336465" y="6085682"/>
            <a:ext cx="504056" cy="7723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0" name="Picture 2" descr="http://upload.wikimedia.org/wikipedia/commons/7/7b/Klaralve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658" y="-27296"/>
            <a:ext cx="3239343" cy="592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Rak 48"/>
          <p:cNvCxnSpPr/>
          <p:nvPr/>
        </p:nvCxnSpPr>
        <p:spPr>
          <a:xfrm>
            <a:off x="9753134" y="5184488"/>
            <a:ext cx="288032" cy="0"/>
          </a:xfrm>
          <a:prstGeom prst="line">
            <a:avLst/>
          </a:prstGeom>
          <a:ln w="28575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Rak 51"/>
          <p:cNvCxnSpPr/>
          <p:nvPr/>
        </p:nvCxnSpPr>
        <p:spPr>
          <a:xfrm>
            <a:off x="9813120" y="4797152"/>
            <a:ext cx="288032" cy="0"/>
          </a:xfrm>
          <a:prstGeom prst="line">
            <a:avLst/>
          </a:prstGeom>
          <a:ln w="28575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Rak 52"/>
          <p:cNvCxnSpPr/>
          <p:nvPr/>
        </p:nvCxnSpPr>
        <p:spPr>
          <a:xfrm>
            <a:off x="9767539" y="5301208"/>
            <a:ext cx="288032" cy="0"/>
          </a:xfrm>
          <a:prstGeom prst="line">
            <a:avLst/>
          </a:prstGeom>
          <a:ln w="28575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Rak 54"/>
          <p:cNvCxnSpPr/>
          <p:nvPr/>
        </p:nvCxnSpPr>
        <p:spPr>
          <a:xfrm>
            <a:off x="9795517" y="4639488"/>
            <a:ext cx="288032" cy="0"/>
          </a:xfrm>
          <a:prstGeom prst="line">
            <a:avLst/>
          </a:prstGeom>
          <a:ln w="28575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Rak 57"/>
          <p:cNvCxnSpPr/>
          <p:nvPr/>
        </p:nvCxnSpPr>
        <p:spPr>
          <a:xfrm>
            <a:off x="9877592" y="4536416"/>
            <a:ext cx="288032" cy="0"/>
          </a:xfrm>
          <a:prstGeom prst="line">
            <a:avLst/>
          </a:prstGeom>
          <a:ln w="28575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ak 58"/>
          <p:cNvCxnSpPr/>
          <p:nvPr/>
        </p:nvCxnSpPr>
        <p:spPr>
          <a:xfrm>
            <a:off x="9807718" y="4448484"/>
            <a:ext cx="288032" cy="0"/>
          </a:xfrm>
          <a:prstGeom prst="line">
            <a:avLst/>
          </a:prstGeom>
          <a:ln w="28575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Rak 59"/>
          <p:cNvCxnSpPr/>
          <p:nvPr/>
        </p:nvCxnSpPr>
        <p:spPr>
          <a:xfrm>
            <a:off x="9787389" y="4399649"/>
            <a:ext cx="288032" cy="0"/>
          </a:xfrm>
          <a:prstGeom prst="line">
            <a:avLst/>
          </a:prstGeom>
          <a:ln w="28575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Rak 60"/>
          <p:cNvCxnSpPr/>
          <p:nvPr/>
        </p:nvCxnSpPr>
        <p:spPr>
          <a:xfrm>
            <a:off x="9840416" y="4581128"/>
            <a:ext cx="288032" cy="0"/>
          </a:xfrm>
          <a:prstGeom prst="line">
            <a:avLst/>
          </a:prstGeom>
          <a:ln w="28575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Rak 61"/>
          <p:cNvCxnSpPr/>
          <p:nvPr/>
        </p:nvCxnSpPr>
        <p:spPr>
          <a:xfrm>
            <a:off x="8836496" y="2814194"/>
            <a:ext cx="288032" cy="0"/>
          </a:xfrm>
          <a:prstGeom prst="line">
            <a:avLst/>
          </a:prstGeom>
          <a:ln w="28575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Rak 62"/>
          <p:cNvCxnSpPr/>
          <p:nvPr/>
        </p:nvCxnSpPr>
        <p:spPr>
          <a:xfrm>
            <a:off x="8764488" y="2382146"/>
            <a:ext cx="288032" cy="0"/>
          </a:xfrm>
          <a:prstGeom prst="line">
            <a:avLst/>
          </a:prstGeom>
          <a:ln w="28575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Rak 63"/>
          <p:cNvCxnSpPr/>
          <p:nvPr/>
        </p:nvCxnSpPr>
        <p:spPr>
          <a:xfrm>
            <a:off x="8692480" y="2310138"/>
            <a:ext cx="288032" cy="0"/>
          </a:xfrm>
          <a:prstGeom prst="line">
            <a:avLst/>
          </a:prstGeom>
          <a:ln w="28575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Rak 64"/>
          <p:cNvCxnSpPr>
            <a:cxnSpLocks noChangeShapeType="1"/>
          </p:cNvCxnSpPr>
          <p:nvPr/>
        </p:nvCxnSpPr>
        <p:spPr bwMode="auto">
          <a:xfrm>
            <a:off x="8097762" y="5191909"/>
            <a:ext cx="287338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6" name="textruta 279563"/>
          <p:cNvSpPr txBox="1">
            <a:spLocks noChangeArrowheads="1"/>
          </p:cNvSpPr>
          <p:nvPr/>
        </p:nvSpPr>
        <p:spPr bwMode="auto">
          <a:xfrm>
            <a:off x="8318919" y="4999822"/>
            <a:ext cx="10351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dirty="0">
                <a:latin typeface="Calibri" panose="020F0502020204030204" pitchFamily="34" charset="0"/>
              </a:rPr>
              <a:t>Kraftverk</a:t>
            </a:r>
          </a:p>
        </p:txBody>
      </p:sp>
      <p:pic>
        <p:nvPicPr>
          <p:cNvPr id="68" name="Picture 5" descr="C:\Users\731218-002\AppData\Local\Microsoft\Windows\Temporary Internet Files\Content.IE5\NVRAG8JG\MC900411244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4174">
            <a:off x="9981331" y="3731442"/>
            <a:ext cx="410044" cy="38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9" name="Rak 68"/>
          <p:cNvCxnSpPr/>
          <p:nvPr/>
        </p:nvCxnSpPr>
        <p:spPr>
          <a:xfrm flipH="1">
            <a:off x="9970785" y="3966746"/>
            <a:ext cx="172573" cy="4022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ed 1"/>
          <p:cNvSpPr/>
          <p:nvPr/>
        </p:nvSpPr>
        <p:spPr>
          <a:xfrm rot="19606155">
            <a:off x="9349869" y="3075170"/>
            <a:ext cx="364232" cy="97774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Calibri" panose="020F0502020204030204" pitchFamily="34" charset="0"/>
            </a:endParaRPr>
          </a:p>
        </p:txBody>
      </p:sp>
      <p:sp>
        <p:nvSpPr>
          <p:cNvPr id="70" name="Rubrik 1"/>
          <p:cNvSpPr txBox="1">
            <a:spLocks/>
          </p:cNvSpPr>
          <p:nvPr/>
        </p:nvSpPr>
        <p:spPr bwMode="auto">
          <a:xfrm>
            <a:off x="1601928" y="44624"/>
            <a:ext cx="8561097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sv-SE" sz="36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Problembild 2</a:t>
            </a:r>
          </a:p>
        </p:txBody>
      </p:sp>
    </p:spTree>
    <p:extLst>
      <p:ext uri="{BB962C8B-B14F-4D97-AF65-F5344CB8AC3E}">
        <p14:creationId xmlns:p14="http://schemas.microsoft.com/office/powerpoint/2010/main" val="262231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0602024"/>
              </p:ext>
            </p:extLst>
          </p:nvPr>
        </p:nvGraphicFramePr>
        <p:xfrm>
          <a:off x="1676643" y="5951166"/>
          <a:ext cx="1876425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Acrobat Document" r:id="rId3" imgW="1876343" imgH="723870" progId="AcroExch.Document.DC">
                  <p:embed/>
                </p:oleObj>
              </mc:Choice>
              <mc:Fallback>
                <p:oleObj name="Acrobat Document" r:id="rId3" imgW="1876343" imgH="723870" progId="AcroExch.Document.DC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76643" y="5951166"/>
                        <a:ext cx="1876425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Bildobjekt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59" y="5948733"/>
            <a:ext cx="1404552" cy="679622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710" y="5912943"/>
            <a:ext cx="1996490" cy="764211"/>
          </a:xfrm>
          <a:prstGeom prst="rect">
            <a:avLst/>
          </a:prstGeom>
        </p:spPr>
      </p:pic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412675" y="295900"/>
            <a:ext cx="10515600" cy="1325563"/>
          </a:xfrm>
        </p:spPr>
        <p:txBody>
          <a:bodyPr/>
          <a:lstStyle/>
          <a:p>
            <a:r>
              <a:rPr lang="sv-SE" dirty="0"/>
              <a:t>Dagordning</a:t>
            </a:r>
            <a:br>
              <a:rPr lang="sv-SE" dirty="0"/>
            </a:br>
            <a:endParaRPr lang="sv-SE" dirty="0"/>
          </a:p>
        </p:txBody>
      </p:sp>
      <p:pic>
        <p:nvPicPr>
          <p:cNvPr id="8" name="Picture 2" descr="Dags att åka norrut till laxfisket! (Foto: Johan Larsson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270" y="2766666"/>
            <a:ext cx="3103952" cy="245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P1130616 guldsandbi Andrena marginata Likenäs Brönäs 2007 Beskur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761" y="639633"/>
            <a:ext cx="2358820" cy="246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731218-002\AppData\Local\Microsoft\Windows\Temporary Internet Files\Content.Outlook\YRL3BMU0\Klarälvslax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270" y="193816"/>
            <a:ext cx="2817700" cy="211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G:\Miljöanalys\Restaurering\Interreg Klar-Trys\2011\Bilder filmer\klarälven strängforsen_SÅ berglind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475" y="3642796"/>
            <a:ext cx="3414728" cy="1789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Rak koppling 5"/>
          <p:cNvCxnSpPr/>
          <p:nvPr/>
        </p:nvCxnSpPr>
        <p:spPr>
          <a:xfrm>
            <a:off x="0" y="5770880"/>
            <a:ext cx="1219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3950479"/>
              </p:ext>
            </p:extLst>
          </p:nvPr>
        </p:nvGraphicFramePr>
        <p:xfrm>
          <a:off x="-116198" y="-1408207"/>
          <a:ext cx="6476358" cy="9164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Acrobat Document" r:id="rId11" imgW="5667139" imgH="8019997" progId="AcroExch.Document.DC">
                  <p:embed/>
                </p:oleObj>
              </mc:Choice>
              <mc:Fallback>
                <p:oleObj name="Acrobat Document" r:id="rId11" imgW="5667139" imgH="80199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-116198" y="-1408207"/>
                        <a:ext cx="6476358" cy="91641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418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98015" y="143113"/>
            <a:ext cx="5626100" cy="1690160"/>
          </a:xfrm>
          <a:ln w="28575">
            <a:solidFill>
              <a:srgbClr val="92D050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sv-SE" sz="3200" b="1" dirty="0">
                <a:solidFill>
                  <a:srgbClr val="000000"/>
                </a:solidFill>
              </a:rPr>
              <a:t>Delprojekt 1:2. </a:t>
            </a:r>
            <a:r>
              <a:rPr lang="sv-SE" sz="3200" dirty="0">
                <a:solidFill>
                  <a:srgbClr val="000000"/>
                </a:solidFill>
              </a:rPr>
              <a:t>Ökad överlevnad för nedvandrande fisk vid Edsforsens kraftverk. </a:t>
            </a:r>
            <a:endParaRPr lang="sv-SE" sz="3200" b="1" dirty="0">
              <a:solidFill>
                <a:srgbClr val="000000"/>
              </a:solidFill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410" y="3641754"/>
            <a:ext cx="4659215" cy="299238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42" y="1950255"/>
            <a:ext cx="5091947" cy="4592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reeform 3"/>
          <p:cNvSpPr/>
          <p:nvPr/>
        </p:nvSpPr>
        <p:spPr>
          <a:xfrm>
            <a:off x="3195594" y="3287555"/>
            <a:ext cx="2453288" cy="2563260"/>
          </a:xfrm>
          <a:custGeom>
            <a:avLst/>
            <a:gdLst>
              <a:gd name="connsiteX0" fmla="*/ 1901371 w 1901371"/>
              <a:gd name="connsiteY0" fmla="*/ 0 h 1386295"/>
              <a:gd name="connsiteX1" fmla="*/ 1596571 w 1901371"/>
              <a:gd name="connsiteY1" fmla="*/ 101600 h 1386295"/>
              <a:gd name="connsiteX2" fmla="*/ 1538514 w 1901371"/>
              <a:gd name="connsiteY2" fmla="*/ 609600 h 1386295"/>
              <a:gd name="connsiteX3" fmla="*/ 1161143 w 1901371"/>
              <a:gd name="connsiteY3" fmla="*/ 711200 h 1386295"/>
              <a:gd name="connsiteX4" fmla="*/ 841828 w 1901371"/>
              <a:gd name="connsiteY4" fmla="*/ 1306285 h 1386295"/>
              <a:gd name="connsiteX5" fmla="*/ 362857 w 1901371"/>
              <a:gd name="connsiteY5" fmla="*/ 1320800 h 1386295"/>
              <a:gd name="connsiteX6" fmla="*/ 0 w 1901371"/>
              <a:gd name="connsiteY6" fmla="*/ 754743 h 1386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1371" h="1386295">
                <a:moveTo>
                  <a:pt x="1901371" y="0"/>
                </a:moveTo>
                <a:cubicBezTo>
                  <a:pt x="1779209" y="0"/>
                  <a:pt x="1657047" y="0"/>
                  <a:pt x="1596571" y="101600"/>
                </a:cubicBezTo>
                <a:cubicBezTo>
                  <a:pt x="1536095" y="203200"/>
                  <a:pt x="1611085" y="508000"/>
                  <a:pt x="1538514" y="609600"/>
                </a:cubicBezTo>
                <a:cubicBezTo>
                  <a:pt x="1465943" y="711200"/>
                  <a:pt x="1277257" y="595086"/>
                  <a:pt x="1161143" y="711200"/>
                </a:cubicBezTo>
                <a:cubicBezTo>
                  <a:pt x="1045029" y="827314"/>
                  <a:pt x="974876" y="1204685"/>
                  <a:pt x="841828" y="1306285"/>
                </a:cubicBezTo>
                <a:cubicBezTo>
                  <a:pt x="708780" y="1407885"/>
                  <a:pt x="503162" y="1412724"/>
                  <a:pt x="362857" y="1320800"/>
                </a:cubicBezTo>
                <a:cubicBezTo>
                  <a:pt x="222552" y="1228876"/>
                  <a:pt x="111276" y="991809"/>
                  <a:pt x="0" y="754743"/>
                </a:cubicBezTo>
              </a:path>
            </a:pathLst>
          </a:custGeom>
          <a:noFill/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15" name="Grupp 14"/>
          <p:cNvGrpSpPr/>
          <p:nvPr/>
        </p:nvGrpSpPr>
        <p:grpSpPr>
          <a:xfrm>
            <a:off x="3204668" y="3509824"/>
            <a:ext cx="2573032" cy="2053373"/>
            <a:chOff x="3204668" y="3509824"/>
            <a:chExt cx="2573032" cy="2053373"/>
          </a:xfrm>
        </p:grpSpPr>
        <p:pic>
          <p:nvPicPr>
            <p:cNvPr id="7" name="Picture 2" descr="http://extra.lansstyrelsen.se/projektenningdalsalven/SiteCollectionImages/fiskarter-i-enningdalsalven/lax-tommy-gustavsso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662" b="89372" l="3125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566647" flipH="1">
              <a:off x="4494710" y="4904594"/>
              <a:ext cx="533255" cy="263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extra.lansstyrelsen.se/projektenningdalsalven/SiteCollectionImages/fiskarter-i-enningdalsalven/lax-tommy-gustavsso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662" b="89372" l="3125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96741" flipH="1">
              <a:off x="5244445" y="3509824"/>
              <a:ext cx="533255" cy="263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ttp://extra.lansstyrelsen.se/projektenningdalsalven/SiteCollectionImages/fiskarter-i-enningdalsalven/lax-tommy-gustavsso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662" b="89372" l="3125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89198" y="5299336"/>
              <a:ext cx="533255" cy="263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ttp://seafoodinschools.org/sites/default/files/imagecache/gallery_main/salmon_smolt4-6987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9901" r="957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138394" flipH="1" flipV="1">
              <a:off x="3258221" y="4857881"/>
              <a:ext cx="464422" cy="314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http://seafoodinschools.org/sites/default/files/imagecache/gallery_main/salmon_smolt4-6987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9901" r="957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882428" flipH="1" flipV="1">
              <a:off x="3204668" y="4349534"/>
              <a:ext cx="464422" cy="314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http://seafoodinschools.org/sites/default/files/imagecache/gallery_main/salmon_smolt4-6987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9901" r="957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881190" flipH="1" flipV="1">
              <a:off x="3682672" y="4051492"/>
              <a:ext cx="464422" cy="314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http://seafoodinschools.org/sites/default/files/imagecache/gallery_main/salmon_smolt4-6987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9901" r="957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441119" flipH="1" flipV="1">
              <a:off x="4659650" y="4437143"/>
              <a:ext cx="464422" cy="314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ttp://seafoodinschools.org/sites/default/files/imagecache/gallery_main/salmon_smolt4-6987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9901" r="957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119415" flipH="1" flipV="1">
              <a:off x="3753623" y="4477137"/>
              <a:ext cx="464422" cy="314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Frihandsfigur 15"/>
          <p:cNvSpPr/>
          <p:nvPr/>
        </p:nvSpPr>
        <p:spPr>
          <a:xfrm>
            <a:off x="7482943" y="4966573"/>
            <a:ext cx="3248025" cy="382338"/>
          </a:xfrm>
          <a:custGeom>
            <a:avLst/>
            <a:gdLst>
              <a:gd name="connsiteX0" fmla="*/ 0 w 3248025"/>
              <a:gd name="connsiteY0" fmla="*/ 382338 h 382338"/>
              <a:gd name="connsiteX1" fmla="*/ 190500 w 3248025"/>
              <a:gd name="connsiteY1" fmla="*/ 306138 h 382338"/>
              <a:gd name="connsiteX2" fmla="*/ 352425 w 3248025"/>
              <a:gd name="connsiteY2" fmla="*/ 372813 h 382338"/>
              <a:gd name="connsiteX3" fmla="*/ 561975 w 3248025"/>
              <a:gd name="connsiteY3" fmla="*/ 268038 h 382338"/>
              <a:gd name="connsiteX4" fmla="*/ 800100 w 3248025"/>
              <a:gd name="connsiteY4" fmla="*/ 248988 h 382338"/>
              <a:gd name="connsiteX5" fmla="*/ 1190625 w 3248025"/>
              <a:gd name="connsiteY5" fmla="*/ 87063 h 382338"/>
              <a:gd name="connsiteX6" fmla="*/ 1400175 w 3248025"/>
              <a:gd name="connsiteY6" fmla="*/ 39438 h 382338"/>
              <a:gd name="connsiteX7" fmla="*/ 1838325 w 3248025"/>
              <a:gd name="connsiteY7" fmla="*/ 220413 h 382338"/>
              <a:gd name="connsiteX8" fmla="*/ 2286000 w 3248025"/>
              <a:gd name="connsiteY8" fmla="*/ 106113 h 382338"/>
              <a:gd name="connsiteX9" fmla="*/ 2695575 w 3248025"/>
              <a:gd name="connsiteY9" fmla="*/ 1338 h 382338"/>
              <a:gd name="connsiteX10" fmla="*/ 2981325 w 3248025"/>
              <a:gd name="connsiteY10" fmla="*/ 182313 h 382338"/>
              <a:gd name="connsiteX11" fmla="*/ 3248025 w 3248025"/>
              <a:gd name="connsiteY11" fmla="*/ 29913 h 38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48025" h="382338">
                <a:moveTo>
                  <a:pt x="0" y="382338"/>
                </a:moveTo>
                <a:cubicBezTo>
                  <a:pt x="65881" y="345031"/>
                  <a:pt x="131763" y="307725"/>
                  <a:pt x="190500" y="306138"/>
                </a:cubicBezTo>
                <a:cubicBezTo>
                  <a:pt x="249237" y="304551"/>
                  <a:pt x="290513" y="379163"/>
                  <a:pt x="352425" y="372813"/>
                </a:cubicBezTo>
                <a:cubicBezTo>
                  <a:pt x="414338" y="366463"/>
                  <a:pt x="487362" y="288676"/>
                  <a:pt x="561975" y="268038"/>
                </a:cubicBezTo>
                <a:cubicBezTo>
                  <a:pt x="636588" y="247400"/>
                  <a:pt x="695325" y="279150"/>
                  <a:pt x="800100" y="248988"/>
                </a:cubicBezTo>
                <a:cubicBezTo>
                  <a:pt x="904875" y="218826"/>
                  <a:pt x="1090613" y="121988"/>
                  <a:pt x="1190625" y="87063"/>
                </a:cubicBezTo>
                <a:cubicBezTo>
                  <a:pt x="1290637" y="52138"/>
                  <a:pt x="1292225" y="17213"/>
                  <a:pt x="1400175" y="39438"/>
                </a:cubicBezTo>
                <a:cubicBezTo>
                  <a:pt x="1508125" y="61663"/>
                  <a:pt x="1690688" y="209301"/>
                  <a:pt x="1838325" y="220413"/>
                </a:cubicBezTo>
                <a:cubicBezTo>
                  <a:pt x="1985962" y="231525"/>
                  <a:pt x="2286000" y="106113"/>
                  <a:pt x="2286000" y="106113"/>
                </a:cubicBezTo>
                <a:cubicBezTo>
                  <a:pt x="2428875" y="69601"/>
                  <a:pt x="2579688" y="-11362"/>
                  <a:pt x="2695575" y="1338"/>
                </a:cubicBezTo>
                <a:cubicBezTo>
                  <a:pt x="2811462" y="14038"/>
                  <a:pt x="2889250" y="177551"/>
                  <a:pt x="2981325" y="182313"/>
                </a:cubicBezTo>
                <a:cubicBezTo>
                  <a:pt x="3073400" y="187075"/>
                  <a:pt x="3160712" y="108494"/>
                  <a:pt x="3248025" y="29913"/>
                </a:cubicBezTo>
              </a:path>
            </a:pathLst>
          </a:custGeom>
          <a:noFill/>
          <a:ln w="28575">
            <a:solidFill>
              <a:srgbClr val="00B05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7" name="Picture 2" descr="http://seafoodinschools.org/sites/default/files/imagecache/gallery_main/salmon_smolt4-698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901" r="957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7684" flipH="1">
            <a:off x="6953200" y="5156467"/>
            <a:ext cx="676321" cy="55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seafoodinschools.org/sites/default/files/imagecache/gallery_main/salmon_smolt4-698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901" r="957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79922" y="4902046"/>
            <a:ext cx="676321" cy="55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extra.lansstyrelsen.se/projektenningdalsalven/SiteCollectionImages/fiskarter-i-enningdalsalven/lax-tommy-gustavsson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62" b="89372" l="3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1711">
            <a:off x="7323721" y="5571894"/>
            <a:ext cx="708300" cy="32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G:\Miljöanalys\Restaurering\Interreg Klar-Trys\Slutrapporten\Foton\Laxsmolt Oskar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410" y="1408955"/>
            <a:ext cx="1967605" cy="191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G:\Miljöanalys\Restaurering\Interreg Klar-Trys\Slutrapporten\Foton\Laxhane Båtelfiske Oskar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522" y="1390698"/>
            <a:ext cx="1998839" cy="193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8278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14632" y="101600"/>
            <a:ext cx="6785919" cy="1774443"/>
          </a:xfrm>
          <a:ln w="28575">
            <a:solidFill>
              <a:srgbClr val="92D050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sv-SE" sz="3200" b="1" dirty="0">
                <a:solidFill>
                  <a:srgbClr val="000000"/>
                </a:solidFill>
              </a:rPr>
              <a:t>Delprojekt 1:3. </a:t>
            </a:r>
            <a:r>
              <a:rPr lang="sv-SE" sz="3200" dirty="0">
                <a:solidFill>
                  <a:srgbClr val="000000"/>
                </a:solidFill>
              </a:rPr>
              <a:t>Hög överlevnad hos nedvandrande fisk vid </a:t>
            </a:r>
            <a:r>
              <a:rPr lang="sv-SE" sz="3200" dirty="0" err="1">
                <a:solidFill>
                  <a:srgbClr val="000000"/>
                </a:solidFill>
              </a:rPr>
              <a:t>Sagnfossens</a:t>
            </a:r>
            <a:r>
              <a:rPr lang="sv-SE" sz="3200" dirty="0">
                <a:solidFill>
                  <a:srgbClr val="000000"/>
                </a:solidFill>
              </a:rPr>
              <a:t> och </a:t>
            </a:r>
            <a:r>
              <a:rPr lang="sv-SE" sz="3200" dirty="0" err="1">
                <a:solidFill>
                  <a:srgbClr val="000000"/>
                </a:solidFill>
              </a:rPr>
              <a:t>Lutufallets</a:t>
            </a:r>
            <a:r>
              <a:rPr lang="sv-SE" sz="3200" dirty="0">
                <a:solidFill>
                  <a:srgbClr val="000000"/>
                </a:solidFill>
              </a:rPr>
              <a:t> kraftverk (Norge). 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32" y="2959100"/>
            <a:ext cx="4724400" cy="3543300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576" y="2320542"/>
            <a:ext cx="7270218" cy="3394457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5740400" y="5924033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Sagnfossen</a:t>
            </a:r>
            <a:r>
              <a:rPr lang="sv-SE" dirty="0"/>
              <a:t> kraftverk, det översta kraftverket i systemet</a:t>
            </a:r>
          </a:p>
        </p:txBody>
      </p:sp>
    </p:spTree>
    <p:extLst>
      <p:ext uri="{BB962C8B-B14F-4D97-AF65-F5344CB8AC3E}">
        <p14:creationId xmlns:p14="http://schemas.microsoft.com/office/powerpoint/2010/main" val="2737108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88900"/>
            <a:ext cx="10515600" cy="1737715"/>
          </a:xfrm>
          <a:ln w="28575">
            <a:solidFill>
              <a:srgbClr val="92D050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sv-SE" sz="3200" b="1" dirty="0">
                <a:solidFill>
                  <a:srgbClr val="000000"/>
                </a:solidFill>
              </a:rPr>
              <a:t>Delprojekt 1:4. </a:t>
            </a:r>
            <a:r>
              <a:rPr lang="sv-SE" sz="3200" dirty="0">
                <a:solidFill>
                  <a:srgbClr val="000000"/>
                </a:solidFill>
              </a:rPr>
              <a:t>Miljöanpassad reglering för </a:t>
            </a:r>
            <a:br>
              <a:rPr lang="sv-SE" sz="3200" dirty="0">
                <a:solidFill>
                  <a:srgbClr val="000000"/>
                </a:solidFill>
              </a:rPr>
            </a:br>
            <a:r>
              <a:rPr lang="sv-SE" sz="3200" dirty="0">
                <a:solidFill>
                  <a:srgbClr val="000000"/>
                </a:solidFill>
              </a:rPr>
              <a:t>minskad förlust av biologisk mångfald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0614" y="2306604"/>
            <a:ext cx="4440618" cy="3332103"/>
          </a:xfrm>
          <a:prstGeom prst="rect">
            <a:avLst/>
          </a:prstGeom>
        </p:spPr>
      </p:pic>
      <p:grpSp>
        <p:nvGrpSpPr>
          <p:cNvPr id="5" name="Grupp 4"/>
          <p:cNvGrpSpPr/>
          <p:nvPr/>
        </p:nvGrpSpPr>
        <p:grpSpPr>
          <a:xfrm>
            <a:off x="416045" y="1969186"/>
            <a:ext cx="6231890" cy="4765245"/>
            <a:chOff x="0" y="0"/>
            <a:chExt cx="5454503" cy="3785191"/>
          </a:xfrm>
        </p:grpSpPr>
        <p:pic>
          <p:nvPicPr>
            <p:cNvPr id="6" name="Bildobjekt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61" y="0"/>
              <a:ext cx="5369442" cy="3296093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</p:pic>
        <p:sp>
          <p:nvSpPr>
            <p:cNvPr id="7" name="Textruta 2"/>
            <p:cNvSpPr txBox="1">
              <a:spLocks noChangeArrowheads="1"/>
            </p:cNvSpPr>
            <p:nvPr/>
          </p:nvSpPr>
          <p:spPr bwMode="auto">
            <a:xfrm>
              <a:off x="0" y="3296093"/>
              <a:ext cx="5454503" cy="489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900" b="1">
                  <a:solidFill>
                    <a:srgbClr val="4F81BD"/>
                  </a:solidFill>
                  <a:effectLst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Figure 4.2</a:t>
              </a:r>
              <a:r>
                <a:rPr lang="en-US" sz="900">
                  <a:solidFill>
                    <a:srgbClr val="4F81BD"/>
                  </a:solidFill>
                  <a:effectLst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The building block methodology – the construction of a flow regime for ecosystem maintenance by combining building blocks (Acreman, 2007).</a:t>
              </a:r>
              <a:endParaRPr lang="sv-SE" sz="100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0665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/>
          <p:cNvSpPr/>
          <p:nvPr/>
        </p:nvSpPr>
        <p:spPr>
          <a:xfrm>
            <a:off x="548121" y="1570510"/>
            <a:ext cx="7198879" cy="1553690"/>
          </a:xfrm>
          <a:prstGeom prst="rect">
            <a:avLst/>
          </a:prstGeom>
          <a:ln w="28575">
            <a:solidFill>
              <a:srgbClr val="92D050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sv-SE" sz="32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Delprojekt 2:1. </a:t>
            </a:r>
            <a:r>
              <a:rPr lang="sv-SE" sz="3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Restaurera flottningsrensade/skadade </a:t>
            </a:r>
            <a:r>
              <a:rPr lang="sv-SE" sz="3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älvbiotoper</a:t>
            </a:r>
            <a:r>
              <a:rPr lang="sv-SE" sz="3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. </a:t>
            </a:r>
            <a:br>
              <a:rPr lang="sv-SE" sz="3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r>
              <a:rPr lang="sv-SE" sz="3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(</a:t>
            </a:r>
            <a:r>
              <a:rPr lang="sv-SE" sz="3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ffa</a:t>
            </a:r>
            <a:r>
              <a:rPr lang="sv-SE" sz="3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i huvudfåran </a:t>
            </a:r>
            <a:r>
              <a:rPr lang="sv-SE" sz="3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Vingäng</a:t>
            </a:r>
            <a:r>
              <a:rPr lang="sv-SE" sz="3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– Höljes) </a:t>
            </a:r>
          </a:p>
        </p:txBody>
      </p:sp>
      <p:sp>
        <p:nvSpPr>
          <p:cNvPr id="8" name="Rektangel 7"/>
          <p:cNvSpPr/>
          <p:nvPr/>
        </p:nvSpPr>
        <p:spPr>
          <a:xfrm>
            <a:off x="646981" y="416274"/>
            <a:ext cx="100416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b="1" i="1" dirty="0"/>
              <a:t>Arbetspaket 2</a:t>
            </a:r>
          </a:p>
          <a:p>
            <a:r>
              <a:rPr lang="sv-SE" sz="2800" b="1" dirty="0">
                <a:solidFill>
                  <a:srgbClr val="000000"/>
                </a:solidFill>
                <a:latin typeface="+mj-lt"/>
              </a:rPr>
              <a:t>Biotoprestaurering, återintroduktion och populationsövervakning. </a:t>
            </a:r>
            <a:endParaRPr lang="sv-SE" sz="2800" dirty="0">
              <a:latin typeface="+mj-lt"/>
            </a:endParaRPr>
          </a:p>
        </p:txBody>
      </p:sp>
      <p:pic>
        <p:nvPicPr>
          <p:cNvPr id="11" name="Picture 2" descr="C:\Users\tony.sahlberg@lansstyrelsen.se\Desktop\Bilder Halgån Biotopvård\Halgån_bio\SAM_10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4884" y="3358883"/>
            <a:ext cx="3939175" cy="295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C:\Users\tony.sahlberg@lansstyrelsen.se\Desktop\Bilder Halgån Biotopvård\Halgån_bio\SAM_12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9420" y="3340299"/>
            <a:ext cx="3939175" cy="295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http://www.lansstyrelsen.se/Vasterbotten/SiteCollectionImages/Sv/miljo-och-klimat/vatten-och-vattenanvandning/restaurering-av-vattendrag/Bildspel%20f%C3%B6rsta%20sidan/Block%20l%C3%A4ggs%20i%20mha%20specialskopa%20416px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437" y="4155389"/>
            <a:ext cx="2207885" cy="13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2664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127001"/>
            <a:ext cx="6662351" cy="1736686"/>
          </a:xfrm>
          <a:ln w="28575">
            <a:solidFill>
              <a:srgbClr val="92D050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sv-SE" sz="3200" b="1" dirty="0">
                <a:solidFill>
                  <a:srgbClr val="000000"/>
                </a:solidFill>
              </a:rPr>
              <a:t>Delprojekt 2:2. </a:t>
            </a:r>
            <a:r>
              <a:rPr lang="sv-SE" sz="3200" dirty="0">
                <a:solidFill>
                  <a:srgbClr val="000000"/>
                </a:solidFill>
              </a:rPr>
              <a:t>Plan för stödutsättning och återintroduktion av rom, yngel och/eller vuxen </a:t>
            </a:r>
            <a:r>
              <a:rPr lang="sv-SE" sz="3200" dirty="0" err="1">
                <a:solidFill>
                  <a:srgbClr val="000000"/>
                </a:solidFill>
              </a:rPr>
              <a:t>Vänerlax</a:t>
            </a:r>
            <a:r>
              <a:rPr lang="sv-SE" sz="3200" dirty="0">
                <a:solidFill>
                  <a:srgbClr val="000000"/>
                </a:solidFill>
              </a:rPr>
              <a:t> (</a:t>
            </a:r>
            <a:r>
              <a:rPr lang="sv-SE" sz="3200" dirty="0" err="1">
                <a:solidFill>
                  <a:srgbClr val="000000"/>
                </a:solidFill>
              </a:rPr>
              <a:t>ffa</a:t>
            </a:r>
            <a:r>
              <a:rPr lang="sv-SE" sz="3200" dirty="0">
                <a:solidFill>
                  <a:srgbClr val="000000"/>
                </a:solidFill>
              </a:rPr>
              <a:t> Norge).</a:t>
            </a: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311" y="3648075"/>
            <a:ext cx="3312741" cy="2427308"/>
          </a:xfrm>
          <a:prstGeom prst="rect">
            <a:avLst/>
          </a:prstGeom>
        </p:spPr>
      </p:pic>
      <p:pic>
        <p:nvPicPr>
          <p:cNvPr id="4" name="Picture 10" descr="G:\Miljöanalys\Restaurering\Interreg Klar-Trys\Slutrapporten\Foton\Laxhane Båtelfiske Osk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69" y="2729407"/>
            <a:ext cx="3248534" cy="314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sveaskog.se/ImageVault/Images/conversionFormatType_WebSafe/id_3762/ImageVaultHandler.asp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860" y="2197041"/>
            <a:ext cx="3231650" cy="240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9707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www.nrrv.se/wp-content/uploads/2012/03/20120316-Klar%C3%A4lvspejl-ke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71" y="3373396"/>
            <a:ext cx="7646189" cy="301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60571" y="1"/>
            <a:ext cx="6810632" cy="1748484"/>
          </a:xfrm>
          <a:ln w="28575">
            <a:solidFill>
              <a:srgbClr val="92D050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sv-SE" sz="3200" b="1" dirty="0">
                <a:solidFill>
                  <a:srgbClr val="000000"/>
                </a:solidFill>
              </a:rPr>
              <a:t>Delprojekt 2:3. </a:t>
            </a:r>
            <a:r>
              <a:rPr lang="sv-SE" sz="3200" dirty="0">
                <a:solidFill>
                  <a:srgbClr val="000000"/>
                </a:solidFill>
              </a:rPr>
              <a:t>Övervakning av lax- och </a:t>
            </a:r>
            <a:r>
              <a:rPr lang="sv-SE" sz="3200" dirty="0" err="1">
                <a:solidFill>
                  <a:srgbClr val="000000"/>
                </a:solidFill>
              </a:rPr>
              <a:t>öringpopulationerna</a:t>
            </a:r>
            <a:r>
              <a:rPr lang="sv-SE" sz="3200" dirty="0">
                <a:solidFill>
                  <a:srgbClr val="000000"/>
                </a:solidFill>
              </a:rPr>
              <a:t> (båtelfisken, smoltryssja mm). </a:t>
            </a:r>
          </a:p>
        </p:txBody>
      </p:sp>
      <p:pic>
        <p:nvPicPr>
          <p:cNvPr id="5" name="Picture 12" descr="\\lansstyrelsen.se\kar\Home\731218-002\My Documents\My Pictures\Smoltprod\IMG_03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834" y="3509319"/>
            <a:ext cx="4755191" cy="316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rojektwebbar.lansstyrelsen.se/vanerlaxensfriagang/SiteCollectionImages/bildspel/elfiskeba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665" y="1748484"/>
            <a:ext cx="3915862" cy="311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2989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758" y="2641599"/>
            <a:ext cx="3962400" cy="3810000"/>
          </a:xfrm>
          <a:prstGeom prst="rect">
            <a:avLst/>
          </a:prstGeom>
        </p:spPr>
      </p:pic>
      <p:sp>
        <p:nvSpPr>
          <p:cNvPr id="17" name="Rektangel 16"/>
          <p:cNvSpPr/>
          <p:nvPr/>
        </p:nvSpPr>
        <p:spPr>
          <a:xfrm>
            <a:off x="4939578" y="127000"/>
            <a:ext cx="7111567" cy="1763816"/>
          </a:xfrm>
          <a:prstGeom prst="rect">
            <a:avLst/>
          </a:prstGeom>
          <a:ln w="28575">
            <a:solidFill>
              <a:srgbClr val="92D05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sv-SE" sz="28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Delprojekt 3:1. </a:t>
            </a:r>
            <a:r>
              <a:rPr lang="sv-SE" sz="28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Minskad genetisk förlust hos Klarälvens och Gullspångsälvens lax- och </a:t>
            </a:r>
            <a:r>
              <a:rPr lang="sv-SE" sz="28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öringstammar</a:t>
            </a:r>
            <a:endParaRPr lang="sv-SE" sz="28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380279" y="281743"/>
            <a:ext cx="4292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i="1" dirty="0"/>
              <a:t>Arbetspaket 3</a:t>
            </a:r>
          </a:p>
          <a:p>
            <a:r>
              <a:rPr lang="sv-SE" sz="2400" b="1" dirty="0">
                <a:latin typeface="+mj-lt"/>
              </a:rPr>
              <a:t>Genetik och kostnad-nyttoanalyser </a:t>
            </a:r>
            <a:endParaRPr lang="sv-SE" sz="2400" dirty="0">
              <a:latin typeface="+mj-lt"/>
            </a:endParaRPr>
          </a:p>
        </p:txBody>
      </p:sp>
      <p:sp>
        <p:nvSpPr>
          <p:cNvPr id="5" name="Uppåtpil 4"/>
          <p:cNvSpPr/>
          <p:nvPr/>
        </p:nvSpPr>
        <p:spPr>
          <a:xfrm>
            <a:off x="9984507" y="3232255"/>
            <a:ext cx="240146" cy="42534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Uppåtpil 8"/>
          <p:cNvSpPr/>
          <p:nvPr/>
        </p:nvSpPr>
        <p:spPr>
          <a:xfrm rot="3678062">
            <a:off x="9682201" y="3208185"/>
            <a:ext cx="240146" cy="42534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552" y="2106532"/>
            <a:ext cx="6793347" cy="447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1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6.2963E-6 L 1.25E-6 6.2963E-6 C 0.00104 0.00487 0.00208 0.00973 0.00312 0.01482 C 0.00351 0.01714 0.00364 0.01968 0.00416 0.02223 C 0.00468 0.02593 0.00546 0.02964 0.00625 0.03334 L 0.00729 0.0389 C 0.00755 0.04075 0.00768 0.0426 0.00833 0.04445 C 0.00898 0.0463 0.00989 0.04792 0.01041 0.05001 C 0.01119 0.05348 0.01119 0.05765 0.0125 0.06112 L 0.01666 0.07223 C 0.01692 0.07454 0.01705 0.07709 0.0177 0.07964 C 0.01901 0.08519 0.0207 0.08589 0.02291 0.09075 C 0.02656 0.09862 0.02356 0.09329 0.02604 0.10186 C 0.02786 0.10857 0.02825 0.10672 0.03125 0.11297 C 0.03203 0.11459 0.03229 0.1169 0.03333 0.11852 C 0.03515 0.1213 0.03958 0.12593 0.03958 0.12593 C 0.04505 0.14075 0.03776 0.12269 0.04479 0.13519 C 0.04557 0.13658 0.04583 0.13913 0.04687 0.14075 C 0.04765 0.1419 0.04895 0.14167 0.05 0.1426 C 0.05807 0.14977 0.0483 0.14329 0.05625 0.14815 C 0.06315 0.14746 0.07005 0.14769 0.07708 0.1463 C 0.07916 0.14584 0.08177 0.14515 0.08333 0.1426 L 0.08541 0.1389 L 0.08541 0.1389 L 0.08541 0.1389 " pathEditMode="relative" ptsTypes="AAAAAAAAAAAAAAAAAAAAAAA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01254" y="168669"/>
            <a:ext cx="9488055" cy="893513"/>
          </a:xfrm>
          <a:ln w="28575">
            <a:solidFill>
              <a:srgbClr val="92D050"/>
            </a:solidFill>
          </a:ln>
        </p:spPr>
        <p:txBody>
          <a:bodyPr>
            <a:normAutofit/>
          </a:bodyPr>
          <a:lstStyle/>
          <a:p>
            <a:pPr algn="ctr"/>
            <a:r>
              <a:rPr lang="sv-SE" sz="3200" b="1" dirty="0">
                <a:solidFill>
                  <a:srgbClr val="000000"/>
                </a:solidFill>
              </a:rPr>
              <a:t>Delprojekt 3:2</a:t>
            </a:r>
            <a:r>
              <a:rPr lang="sv-SE" sz="3200" dirty="0">
                <a:solidFill>
                  <a:srgbClr val="000000"/>
                </a:solidFill>
              </a:rPr>
              <a:t>. Kostnad-nyttoanalyser/Ekosystemtjänster </a:t>
            </a:r>
            <a:endParaRPr lang="sv-SE" sz="3200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04" y="3183082"/>
            <a:ext cx="3390900" cy="2209800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763" y="1411162"/>
            <a:ext cx="7208464" cy="514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33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/>
          <p:nvPr/>
        </p:nvSpPr>
        <p:spPr>
          <a:xfrm>
            <a:off x="3694314" y="38949"/>
            <a:ext cx="6375378" cy="203132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sv-SE" b="1" dirty="0">
                <a:latin typeface="+mj-lt"/>
              </a:rPr>
              <a:t>Länsstyrelsen Värmland: </a:t>
            </a:r>
            <a:r>
              <a:rPr lang="sv-SE" dirty="0">
                <a:latin typeface="+mj-lt"/>
              </a:rPr>
              <a:t>Johan Blom, Grete Algesten</a:t>
            </a:r>
          </a:p>
          <a:p>
            <a:r>
              <a:rPr lang="sv-SE" b="1" dirty="0">
                <a:latin typeface="+mj-lt"/>
              </a:rPr>
              <a:t>Fylkesmannen Hedmark</a:t>
            </a:r>
            <a:r>
              <a:rPr lang="sv-SE" dirty="0">
                <a:latin typeface="+mj-lt"/>
              </a:rPr>
              <a:t>: Anne-Katrin Fossum, Atle Rustadbakken</a:t>
            </a:r>
          </a:p>
          <a:p>
            <a:r>
              <a:rPr lang="sv-SE" b="1" dirty="0">
                <a:latin typeface="+mj-lt"/>
              </a:rPr>
              <a:t>Havs- och vattenmyndigheten</a:t>
            </a:r>
            <a:r>
              <a:rPr lang="sv-SE" dirty="0">
                <a:latin typeface="+mj-lt"/>
              </a:rPr>
              <a:t>: Inger Poveda Björklund</a:t>
            </a:r>
          </a:p>
          <a:p>
            <a:r>
              <a:rPr lang="sv-SE" b="1" dirty="0">
                <a:latin typeface="+mj-lt"/>
              </a:rPr>
              <a:t>Milj</a:t>
            </a:r>
            <a:r>
              <a:rPr lang="sv-SE" dirty="0"/>
              <a:t>ø</a:t>
            </a:r>
            <a:r>
              <a:rPr lang="sv-SE" b="1" dirty="0">
                <a:latin typeface="+mj-lt"/>
              </a:rPr>
              <a:t>direktoratet</a:t>
            </a:r>
            <a:r>
              <a:rPr lang="sv-SE" dirty="0">
                <a:latin typeface="+mj-lt"/>
              </a:rPr>
              <a:t>: </a:t>
            </a:r>
            <a:r>
              <a:rPr lang="sv-SE" i="1" dirty="0" err="1">
                <a:latin typeface="+mj-lt"/>
              </a:rPr>
              <a:t>Øyvind</a:t>
            </a:r>
            <a:r>
              <a:rPr lang="sv-SE" i="1" dirty="0">
                <a:latin typeface="+mj-lt"/>
              </a:rPr>
              <a:t> Walsø</a:t>
            </a:r>
          </a:p>
          <a:p>
            <a:r>
              <a:rPr lang="sv-SE" b="1" dirty="0">
                <a:latin typeface="+mj-lt"/>
              </a:rPr>
              <a:t>Kammarkollegiet: </a:t>
            </a:r>
            <a:r>
              <a:rPr lang="sv-SE" dirty="0">
                <a:latin typeface="+mj-lt"/>
              </a:rPr>
              <a:t>Axel Henckel</a:t>
            </a:r>
            <a:br>
              <a:rPr lang="sv-SE" dirty="0">
                <a:latin typeface="+mj-lt"/>
              </a:rPr>
            </a:br>
            <a:r>
              <a:rPr lang="sv-SE" b="1" dirty="0" err="1">
                <a:latin typeface="+mj-lt"/>
              </a:rPr>
              <a:t>Vannregionmyndigheten</a:t>
            </a:r>
            <a:r>
              <a:rPr lang="sv-SE" dirty="0">
                <a:latin typeface="+mj-lt"/>
              </a:rPr>
              <a:t>: Helene Gabestad</a:t>
            </a:r>
          </a:p>
          <a:p>
            <a:r>
              <a:rPr lang="sv-SE" b="1" dirty="0">
                <a:latin typeface="+mj-lt"/>
              </a:rPr>
              <a:t>Vattenmyndigheten Västerhavet</a:t>
            </a:r>
            <a:r>
              <a:rPr lang="sv-SE" dirty="0">
                <a:latin typeface="+mj-lt"/>
              </a:rPr>
              <a:t>: Daniel Isaksson</a:t>
            </a:r>
          </a:p>
        </p:txBody>
      </p:sp>
      <p:sp>
        <p:nvSpPr>
          <p:cNvPr id="5" name="textruta 4"/>
          <p:cNvSpPr txBox="1"/>
          <p:nvPr/>
        </p:nvSpPr>
        <p:spPr>
          <a:xfrm>
            <a:off x="3694314" y="2134575"/>
            <a:ext cx="6375378" cy="175432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sv-SE" b="1" dirty="0">
                <a:latin typeface="+mj-lt"/>
              </a:rPr>
              <a:t>LST: </a:t>
            </a:r>
            <a:r>
              <a:rPr lang="sv-SE" dirty="0">
                <a:latin typeface="+mj-lt"/>
              </a:rPr>
              <a:t>Grete, Mikael, Pär</a:t>
            </a:r>
          </a:p>
          <a:p>
            <a:r>
              <a:rPr lang="sv-SE" b="1" dirty="0">
                <a:latin typeface="+mj-lt"/>
              </a:rPr>
              <a:t>FMHE: </a:t>
            </a:r>
            <a:r>
              <a:rPr lang="sv-SE" dirty="0">
                <a:latin typeface="+mj-lt"/>
              </a:rPr>
              <a:t>Atle, Henriette, Tore</a:t>
            </a:r>
          </a:p>
          <a:p>
            <a:r>
              <a:rPr lang="sv-SE" b="1" dirty="0">
                <a:latin typeface="+mj-lt"/>
              </a:rPr>
              <a:t>KK: </a:t>
            </a:r>
            <a:r>
              <a:rPr lang="sv-SE" dirty="0">
                <a:latin typeface="+mj-lt"/>
              </a:rPr>
              <a:t>Axel Henckel</a:t>
            </a:r>
            <a:br>
              <a:rPr lang="sv-SE" dirty="0">
                <a:latin typeface="+mj-lt"/>
              </a:rPr>
            </a:br>
            <a:r>
              <a:rPr lang="sv-SE" b="1" dirty="0"/>
              <a:t>Hedmark Fylkeskommune</a:t>
            </a:r>
            <a:r>
              <a:rPr lang="sv-SE" dirty="0"/>
              <a:t>: </a:t>
            </a:r>
            <a:r>
              <a:rPr lang="sv-SE" dirty="0">
                <a:latin typeface="+mj-lt"/>
              </a:rPr>
              <a:t>Arne Magnus Hekne</a:t>
            </a:r>
          </a:p>
          <a:p>
            <a:r>
              <a:rPr lang="sv-SE" b="1" dirty="0">
                <a:latin typeface="+mj-lt"/>
              </a:rPr>
              <a:t>Adjungerade: </a:t>
            </a:r>
            <a:r>
              <a:rPr lang="sv-SE" dirty="0">
                <a:latin typeface="+mj-lt"/>
              </a:rPr>
              <a:t>Tex Karlstad Universitet, LST Norrbotten/FUG, </a:t>
            </a:r>
            <a:r>
              <a:rPr lang="sv-SE" dirty="0" err="1">
                <a:latin typeface="+mj-lt"/>
              </a:rPr>
              <a:t>Lst</a:t>
            </a:r>
            <a:r>
              <a:rPr lang="sv-SE" dirty="0">
                <a:latin typeface="+mj-lt"/>
              </a:rPr>
              <a:t> Västra Götaland/FUG,</a:t>
            </a:r>
            <a:r>
              <a:rPr lang="sv-SE" dirty="0"/>
              <a:t> NINA, SLU</a:t>
            </a:r>
            <a:endParaRPr lang="sv-SE" dirty="0">
              <a:latin typeface="+mj-lt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3694314" y="3965404"/>
            <a:ext cx="3776161" cy="2862322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>
                <a:latin typeface="+mj-lt"/>
              </a:rPr>
              <a:t>Kommuner 		 </a:t>
            </a:r>
          </a:p>
          <a:p>
            <a:r>
              <a:rPr lang="sv-SE" dirty="0">
                <a:latin typeface="+mj-lt"/>
              </a:rPr>
              <a:t>Kraftbolag (</a:t>
            </a:r>
            <a:r>
              <a:rPr lang="sv-SE" dirty="0" err="1">
                <a:latin typeface="+mj-lt"/>
              </a:rPr>
              <a:t>Eidsiva</a:t>
            </a:r>
            <a:r>
              <a:rPr lang="sv-SE" dirty="0">
                <a:latin typeface="+mj-lt"/>
              </a:rPr>
              <a:t>)</a:t>
            </a:r>
          </a:p>
          <a:p>
            <a:r>
              <a:rPr lang="sv-SE" dirty="0">
                <a:latin typeface="+mj-lt"/>
              </a:rPr>
              <a:t>Klarälvens Vattenråd</a:t>
            </a:r>
          </a:p>
          <a:p>
            <a:r>
              <a:rPr lang="sv-SE" dirty="0">
                <a:latin typeface="+mj-lt"/>
              </a:rPr>
              <a:t>Klarälvens fiskeråd</a:t>
            </a:r>
          </a:p>
          <a:p>
            <a:r>
              <a:rPr lang="sv-SE" dirty="0">
                <a:latin typeface="+mj-lt"/>
              </a:rPr>
              <a:t>Sportfiskarna</a:t>
            </a:r>
          </a:p>
          <a:p>
            <a:r>
              <a:rPr lang="sv-SE" dirty="0">
                <a:latin typeface="+mj-lt"/>
              </a:rPr>
              <a:t>Fiskevårdsområdesföreningar</a:t>
            </a:r>
          </a:p>
          <a:p>
            <a:r>
              <a:rPr lang="sv-SE" dirty="0" err="1">
                <a:latin typeface="+mj-lt"/>
              </a:rPr>
              <a:t>Elveierlag</a:t>
            </a:r>
            <a:endParaRPr lang="sv-SE" dirty="0">
              <a:latin typeface="+mj-lt"/>
            </a:endParaRPr>
          </a:p>
          <a:p>
            <a:r>
              <a:rPr lang="sv-SE" dirty="0">
                <a:latin typeface="+mj-lt"/>
              </a:rPr>
              <a:t>Trysil </a:t>
            </a:r>
            <a:r>
              <a:rPr lang="sv-SE" dirty="0" err="1">
                <a:latin typeface="+mj-lt"/>
              </a:rPr>
              <a:t>fellesforening</a:t>
            </a:r>
            <a:r>
              <a:rPr lang="sv-SE" dirty="0">
                <a:latin typeface="+mj-lt"/>
              </a:rPr>
              <a:t> for jakt </a:t>
            </a:r>
            <a:r>
              <a:rPr lang="sv-SE" dirty="0" err="1">
                <a:latin typeface="+mj-lt"/>
              </a:rPr>
              <a:t>og</a:t>
            </a:r>
            <a:r>
              <a:rPr lang="sv-SE" dirty="0">
                <a:latin typeface="+mj-lt"/>
              </a:rPr>
              <a:t> fiske</a:t>
            </a:r>
          </a:p>
          <a:p>
            <a:r>
              <a:rPr lang="sv-SE" dirty="0">
                <a:latin typeface="+mj-lt"/>
              </a:rPr>
              <a:t>Engerdal </a:t>
            </a:r>
            <a:r>
              <a:rPr lang="sv-SE" dirty="0" err="1">
                <a:latin typeface="+mj-lt"/>
              </a:rPr>
              <a:t>fjellstyre</a:t>
            </a:r>
            <a:endParaRPr lang="sv-SE" dirty="0">
              <a:latin typeface="+mj-lt"/>
            </a:endParaRPr>
          </a:p>
          <a:p>
            <a:r>
              <a:rPr lang="sv-SE" dirty="0">
                <a:latin typeface="+mj-lt"/>
              </a:rPr>
              <a:t>m </a:t>
            </a:r>
            <a:r>
              <a:rPr lang="sv-SE" dirty="0" err="1">
                <a:latin typeface="+mj-lt"/>
              </a:rPr>
              <a:t>fl</a:t>
            </a:r>
            <a:endParaRPr lang="sv-SE" dirty="0">
              <a:latin typeface="+mj-lt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60900" y="26164"/>
            <a:ext cx="38253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600" b="1" dirty="0">
                <a:latin typeface="+mj-lt"/>
              </a:rPr>
              <a:t>Projektorganisation</a:t>
            </a:r>
          </a:p>
        </p:txBody>
      </p:sp>
      <p:sp>
        <p:nvSpPr>
          <p:cNvPr id="7" name="Rektangel 6"/>
          <p:cNvSpPr/>
          <p:nvPr/>
        </p:nvSpPr>
        <p:spPr>
          <a:xfrm>
            <a:off x="2198855" y="2224728"/>
            <a:ext cx="1363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b="1" dirty="0">
                <a:latin typeface="+mj-lt"/>
              </a:rPr>
              <a:t>Projektgrupp</a:t>
            </a:r>
          </a:p>
        </p:txBody>
      </p:sp>
      <p:sp>
        <p:nvSpPr>
          <p:cNvPr id="8" name="Rektangel 7"/>
          <p:cNvSpPr/>
          <p:nvPr/>
        </p:nvSpPr>
        <p:spPr>
          <a:xfrm>
            <a:off x="2476747" y="817669"/>
            <a:ext cx="1070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b="1" dirty="0">
                <a:latin typeface="+mj-lt"/>
              </a:rPr>
              <a:t>Styrgrupp</a:t>
            </a:r>
          </a:p>
        </p:txBody>
      </p:sp>
      <p:sp>
        <p:nvSpPr>
          <p:cNvPr id="9" name="Rektangel 8"/>
          <p:cNvSpPr/>
          <p:nvPr/>
        </p:nvSpPr>
        <p:spPr>
          <a:xfrm>
            <a:off x="2050738" y="4940250"/>
            <a:ext cx="1511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b="1" dirty="0">
                <a:latin typeface="+mj-lt"/>
              </a:rPr>
              <a:t>Referensgrupp</a:t>
            </a:r>
          </a:p>
        </p:txBody>
      </p:sp>
      <p:sp>
        <p:nvSpPr>
          <p:cNvPr id="12" name="textruta 11"/>
          <p:cNvSpPr txBox="1"/>
          <p:nvPr/>
        </p:nvSpPr>
        <p:spPr>
          <a:xfrm>
            <a:off x="8035120" y="4328199"/>
            <a:ext cx="2824543" cy="92333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sv-SE" b="1" dirty="0">
                <a:latin typeface="+mj-lt"/>
              </a:rPr>
              <a:t>Aktörsgrupp</a:t>
            </a:r>
          </a:p>
          <a:p>
            <a:r>
              <a:rPr lang="sv-SE" dirty="0">
                <a:latin typeface="+mj-lt"/>
              </a:rPr>
              <a:t>LST/FMHE</a:t>
            </a:r>
          </a:p>
          <a:p>
            <a:r>
              <a:rPr lang="sv-SE" dirty="0"/>
              <a:t>Kraftbolag (</a:t>
            </a:r>
            <a:r>
              <a:rPr lang="sv-SE" dirty="0" err="1"/>
              <a:t>Eidsiva</a:t>
            </a:r>
            <a:r>
              <a:rPr lang="sv-SE" dirty="0"/>
              <a:t>, Fortum)</a:t>
            </a:r>
          </a:p>
        </p:txBody>
      </p:sp>
    </p:spTree>
    <p:extLst>
      <p:ext uri="{BB962C8B-B14F-4D97-AF65-F5344CB8AC3E}">
        <p14:creationId xmlns:p14="http://schemas.microsoft.com/office/powerpoint/2010/main" val="17766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ruta 14"/>
          <p:cNvSpPr txBox="1"/>
          <p:nvPr/>
        </p:nvSpPr>
        <p:spPr>
          <a:xfrm>
            <a:off x="1506711" y="308034"/>
            <a:ext cx="284671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500" b="1" dirty="0">
                <a:latin typeface="+mj-lt"/>
              </a:rPr>
              <a:t>Projektgruppen</a:t>
            </a:r>
          </a:p>
        </p:txBody>
      </p:sp>
      <p:sp>
        <p:nvSpPr>
          <p:cNvPr id="3" name="textruta 2"/>
          <p:cNvSpPr txBox="1"/>
          <p:nvPr/>
        </p:nvSpPr>
        <p:spPr>
          <a:xfrm>
            <a:off x="1506711" y="1470398"/>
            <a:ext cx="4182446" cy="286232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sv-SE" b="1" dirty="0"/>
              <a:t>Projektkoordinator: Grete Algesten (30%), samt projektresurs 20 %</a:t>
            </a:r>
          </a:p>
          <a:p>
            <a:endParaRPr lang="sv-SE" dirty="0"/>
          </a:p>
          <a:p>
            <a:r>
              <a:rPr lang="sv-SE" b="1" dirty="0"/>
              <a:t>Mikael Hedenskog (30%)</a:t>
            </a:r>
          </a:p>
          <a:p>
            <a:endParaRPr lang="sv-SE" b="1" dirty="0"/>
          </a:p>
          <a:p>
            <a:r>
              <a:rPr lang="sv-SE" b="1" dirty="0"/>
              <a:t>Pär Gustafsson (40%)</a:t>
            </a:r>
          </a:p>
          <a:p>
            <a:endParaRPr lang="sv-SE" b="1" dirty="0"/>
          </a:p>
          <a:p>
            <a:r>
              <a:rPr lang="sv-SE" b="1" dirty="0"/>
              <a:t>Projektekonom: Jurga Johansson (20%)</a:t>
            </a:r>
          </a:p>
          <a:p>
            <a:endParaRPr lang="sv-SE" dirty="0"/>
          </a:p>
          <a:p>
            <a:r>
              <a:rPr lang="sv-SE" b="1" dirty="0"/>
              <a:t>Kommunikatör: Fredrik Andersson (20%)</a:t>
            </a:r>
          </a:p>
        </p:txBody>
      </p:sp>
      <p:sp>
        <p:nvSpPr>
          <p:cNvPr id="7" name="Rektangel 6"/>
          <p:cNvSpPr/>
          <p:nvPr/>
        </p:nvSpPr>
        <p:spPr>
          <a:xfrm>
            <a:off x="1506711" y="943077"/>
            <a:ext cx="23269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>
                <a:latin typeface="+mj-lt"/>
              </a:rPr>
              <a:t>Länsstyrelsen Värmland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6510953" y="1470398"/>
            <a:ext cx="4277697" cy="230832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sv-SE" b="1" dirty="0"/>
              <a:t>Projektledare: Atle Rustadbakken (40%) </a:t>
            </a:r>
          </a:p>
          <a:p>
            <a:br>
              <a:rPr lang="sv-SE" b="1" dirty="0"/>
            </a:br>
            <a:r>
              <a:rPr lang="sv-SE" b="1" dirty="0"/>
              <a:t>Henriette Bøe Kildahl  (50%)</a:t>
            </a:r>
          </a:p>
          <a:p>
            <a:endParaRPr lang="sv-SE" b="1" dirty="0"/>
          </a:p>
          <a:p>
            <a:r>
              <a:rPr lang="sv-SE" b="1" dirty="0"/>
              <a:t>Tore Qvenild (30%)</a:t>
            </a:r>
          </a:p>
          <a:p>
            <a:endParaRPr lang="sv-SE" b="1" dirty="0"/>
          </a:p>
          <a:p>
            <a:r>
              <a:rPr lang="sv-SE" b="1" dirty="0"/>
              <a:t>Projektekonom: Svanhild </a:t>
            </a:r>
            <a:r>
              <a:rPr lang="sv-SE" b="1" dirty="0" err="1"/>
              <a:t>Emildsen</a:t>
            </a:r>
            <a:r>
              <a:rPr lang="sv-SE" b="1" dirty="0"/>
              <a:t> 5%</a:t>
            </a:r>
          </a:p>
          <a:p>
            <a:endParaRPr lang="sv-SE" dirty="0">
              <a:latin typeface="+mj-lt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6510953" y="943077"/>
            <a:ext cx="2360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>
                <a:latin typeface="+mj-lt"/>
              </a:rPr>
              <a:t>Fylkesmannen Hedmark</a:t>
            </a:r>
          </a:p>
        </p:txBody>
      </p:sp>
      <p:sp>
        <p:nvSpPr>
          <p:cNvPr id="8" name="Rektangel 7"/>
          <p:cNvSpPr/>
          <p:nvPr/>
        </p:nvSpPr>
        <p:spPr>
          <a:xfrm>
            <a:off x="6510953" y="3957558"/>
            <a:ext cx="26420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>
                <a:latin typeface="+mj-lt"/>
              </a:rPr>
              <a:t>Fylkeskommunen Hedmark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6510953" y="4496270"/>
            <a:ext cx="4277697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sv-SE" b="1" dirty="0">
                <a:latin typeface="+mj-lt"/>
              </a:rPr>
              <a:t>Arne Magnus </a:t>
            </a:r>
            <a:r>
              <a:rPr lang="sv-SE" b="1" dirty="0" err="1">
                <a:latin typeface="+mj-lt"/>
              </a:rPr>
              <a:t>Hekne</a:t>
            </a:r>
            <a:r>
              <a:rPr lang="sv-SE" b="1" dirty="0">
                <a:latin typeface="+mj-lt"/>
              </a:rPr>
              <a:t> (20%)</a:t>
            </a:r>
          </a:p>
        </p:txBody>
      </p:sp>
      <p:sp>
        <p:nvSpPr>
          <p:cNvPr id="10" name="Rektangel 9"/>
          <p:cNvSpPr/>
          <p:nvPr/>
        </p:nvSpPr>
        <p:spPr>
          <a:xfrm>
            <a:off x="1506711" y="4656056"/>
            <a:ext cx="1707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>
                <a:latin typeface="+mj-lt"/>
              </a:rPr>
              <a:t>Kammarkollegiet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1506711" y="5164058"/>
            <a:ext cx="4277697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sv-SE" b="1" dirty="0">
                <a:latin typeface="+mj-lt"/>
              </a:rPr>
              <a:t>Axel Henckel</a:t>
            </a:r>
          </a:p>
        </p:txBody>
      </p:sp>
    </p:spTree>
    <p:extLst>
      <p:ext uri="{BB962C8B-B14F-4D97-AF65-F5344CB8AC3E}">
        <p14:creationId xmlns:p14="http://schemas.microsoft.com/office/powerpoint/2010/main" val="3551761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http://upload.wikimedia.org/wikipedia/commons/7/7b/Klaralv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658" y="9120"/>
            <a:ext cx="327585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extruta 8"/>
          <p:cNvSpPr txBox="1">
            <a:spLocks noChangeArrowheads="1"/>
          </p:cNvSpPr>
          <p:nvPr/>
        </p:nvSpPr>
        <p:spPr bwMode="auto">
          <a:xfrm>
            <a:off x="1823170" y="4884894"/>
            <a:ext cx="276066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2000" dirty="0">
                <a:latin typeface="Calibri" panose="020F0502020204030204" pitchFamily="34" charset="0"/>
              </a:rPr>
              <a:t>Lekvandrande vild lax och öring fångas i fällan i Forshaga </a:t>
            </a:r>
            <a:r>
              <a:rPr lang="sv-SE" sz="2000" dirty="0">
                <a:solidFill>
                  <a:srgbClr val="C00000"/>
                </a:solidFill>
                <a:latin typeface="Calibri" panose="020F0502020204030204" pitchFamily="34" charset="0"/>
              </a:rPr>
              <a:t>(#1)</a:t>
            </a:r>
          </a:p>
          <a:p>
            <a:pPr eaLnBrk="1" hangingPunct="1"/>
            <a:endParaRPr lang="sv-SE" sz="2000" dirty="0">
              <a:latin typeface="Calibri" panose="020F0502020204030204" pitchFamily="34" charset="0"/>
            </a:endParaRPr>
          </a:p>
        </p:txBody>
      </p:sp>
      <p:sp>
        <p:nvSpPr>
          <p:cNvPr id="17412" name="textruta 9"/>
          <p:cNvSpPr txBox="1">
            <a:spLocks noChangeArrowheads="1"/>
          </p:cNvSpPr>
          <p:nvPr/>
        </p:nvSpPr>
        <p:spPr bwMode="auto">
          <a:xfrm>
            <a:off x="1769046" y="3781490"/>
            <a:ext cx="28638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2000" dirty="0">
                <a:latin typeface="Calibri" panose="020F0502020204030204" pitchFamily="34" charset="0"/>
              </a:rPr>
              <a:t>Fisken transporteras med lastbil och återutsätts uppströms Edsforsen </a:t>
            </a:r>
            <a:r>
              <a:rPr lang="sv-SE" sz="2000" dirty="0">
                <a:solidFill>
                  <a:srgbClr val="C00000"/>
                </a:solidFill>
                <a:latin typeface="Calibri" panose="020F0502020204030204" pitchFamily="34" charset="0"/>
              </a:rPr>
              <a:t>(#8)</a:t>
            </a:r>
          </a:p>
        </p:txBody>
      </p:sp>
      <p:pic>
        <p:nvPicPr>
          <p:cNvPr id="17427" name="Picture 7" descr="http://www.svevia.se/images/18.8310ee21298cc45fa680009122/100617-2%252B1-vag-PATRICK-TR%25C3%2584G%25C3%2585RDH-424-2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161" y="4058916"/>
            <a:ext cx="2593759" cy="114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ruta 12"/>
          <p:cNvSpPr txBox="1">
            <a:spLocks noChangeArrowheads="1"/>
          </p:cNvSpPr>
          <p:nvPr/>
        </p:nvSpPr>
        <p:spPr bwMode="auto">
          <a:xfrm>
            <a:off x="1769046" y="2636913"/>
            <a:ext cx="300211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2000" dirty="0">
                <a:latin typeface="Calibri" panose="020F0502020204030204" pitchFamily="34" charset="0"/>
              </a:rPr>
              <a:t>Ca 3 mil strömmande vatten utgör dagens lekområde</a:t>
            </a:r>
          </a:p>
        </p:txBody>
      </p:sp>
      <p:pic>
        <p:nvPicPr>
          <p:cNvPr id="44" name="Picture 5" descr="G:\Miljöanalys\Restaurering\Interreg Klar-Trys\2011\Bilder filmer\klarälven strängforsen_SÅ berglin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161" y="2492897"/>
            <a:ext cx="2604061" cy="1364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161" y="5318402"/>
            <a:ext cx="2582139" cy="1422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ruta 5"/>
          <p:cNvSpPr txBox="1">
            <a:spLocks noChangeArrowheads="1"/>
          </p:cNvSpPr>
          <p:nvPr/>
        </p:nvSpPr>
        <p:spPr bwMode="auto">
          <a:xfrm>
            <a:off x="1775520" y="908721"/>
            <a:ext cx="287079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2000" dirty="0">
                <a:latin typeface="Calibri" panose="020F0502020204030204" pitchFamily="34" charset="0"/>
              </a:rPr>
              <a:t>Laxens historiska lekområden i Norge är otillgängliga pga. Höljesdammen </a:t>
            </a:r>
            <a:r>
              <a:rPr lang="sv-SE" sz="2000" dirty="0">
                <a:solidFill>
                  <a:srgbClr val="C00000"/>
                </a:solidFill>
                <a:latin typeface="Calibri" panose="020F0502020204030204" pitchFamily="34" charset="0"/>
              </a:rPr>
              <a:t>(#9)</a:t>
            </a:r>
          </a:p>
        </p:txBody>
      </p:sp>
      <p:sp>
        <p:nvSpPr>
          <p:cNvPr id="17433" name="AutoShape 2" descr="data:image/jpeg;base64,/9j/4AAQSkZJRgABAQAAAQABAAD/2wCEAAkGBhQSERUUExQWFRUUFRQYFBcVGBUXFhcXFBQVFBQUFRUZHCYeFxkjGhQUHy8gIycpLCwsFR4xNTAqNSYrLCkBCQoKDgwOFw8PGCkcHBwpKSwpLCkpKSkpLCwpLCkpKSksKSkpKSkpKSkpLCkpLCksKSksLCwpKSksKSksKSwpKf/AABEIAMIBAwMBIgACEQEDEQH/xAAcAAABBAMBAAAAAAAAAAAAAAAAAwQFBwECBgj/xABDEAABAwIDAwgGBwcFAAMAAAABAAIRAyEEEjEFQVEGEyJhcYGRsTJTkqHB0gcUQmJy0fAVFiNDUqLxJDOCsuE0c8L/xAAZAQEBAQEBAQAAAAAAAAAAAAAAAQIDBAX/xAAgEQEAAwADAAMBAQEAAAAAAAAAAQIRAxIhMUFREwQF/9oADAMBAAIRAxEAPwCjUIQgEIQgEIQgEIQgEIQgEIQgEIQgEIQgEIQgEIQgEIQgEIQgEIQgEIQgEIQgEIQgEIQgyAiESvUn1ccB4BWI1NeW4WF6iNIcB4Ba82OA8AtdTXl9C9RCmOA8FtzQ4DwCdTXltC9Sc2OA8As5RwHgE6mvLSF6lgcB4LBA4DwCdTXltC9TMA4DwCVa0cB4J1NeVEL1cKQ4DwSraQ4DwCdTXkxC9cCmOA8AtubHAeATqa8ioXrrmhwHgEcyOA8AnU15FQvXfNN4DwCDSbwHgE6mvIiF64NMcB4BJvptAkgAdgU6mvJaF6m2fj6VbNkg5TBsnnNDgPAJ1NeTVlenNrbT5qpSYMgzvAdLblsHQ6awo3bjZrt9Fha1xa4NBmY9IkJhrzrCwrU2nj6j8RlrNphwsCAGdhmIPeE3wr3Cq7osIbrmIgd09IrJqs0K0cXgs4zAhrXgkECnTZbUCXcVz9XEkCBYgmSN6GuOWV0+QKH2yOmPwjzKmqj0IQqBesDTXk9et2laqkm/MIGET5jFtlW2cMDhFq7DqQWHMlNVGmiscypMUFs3ComInmCthhipU4RYGFTTEc3DFLMwqkWYVKjDJphhTwq3dh1JNwwQKHFNMRTmQojbu3vq9MPAzTEEaa30Ut+3sOS9hqMa5pLQHOgGN4OhCqzaW16QcczW5c7wQ1xIIO9otInifFJHe7C5QNrhokZ3Bzi0atE2nrU5zJVQ7N22cNWa6jF/Tc45hltbSxA4K7MHiWvpte3RzQRNrETdSJDE0StS1YZtVj4eD0cxbPFwOWI7UptLGClTLyJiPPVaQ1xeKbTaXOMALgfpE270qTabyIuS2d9uwrouWGPb9XqND2ghrXEGQeItBVcbbqtqFrmAGWiGtfmPXYCxJ7FJQpsTlB9XqGpDnkz0ZEOtbNZWBiNt9LDej/FJzAEu+zuIF7qpaVZgf0mmINtBO7jIU9g9vZjRpirzbWOJa59iJsZPDqWIt+rJXldygqMx7QHEim4dEwAJ101S2P22x9QmpkyESRne6b3DTGvYuc5QYxr8WXgFwnpEuJa6LZmEQQFN5qXQ5lrvRvmAgCZ9EknvlZm8Q1kojaVSlULnNIaJOWQQTawUZhXtEzPUBp2qQ2o+HEgb76kJPZ+Ge4khwbmBzTBkcAFnvC9TOrjHtBaHQ12oHUbSmZEpXHUMriIiE3CTKNw0hQ22fTH4R5uUwGKH2yOmPwjzKQ0j0IQtDK9ah4XklerQ0wt1STxtVbh8pk2mU6psWsZKALeFs2msOCitglA5IgLdjVQ5YU4gJqxy2NcDUgdpA81kJbQ2iymHiZc2m5+XfA6u1QP0cbediMM81nTUa95dOuVxLm24bu5cxtzblOptOow1WsYKTWvLsrmuAJcRIcJ10J13JPkrynw9Bldrq7Wh7CWmCY1EQJdoRZTRY+H2syo+llMh7HOHDdx70jt3bPMupNH8wuGhcLN0gX3qrsJy5pMFFoNqYIzMp5XEHeZOvFNeXfLZmLqU+ZL8tNpu4ZekYk69SaF/r9RxqUXUQW88D0ntGUF0+i6Sd+hsuM2s5vP1MnRGY5RJJEcTATgbXOZrukHCZcHHMfFRVSqSSY1nVZ0dPVr4T6sHtDzW/pLxFrEkRIHepnkzyufRw1R1Wq50DLRph2py5b7wB1lcK3F/wiwgayDvHf8ArVN3YkxlkxuG4dybiOv2dymIwoYCc7a7XA9GNxMzfwXX8peWpa59KJDabTIm77HXgqfo1VJOqyO5YtyzC9T7H8oXVHh1Ql3GTIjsOpTunt8c0WU2vOYnoEw0dcXHguWqKWwToEAhYvyzEa1Wmmxa9p9EA33DenOCkXIntul65BtqknutoPJcJvN4dYphB9PK4nj4JxhsZlMi25Mn4iDBhKGtmFlLRPzLXkFMW8O13pOmSBAKaYl94TjD1JErWeMb6TxDTvF0zFGNVJEgi6ZOEFbrZizX6uQJJlRO3gM7Y9WNfxOU8x3YFA8oHTVH4B/2K3S2yItCELv4jK9XOxLWjpODe0gLyiF2lfGveZc4u/ESfNarOM2XRieWeEp61mn8ALtOwKNd9KeGBsyq7gQGgHxcqklbZldYWnX+ltgH8Og4n77mgeAlRVf6WMQfRp0m9zneZXA88tDUU0dZi/pFxj7c9l/A1rffBPvURX27XfOavVM69N8eEqJyrYOjVJthiQp4+oNKj/bd+aTxWNd9pzndpJ802ZJ7Ek+k5xuI7FynkWKSUZTBk8VkYEiey3WtnMLd0/rqThtExJtC81+SYl16o5pMBYpkmU7xNRuWwsk8PiIEABb7znwmNGuvbVO3kRDh5KOcL74SzXyOKtq76sMuaACY7Ewe5PMQ7o/BMmvvZaozPy3Y3VTmBcObGg7VGU6g+1prCctriLfrsXLk9bphYUmhxMDtOnglsOyTaIHaPBNabm5ocSlKmJEgMsAuVomfHSmFHPubrWtUsknttJOqT52N8rpWqTYs3LF4n3rak6epM5OYGUq2vNoV6T9ppHFiHFaU6m4e9a4rVaimV06+M/Z2HE8E3r1DmiAsmpAE6rFKoJKzMYvyWFMxYyVz+2/9wfhHm5Tr6wBUDtky/wD4jzKcW6kwj0IQvQyyF1AK5cKyaPIyq4xnpg9eYdm5SRAZltnXQjkZWafTpmfxfklKXIqo50Zh15Q4/BPU6uX5xAfddefo0qm4qs/CQ5p8dEzHILEyeiIG+be4IdUCReAsZOI10XT4bkJiocQ0QOHlJWXci8QCCQ0HgSFzmZWIQjqoyx4rQNDbzNlL1+RlcGTlM/0knyFk3xfJapTbJc2D96/hErnHG32RlPHkTCyMcSLwlKOxTq49w18ks3ZTf6D2k38Fr+VfxO0o7M0u6TobqTrA6hvKe1WYY0y5jnhw/qc0g9waISG0tmtY1wkh8WaY8lFbOwpfUa2Jl2m89S60iOqeyXFbglA+2uimK2w2lstaWkGHXJg8L+YWaWz6LAQ6STxI8ljYkmJrOShAJAuZcbyDA69b9i1xuCdSqZTPESIJG4xNkvUwgL3wYDRLRfu1T4YBpAc8XLYaBM2GruJWp8nIXNjUVUYWxexE6EeCcUa4DRMfFGBAdIqaCwvv/W5b47CgN6I8x4LNo9w+zV9TpTBg6TwWcPVF07o4QkABhPWU5GyABJEJMx+JEmOcmB3STZZq08pgOa+2rTMdWikDh6YEX04JlhMPAIfJ676cE1Z+CbgIFxmJuJNh4fFZpiHFLswjZLrnvsEsMFmuAVm1vrFz8M6zRIv+u1J4ispF+zbReeEJpX2Wd9lIvBMSZ4nEej2DxSHOQSpJ2zBlaJuFpU2VwK3N6/rOSbCpIUTtf0/+I8ypxmAI3d8KH29TioPwjzclJiZ8JRiEIXVGQvSGEx9VompTaDxEEx2hebwr1o49rbgOMdf/AImCcqbazNg0nuB0OgHelsLtBrWE5DbdmM2321UHU2wXSI3dsdibsqVGmWkd41VxNdpT2gyoIIy6folbOwl5ZUgD7IiFxzdsVhbOLneJj3BZdteuNKoPU0R5Jg65rntJ5xxy/wBMfqEECp0RIadQ5tojSbFcu3alUi5Pj/6nLeUL2gA3jcZnxiVFTjtisaJsRvEOPgCTZJNxVAnLAJ0gWNvu6KKPKm+Y2G/KT8UoOVtImzHHrj4q4JylhqBEkX+8SDfgAQmv7DwtNrqjgXb+k4m+4AzN+9a0azaozCm6OJEDuJULtzFhzmsLiGgGQOicwiJO5cOfk/lSbOnFTveKo3b2JpmjUZkayRIAA6JF1B0cZg3MD3UKRqZdebAkxrIF0w5WbbDqhY0zlbBOsk8e7zUI2vFMDsC8XBW969rzPs6+xXjp758QsrZFHnMOwCA7LeQYIO4gQTHFK0uQQiahzB1zDIHaJJKS5KbTYarGgxpukCBvXdOe0EvcZsvR/l3Lb+vnf6JjYhxg5BUrimw53CASSGjrIFlE4vkFXYDmDncC3s1Ise6F2mK2gxshpcCbybjwStPHB7YFQ3jSGdupXreSbK/2dyHrlw5unfe90NaOshwM+BS2N5B4wmAGO7HgD4eS7h9bLEve6N2aZ6yeHUiptWGdECSbzrfcAhqsMZs2rQ6Lqbw4fdkdxCZ4V9arJpsc+LGGkx7latDarnHoyeMXAv1Ql6lSoBLgCJ0loPmsdRUOJa8kBzXNdeGuls7jYrFJldxhjS7qYC7usNVb7MS10Z8luJBIngRoiphCbtcSOrLPjK18CnzSJfDpkag8Z0gaJwMWASL5tADuVm/sMVCZY0HUucwcepplNMZyYZMuZSceIY0m3vWbUiZ1dV+zGOHpXG43A963OPYeB7l142Sy/QDe0R3CbBIVOTeHdZzHGdTN54iCFP5wbLlQWO3AjySQc0GMsjx/wu0ocnmU3g06IqtE2fmdM8W3B8Ev+4tF4L3MLHGOixzwGz92J7pSeKDs4M12xdunBcryqdNVp0/ht/7OV20OTdKDTbTa4gAkukOtoJAlsqr/AKXKYbjaYFNtL/Ts6LIj/cq3t+rK1pFZ2CZ1w6EIW0ZCvClXowMxg9UH/Co8K3xshjzlD3AxvaD77WWoD59VjbCI3xJPuCcYbBlxzFjmt4kHyN1DHYT6ZE1OiL9ACfCVI4fEVXSwh5vZwtO6bqiZ/ZbcshxsYiOKjDQAF88E75teEnSxNVvRv0dZsTxKf0xzo6JgxdrSBJ3GCiGdPDSYDSDuJJAS9ekKUZianUBAHXmJJPgtAdxJJEyL7rKQweynVGyQwCdTwjhvRCNPCsPSkjjmEeWqTpbSdSksAedxA0HG6d1cFTpg5iCeoADx1Ua/bDW2DRHWT+SBDbPK+pSouLnOETBtc7hquSwe2KuIaaxI6IObMIaTwaYuU22mK2JrPc9rhRpl2WGwyRYCPtEmJJ9yR2k4PgEl5b7A/CNAFz5OGvLGS6U5p4vYRlQPe5xgEuMm4nzW7iQIcCITnDUG5iC0G/AJz9Vpixzt7DI8Cuv8PPEr/wBGKTNZ+3W8iqdM4fnMgLpe1z5BIE6W0C6TC7VLOjTI10jf5rmKW1alFjKbObqNa1uUs/huaCPRIEh3u1U5QxzgycoBP2pk30GgusVrMfMYzbljkmZidSD8Q7fmHEOIAHcta2Jg3bPXmLZsol1eek6XHcJAv1m61NeYc5uQHc244b7+C1kIl2YwuOXm9ODmzHeEpR2hldAaYNrhh96hWwZLM5G+coHgSt6OIjomJ7B5wmQJp+03AQG24DJGvaAmr9s3hwfbS3lC0ftzKIa2R+FpHlcpZnKF32KTR2j4QmQExtIk9Gm53aCEqK9U3FOfa+ASGJxdWs0wGgD0iwtaR2yUhh8NWy6ghugBBd7iszWFS1GpiCD0A0dbx5bu9bNB+2HC/Fkds5lHnFvZrBA3ON+7enGH26Zy823L2e+bkphpWrjGk5MzjGkQb9kyt6Gzi7XOOrKQPaKRw+PDHyxjGknUxmvqpMbbnTKe/wDNRDRuzaosA+OMjf2FMn4VwdAzyOEqR/bjhfN5R3JE8ogdwPggb18XUaYc53G8z4lVP9KlcvxbCd1Bov8A/ZVVuHbDCTLR13gd5VUfS4B9cYWgAHDsIAMj/cq70Vw6EIRWQrgZi6segbDq85VPhWzg9rZo6Qtr0Y81qApWxVc2y26yDPgt6W0qrBcE8NPDVKnEi3S101+BTZ9cz0WyY1MR7xK1gzU2zinCGvydQDST2kjRSVDGVMoFQtgDVkf3A7+xRdOs8ekxjj9wR707Lg5smmQe4weqbIh/h67Recw4kTpponDtoTcvgcIj3SoHDOgiHFo3yJ98wnf10T/uh3VllQOcZUpEy55k6AWsmG0arWtAY2C465SQ0byXQf8AKcuxQgdMDtbp1G5hR9ZtR5EP6G8g3d1Ax8ECb8W1rSybNFpkd19SVydWrckW4Lpto8mqlQS2owttq5xI9yxgOSLW/wC+DUcTYNcWtgcIEmetaiccrVmZ8cxhKwz6X4z8FIAgrpv2dTpvltHK0iIAE+JM+Cb7V2ZSLWCiCHZpfYE6GJPefFdI5McOT/PPJOzKKpYTS2ukb10GFrODADniYgtB754LbA4V1MDLl3SHNmeN9ynaOgLobb7Kza2uvHxdPtCuJFmy0ceiB23hZobVObJDHg6yAB13UvUp0n6vI47kxqYKgWyHSJLbyPHdCw7M0W0/tNaGj+kExG8dKyePx0WpmAYiSNOzX3pkzDs3PIG/KAQY3Tw0Q/DNkdJxE2jLbtNh4IN6tUHVrJOkSD3XjxWjHGLBpibGJP8AcQEhVw9NgLg0kzoHmO+Ctfr1VroLQQRZpGaexxIhA5ZWc2CMrJ1zEW8B5JzXxwN+cZm35ZE941UScfRqAa03D7ojySmHkWzsdwhsHvMqB1+1KcySwnrJnwcnP7RbFsvcGphXwrD6TPcT71o3AN3MEfihTA/fjnH0Q2N0tHnCxzpPpEEnhZNW4NwHRnvdIWwwTpMkDw85CoHYekLknx8dUjkbHRPfqk3YEkzntwm3gEM2S7UvIB3CI+KDTEQRIJkHcAZ7f/FwHL8/6hkmf4TeI+3U4qw3YaDqI623Vf8A0hn/AFLYM/wm6fjqKSsOWQhCyrIVmHAZrjMLbpafdqqzCtt9V8aAe/3FaqGWFFSmQA49eYZpHmpjniW+i2eB+UpphK2aZIMfdAPZYpZ1VgdAEniNy2G+Ha8Xe50zYQI13RuTqrjWiBlkb7ke5K5ARZwHsrZmGP8AU09w+Cgja2LGlNkdZ/IarNKqftwRY3AHwlSP1eBePCE3qYAuPpjsA/NENXw45gG233t4pPEU3WdMn3dkJ/S2QCelJA3bu8CyWZsgCYIA7gfFERwxMR0G9UNP+ErWxHOAANJLdwkR1W0Sv1Km2YqOPFocXf8AqZ0xTpuLi6o4dpMdw+KB5haTYAIIj+qSU/p45oHRFtOlI96Y0MTzk80SYjiCOu5WcVsisdHkgCSLySgf0sWy5kA7pFilek7SI6vgoL629oaHMcTMFuUER1ESpVuV0Fzaje4nxbCBHEYYB0uJB7fikatVlunGtoPnvTvJrkcP+WvgVr9QqakA9bQPyQa0Kjf65HDK7/Cd08XTMTbuNk3GEdlOYzqYDYPULppSqltzSdHaPfeUD6s5rnbnQbRB7+pa/s+TmLfifGbKKxG08pbDZBJkWMd4/VlL4OuKrZaC2LETp+YRGKD6bXdIAA2/zwTyliGAw0x1yD8E0OBEyfFZqC5DeFjp5IJBzp4Hrk/nfwW4BGsfrtUex4DROvGSQm9es4XbN/1oUVOXibd7Z+KbVazgbkR3Ae8qIZjTF3E9WibfXH5rUmn/AJTHwCB9idoSdXa/ZAPwKSr45gjpO8I8eCy6vY9GDHGZ7ALe5N30Z9JwvuJE+CAfjCTYA9/5LgeXlUuxDZAbFJosZnpPvK74YIA7x3WXA8vWRiWiZ/hN/wC1RS3wsOaQhCwrIVyuokjRU0Cpocs8X64+yz5VYnBZBwTiNQ3smUrS2S3eXHv/ACVZfvpjPXH2afyrYct8Z64+zT+Va7C1GYBg3eac0sK3+kKov34xnrz7NP5UfvzjfXn2afyp2FuvwQNhp1Ej4pu7Y4Nw9zT91xv2jRVSeW2MOtY+yz5VlvLfGDSufZZ8qdhaX7MPrH/2/kgbMMQ57j2gfAKsP38xvrz7FL5VqeXOM9cfZp/Kmi037GpxoT+uxI09mMB6OUHtMe4Ks/37xvrz7NP5Vj9+sZ67+yl8qmpi1KOFDDIgcQzQnibJ4C1wBJIj7zQPNU4eWWLP83+yl8qyOWuM9cfYp/KmmLoo4Zhv8f0E6psYBG5UP+9WJ3VSN9msHkEuOXGN9e633WfKnYxcON2bTcZ0O4tsm1Kk5pIzNdwnMD3wCJVVDl5jfXn2KXyrQ8t8ZM8+fZZ8qaYtt9Z4I0d1zYd5C2ql7hALb6iQqjby4xg/nH2KfyrB5b4z1x9mn8qaYtAcnx2d7SO4J1Q2Y1mgM8SY9wVRnlpjPXn2WD/8rdnLrGj+e7vaw+bU7GLdqua3WO9Jh7joGgeaqZ3LrGHWsfYpfKsnl3jT/PPsUvlTsLeFPMLwfJJ1sI4bx2KpW8u8aNK59in8qyeXmN9efYp/KnYxZ2VwtAvdZsBpfgd/UCqsPLbGH+cfZp/KsHlpi/XH2afyppi26FdpEEZSN35LBw1Mm4v17lUn744v1x9lnyrH74Yr1x9lnyp2MWpVZJ6Bjj1+Crnl/wD/ACW7v4TdPx1LqPPKzFetPss/JM9obUqV3Zqrszg0NBgCwJIFgOJSZ0NEIQsqEIQgEIQgEIQgEIQgEIQgEIQgEIQgEIQgEIQgEIQgEIQgEIQgEIQgEIQgEIQgEIQgEIQgEIQgEIQgEIQgEIQgEIQgEIQgEIQgEIQgEIQgEIQgEIQgEIQgEIQgEIQgEIQgEIQgEIQg/9k="/>
          <p:cNvSpPr>
            <a:spLocks noChangeAspect="1" noChangeArrowheads="1"/>
          </p:cNvSpPr>
          <p:nvPr/>
        </p:nvSpPr>
        <p:spPr bwMode="auto">
          <a:xfrm>
            <a:off x="1587501" y="-89535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17434" name="AutoShape 4" descr="data:image/jpeg;base64,/9j/4AAQSkZJRgABAQAAAQABAAD/2wCEAAkGBhQSERUUExQWFRUUFRQYFBcVGBUXFhcXFBQVFBQUFRUZHCYeFxkjGhQUHy8gIycpLCwsFR4xNTAqNSYrLCkBCQoKDgwOFw8PGCkcHBwpKSwpLCkpKSkpLCwpLCkpKSksKSkpKSkpKSkpLCkpLCksKSksLCwpKSksKSksKSwpKf/AABEIAMIBAwMBIgACEQEDEQH/xAAcAAABBAMBAAAAAAAAAAAAAAAAAwQFBwECBgj/xABDEAABAwIDAwgGBwcFAAMAAAABAAIRAyEEEjEFQVEGEyJhcYGRsTJTkqHB0gcUQmJy0fAVFiNDUqLxJDOCsuE0c8L/xAAZAQEBAQEBAQAAAAAAAAAAAAAAAQIDBAX/xAAgEQEAAwADAAMBAQEAAAAAAAAAAQIRAxIhMUFREwQF/9oADAMBAAIRAxEAPwCjUIQgEIQgEIQgEIQgEIQgEIQgEIQgEIQgEIQgEIQgEIQgEIQgEIQgEIQgEIQgEIQgEIQgyAiESvUn1ccB4BWI1NeW4WF6iNIcB4Ba82OA8AtdTXl9C9RCmOA8FtzQ4DwCdTXltC9Sc2OA8As5RwHgE6mvLSF6lgcB4LBA4DwCdTXltC9TMA4DwCVa0cB4J1NeVEL1cKQ4DwSraQ4DwCdTXkxC9cCmOA8AtubHAeATqa8ioXrrmhwHgEcyOA8AnU15FQvXfNN4DwCDSbwHgE6mvIiF64NMcB4BJvptAkgAdgU6mvJaF6m2fj6VbNkg5TBsnnNDgPAJ1NeTVlenNrbT5qpSYMgzvAdLblsHQ6awo3bjZrt9Fha1xa4NBmY9IkJhrzrCwrU2nj6j8RlrNphwsCAGdhmIPeE3wr3Cq7osIbrmIgd09IrJqs0K0cXgs4zAhrXgkECnTZbUCXcVz9XEkCBYgmSN6GuOWV0+QKH2yOmPwjzKmqj0IQqBesDTXk9et2laqkm/MIGET5jFtlW2cMDhFq7DqQWHMlNVGmiscypMUFs3ComInmCthhipU4RYGFTTEc3DFLMwqkWYVKjDJphhTwq3dh1JNwwQKHFNMRTmQojbu3vq9MPAzTEEaa30Ut+3sOS9hqMa5pLQHOgGN4OhCqzaW16QcczW5c7wQ1xIIO9otInifFJHe7C5QNrhokZ3Bzi0atE2nrU5zJVQ7N22cNWa6jF/Tc45hltbSxA4K7MHiWvpte3RzQRNrETdSJDE0StS1YZtVj4eD0cxbPFwOWI7UptLGClTLyJiPPVaQ1xeKbTaXOMALgfpE270qTabyIuS2d9uwrouWGPb9XqND2ghrXEGQeItBVcbbqtqFrmAGWiGtfmPXYCxJ7FJQpsTlB9XqGpDnkz0ZEOtbNZWBiNt9LDej/FJzAEu+zuIF7qpaVZgf0mmINtBO7jIU9g9vZjRpirzbWOJa59iJsZPDqWIt+rJXldygqMx7QHEim4dEwAJ101S2P22x9QmpkyESRne6b3DTGvYuc5QYxr8WXgFwnpEuJa6LZmEQQFN5qXQ5lrvRvmAgCZ9EknvlZm8Q1kojaVSlULnNIaJOWQQTawUZhXtEzPUBp2qQ2o+HEgb76kJPZ+Ge4khwbmBzTBkcAFnvC9TOrjHtBaHQ12oHUbSmZEpXHUMriIiE3CTKNw0hQ22fTH4R5uUwGKH2yOmPwjzKQ0j0IQtDK9ah4XklerQ0wt1STxtVbh8pk2mU6psWsZKALeFs2msOCitglA5IgLdjVQ5YU4gJqxy2NcDUgdpA81kJbQ2iymHiZc2m5+XfA6u1QP0cbediMM81nTUa95dOuVxLm24bu5cxtzblOptOow1WsYKTWvLsrmuAJcRIcJ10J13JPkrynw9Bldrq7Wh7CWmCY1EQJdoRZTRY+H2syo+llMh7HOHDdx70jt3bPMupNH8wuGhcLN0gX3qrsJy5pMFFoNqYIzMp5XEHeZOvFNeXfLZmLqU+ZL8tNpu4ZekYk69SaF/r9RxqUXUQW88D0ntGUF0+i6Sd+hsuM2s5vP1MnRGY5RJJEcTATgbXOZrukHCZcHHMfFRVSqSSY1nVZ0dPVr4T6sHtDzW/pLxFrEkRIHepnkzyufRw1R1Wq50DLRph2py5b7wB1lcK3F/wiwgayDvHf8ArVN3YkxlkxuG4dybiOv2dymIwoYCc7a7XA9GNxMzfwXX8peWpa59KJDabTIm77HXgqfo1VJOqyO5YtyzC9T7H8oXVHh1Ql3GTIjsOpTunt8c0WU2vOYnoEw0dcXHguWqKWwToEAhYvyzEa1Wmmxa9p9EA33DenOCkXIntul65BtqknutoPJcJvN4dYphB9PK4nj4JxhsZlMi25Mn4iDBhKGtmFlLRPzLXkFMW8O13pOmSBAKaYl94TjD1JErWeMb6TxDTvF0zFGNVJEgi6ZOEFbrZizX6uQJJlRO3gM7Y9WNfxOU8x3YFA8oHTVH4B/2K3S2yItCELv4jK9XOxLWjpODe0gLyiF2lfGveZc4u/ESfNarOM2XRieWeEp61mn8ALtOwKNd9KeGBsyq7gQGgHxcqklbZldYWnX+ltgH8Og4n77mgeAlRVf6WMQfRp0m9zneZXA88tDUU0dZi/pFxj7c9l/A1rffBPvURX27XfOavVM69N8eEqJyrYOjVJthiQp4+oNKj/bd+aTxWNd9pzndpJ802ZJ7Ek+k5xuI7FynkWKSUZTBk8VkYEiey3WtnMLd0/rqThtExJtC81+SYl16o5pMBYpkmU7xNRuWwsk8PiIEABb7znwmNGuvbVO3kRDh5KOcL74SzXyOKtq76sMuaACY7Ewe5PMQ7o/BMmvvZaozPy3Y3VTmBcObGg7VGU6g+1prCctriLfrsXLk9bphYUmhxMDtOnglsOyTaIHaPBNabm5ocSlKmJEgMsAuVomfHSmFHPubrWtUsknttJOqT52N8rpWqTYs3LF4n3rak6epM5OYGUq2vNoV6T9ppHFiHFaU6m4e9a4rVaimV06+M/Z2HE8E3r1DmiAsmpAE6rFKoJKzMYvyWFMxYyVz+2/9wfhHm5Tr6wBUDtky/wD4jzKcW6kwj0IQvQyyF1AK5cKyaPIyq4xnpg9eYdm5SRAZltnXQjkZWafTpmfxfklKXIqo50Zh15Q4/BPU6uX5xAfddefo0qm4qs/CQ5p8dEzHILEyeiIG+be4IdUCReAsZOI10XT4bkJiocQ0QOHlJWXci8QCCQ0HgSFzmZWIQjqoyx4rQNDbzNlL1+RlcGTlM/0knyFk3xfJapTbJc2D96/hErnHG32RlPHkTCyMcSLwlKOxTq49w18ks3ZTf6D2k38Fr+VfxO0o7M0u6TobqTrA6hvKe1WYY0y5jnhw/qc0g9waISG0tmtY1wkh8WaY8lFbOwpfUa2Jl2m89S60iOqeyXFbglA+2uimK2w2lstaWkGHXJg8L+YWaWz6LAQ6STxI8ljYkmJrOShAJAuZcbyDA69b9i1xuCdSqZTPESIJG4xNkvUwgL3wYDRLRfu1T4YBpAc8XLYaBM2GruJWp8nIXNjUVUYWxexE6EeCcUa4DRMfFGBAdIqaCwvv/W5b47CgN6I8x4LNo9w+zV9TpTBg6TwWcPVF07o4QkABhPWU5GyABJEJMx+JEmOcmB3STZZq08pgOa+2rTMdWikDh6YEX04JlhMPAIfJ676cE1Z+CbgIFxmJuJNh4fFZpiHFLswjZLrnvsEsMFmuAVm1vrFz8M6zRIv+u1J4ispF+zbReeEJpX2Wd9lIvBMSZ4nEej2DxSHOQSpJ2zBlaJuFpU2VwK3N6/rOSbCpIUTtf0/+I8ypxmAI3d8KH29TioPwjzclJiZ8JRiEIXVGQvSGEx9VompTaDxEEx2hebwr1o49rbgOMdf/AImCcqbazNg0nuB0OgHelsLtBrWE5DbdmM2321UHU2wXSI3dsdibsqVGmWkd41VxNdpT2gyoIIy6folbOwl5ZUgD7IiFxzdsVhbOLneJj3BZdteuNKoPU0R5Jg65rntJ5xxy/wBMfqEECp0RIadQ5tojSbFcu3alUi5Pj/6nLeUL2gA3jcZnxiVFTjtisaJsRvEOPgCTZJNxVAnLAJ0gWNvu6KKPKm+Y2G/KT8UoOVtImzHHrj4q4JylhqBEkX+8SDfgAQmv7DwtNrqjgXb+k4m+4AzN+9a0azaozCm6OJEDuJULtzFhzmsLiGgGQOicwiJO5cOfk/lSbOnFTveKo3b2JpmjUZkayRIAA6JF1B0cZg3MD3UKRqZdebAkxrIF0w5WbbDqhY0zlbBOsk8e7zUI2vFMDsC8XBW969rzPs6+xXjp758QsrZFHnMOwCA7LeQYIO4gQTHFK0uQQiahzB1zDIHaJJKS5KbTYarGgxpukCBvXdOe0EvcZsvR/l3Lb+vnf6JjYhxg5BUrimw53CASSGjrIFlE4vkFXYDmDncC3s1Ise6F2mK2gxshpcCbybjwStPHB7YFQ3jSGdupXreSbK/2dyHrlw5unfe90NaOshwM+BS2N5B4wmAGO7HgD4eS7h9bLEve6N2aZ6yeHUiptWGdECSbzrfcAhqsMZs2rQ6Lqbw4fdkdxCZ4V9arJpsc+LGGkx7latDarnHoyeMXAv1Ql6lSoBLgCJ0loPmsdRUOJa8kBzXNdeGuls7jYrFJldxhjS7qYC7usNVb7MS10Z8luJBIngRoiphCbtcSOrLPjK18CnzSJfDpkag8Z0gaJwMWASL5tADuVm/sMVCZY0HUucwcepplNMZyYZMuZSceIY0m3vWbUiZ1dV+zGOHpXG43A963OPYeB7l142Sy/QDe0R3CbBIVOTeHdZzHGdTN54iCFP5wbLlQWO3AjySQc0GMsjx/wu0ocnmU3g06IqtE2fmdM8W3B8Ev+4tF4L3MLHGOixzwGz92J7pSeKDs4M12xdunBcryqdNVp0/ht/7OV20OTdKDTbTa4gAkukOtoJAlsqr/AKXKYbjaYFNtL/Ts6LIj/cq3t+rK1pFZ2CZ1w6EIW0ZCvClXowMxg9UH/Co8K3xshjzlD3AxvaD77WWoD59VjbCI3xJPuCcYbBlxzFjmt4kHyN1DHYT6ZE1OiL9ACfCVI4fEVXSwh5vZwtO6bqiZ/ZbcshxsYiOKjDQAF88E75teEnSxNVvRv0dZsTxKf0xzo6JgxdrSBJ3GCiGdPDSYDSDuJJAS9ekKUZianUBAHXmJJPgtAdxJJEyL7rKQweynVGyQwCdTwjhvRCNPCsPSkjjmEeWqTpbSdSksAedxA0HG6d1cFTpg5iCeoADx1Ua/bDW2DRHWT+SBDbPK+pSouLnOETBtc7hquSwe2KuIaaxI6IObMIaTwaYuU22mK2JrPc9rhRpl2WGwyRYCPtEmJJ9yR2k4PgEl5b7A/CNAFz5OGvLGS6U5p4vYRlQPe5xgEuMm4nzW7iQIcCITnDUG5iC0G/AJz9Vpixzt7DI8Cuv8PPEr/wBGKTNZ+3W8iqdM4fnMgLpe1z5BIE6W0C6TC7VLOjTI10jf5rmKW1alFjKbObqNa1uUs/huaCPRIEh3u1U5QxzgycoBP2pk30GgusVrMfMYzbljkmZidSD8Q7fmHEOIAHcta2Jg3bPXmLZsol1eek6XHcJAv1m61NeYc5uQHc244b7+C1kIl2YwuOXm9ODmzHeEpR2hldAaYNrhh96hWwZLM5G+coHgSt6OIjomJ7B5wmQJp+03AQG24DJGvaAmr9s3hwfbS3lC0ftzKIa2R+FpHlcpZnKF32KTR2j4QmQExtIk9Gm53aCEqK9U3FOfa+ASGJxdWs0wGgD0iwtaR2yUhh8NWy6ghugBBd7iszWFS1GpiCD0A0dbx5bu9bNB+2HC/Fkds5lHnFvZrBA3ON+7enGH26Zy823L2e+bkphpWrjGk5MzjGkQb9kyt6Gzi7XOOrKQPaKRw+PDHyxjGknUxmvqpMbbnTKe/wDNRDRuzaosA+OMjf2FMn4VwdAzyOEqR/bjhfN5R3JE8ogdwPggb18XUaYc53G8z4lVP9KlcvxbCd1Bov8A/ZVVuHbDCTLR13gd5VUfS4B9cYWgAHDsIAMj/cq70Vw6EIRWQrgZi6segbDq85VPhWzg9rZo6Qtr0Y81qApWxVc2y26yDPgt6W0qrBcE8NPDVKnEi3S101+BTZ9cz0WyY1MR7xK1gzU2zinCGvydQDST2kjRSVDGVMoFQtgDVkf3A7+xRdOs8ekxjj9wR707Lg5smmQe4weqbIh/h67Recw4kTpponDtoTcvgcIj3SoHDOgiHFo3yJ98wnf10T/uh3VllQOcZUpEy55k6AWsmG0arWtAY2C465SQ0byXQf8AKcuxQgdMDtbp1G5hR9ZtR5EP6G8g3d1Ax8ECb8W1rSybNFpkd19SVydWrckW4Lpto8mqlQS2owttq5xI9yxgOSLW/wC+DUcTYNcWtgcIEmetaiccrVmZ8cxhKwz6X4z8FIAgrpv2dTpvltHK0iIAE+JM+Cb7V2ZSLWCiCHZpfYE6GJPefFdI5McOT/PPJOzKKpYTS2ukb10GFrODADniYgtB754LbA4V1MDLl3SHNmeN9ynaOgLobb7Kza2uvHxdPtCuJFmy0ceiB23hZobVObJDHg6yAB13UvUp0n6vI47kxqYKgWyHSJLbyPHdCw7M0W0/tNaGj+kExG8dKyePx0WpmAYiSNOzX3pkzDs3PIG/KAQY3Tw0Q/DNkdJxE2jLbtNh4IN6tUHVrJOkSD3XjxWjHGLBpibGJP8AcQEhVw9NgLg0kzoHmO+Ctfr1VroLQQRZpGaexxIhA5ZWc2CMrJ1zEW8B5JzXxwN+cZm35ZE941UScfRqAa03D7ojySmHkWzsdwhsHvMqB1+1KcySwnrJnwcnP7RbFsvcGphXwrD6TPcT71o3AN3MEfihTA/fjnH0Q2N0tHnCxzpPpEEnhZNW4NwHRnvdIWwwTpMkDw85CoHYekLknx8dUjkbHRPfqk3YEkzntwm3gEM2S7UvIB3CI+KDTEQRIJkHcAZ7f/FwHL8/6hkmf4TeI+3U4qw3YaDqI623Vf8A0hn/AFLYM/wm6fjqKSsOWQhCyrIVmHAZrjMLbpafdqqzCtt9V8aAe/3FaqGWFFSmQA49eYZpHmpjniW+i2eB+UpphK2aZIMfdAPZYpZ1VgdAEniNy2G+Ha8Xe50zYQI13RuTqrjWiBlkb7ke5K5ARZwHsrZmGP8AU09w+Cgja2LGlNkdZ/IarNKqftwRY3AHwlSP1eBePCE3qYAuPpjsA/NENXw45gG233t4pPEU3WdMn3dkJ/S2QCelJA3bu8CyWZsgCYIA7gfFERwxMR0G9UNP+ErWxHOAANJLdwkR1W0Sv1Km2YqOPFocXf8AqZ0xTpuLi6o4dpMdw+KB5haTYAIIj+qSU/p45oHRFtOlI96Y0MTzk80SYjiCOu5WcVsisdHkgCSLySgf0sWy5kA7pFilek7SI6vgoL629oaHMcTMFuUER1ESpVuV0Fzaje4nxbCBHEYYB0uJB7fikatVlunGtoPnvTvJrkcP+WvgVr9QqakA9bQPyQa0Kjf65HDK7/Cd08XTMTbuNk3GEdlOYzqYDYPULppSqltzSdHaPfeUD6s5rnbnQbRB7+pa/s+TmLfifGbKKxG08pbDZBJkWMd4/VlL4OuKrZaC2LETp+YRGKD6bXdIAA2/zwTyliGAw0x1yD8E0OBEyfFZqC5DeFjp5IJBzp4Hrk/nfwW4BGsfrtUex4DROvGSQm9es4XbN/1oUVOXibd7Z+KbVazgbkR3Ae8qIZjTF3E9WibfXH5rUmn/AJTHwCB9idoSdXa/ZAPwKSr45gjpO8I8eCy6vY9GDHGZ7ALe5N30Z9JwvuJE+CAfjCTYA9/5LgeXlUuxDZAbFJosZnpPvK74YIA7x3WXA8vWRiWiZ/hN/wC1RS3wsOaQhCwrIVyuokjRU0Cpocs8X64+yz5VYnBZBwTiNQ3smUrS2S3eXHv/ACVZfvpjPXH2afyrYct8Z64+zT+Va7C1GYBg3eac0sK3+kKov34xnrz7NP5UfvzjfXn2afyp2FuvwQNhp1Ej4pu7Y4Nw9zT91xv2jRVSeW2MOtY+yz5VlvLfGDSufZZ8qdhaX7MPrH/2/kgbMMQ57j2gfAKsP38xvrz7FL5VqeXOM9cfZp/Kmi037GpxoT+uxI09mMB6OUHtMe4Ks/37xvrz7NP5Vj9+sZ67+yl8qmpi1KOFDDIgcQzQnibJ4C1wBJIj7zQPNU4eWWLP83+yl8qyOWuM9cfYp/KmmLoo4Zhv8f0E6psYBG5UP+9WJ3VSN9msHkEuOXGN9e633WfKnYxcON2bTcZ0O4tsm1Kk5pIzNdwnMD3wCJVVDl5jfXn2KXyrQ8t8ZM8+fZZ8qaYtt9Z4I0d1zYd5C2ql7hALb6iQqjby4xg/nH2KfyrB5b4z1x9mn8qaYtAcnx2d7SO4J1Q2Y1mgM8SY9wVRnlpjPXn2WD/8rdnLrGj+e7vaw+bU7GLdqua3WO9Jh7joGgeaqZ3LrGHWsfYpfKsnl3jT/PPsUvlTsLeFPMLwfJJ1sI4bx2KpW8u8aNK59in8qyeXmN9efYp/KnYxZ2VwtAvdZsBpfgd/UCqsPLbGH+cfZp/KsHlpi/XH2afyppi26FdpEEZSN35LBw1Mm4v17lUn744v1x9lnyrH74Yr1x9lnyp2MWpVZJ6Bjj1+Crnl/wD/ACW7v4TdPx1LqPPKzFetPss/JM9obUqV3Zqrszg0NBgCwJIFgOJSZ0NEIQsqEIQgEIQgEIQgEIQgEIQgEIQgEIQgEIQgEIQgEIQgEIQgEIQgEIQgEIQgEIQgEIQgEIQgEIQgEIQgEIQgEIQgEIQgEIQgEIQgEIQgEIQgEIQgEIQgEIQgEIQgEIQgEIQgEIQgEIQg/9k="/>
          <p:cNvSpPr>
            <a:spLocks noChangeAspect="1" noChangeArrowheads="1"/>
          </p:cNvSpPr>
          <p:nvPr/>
        </p:nvSpPr>
        <p:spPr bwMode="auto">
          <a:xfrm>
            <a:off x="1739901" y="-74295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v-SE"/>
          </a:p>
        </p:txBody>
      </p:sp>
      <p:pic>
        <p:nvPicPr>
          <p:cNvPr id="11270" name="Picture 6" descr="http://t0.gstatic.com/images?q=tbn:ANd9GcQ0b07Ys_hP0JVz3W6Wctk65qxFLn3jly2wqhfZm3JSWXfXNxi43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161" y="980729"/>
            <a:ext cx="2579207" cy="1343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40" name="Picture 4" descr="fisk  m sändar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4077966"/>
            <a:ext cx="1017404" cy="96318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5-udd 15"/>
          <p:cNvSpPr/>
          <p:nvPr/>
        </p:nvSpPr>
        <p:spPr>
          <a:xfrm>
            <a:off x="8158730" y="1777881"/>
            <a:ext cx="914400" cy="91440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>
              <a:latin typeface="Calibri" panose="020F0502020204030204" pitchFamily="34" charset="0"/>
            </a:endParaRPr>
          </a:p>
        </p:txBody>
      </p:sp>
      <p:cxnSp>
        <p:nvCxnSpPr>
          <p:cNvPr id="18" name="Rak pil 17"/>
          <p:cNvCxnSpPr/>
          <p:nvPr/>
        </p:nvCxnSpPr>
        <p:spPr>
          <a:xfrm>
            <a:off x="7075392" y="1580805"/>
            <a:ext cx="1540539" cy="654277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28" name="Rak pil 54"/>
          <p:cNvCxnSpPr>
            <a:cxnSpLocks noChangeShapeType="1"/>
            <a:stCxn id="17427" idx="3"/>
          </p:cNvCxnSpPr>
          <p:nvPr/>
        </p:nvCxnSpPr>
        <p:spPr bwMode="auto">
          <a:xfrm>
            <a:off x="7364920" y="4629784"/>
            <a:ext cx="2578957" cy="167369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Rak 40"/>
          <p:cNvCxnSpPr/>
          <p:nvPr/>
        </p:nvCxnSpPr>
        <p:spPr>
          <a:xfrm>
            <a:off x="9804921" y="6032665"/>
            <a:ext cx="288032" cy="0"/>
          </a:xfrm>
          <a:prstGeom prst="line">
            <a:avLst/>
          </a:prstGeom>
          <a:ln w="28575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ak 41"/>
          <p:cNvCxnSpPr/>
          <p:nvPr/>
        </p:nvCxnSpPr>
        <p:spPr>
          <a:xfrm>
            <a:off x="9867404" y="5425769"/>
            <a:ext cx="288032" cy="0"/>
          </a:xfrm>
          <a:prstGeom prst="line">
            <a:avLst/>
          </a:prstGeom>
          <a:ln w="28575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ak 42"/>
          <p:cNvCxnSpPr/>
          <p:nvPr/>
        </p:nvCxnSpPr>
        <p:spPr>
          <a:xfrm>
            <a:off x="9799860" y="6208332"/>
            <a:ext cx="288032" cy="0"/>
          </a:xfrm>
          <a:prstGeom prst="line">
            <a:avLst/>
          </a:prstGeom>
          <a:ln w="28575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ak 44"/>
          <p:cNvCxnSpPr/>
          <p:nvPr/>
        </p:nvCxnSpPr>
        <p:spPr>
          <a:xfrm>
            <a:off x="9827838" y="5238320"/>
            <a:ext cx="288032" cy="0"/>
          </a:xfrm>
          <a:prstGeom prst="line">
            <a:avLst/>
          </a:prstGeom>
          <a:ln w="28575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ak 45"/>
          <p:cNvCxnSpPr/>
          <p:nvPr/>
        </p:nvCxnSpPr>
        <p:spPr>
          <a:xfrm>
            <a:off x="9872737" y="5535877"/>
            <a:ext cx="288032" cy="0"/>
          </a:xfrm>
          <a:prstGeom prst="line">
            <a:avLst/>
          </a:prstGeom>
          <a:ln w="28575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ak 46"/>
          <p:cNvCxnSpPr/>
          <p:nvPr/>
        </p:nvCxnSpPr>
        <p:spPr>
          <a:xfrm>
            <a:off x="9853687" y="4978863"/>
            <a:ext cx="288032" cy="0"/>
          </a:xfrm>
          <a:prstGeom prst="line">
            <a:avLst/>
          </a:prstGeom>
          <a:ln w="28575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ak 47"/>
          <p:cNvCxnSpPr/>
          <p:nvPr/>
        </p:nvCxnSpPr>
        <p:spPr>
          <a:xfrm>
            <a:off x="9806062" y="4916380"/>
            <a:ext cx="288032" cy="0"/>
          </a:xfrm>
          <a:prstGeom prst="line">
            <a:avLst/>
          </a:prstGeom>
          <a:ln w="28575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ak 48"/>
          <p:cNvCxnSpPr/>
          <p:nvPr/>
        </p:nvCxnSpPr>
        <p:spPr>
          <a:xfrm>
            <a:off x="9844162" y="5174696"/>
            <a:ext cx="288032" cy="0"/>
          </a:xfrm>
          <a:prstGeom prst="line">
            <a:avLst/>
          </a:prstGeom>
          <a:ln w="28575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ak 49"/>
          <p:cNvCxnSpPr/>
          <p:nvPr/>
        </p:nvCxnSpPr>
        <p:spPr>
          <a:xfrm>
            <a:off x="8868817" y="3303629"/>
            <a:ext cx="288032" cy="0"/>
          </a:xfrm>
          <a:prstGeom prst="line">
            <a:avLst/>
          </a:prstGeom>
          <a:ln w="28575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Rak 50"/>
          <p:cNvCxnSpPr/>
          <p:nvPr/>
        </p:nvCxnSpPr>
        <p:spPr>
          <a:xfrm>
            <a:off x="8796809" y="2871581"/>
            <a:ext cx="288032" cy="0"/>
          </a:xfrm>
          <a:prstGeom prst="line">
            <a:avLst/>
          </a:prstGeom>
          <a:ln w="28575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Rak 51"/>
          <p:cNvCxnSpPr/>
          <p:nvPr/>
        </p:nvCxnSpPr>
        <p:spPr>
          <a:xfrm>
            <a:off x="8724801" y="2799573"/>
            <a:ext cx="288032" cy="0"/>
          </a:xfrm>
          <a:prstGeom prst="line">
            <a:avLst/>
          </a:prstGeom>
          <a:ln w="28575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Rak 58"/>
          <p:cNvCxnSpPr>
            <a:cxnSpLocks noChangeShapeType="1"/>
          </p:cNvCxnSpPr>
          <p:nvPr/>
        </p:nvCxnSpPr>
        <p:spPr bwMode="auto">
          <a:xfrm>
            <a:off x="9418085" y="1983548"/>
            <a:ext cx="287338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" name="textruta 279563"/>
          <p:cNvSpPr txBox="1">
            <a:spLocks noChangeArrowheads="1"/>
          </p:cNvSpPr>
          <p:nvPr/>
        </p:nvSpPr>
        <p:spPr bwMode="auto">
          <a:xfrm>
            <a:off x="9633987" y="1791461"/>
            <a:ext cx="10351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dirty="0">
                <a:latin typeface="Calibri" panose="020F0502020204030204" pitchFamily="34" charset="0"/>
              </a:rPr>
              <a:t>Kraftverk</a:t>
            </a:r>
          </a:p>
        </p:txBody>
      </p:sp>
      <p:cxnSp>
        <p:nvCxnSpPr>
          <p:cNvPr id="17422" name="Rak pil 279559"/>
          <p:cNvCxnSpPr>
            <a:cxnSpLocks noChangeShapeType="1"/>
            <a:stCxn id="17431" idx="3"/>
          </p:cNvCxnSpPr>
          <p:nvPr/>
        </p:nvCxnSpPr>
        <p:spPr bwMode="auto">
          <a:xfrm>
            <a:off x="7353300" y="6029886"/>
            <a:ext cx="2590577" cy="9909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3" name="5-udd 72"/>
          <p:cNvSpPr/>
          <p:nvPr/>
        </p:nvSpPr>
        <p:spPr>
          <a:xfrm>
            <a:off x="9097970" y="3429001"/>
            <a:ext cx="526423" cy="466619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>
              <a:latin typeface="Calibri" panose="020F0502020204030204" pitchFamily="34" charset="0"/>
            </a:endParaRPr>
          </a:p>
        </p:txBody>
      </p:sp>
      <p:cxnSp>
        <p:nvCxnSpPr>
          <p:cNvPr id="15" name="Rak pil 14"/>
          <p:cNvCxnSpPr>
            <a:stCxn id="44" idx="3"/>
          </p:cNvCxnSpPr>
          <p:nvPr/>
        </p:nvCxnSpPr>
        <p:spPr>
          <a:xfrm>
            <a:off x="7375222" y="3175261"/>
            <a:ext cx="1985959" cy="525230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ruta 75"/>
          <p:cNvSpPr txBox="1">
            <a:spLocks noChangeArrowheads="1"/>
          </p:cNvSpPr>
          <p:nvPr/>
        </p:nvSpPr>
        <p:spPr bwMode="auto">
          <a:xfrm>
            <a:off x="9360744" y="4746630"/>
            <a:ext cx="6273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600" b="1" dirty="0">
                <a:solidFill>
                  <a:srgbClr val="C00000"/>
                </a:solidFill>
                <a:latin typeface="Calibri" panose="020F0502020204030204" pitchFamily="34" charset="0"/>
              </a:rPr>
              <a:t>(#8)</a:t>
            </a:r>
          </a:p>
        </p:txBody>
      </p:sp>
      <p:sp>
        <p:nvSpPr>
          <p:cNvPr id="77" name="textruta 76"/>
          <p:cNvSpPr txBox="1">
            <a:spLocks noChangeArrowheads="1"/>
          </p:cNvSpPr>
          <p:nvPr/>
        </p:nvSpPr>
        <p:spPr bwMode="auto">
          <a:xfrm>
            <a:off x="9264353" y="6114782"/>
            <a:ext cx="6273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600" b="1" dirty="0">
                <a:solidFill>
                  <a:srgbClr val="C00000"/>
                </a:solidFill>
                <a:latin typeface="Calibri" panose="020F0502020204030204" pitchFamily="34" charset="0"/>
              </a:rPr>
              <a:t>(#1)</a:t>
            </a:r>
          </a:p>
        </p:txBody>
      </p:sp>
      <p:pic>
        <p:nvPicPr>
          <p:cNvPr id="34821" name="Picture 5" descr="C:\Users\731218-002\AppData\Local\Microsoft\Windows\Temporary Internet Files\Content.IE5\NVRAG8JG\MC900411244[1]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4174">
            <a:off x="9016601" y="2680116"/>
            <a:ext cx="410044" cy="38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Rak 8"/>
          <p:cNvCxnSpPr/>
          <p:nvPr/>
        </p:nvCxnSpPr>
        <p:spPr>
          <a:xfrm flipH="1">
            <a:off x="9006055" y="2915420"/>
            <a:ext cx="172573" cy="4022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Ned 55"/>
          <p:cNvSpPr/>
          <p:nvPr/>
        </p:nvSpPr>
        <p:spPr>
          <a:xfrm rot="20735122" flipV="1">
            <a:off x="9843322" y="6254960"/>
            <a:ext cx="277811" cy="470162"/>
          </a:xfrm>
          <a:prstGeom prst="downArrow">
            <a:avLst>
              <a:gd name="adj1" fmla="val 26312"/>
              <a:gd name="adj2" fmla="val 88915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>
              <a:latin typeface="Calibri" panose="020F0502020204030204" pitchFamily="34" charset="0"/>
            </a:endParaRPr>
          </a:p>
        </p:txBody>
      </p:sp>
      <p:sp>
        <p:nvSpPr>
          <p:cNvPr id="57" name="textruta 56"/>
          <p:cNvSpPr txBox="1">
            <a:spLocks noChangeArrowheads="1"/>
          </p:cNvSpPr>
          <p:nvPr/>
        </p:nvSpPr>
        <p:spPr bwMode="auto">
          <a:xfrm>
            <a:off x="8256241" y="3140968"/>
            <a:ext cx="5968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600" b="1" dirty="0">
                <a:solidFill>
                  <a:srgbClr val="C00000"/>
                </a:solidFill>
                <a:latin typeface="Calibri" panose="020F0502020204030204" pitchFamily="34" charset="0"/>
              </a:rPr>
              <a:t>(#9)</a:t>
            </a:r>
          </a:p>
        </p:txBody>
      </p:sp>
      <p:sp>
        <p:nvSpPr>
          <p:cNvPr id="58" name="textruta 34"/>
          <p:cNvSpPr txBox="1">
            <a:spLocks noChangeArrowheads="1"/>
          </p:cNvSpPr>
          <p:nvPr/>
        </p:nvSpPr>
        <p:spPr bwMode="auto">
          <a:xfrm>
            <a:off x="1775520" y="86909"/>
            <a:ext cx="46085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3600" b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eaLnBrk="0" hangingPunct="0">
              <a:defRPr sz="4400">
                <a:latin typeface="Calibri" pitchFamily="34" charset="0"/>
              </a:defRPr>
            </a:lvl2pPr>
            <a:lvl3pPr algn="ctr" eaLnBrk="0" hangingPunct="0">
              <a:defRPr sz="4400">
                <a:latin typeface="Calibri" pitchFamily="34" charset="0"/>
              </a:defRPr>
            </a:lvl3pPr>
            <a:lvl4pPr algn="ctr" eaLnBrk="0" hangingPunct="0">
              <a:defRPr sz="4400">
                <a:latin typeface="Calibri" pitchFamily="34" charset="0"/>
              </a:defRPr>
            </a:lvl4pPr>
            <a:lvl5pPr algn="ctr" eaLnBrk="0" hangingPunct="0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r>
              <a:rPr lang="sv-SE" b="0" dirty="0"/>
              <a:t>Lekvandring idag</a:t>
            </a:r>
          </a:p>
        </p:txBody>
      </p:sp>
    </p:spTree>
    <p:extLst>
      <p:ext uri="{BB962C8B-B14F-4D97-AF65-F5344CB8AC3E}">
        <p14:creationId xmlns:p14="http://schemas.microsoft.com/office/powerpoint/2010/main" val="167307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16" grpId="0" animBg="1"/>
      <p:bldP spid="7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/>
          <p:nvPr/>
        </p:nvSpPr>
        <p:spPr>
          <a:xfrm>
            <a:off x="646980" y="517585"/>
            <a:ext cx="45536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500" b="1" dirty="0">
                <a:latin typeface="+mj-lt"/>
              </a:rPr>
              <a:t>Finansiering (3 år)</a:t>
            </a:r>
          </a:p>
          <a:p>
            <a:endParaRPr lang="sv-SE" b="1" dirty="0">
              <a:latin typeface="+mj-lt"/>
            </a:endParaRPr>
          </a:p>
          <a:p>
            <a:r>
              <a:rPr lang="sv-SE" b="1" dirty="0">
                <a:latin typeface="+mj-lt"/>
              </a:rPr>
              <a:t>Sverige</a:t>
            </a:r>
          </a:p>
          <a:p>
            <a:pPr>
              <a:lnSpc>
                <a:spcPct val="150000"/>
              </a:lnSpc>
            </a:pPr>
            <a:r>
              <a:rPr lang="sv-SE" dirty="0">
                <a:latin typeface="+mj-lt"/>
              </a:rPr>
              <a:t>EU-medel: 6,5 mkr</a:t>
            </a:r>
          </a:p>
          <a:p>
            <a:pPr>
              <a:lnSpc>
                <a:spcPct val="150000"/>
              </a:lnSpc>
            </a:pPr>
            <a:r>
              <a:rPr lang="sv-SE" dirty="0">
                <a:latin typeface="+mj-lt"/>
              </a:rPr>
              <a:t>HaV: 3 mkr</a:t>
            </a:r>
          </a:p>
          <a:p>
            <a:pPr>
              <a:lnSpc>
                <a:spcPct val="150000"/>
              </a:lnSpc>
            </a:pPr>
            <a:r>
              <a:rPr lang="sv-SE" dirty="0">
                <a:latin typeface="+mj-lt"/>
              </a:rPr>
              <a:t>LST (sakanslag 1:11): 1,8 mkr</a:t>
            </a:r>
          </a:p>
          <a:p>
            <a:pPr>
              <a:lnSpc>
                <a:spcPct val="150000"/>
              </a:lnSpc>
            </a:pPr>
            <a:r>
              <a:rPr lang="sv-SE" dirty="0">
                <a:latin typeface="+mj-lt"/>
              </a:rPr>
              <a:t>LST (förvaltningsanslag): 1,7 mkr</a:t>
            </a:r>
          </a:p>
          <a:p>
            <a:endParaRPr lang="sv-SE" sz="500" dirty="0">
              <a:latin typeface="+mj-lt"/>
            </a:endParaRPr>
          </a:p>
          <a:p>
            <a:r>
              <a:rPr lang="sv-SE" dirty="0">
                <a:latin typeface="+mj-lt"/>
              </a:rPr>
              <a:t>Summa Sverige: </a:t>
            </a:r>
            <a:r>
              <a:rPr lang="sv-SE" b="1" dirty="0">
                <a:latin typeface="+mj-lt"/>
              </a:rPr>
              <a:t>13 mkr </a:t>
            </a:r>
          </a:p>
        </p:txBody>
      </p:sp>
      <p:pic>
        <p:nvPicPr>
          <p:cNvPr id="1026" name="Picture 2" descr="Bildresultat för peng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0" y="881652"/>
            <a:ext cx="2952099" cy="203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ldresultat för E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69" y="2865627"/>
            <a:ext cx="2952099" cy="198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ruta 8"/>
          <p:cNvSpPr txBox="1"/>
          <p:nvPr/>
        </p:nvSpPr>
        <p:spPr>
          <a:xfrm>
            <a:off x="633052" y="3584635"/>
            <a:ext cx="455366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latin typeface="+mj-lt"/>
              </a:rPr>
              <a:t>Norge </a:t>
            </a:r>
          </a:p>
          <a:p>
            <a:pPr>
              <a:lnSpc>
                <a:spcPct val="150000"/>
              </a:lnSpc>
            </a:pPr>
            <a:r>
              <a:rPr lang="sv-SE" dirty="0">
                <a:latin typeface="+mj-lt"/>
              </a:rPr>
              <a:t>IR-</a:t>
            </a:r>
            <a:r>
              <a:rPr lang="sv-SE" dirty="0" err="1">
                <a:latin typeface="+mj-lt"/>
              </a:rPr>
              <a:t>midler</a:t>
            </a:r>
            <a:r>
              <a:rPr lang="sv-SE" dirty="0">
                <a:latin typeface="+mj-lt"/>
              </a:rPr>
              <a:t>: 1,8 mkr</a:t>
            </a:r>
          </a:p>
          <a:p>
            <a:pPr>
              <a:lnSpc>
                <a:spcPct val="150000"/>
              </a:lnSpc>
            </a:pPr>
            <a:r>
              <a:rPr lang="sv-SE" dirty="0">
                <a:latin typeface="+mj-lt"/>
              </a:rPr>
              <a:t>Miljødirektoratet 2,1 mkr</a:t>
            </a:r>
          </a:p>
          <a:p>
            <a:pPr>
              <a:lnSpc>
                <a:spcPct val="150000"/>
              </a:lnSpc>
            </a:pPr>
            <a:r>
              <a:rPr lang="sv-SE" dirty="0">
                <a:latin typeface="+mj-lt"/>
              </a:rPr>
              <a:t>Fylkesmannen: 0,6 mkr</a:t>
            </a:r>
          </a:p>
          <a:p>
            <a:endParaRPr lang="sv-SE" sz="500" dirty="0">
              <a:latin typeface="+mj-lt"/>
            </a:endParaRPr>
          </a:p>
          <a:p>
            <a:r>
              <a:rPr lang="sv-SE" dirty="0">
                <a:latin typeface="+mj-lt"/>
              </a:rPr>
              <a:t>Summa Norge: </a:t>
            </a:r>
            <a:r>
              <a:rPr lang="sv-SE" b="1" dirty="0">
                <a:latin typeface="+mj-lt"/>
              </a:rPr>
              <a:t>4,5 mkr</a:t>
            </a:r>
          </a:p>
          <a:p>
            <a:endParaRPr lang="sv-SE" b="1" dirty="0">
              <a:latin typeface="+mj-lt"/>
            </a:endParaRPr>
          </a:p>
          <a:p>
            <a:r>
              <a:rPr lang="sv-SE" b="1" dirty="0">
                <a:latin typeface="+mj-lt"/>
              </a:rPr>
              <a:t>GRAND TOTAL: 17,5 mkr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>
              <a:latin typeface="+mj-lt"/>
            </a:endParaRPr>
          </a:p>
        </p:txBody>
      </p:sp>
      <p:pic>
        <p:nvPicPr>
          <p:cNvPr id="10" name="Picture 6" descr="http://www.varldensflaggor.se/bilder/flaggor/sveriges-flagg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874" y="881652"/>
            <a:ext cx="769633" cy="48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www.varldensflaggor.se/bilder/flaggor/norges-flagg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287" y="873607"/>
            <a:ext cx="787381" cy="48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Rak koppling 7"/>
          <p:cNvCxnSpPr/>
          <p:nvPr/>
        </p:nvCxnSpPr>
        <p:spPr>
          <a:xfrm>
            <a:off x="752475" y="3124200"/>
            <a:ext cx="43148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k koppling 13"/>
          <p:cNvCxnSpPr/>
          <p:nvPr/>
        </p:nvCxnSpPr>
        <p:spPr>
          <a:xfrm>
            <a:off x="723900" y="5124450"/>
            <a:ext cx="43148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k koppling 14"/>
          <p:cNvCxnSpPr/>
          <p:nvPr/>
        </p:nvCxnSpPr>
        <p:spPr>
          <a:xfrm>
            <a:off x="723899" y="5710435"/>
            <a:ext cx="431482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Bildresultat för havs och vattenmyndighet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69" y="5043365"/>
            <a:ext cx="1570226" cy="62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ldresultat för miljödirektorate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929" y="4333874"/>
            <a:ext cx="1719240" cy="171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3083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ruta 14"/>
          <p:cNvSpPr txBox="1"/>
          <p:nvPr/>
        </p:nvSpPr>
        <p:spPr>
          <a:xfrm>
            <a:off x="696409" y="436305"/>
            <a:ext cx="65171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b="1" dirty="0">
                <a:latin typeface="+mj-lt"/>
              </a:rPr>
              <a:t>Aktivitetsbudget Sverige</a:t>
            </a:r>
          </a:p>
        </p:txBody>
      </p:sp>
      <p:graphicFrame>
        <p:nvGraphicFramePr>
          <p:cNvPr id="8" name="Tabell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8604992"/>
              </p:ext>
            </p:extLst>
          </p:nvPr>
        </p:nvGraphicFramePr>
        <p:xfrm>
          <a:off x="304797" y="1293319"/>
          <a:ext cx="11399523" cy="4335320"/>
        </p:xfrm>
        <a:graphic>
          <a:graphicData uri="http://schemas.openxmlformats.org/drawingml/2006/table">
            <a:tbl>
              <a:tblPr/>
              <a:tblGrid>
                <a:gridCol w="5722115">
                  <a:extLst>
                    <a:ext uri="{9D8B030D-6E8A-4147-A177-3AD203B41FA5}">
                      <a16:colId xmlns:a16="http://schemas.microsoft.com/office/drawing/2014/main" val="429995721"/>
                    </a:ext>
                  </a:extLst>
                </a:gridCol>
                <a:gridCol w="146685">
                  <a:extLst>
                    <a:ext uri="{9D8B030D-6E8A-4147-A177-3AD203B41FA5}">
                      <a16:colId xmlns:a16="http://schemas.microsoft.com/office/drawing/2014/main" val="2017465443"/>
                    </a:ext>
                  </a:extLst>
                </a:gridCol>
                <a:gridCol w="1068244">
                  <a:extLst>
                    <a:ext uri="{9D8B030D-6E8A-4147-A177-3AD203B41FA5}">
                      <a16:colId xmlns:a16="http://schemas.microsoft.com/office/drawing/2014/main" val="2561429913"/>
                    </a:ext>
                  </a:extLst>
                </a:gridCol>
                <a:gridCol w="1419372">
                  <a:extLst>
                    <a:ext uri="{9D8B030D-6E8A-4147-A177-3AD203B41FA5}">
                      <a16:colId xmlns:a16="http://schemas.microsoft.com/office/drawing/2014/main" val="598017970"/>
                    </a:ext>
                  </a:extLst>
                </a:gridCol>
                <a:gridCol w="1478467">
                  <a:extLst>
                    <a:ext uri="{9D8B030D-6E8A-4147-A177-3AD203B41FA5}">
                      <a16:colId xmlns:a16="http://schemas.microsoft.com/office/drawing/2014/main" val="339968838"/>
                    </a:ext>
                  </a:extLst>
                </a:gridCol>
                <a:gridCol w="1564640">
                  <a:extLst>
                    <a:ext uri="{9D8B030D-6E8A-4147-A177-3AD203B41FA5}">
                      <a16:colId xmlns:a16="http://schemas.microsoft.com/office/drawing/2014/main" val="1847523309"/>
                    </a:ext>
                  </a:extLst>
                </a:gridCol>
              </a:tblGrid>
              <a:tr h="433532">
                <a:tc>
                  <a:txBody>
                    <a:bodyPr/>
                    <a:lstStyle/>
                    <a:p>
                      <a:pPr algn="l" fontAlgn="b"/>
                      <a:r>
                        <a:rPr lang="sv-S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9326864"/>
                  </a:ext>
                </a:extLst>
              </a:tr>
              <a:tr h="433532">
                <a:tc>
                  <a:txBody>
                    <a:bodyPr/>
                    <a:lstStyle/>
                    <a:p>
                      <a:pPr algn="l" fontAlgn="ctr"/>
                      <a:r>
                        <a:rPr lang="sv-SE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Aktiviteter Sverige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7521479"/>
                  </a:ext>
                </a:extLst>
              </a:tr>
              <a:tr h="433532">
                <a:tc>
                  <a:txBody>
                    <a:bodyPr/>
                    <a:lstStyle/>
                    <a:p>
                      <a:pPr algn="l" fontAlgn="ctr"/>
                      <a:r>
                        <a:rPr lang="sv-S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Restaureringsprojekt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1 400 000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1 400 000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2 800 000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4286290"/>
                  </a:ext>
                </a:extLst>
              </a:tr>
              <a:tr h="433532">
                <a:tc>
                  <a:txBody>
                    <a:bodyPr/>
                    <a:lstStyle/>
                    <a:p>
                      <a:pPr algn="l" fontAlgn="t"/>
                      <a:r>
                        <a:rPr lang="sv-S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Externa tjänster, undersökningar/utredningar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2 150 000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294999"/>
                  </a:ext>
                </a:extLst>
              </a:tr>
              <a:tr h="433532">
                <a:tc>
                  <a:txBody>
                    <a:bodyPr/>
                    <a:lstStyle/>
                    <a:p>
                      <a:pPr algn="l" fontAlgn="t"/>
                      <a:r>
                        <a:rPr lang="sv-S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Extern utvärdering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062394"/>
                  </a:ext>
                </a:extLst>
              </a:tr>
              <a:tr h="433532">
                <a:tc>
                  <a:txBody>
                    <a:bodyPr/>
                    <a:lstStyle/>
                    <a:p>
                      <a:pPr algn="l" fontAlgn="ctr"/>
                      <a:r>
                        <a:rPr lang="sv-S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Resursövervakning lax o öring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1 250 000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2592309"/>
                  </a:ext>
                </a:extLst>
              </a:tr>
              <a:tr h="433532">
                <a:tc>
                  <a:txBody>
                    <a:bodyPr/>
                    <a:lstStyle/>
                    <a:p>
                      <a:pPr algn="l" fontAlgn="ctr"/>
                      <a:r>
                        <a:rPr lang="sv-S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Utrustning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130700"/>
                  </a:ext>
                </a:extLst>
              </a:tr>
              <a:tr h="433532">
                <a:tc>
                  <a:txBody>
                    <a:bodyPr/>
                    <a:lstStyle/>
                    <a:p>
                      <a:pPr algn="l" fontAlgn="ctr"/>
                      <a:r>
                        <a:rPr lang="sv-S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Workshops, möten, seminarier, studieresor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245 000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396501"/>
                  </a:ext>
                </a:extLst>
              </a:tr>
              <a:tr h="433532">
                <a:tc>
                  <a:txBody>
                    <a:bodyPr/>
                    <a:lstStyle/>
                    <a:p>
                      <a:pPr algn="l" fontAlgn="ctr"/>
                      <a:r>
                        <a:rPr lang="sv-SE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6 895 000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621300"/>
                  </a:ext>
                </a:extLst>
              </a:tr>
              <a:tr h="433532">
                <a:tc>
                  <a:txBody>
                    <a:bodyPr/>
                    <a:lstStyle/>
                    <a:p>
                      <a:pPr algn="l" fontAlgn="ctr"/>
                      <a:r>
                        <a:rPr lang="sv-SE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SUMMA SVERIGE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v-SE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12 807 798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77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71778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Aktivitetsbudsjett Norge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4920996"/>
              </p:ext>
            </p:extLst>
          </p:nvPr>
        </p:nvGraphicFramePr>
        <p:xfrm>
          <a:off x="1178560" y="1690685"/>
          <a:ext cx="10342879" cy="4649154"/>
        </p:xfrm>
        <a:graphic>
          <a:graphicData uri="http://schemas.openxmlformats.org/drawingml/2006/table">
            <a:tbl>
              <a:tblPr/>
              <a:tblGrid>
                <a:gridCol w="5395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6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6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6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80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60235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Aktiviteter Norge</a:t>
                      </a:r>
                    </a:p>
                  </a:txBody>
                  <a:tcPr marL="5715" marR="5715" marT="571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Totalt (NOK)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0235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Eget personell </a:t>
                      </a:r>
                      <a:r>
                        <a:rPr lang="nb-NO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inkl</a:t>
                      </a:r>
                      <a:r>
                        <a:rPr lang="nb-N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kontor- og administrasjonsutgifter</a:t>
                      </a:r>
                    </a:p>
                  </a:txBody>
                  <a:tcPr marL="5715" marR="5715" marT="571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1 100 000 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1 100 000 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1 100 000 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3 300 000 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0235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Eksterne tjenester, undersøkelser/utredninger</a:t>
                      </a:r>
                    </a:p>
                  </a:txBody>
                  <a:tcPr marL="5715" marR="5715" marT="571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200 000 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240 000 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240 000 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680 000 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0235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Ekstern evaluering</a:t>
                      </a:r>
                    </a:p>
                  </a:txBody>
                  <a:tcPr marL="5715" marR="5715" marT="571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100 000 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100 000 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0235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Utstyr/investeringer (biotoptiltak, nedvandringsfelle)</a:t>
                      </a:r>
                    </a:p>
                  </a:txBody>
                  <a:tcPr marL="5715" marR="5715" marT="571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-   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100 000 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100 000 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200 000 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0235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Studiereise, workshop, møter, etc.</a:t>
                      </a:r>
                    </a:p>
                  </a:txBody>
                  <a:tcPr marL="5715" marR="5715" marT="571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100 000 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60 000 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60 000 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220 000 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7744">
                <a:tc>
                  <a:txBody>
                    <a:bodyPr/>
                    <a:lstStyle/>
                    <a:p>
                      <a:pPr algn="l" fontAlgn="ctr"/>
                      <a:r>
                        <a:rPr lang="nb-NO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Totale faktiske kostnader 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1 400 000 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1 500 000 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1 600 000 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4 500 000 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94137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87400" y="144335"/>
            <a:ext cx="10515600" cy="1325563"/>
          </a:xfrm>
        </p:spPr>
        <p:txBody>
          <a:bodyPr/>
          <a:lstStyle/>
          <a:p>
            <a:pPr algn="ctr"/>
            <a:r>
              <a:rPr lang="sv-SE" dirty="0"/>
              <a:t>Frågor?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779" y="1469898"/>
            <a:ext cx="8337042" cy="528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44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4"/>
          <p:cNvGraphicFramePr>
            <a:graphicFrameLocks noChangeAspect="1"/>
          </p:cNvGraphicFramePr>
          <p:nvPr>
            <p:extLst/>
          </p:nvPr>
        </p:nvGraphicFramePr>
        <p:xfrm>
          <a:off x="1524772" y="0"/>
          <a:ext cx="913315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Acrobat Document" r:id="rId4" imgW="6858000" imgH="5143500" progId="Acrobat.Document.DC">
                  <p:embed/>
                </p:oleObj>
              </mc:Choice>
              <mc:Fallback>
                <p:oleObj name="Acrobat Document" r:id="rId4" imgW="6858000" imgH="5143500" progId="Acrobat.Document.DC">
                  <p:embed/>
                  <p:pic>
                    <p:nvPicPr>
                      <p:cNvPr id="205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772" y="0"/>
                        <a:ext cx="9133153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Text Box 6"/>
          <p:cNvSpPr txBox="1">
            <a:spLocks noChangeArrowheads="1"/>
          </p:cNvSpPr>
          <p:nvPr/>
        </p:nvSpPr>
        <p:spPr bwMode="auto">
          <a:xfrm>
            <a:off x="2135561" y="353368"/>
            <a:ext cx="485902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nb-NO" sz="2400" b="1" dirty="0">
                <a:solidFill>
                  <a:schemeClr val="bg1"/>
                </a:solidFill>
              </a:rPr>
              <a:t>Referensgruppemöte2017-12-07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nb-NO" sz="2400" b="1" dirty="0">
                <a:solidFill>
                  <a:schemeClr val="bg1"/>
                </a:solidFill>
              </a:rPr>
              <a:t>– et lite historisk tilbakeblikk</a:t>
            </a: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/>
          </p:nvPr>
        </p:nvGraphicFramePr>
        <p:xfrm>
          <a:off x="6312024" y="1988840"/>
          <a:ext cx="3240360" cy="4585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Acrobat Document" r:id="rId6" imgW="5667314" imgH="8019722" progId="AcroExch.Document.11">
                  <p:embed/>
                </p:oleObj>
              </mc:Choice>
              <mc:Fallback>
                <p:oleObj name="Acrobat Document" r:id="rId6" imgW="5667314" imgH="8019722" progId="AcroExch.Document.11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12024" y="1988840"/>
                        <a:ext cx="3240360" cy="45855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991544" y="2118048"/>
            <a:ext cx="23042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nb-NO" b="1" dirty="0">
                <a:solidFill>
                  <a:srgbClr val="FF0000"/>
                </a:solidFill>
              </a:rPr>
              <a:t>2011-2014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83163" y="5934670"/>
            <a:ext cx="1974195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nb-NO" dirty="0"/>
              <a:t>Grete </a:t>
            </a:r>
            <a:r>
              <a:rPr lang="nb-NO" dirty="0" err="1"/>
              <a:t>Algesten</a:t>
            </a:r>
            <a:endParaRPr lang="nb-NO" dirty="0"/>
          </a:p>
          <a:p>
            <a:r>
              <a:rPr lang="nb-NO" dirty="0"/>
              <a:t>Tore </a:t>
            </a:r>
            <a:r>
              <a:rPr lang="nb-NO" dirty="0" err="1"/>
              <a:t>Qvenild</a:t>
            </a:r>
            <a:endParaRPr lang="nb-NO" dirty="0"/>
          </a:p>
          <a:p>
            <a:r>
              <a:rPr lang="nb-NO" dirty="0"/>
              <a:t>Atle </a:t>
            </a:r>
            <a:r>
              <a:rPr lang="nb-NO" dirty="0" err="1"/>
              <a:t>Rustadbakken</a:t>
            </a:r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876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/>
          </p:nvPr>
        </p:nvGraphicFramePr>
        <p:xfrm>
          <a:off x="1616075" y="92075"/>
          <a:ext cx="4698661" cy="66492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Acrobat Document" r:id="rId4" imgW="5667314" imgH="8019722" progId="AcroExch.Document.11">
                  <p:embed/>
                </p:oleObj>
              </mc:Choice>
              <mc:Fallback>
                <p:oleObj name="Acrobat Document" r:id="rId4" imgW="5667314" imgH="8019722" progId="AcroExch.Document.11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16075" y="92075"/>
                        <a:ext cx="4698661" cy="66492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ktangel 5"/>
          <p:cNvSpPr/>
          <p:nvPr/>
        </p:nvSpPr>
        <p:spPr>
          <a:xfrm>
            <a:off x="6600056" y="332656"/>
            <a:ext cx="381642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000" dirty="0"/>
              <a:t>Interregprosjekt 2011-2014 </a:t>
            </a:r>
            <a:r>
              <a:rPr lang="nb-NO" sz="2400" b="1" dirty="0"/>
              <a:t>«Vänerlaksens frie gang»:</a:t>
            </a:r>
          </a:p>
          <a:p>
            <a:endParaRPr lang="nb-NO" sz="2000" dirty="0"/>
          </a:p>
          <a:p>
            <a:r>
              <a:rPr lang="nb-NO" sz="2000" dirty="0"/>
              <a:t>Sluttrapporten ligger under Fylkesmannen i Hedmark (</a:t>
            </a:r>
            <a:r>
              <a:rPr lang="nb-NO" sz="2000" dirty="0">
                <a:hlinkClick r:id="rId6"/>
              </a:rPr>
              <a:t>https://www.fylkesmannen.no/Hedmark/</a:t>
            </a:r>
            <a:r>
              <a:rPr lang="nb-NO" sz="2000" dirty="0"/>
              <a:t>) /  Miljø og klima. Søk på nyheter 2015.</a:t>
            </a:r>
          </a:p>
          <a:p>
            <a:endParaRPr lang="nb-NO" sz="2000" dirty="0"/>
          </a:p>
          <a:p>
            <a:r>
              <a:rPr lang="nb-NO" sz="2000" dirty="0"/>
              <a:t>Nytt Interregprosjekt 2017-2020 </a:t>
            </a:r>
            <a:r>
              <a:rPr lang="nb-NO" sz="2400" b="1" dirty="0"/>
              <a:t>«</a:t>
            </a:r>
            <a:r>
              <a:rPr lang="nb-NO" sz="2400" b="1" dirty="0" err="1"/>
              <a:t>Två</a:t>
            </a:r>
            <a:r>
              <a:rPr lang="nb-NO" sz="2400" b="1" dirty="0"/>
              <a:t> </a:t>
            </a:r>
            <a:r>
              <a:rPr lang="nb-NO" sz="2400" b="1" dirty="0" err="1"/>
              <a:t>länder</a:t>
            </a:r>
            <a:r>
              <a:rPr lang="nb-NO" sz="2400" b="1" dirty="0"/>
              <a:t> – én elv»: </a:t>
            </a:r>
            <a:r>
              <a:rPr lang="nb-NO" sz="2000" dirty="0">
                <a:hlinkClick r:id="rId7"/>
              </a:rPr>
              <a:t>https://tvalanderenelv.eu/</a:t>
            </a:r>
            <a:endParaRPr lang="nb-NO" sz="2000" dirty="0"/>
          </a:p>
          <a:p>
            <a:endParaRPr lang="nb-NO" sz="200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19080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b-NO" altLang="nb-NO"/>
              <a:t>Stort laksefiskeri i Sandkilfossen</a:t>
            </a: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1341438"/>
            <a:ext cx="7273925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703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75520" y="28187"/>
            <a:ext cx="8229600" cy="648370"/>
          </a:xfrm>
        </p:spPr>
        <p:txBody>
          <a:bodyPr/>
          <a:lstStyle/>
          <a:p>
            <a:pPr algn="l" eaLnBrk="1" hangingPunct="1"/>
            <a:r>
              <a:rPr lang="sv-SE" altLang="nb-NO" sz="4000" b="1" dirty="0">
                <a:solidFill>
                  <a:srgbClr val="0099CC"/>
                </a:solidFill>
              </a:rPr>
              <a:t>Historikk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9536" y="679426"/>
            <a:ext cx="8229600" cy="617857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v-SE" altLang="nb-NO" sz="2200" dirty="0"/>
              <a:t>1170 ”Värmlandsfisket” i Klarälven lanseras utanför landskapet</a:t>
            </a:r>
          </a:p>
          <a:p>
            <a:pPr eaLnBrk="1" hangingPunct="1">
              <a:lnSpc>
                <a:spcPct val="90000"/>
              </a:lnSpc>
            </a:pPr>
            <a:r>
              <a:rPr lang="sv-SE" altLang="nb-NO" sz="2200" dirty="0"/>
              <a:t>1336 Riddaren Lars Magnusson byter till sig jord av Birger Abborre vid Skivedsforsen, ”ett av medeltidens förnämsta laxfisken”. </a:t>
            </a:r>
          </a:p>
          <a:p>
            <a:pPr eaLnBrk="1" hangingPunct="1">
              <a:lnSpc>
                <a:spcPct val="90000"/>
              </a:lnSpc>
            </a:pPr>
            <a:r>
              <a:rPr lang="sv-SE" altLang="nb-NO" sz="2200" dirty="0"/>
              <a:t>1563 - 70 Sjuårskriget. ”Höljes bränt av norrbaggarna.”</a:t>
            </a:r>
          </a:p>
          <a:p>
            <a:pPr eaLnBrk="1" hangingPunct="1">
              <a:lnSpc>
                <a:spcPct val="90000"/>
              </a:lnSpc>
            </a:pPr>
            <a:r>
              <a:rPr lang="sv-SE" altLang="nb-NO" sz="2200" b="1" dirty="0"/>
              <a:t>1720 Svensk-norsk motsättning om lax i Sandkilfossen</a:t>
            </a:r>
          </a:p>
          <a:p>
            <a:pPr eaLnBrk="1" hangingPunct="1">
              <a:lnSpc>
                <a:spcPct val="90000"/>
              </a:lnSpc>
            </a:pPr>
            <a:r>
              <a:rPr lang="sv-SE" altLang="nb-NO" sz="2200" dirty="0"/>
              <a:t>1830 Effektivt rovfiske efter lax i Dejeforsen inleds  </a:t>
            </a:r>
          </a:p>
          <a:p>
            <a:pPr eaLnBrk="1" hangingPunct="1">
              <a:lnSpc>
                <a:spcPct val="90000"/>
              </a:lnSpc>
            </a:pPr>
            <a:r>
              <a:rPr lang="sv-SE" altLang="nb-NO" sz="2200" dirty="0"/>
              <a:t>1906 Första kraftverksbygget påbörjas</a:t>
            </a:r>
          </a:p>
          <a:p>
            <a:pPr eaLnBrk="1" hangingPunct="1">
              <a:lnSpc>
                <a:spcPct val="90000"/>
              </a:lnSpc>
            </a:pPr>
            <a:r>
              <a:rPr lang="sv-SE" altLang="nb-NO" sz="2200" dirty="0"/>
              <a:t>1931 Första laxtransporten i tankbil </a:t>
            </a:r>
          </a:p>
          <a:p>
            <a:pPr eaLnBrk="1" hangingPunct="1">
              <a:lnSpc>
                <a:spcPct val="90000"/>
              </a:lnSpc>
            </a:pPr>
            <a:r>
              <a:rPr lang="sv-SE" altLang="nb-NO" sz="2200" dirty="0"/>
              <a:t>1961-65 Höljes kraftverk blir bygd</a:t>
            </a:r>
          </a:p>
          <a:p>
            <a:pPr eaLnBrk="1" hangingPunct="1">
              <a:lnSpc>
                <a:spcPct val="90000"/>
              </a:lnSpc>
            </a:pPr>
            <a:r>
              <a:rPr lang="sv-SE" altLang="nb-NO" sz="2200" dirty="0"/>
              <a:t>1969 Svensk-norska avtalet Vänerlaxens fria gång</a:t>
            </a:r>
          </a:p>
          <a:p>
            <a:pPr eaLnBrk="1" hangingPunct="1">
              <a:lnSpc>
                <a:spcPct val="90000"/>
              </a:lnSpc>
            </a:pPr>
            <a:r>
              <a:rPr lang="sv-SE" altLang="nb-NO" sz="2200" dirty="0"/>
              <a:t>1988 Opptransport av lax til Norge avsluttes</a:t>
            </a:r>
          </a:p>
          <a:p>
            <a:pPr eaLnBrk="1" hangingPunct="1">
              <a:lnSpc>
                <a:spcPct val="90000"/>
              </a:lnSpc>
            </a:pPr>
            <a:r>
              <a:rPr lang="sv-SE" altLang="nb-NO" sz="2200" dirty="0"/>
              <a:t>2010-11 Sverige och Norge inleder samarbete</a:t>
            </a:r>
          </a:p>
          <a:p>
            <a:pPr eaLnBrk="1" hangingPunct="1">
              <a:lnSpc>
                <a:spcPct val="90000"/>
              </a:lnSpc>
            </a:pPr>
            <a:r>
              <a:rPr lang="sv-SE" altLang="nb-NO" sz="2200" dirty="0"/>
              <a:t>Projekt </a:t>
            </a:r>
            <a:r>
              <a:rPr lang="sv-SE" altLang="nb-NO" sz="2200" b="1" i="1" dirty="0"/>
              <a:t>Vänerlaxens fria gång</a:t>
            </a:r>
            <a:r>
              <a:rPr lang="sv-SE" altLang="nb-NO" sz="2200" dirty="0"/>
              <a:t> 1 jan 2011 - 31 aug 2014</a:t>
            </a:r>
          </a:p>
          <a:p>
            <a:pPr eaLnBrk="1" hangingPunct="1">
              <a:lnSpc>
                <a:spcPct val="90000"/>
              </a:lnSpc>
            </a:pPr>
            <a:r>
              <a:rPr lang="sv-SE" altLang="nb-NO" sz="2200" dirty="0"/>
              <a:t>Projekt </a:t>
            </a:r>
            <a:r>
              <a:rPr lang="sv-SE" altLang="nb-NO" sz="2200" b="1" i="1" dirty="0"/>
              <a:t>Två länder – én elv </a:t>
            </a:r>
            <a:r>
              <a:rPr lang="sv-SE" altLang="nb-NO" sz="2200" dirty="0"/>
              <a:t>15 mar 2017 – 15 mar 2020</a:t>
            </a:r>
          </a:p>
        </p:txBody>
      </p:sp>
    </p:spTree>
    <p:extLst>
      <p:ext uri="{BB962C8B-B14F-4D97-AF65-F5344CB8AC3E}">
        <p14:creationId xmlns:p14="http://schemas.microsoft.com/office/powerpoint/2010/main" val="4204963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3"/>
          <a:srcRect l="23226" t="9680" r="24800" b="42175"/>
          <a:stretch/>
        </p:blipFill>
        <p:spPr>
          <a:xfrm>
            <a:off x="1785818" y="3789040"/>
            <a:ext cx="4850721" cy="280831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</a:ln>
        </p:spPr>
      </p:pic>
      <p:sp>
        <p:nvSpPr>
          <p:cNvPr id="8" name="Undertittel 2"/>
          <p:cNvSpPr txBox="1">
            <a:spLocks/>
          </p:cNvSpPr>
          <p:nvPr/>
        </p:nvSpPr>
        <p:spPr bwMode="auto">
          <a:xfrm>
            <a:off x="6960096" y="1340768"/>
            <a:ext cx="3600400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kern="0" dirty="0"/>
              <a:t>St. prp. Nr. 110 1960-61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kern="0" dirty="0" err="1"/>
              <a:t>Höljes</a:t>
            </a:r>
            <a:r>
              <a:rPr lang="nb-NO" sz="2800" kern="0" dirty="0"/>
              <a:t> kraftverk 1961-1965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kern="0" dirty="0"/>
              <a:t>1969-avtalen mellom Norge og Sverige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kern="0" dirty="0"/>
              <a:t>Femund-Trysilelva fredes i 1972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800" kern="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000" kern="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kern="0" dirty="0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4"/>
          <a:srcRect l="5900" t="9680" r="16138" b="41653"/>
          <a:stretch/>
        </p:blipFill>
        <p:spPr>
          <a:xfrm>
            <a:off x="1789100" y="1484785"/>
            <a:ext cx="4964058" cy="19367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tel 1"/>
          <p:cNvSpPr>
            <a:spLocks noGrp="1"/>
          </p:cNvSpPr>
          <p:nvPr>
            <p:ph type="ctrTitle"/>
          </p:nvPr>
        </p:nvSpPr>
        <p:spPr>
          <a:xfrm>
            <a:off x="2999656" y="19695"/>
            <a:ext cx="6406480" cy="754989"/>
          </a:xfrm>
        </p:spPr>
        <p:txBody>
          <a:bodyPr>
            <a:normAutofit fontScale="90000"/>
          </a:bodyPr>
          <a:lstStyle/>
          <a:p>
            <a:r>
              <a:rPr lang="nb-NO" dirty="0" err="1"/>
              <a:t>Höljes</a:t>
            </a:r>
            <a:r>
              <a:rPr lang="nb-NO" dirty="0"/>
              <a:t> kraftverk</a:t>
            </a:r>
          </a:p>
        </p:txBody>
      </p:sp>
    </p:spTree>
    <p:extLst>
      <p:ext uri="{BB962C8B-B14F-4D97-AF65-F5344CB8AC3E}">
        <p14:creationId xmlns:p14="http://schemas.microsoft.com/office/powerpoint/2010/main" val="2426460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295" y="366714"/>
            <a:ext cx="4032448" cy="618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25"/>
          <p:cNvSpPr txBox="1">
            <a:spLocks noChangeArrowheads="1"/>
          </p:cNvSpPr>
          <p:nvPr/>
        </p:nvSpPr>
        <p:spPr bwMode="auto">
          <a:xfrm>
            <a:off x="7176120" y="333271"/>
            <a:ext cx="3168352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v-SE" altLang="nb-NO" sz="2000" b="1" dirty="0"/>
              <a:t>Svensk forslag i 1973 om bygging av smoltfeller (Bufloen eller Håen)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v-SE" altLang="nb-NO" sz="2000" b="1" dirty="0"/>
              <a:t>Utsetting av merka smolt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v-SE" altLang="nb-NO" sz="2000" b="1" dirty="0"/>
              <a:t>Merking av gytelaks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v-SE" altLang="nb-NO" sz="2000" b="1" dirty="0"/>
              <a:t>Smoltfelle prosjektert ved Lutufallet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v-SE" altLang="nb-NO" sz="2000" b="1" dirty="0"/>
              <a:t>Opptransport av laks avsluttet i 1988 Rapporten avgitt i 1992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v-SE" altLang="nb-NO" sz="2000" b="1" dirty="0"/>
              <a:t>Pålegg om bygging av laksetrapper utsatt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v-SE" altLang="nb-NO" sz="2000" b="1" dirty="0"/>
              <a:t>Fiskefond Trysil/ Engerdal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v-SE" altLang="nb-NO" sz="2000" b="1" dirty="0"/>
              <a:t>Reguleringer på svensk side ført til oppgang</a:t>
            </a:r>
          </a:p>
        </p:txBody>
      </p:sp>
    </p:spTree>
    <p:extLst>
      <p:ext uri="{BB962C8B-B14F-4D97-AF65-F5344CB8AC3E}">
        <p14:creationId xmlns:p14="http://schemas.microsoft.com/office/powerpoint/2010/main" val="35022580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12631</TotalTime>
  <Words>2098</Words>
  <Application>Microsoft Office PowerPoint</Application>
  <PresentationFormat>Bredbild</PresentationFormat>
  <Paragraphs>353</Paragraphs>
  <Slides>33</Slides>
  <Notes>22</Notes>
  <HiddenSlides>0</HiddenSlides>
  <MMClips>0</MMClips>
  <ScaleCrop>false</ScaleCrop>
  <HeadingPairs>
    <vt:vector size="8" baseType="variant">
      <vt:variant>
        <vt:lpstr>Använt teckensnitt</vt:lpstr>
      </vt:variant>
      <vt:variant>
        <vt:i4>9</vt:i4>
      </vt:variant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33</vt:i4>
      </vt:variant>
    </vt:vector>
  </HeadingPairs>
  <TitlesOfParts>
    <vt:vector size="44" baseType="lpstr">
      <vt:lpstr>Arial</vt:lpstr>
      <vt:lpstr>Calibri</vt:lpstr>
      <vt:lpstr>Calibri Light</vt:lpstr>
      <vt:lpstr>Palatino Linotype</vt:lpstr>
      <vt:lpstr>Symbol</vt:lpstr>
      <vt:lpstr>Tahoma</vt:lpstr>
      <vt:lpstr>Times New Roman</vt:lpstr>
      <vt:lpstr>Trebuchet MS</vt:lpstr>
      <vt:lpstr>Wingdings</vt:lpstr>
      <vt:lpstr>Office-tema</vt:lpstr>
      <vt:lpstr>Acrobat Document</vt:lpstr>
      <vt:lpstr>Velkommen!  Referensgruppsmöte Två länder – én elv  7 december 2017 Klarälvdalens folkhögskola, Stöllet</vt:lpstr>
      <vt:lpstr>Dagordning </vt:lpstr>
      <vt:lpstr>PowerPoint-presentation</vt:lpstr>
      <vt:lpstr>PowerPoint-presentation</vt:lpstr>
      <vt:lpstr>PowerPoint-presentation</vt:lpstr>
      <vt:lpstr>Stort laksefiskeri i Sandkilfossen</vt:lpstr>
      <vt:lpstr>Historikk</vt:lpstr>
      <vt:lpstr>Höljes kraftverk</vt:lpstr>
      <vt:lpstr>PowerPoint-presentation</vt:lpstr>
      <vt:lpstr>PowerPoint-presentation</vt:lpstr>
      <vt:lpstr>PowerPoint-presentation</vt:lpstr>
      <vt:lpstr>PowerPoint-presentation</vt:lpstr>
      <vt:lpstr>Huvudmål under projektperioden 2017-2020 </vt:lpstr>
      <vt:lpstr>PowerPoint-presentation</vt:lpstr>
      <vt:lpstr>Lax-telemetri: Vänern – Forshaga 2012</vt:lpstr>
      <vt:lpstr>Laxtelemetri: Vänern – Forshaga 2013</vt:lpstr>
      <vt:lpstr>PowerPoint-presentation</vt:lpstr>
      <vt:lpstr>PowerPoint-presentation</vt:lpstr>
      <vt:lpstr>PowerPoint-presentation</vt:lpstr>
      <vt:lpstr>Delprojekt 1:2. Ökad överlevnad för nedvandrande fisk vid Edsforsens kraftverk. </vt:lpstr>
      <vt:lpstr>Delprojekt 1:3. Hög överlevnad hos nedvandrande fisk vid Sagnfossens och Lutufallets kraftverk (Norge). </vt:lpstr>
      <vt:lpstr>Delprojekt 1:4. Miljöanpassad reglering för  minskad förlust av biologisk mångfald</vt:lpstr>
      <vt:lpstr>PowerPoint-presentation</vt:lpstr>
      <vt:lpstr>Delprojekt 2:2. Plan för stödutsättning och återintroduktion av rom, yngel och/eller vuxen Vänerlax (ffa Norge).</vt:lpstr>
      <vt:lpstr>Delprojekt 2:3. Övervakning av lax- och öringpopulationerna (båtelfisken, smoltryssja mm). </vt:lpstr>
      <vt:lpstr>PowerPoint-presentation</vt:lpstr>
      <vt:lpstr>Delprojekt 3:2. Kostnad-nyttoanalyser/Ekosystemtjänster </vt:lpstr>
      <vt:lpstr>PowerPoint-presentation</vt:lpstr>
      <vt:lpstr>PowerPoint-presentation</vt:lpstr>
      <vt:lpstr>PowerPoint-presentation</vt:lpstr>
      <vt:lpstr>PowerPoint-presentation</vt:lpstr>
      <vt:lpstr>Aktivitetsbudsjett Norge</vt:lpstr>
      <vt:lpstr>Frågor?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Gustafsson Pär</dc:creator>
  <cp:lastModifiedBy>Algesten Grete</cp:lastModifiedBy>
  <cp:revision>121</cp:revision>
  <dcterms:created xsi:type="dcterms:W3CDTF">2016-06-01T06:56:20Z</dcterms:created>
  <dcterms:modified xsi:type="dcterms:W3CDTF">2017-12-07T11:57:19Z</dcterms:modified>
</cp:coreProperties>
</file>