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theme/themeOverride11.xml" ContentType="application/vnd.openxmlformats-officedocument.themeOverride+xml"/>
  <Override PartName="/ppt/charts/chart13.xml" ContentType="application/vnd.openxmlformats-officedocument.drawingml.chart+xml"/>
  <Override PartName="/ppt/theme/themeOverride12.xml" ContentType="application/vnd.openxmlformats-officedocument.themeOverride+xml"/>
  <Override PartName="/ppt/charts/chart1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2" r:id="rId3"/>
    <p:sldId id="283" r:id="rId4"/>
    <p:sldId id="275" r:id="rId5"/>
    <p:sldId id="284" r:id="rId6"/>
    <p:sldId id="287" r:id="rId7"/>
    <p:sldId id="277" r:id="rId8"/>
    <p:sldId id="264" r:id="rId9"/>
    <p:sldId id="265" r:id="rId10"/>
    <p:sldId id="266" r:id="rId11"/>
    <p:sldId id="276" r:id="rId12"/>
    <p:sldId id="269" r:id="rId13"/>
    <p:sldId id="278" r:id="rId14"/>
    <p:sldId id="257" r:id="rId15"/>
    <p:sldId id="268" r:id="rId16"/>
    <p:sldId id="267" r:id="rId17"/>
    <p:sldId id="270" r:id="rId18"/>
    <p:sldId id="273" r:id="rId19"/>
    <p:sldId id="263" r:id="rId20"/>
    <p:sldId id="262" r:id="rId21"/>
    <p:sldId id="261" r:id="rId22"/>
    <p:sldId id="274" r:id="rId23"/>
    <p:sldId id="271" r:id="rId24"/>
    <p:sldId id="289" r:id="rId25"/>
    <p:sldId id="259" r:id="rId26"/>
    <p:sldId id="279" r:id="rId27"/>
    <p:sldId id="288" r:id="rId28"/>
    <p:sldId id="258" r:id="rId29"/>
    <p:sldId id="286" r:id="rId3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867" autoAdjust="0"/>
  </p:normalViewPr>
  <p:slideViewPr>
    <p:cSldViewPr snapToGrid="0">
      <p:cViewPr varScale="1">
        <p:scale>
          <a:sx n="56" d="100"/>
          <a:sy n="56" d="100"/>
        </p:scale>
        <p:origin x="11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&#229;data,%20plottar%20biotopkartering%20+%20LBM%20(140930).xls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E:\R&#229;data,%20plottar%20biotopkartering%20+%20LBM%20(140930).xls" TargetMode="External"/><Relationship Id="rId1" Type="http://schemas.openxmlformats.org/officeDocument/2006/relationships/themeOverride" Target="../theme/themeOverride9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R&#229;data,%20plottar%20biotopkartering%20+%20LBM%20(140930).xls" TargetMode="External"/><Relationship Id="rId1" Type="http://schemas.openxmlformats.org/officeDocument/2006/relationships/themeOverride" Target="../theme/themeOverride10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E:\R&#229;data,%20plottar%20biotopkartering%20+%20LBM%20(140930).xls" TargetMode="External"/><Relationship Id="rId1" Type="http://schemas.openxmlformats.org/officeDocument/2006/relationships/themeOverride" Target="../theme/themeOverride11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E:\R&#229;data,%20plottar%20biotopkartering%20+%20LBM%20(140930).xls" TargetMode="External"/><Relationship Id="rId1" Type="http://schemas.openxmlformats.org/officeDocument/2006/relationships/themeOverride" Target="../theme/themeOverrid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B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B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E:\R&#229;data,%20plottar%20biotopkartering%20+%20LBM%20(140930)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&#229;data,%20plottar%20biotopkartering%20+%20LBM%20(140930)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E:\R&#229;data,%20plottar%20biotopkartering%20+%20LBM%20(140930).xls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E:\R&#229;data,%20plottar%20biotopkartering%20+%20LBM%20(140930).xls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E:\R&#229;data,%20plottar%20biotopkartering%20+%20LBM%20(140930).xls" TargetMode="External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E:\R&#229;data,%20plottar%20biotopkartering%20+%20LBM%20(140930).xls" TargetMode="External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E:\R&#229;data,%20plottar%20biotopkartering%20+%20LBM%20(140930).xls" TargetMode="External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E:\R&#229;data,%20plottar%20biotopkartering%20+%20LBM%20(140930).xls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sv-SE" sz="2400" dirty="0"/>
              <a:t>Grus</a:t>
            </a:r>
            <a:r>
              <a:rPr lang="sv-SE" sz="2400" baseline="0" dirty="0"/>
              <a:t> </a:t>
            </a:r>
            <a:r>
              <a:rPr lang="sv-SE" sz="2400" dirty="0"/>
              <a:t>2-5 cm</a:t>
            </a:r>
          </a:p>
        </c:rich>
      </c:tx>
      <c:layout>
        <c:manualLayout>
          <c:xMode val="edge"/>
          <c:yMode val="edge"/>
          <c:x val="0.306786979079537"/>
          <c:y val="0.14752136744298794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9.4308716041423268E-2"/>
          <c:y val="7.9154416042822237E-2"/>
          <c:w val="0.85080743685149729"/>
          <c:h val="0.71431664460509059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4"/>
            <c:spPr>
              <a:solidFill>
                <a:schemeClr val="tx1">
                  <a:lumMod val="75000"/>
                  <a:lumOff val="25000"/>
                </a:schemeClr>
              </a:solidFill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marker>
          <c:trendline>
            <c:spPr>
              <a:ln>
                <a:prstDash val="dash"/>
              </a:ln>
            </c:spPr>
            <c:trendlineType val="linear"/>
            <c:dispRSqr val="0"/>
            <c:dispEq val="0"/>
          </c:trendline>
          <c:cat>
            <c:strRef>
              <c:f>'Behandlat &amp; plots'!$C$4:$C$120</c:f>
              <c:strCache>
                <c:ptCount val="117"/>
                <c:pt idx="0">
                  <c:v>Vingängssjön</c:v>
                </c:pt>
                <c:pt idx="18">
                  <c:v>Sundh. (S-bäck)</c:v>
                </c:pt>
                <c:pt idx="28">
                  <c:v>Granh. (S-bäck)</c:v>
                </c:pt>
                <c:pt idx="39">
                  <c:v>Klarabro</c:v>
                </c:pt>
                <c:pt idx="46">
                  <c:v>Skyllbäcksh.</c:v>
                </c:pt>
                <c:pt idx="58">
                  <c:v>Tåsans mynning</c:v>
                </c:pt>
                <c:pt idx="70">
                  <c:v>Kärrbackstrand</c:v>
                </c:pt>
                <c:pt idx="78">
                  <c:v>n.s Strängsforsen</c:v>
                </c:pt>
                <c:pt idx="88">
                  <c:v>Båtstad</c:v>
                </c:pt>
                <c:pt idx="106">
                  <c:v>Höljes</c:v>
                </c:pt>
                <c:pt idx="116">
                  <c:v>Höljans mynning</c:v>
                </c:pt>
              </c:strCache>
            </c:strRef>
          </c:cat>
          <c:val>
            <c:numRef>
              <c:f>'Behandlat &amp; plots'!$R$4:$R$120</c:f>
              <c:numCache>
                <c:formatCode>0.00</c:formatCode>
                <c:ptCount val="117"/>
                <c:pt idx="0">
                  <c:v>62.5</c:v>
                </c:pt>
                <c:pt idx="1">
                  <c:v>57.5</c:v>
                </c:pt>
                <c:pt idx="2">
                  <c:v>40</c:v>
                </c:pt>
                <c:pt idx="3">
                  <c:v>52.5</c:v>
                </c:pt>
                <c:pt idx="4">
                  <c:v>32.5</c:v>
                </c:pt>
                <c:pt idx="5">
                  <c:v>67.5</c:v>
                </c:pt>
                <c:pt idx="6">
                  <c:v>67.5</c:v>
                </c:pt>
                <c:pt idx="7">
                  <c:v>40.5</c:v>
                </c:pt>
                <c:pt idx="8">
                  <c:v>43.75</c:v>
                </c:pt>
                <c:pt idx="9">
                  <c:v>45.833333333333336</c:v>
                </c:pt>
                <c:pt idx="10">
                  <c:v>37.5</c:v>
                </c:pt>
                <c:pt idx="11">
                  <c:v>37.5</c:v>
                </c:pt>
                <c:pt idx="12">
                  <c:v>20.5</c:v>
                </c:pt>
                <c:pt idx="13">
                  <c:v>62.5</c:v>
                </c:pt>
                <c:pt idx="14">
                  <c:v>25.5</c:v>
                </c:pt>
                <c:pt idx="15">
                  <c:v>37.5</c:v>
                </c:pt>
                <c:pt idx="16">
                  <c:v>15.5</c:v>
                </c:pt>
                <c:pt idx="17">
                  <c:v>25</c:v>
                </c:pt>
                <c:pt idx="18">
                  <c:v>27.5</c:v>
                </c:pt>
                <c:pt idx="19">
                  <c:v>32.5</c:v>
                </c:pt>
                <c:pt idx="20">
                  <c:v>37.5</c:v>
                </c:pt>
                <c:pt idx="21">
                  <c:v>29.166666666666668</c:v>
                </c:pt>
                <c:pt idx="22">
                  <c:v>29.166666666666668</c:v>
                </c:pt>
                <c:pt idx="23">
                  <c:v>54.166666666666664</c:v>
                </c:pt>
                <c:pt idx="24">
                  <c:v>56.25</c:v>
                </c:pt>
                <c:pt idx="25">
                  <c:v>31.25</c:v>
                </c:pt>
                <c:pt idx="26">
                  <c:v>12.5</c:v>
                </c:pt>
                <c:pt idx="27">
                  <c:v>25</c:v>
                </c:pt>
                <c:pt idx="28">
                  <c:v>8</c:v>
                </c:pt>
                <c:pt idx="29">
                  <c:v>16.5</c:v>
                </c:pt>
                <c:pt idx="30">
                  <c:v>12.5</c:v>
                </c:pt>
                <c:pt idx="31">
                  <c:v>20.5</c:v>
                </c:pt>
                <c:pt idx="32">
                  <c:v>10.5</c:v>
                </c:pt>
                <c:pt idx="33">
                  <c:v>35.5</c:v>
                </c:pt>
                <c:pt idx="34">
                  <c:v>8.5</c:v>
                </c:pt>
                <c:pt idx="35">
                  <c:v>5.833333333333333</c:v>
                </c:pt>
                <c:pt idx="36">
                  <c:v>15.5</c:v>
                </c:pt>
                <c:pt idx="37">
                  <c:v>0.5</c:v>
                </c:pt>
                <c:pt idx="38">
                  <c:v>1.25</c:v>
                </c:pt>
                <c:pt idx="39">
                  <c:v>0</c:v>
                </c:pt>
                <c:pt idx="40">
                  <c:v>2.5</c:v>
                </c:pt>
                <c:pt idx="41">
                  <c:v>13</c:v>
                </c:pt>
                <c:pt idx="42">
                  <c:v>20.5</c:v>
                </c:pt>
                <c:pt idx="43">
                  <c:v>8</c:v>
                </c:pt>
                <c:pt idx="44">
                  <c:v>10</c:v>
                </c:pt>
                <c:pt idx="45">
                  <c:v>7.5</c:v>
                </c:pt>
                <c:pt idx="46">
                  <c:v>32.5</c:v>
                </c:pt>
                <c:pt idx="47">
                  <c:v>32.5</c:v>
                </c:pt>
                <c:pt idx="48">
                  <c:v>6.5</c:v>
                </c:pt>
                <c:pt idx="49">
                  <c:v>8.5</c:v>
                </c:pt>
                <c:pt idx="50">
                  <c:v>23.5</c:v>
                </c:pt>
                <c:pt idx="51">
                  <c:v>27.5</c:v>
                </c:pt>
                <c:pt idx="52">
                  <c:v>12.5</c:v>
                </c:pt>
                <c:pt idx="53">
                  <c:v>25.5</c:v>
                </c:pt>
                <c:pt idx="54">
                  <c:v>15.5</c:v>
                </c:pt>
                <c:pt idx="55">
                  <c:v>6.5</c:v>
                </c:pt>
                <c:pt idx="56">
                  <c:v>1</c:v>
                </c:pt>
                <c:pt idx="57">
                  <c:v>9.375</c:v>
                </c:pt>
                <c:pt idx="58">
                  <c:v>4.5</c:v>
                </c:pt>
                <c:pt idx="59">
                  <c:v>1.5</c:v>
                </c:pt>
                <c:pt idx="60">
                  <c:v>25</c:v>
                </c:pt>
                <c:pt idx="61">
                  <c:v>13.5</c:v>
                </c:pt>
                <c:pt idx="62">
                  <c:v>3.5</c:v>
                </c:pt>
                <c:pt idx="63">
                  <c:v>1.6666666666666667</c:v>
                </c:pt>
                <c:pt idx="64">
                  <c:v>8.5</c:v>
                </c:pt>
                <c:pt idx="65">
                  <c:v>6</c:v>
                </c:pt>
                <c:pt idx="66">
                  <c:v>3</c:v>
                </c:pt>
                <c:pt idx="67">
                  <c:v>7.5</c:v>
                </c:pt>
                <c:pt idx="68">
                  <c:v>20.5</c:v>
                </c:pt>
                <c:pt idx="69">
                  <c:v>16.25</c:v>
                </c:pt>
                <c:pt idx="70">
                  <c:v>5.5</c:v>
                </c:pt>
                <c:pt idx="71">
                  <c:v>3.75</c:v>
                </c:pt>
                <c:pt idx="72">
                  <c:v>6.25</c:v>
                </c:pt>
                <c:pt idx="73">
                  <c:v>2.5</c:v>
                </c:pt>
                <c:pt idx="74">
                  <c:v>11</c:v>
                </c:pt>
                <c:pt idx="75">
                  <c:v>3.5</c:v>
                </c:pt>
                <c:pt idx="76">
                  <c:v>1</c:v>
                </c:pt>
                <c:pt idx="77">
                  <c:v>3</c:v>
                </c:pt>
                <c:pt idx="78">
                  <c:v>0</c:v>
                </c:pt>
                <c:pt idx="101">
                  <c:v>10</c:v>
                </c:pt>
                <c:pt idx="106">
                  <c:v>37.5</c:v>
                </c:pt>
                <c:pt idx="107">
                  <c:v>17.5</c:v>
                </c:pt>
                <c:pt idx="108">
                  <c:v>25</c:v>
                </c:pt>
                <c:pt idx="109">
                  <c:v>22.5</c:v>
                </c:pt>
                <c:pt idx="110">
                  <c:v>23.5</c:v>
                </c:pt>
                <c:pt idx="111">
                  <c:v>25.5</c:v>
                </c:pt>
                <c:pt idx="112">
                  <c:v>11.5</c:v>
                </c:pt>
                <c:pt idx="113">
                  <c:v>6</c:v>
                </c:pt>
                <c:pt idx="114">
                  <c:v>8.5</c:v>
                </c:pt>
                <c:pt idx="115">
                  <c:v>9</c:v>
                </c:pt>
                <c:pt idx="116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72-4223-BCEC-16BD4FC2C1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6397344"/>
        <c:axId val="646398432"/>
      </c:lineChart>
      <c:catAx>
        <c:axId val="64639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46398432"/>
        <c:crosses val="autoZero"/>
        <c:auto val="0"/>
        <c:lblAlgn val="ctr"/>
        <c:lblOffset val="100"/>
        <c:noMultiLvlLbl val="0"/>
      </c:catAx>
      <c:valAx>
        <c:axId val="646398432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 algn="ctr"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sv-SE" sz="1400" dirty="0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4639734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v-SE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sv-SE" sz="2400" dirty="0"/>
              <a:t>Sten 10-20 cm</a:t>
            </a:r>
          </a:p>
        </c:rich>
      </c:tx>
      <c:layout>
        <c:manualLayout>
          <c:xMode val="edge"/>
          <c:yMode val="edge"/>
          <c:x val="0.24642512933311156"/>
          <c:y val="0.14941423952378158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4072045098946562"/>
          <c:y val="7.9154416042822237E-2"/>
          <c:w val="0.80439578056896721"/>
          <c:h val="0.69894996712793867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4"/>
            <c:spPr>
              <a:solidFill>
                <a:schemeClr val="tx1">
                  <a:lumMod val="75000"/>
                  <a:lumOff val="25000"/>
                </a:schemeClr>
              </a:solidFill>
              <a:ln w="50800">
                <a:solidFill>
                  <a:sysClr val="windowText" lastClr="000000">
                    <a:lumMod val="75000"/>
                    <a:lumOff val="25000"/>
                  </a:sysClr>
                </a:solidFill>
              </a:ln>
            </c:spPr>
          </c:marker>
          <c:trendline>
            <c:spPr>
              <a:ln>
                <a:prstDash val="dash"/>
              </a:ln>
            </c:spPr>
            <c:trendlineType val="linear"/>
            <c:dispRSqr val="0"/>
            <c:dispEq val="0"/>
          </c:trendline>
          <c:cat>
            <c:strRef>
              <c:f>'Behandlat &amp; plots'!$C$4:$C$120</c:f>
              <c:strCache>
                <c:ptCount val="117"/>
                <c:pt idx="0">
                  <c:v>Vingängssjön</c:v>
                </c:pt>
                <c:pt idx="18">
                  <c:v>Sundh. (S-bäck)</c:v>
                </c:pt>
                <c:pt idx="28">
                  <c:v>Granh. (S-bäck)</c:v>
                </c:pt>
                <c:pt idx="39">
                  <c:v>Klarabro</c:v>
                </c:pt>
                <c:pt idx="46">
                  <c:v>Skyllbäcksh.</c:v>
                </c:pt>
                <c:pt idx="58">
                  <c:v>Tåsans mynning</c:v>
                </c:pt>
                <c:pt idx="70">
                  <c:v>Kärrbackstrand</c:v>
                </c:pt>
                <c:pt idx="78">
                  <c:v>n.s Strängsforsen</c:v>
                </c:pt>
                <c:pt idx="88">
                  <c:v>Båtstad</c:v>
                </c:pt>
                <c:pt idx="106">
                  <c:v>Höljes</c:v>
                </c:pt>
                <c:pt idx="116">
                  <c:v>Höljans mynning</c:v>
                </c:pt>
              </c:strCache>
            </c:strRef>
          </c:cat>
          <c:val>
            <c:numRef>
              <c:f>'Behandlat &amp; plots'!$X$4:$X$120</c:f>
              <c:numCache>
                <c:formatCode>0.00</c:formatCode>
                <c:ptCount val="117"/>
                <c:pt idx="0">
                  <c:v>1.25</c:v>
                </c:pt>
                <c:pt idx="1">
                  <c:v>7.5</c:v>
                </c:pt>
                <c:pt idx="2">
                  <c:v>18</c:v>
                </c:pt>
                <c:pt idx="3">
                  <c:v>8</c:v>
                </c:pt>
                <c:pt idx="4">
                  <c:v>20</c:v>
                </c:pt>
                <c:pt idx="5">
                  <c:v>12.5</c:v>
                </c:pt>
                <c:pt idx="6">
                  <c:v>10</c:v>
                </c:pt>
                <c:pt idx="7">
                  <c:v>8</c:v>
                </c:pt>
                <c:pt idx="8">
                  <c:v>31.25</c:v>
                </c:pt>
                <c:pt idx="9">
                  <c:v>12.5</c:v>
                </c:pt>
                <c:pt idx="10">
                  <c:v>6.25</c:v>
                </c:pt>
                <c:pt idx="11">
                  <c:v>12.5</c:v>
                </c:pt>
                <c:pt idx="12">
                  <c:v>25</c:v>
                </c:pt>
                <c:pt idx="13">
                  <c:v>2</c:v>
                </c:pt>
                <c:pt idx="14">
                  <c:v>40.5</c:v>
                </c:pt>
                <c:pt idx="15">
                  <c:v>5</c:v>
                </c:pt>
                <c:pt idx="16">
                  <c:v>32.5</c:v>
                </c:pt>
                <c:pt idx="17">
                  <c:v>25</c:v>
                </c:pt>
                <c:pt idx="18">
                  <c:v>12.5</c:v>
                </c:pt>
                <c:pt idx="19">
                  <c:v>12.5</c:v>
                </c:pt>
                <c:pt idx="20">
                  <c:v>37.5</c:v>
                </c:pt>
                <c:pt idx="21">
                  <c:v>37.5</c:v>
                </c:pt>
                <c:pt idx="22">
                  <c:v>29.166666666666668</c:v>
                </c:pt>
                <c:pt idx="23">
                  <c:v>9.1666666666666661</c:v>
                </c:pt>
                <c:pt idx="24">
                  <c:v>18.75</c:v>
                </c:pt>
                <c:pt idx="25">
                  <c:v>18.75</c:v>
                </c:pt>
                <c:pt idx="26">
                  <c:v>6.25</c:v>
                </c:pt>
                <c:pt idx="27">
                  <c:v>25</c:v>
                </c:pt>
                <c:pt idx="28">
                  <c:v>30</c:v>
                </c:pt>
                <c:pt idx="29">
                  <c:v>22.5</c:v>
                </c:pt>
                <c:pt idx="30">
                  <c:v>25</c:v>
                </c:pt>
                <c:pt idx="31">
                  <c:v>25.5</c:v>
                </c:pt>
                <c:pt idx="32">
                  <c:v>37.5</c:v>
                </c:pt>
                <c:pt idx="33">
                  <c:v>22.5</c:v>
                </c:pt>
                <c:pt idx="34">
                  <c:v>22.5</c:v>
                </c:pt>
                <c:pt idx="35">
                  <c:v>16.666666666666668</c:v>
                </c:pt>
                <c:pt idx="36">
                  <c:v>15</c:v>
                </c:pt>
                <c:pt idx="37">
                  <c:v>9</c:v>
                </c:pt>
                <c:pt idx="38">
                  <c:v>7.5</c:v>
                </c:pt>
                <c:pt idx="39">
                  <c:v>0</c:v>
                </c:pt>
                <c:pt idx="40">
                  <c:v>27.5</c:v>
                </c:pt>
                <c:pt idx="41">
                  <c:v>15.5</c:v>
                </c:pt>
                <c:pt idx="42">
                  <c:v>22.5</c:v>
                </c:pt>
                <c:pt idx="43">
                  <c:v>20</c:v>
                </c:pt>
                <c:pt idx="44">
                  <c:v>25</c:v>
                </c:pt>
                <c:pt idx="45">
                  <c:v>15.625</c:v>
                </c:pt>
                <c:pt idx="46">
                  <c:v>37.5</c:v>
                </c:pt>
                <c:pt idx="47">
                  <c:v>15</c:v>
                </c:pt>
                <c:pt idx="48">
                  <c:v>27.5</c:v>
                </c:pt>
                <c:pt idx="49">
                  <c:v>12.5</c:v>
                </c:pt>
                <c:pt idx="50">
                  <c:v>22.5</c:v>
                </c:pt>
                <c:pt idx="51">
                  <c:v>22.5</c:v>
                </c:pt>
                <c:pt idx="52">
                  <c:v>37.5</c:v>
                </c:pt>
                <c:pt idx="53">
                  <c:v>17.5</c:v>
                </c:pt>
                <c:pt idx="54">
                  <c:v>17.5</c:v>
                </c:pt>
                <c:pt idx="55">
                  <c:v>20.5</c:v>
                </c:pt>
                <c:pt idx="56">
                  <c:v>15</c:v>
                </c:pt>
                <c:pt idx="57">
                  <c:v>9.375</c:v>
                </c:pt>
                <c:pt idx="58">
                  <c:v>32.5</c:v>
                </c:pt>
                <c:pt idx="59">
                  <c:v>37.5</c:v>
                </c:pt>
                <c:pt idx="60">
                  <c:v>31.25</c:v>
                </c:pt>
                <c:pt idx="61">
                  <c:v>15.5</c:v>
                </c:pt>
                <c:pt idx="62">
                  <c:v>15</c:v>
                </c:pt>
                <c:pt idx="63">
                  <c:v>20.833333333333332</c:v>
                </c:pt>
                <c:pt idx="64">
                  <c:v>8</c:v>
                </c:pt>
                <c:pt idx="65">
                  <c:v>12.5</c:v>
                </c:pt>
                <c:pt idx="66">
                  <c:v>17.5</c:v>
                </c:pt>
                <c:pt idx="67">
                  <c:v>30.5</c:v>
                </c:pt>
                <c:pt idx="68">
                  <c:v>27.5</c:v>
                </c:pt>
                <c:pt idx="69">
                  <c:v>31.25</c:v>
                </c:pt>
                <c:pt idx="70">
                  <c:v>32.5</c:v>
                </c:pt>
                <c:pt idx="71">
                  <c:v>19.375</c:v>
                </c:pt>
                <c:pt idx="72">
                  <c:v>6.875</c:v>
                </c:pt>
                <c:pt idx="73">
                  <c:v>37.5</c:v>
                </c:pt>
                <c:pt idx="74">
                  <c:v>13</c:v>
                </c:pt>
                <c:pt idx="75">
                  <c:v>6.5</c:v>
                </c:pt>
                <c:pt idx="76">
                  <c:v>13</c:v>
                </c:pt>
                <c:pt idx="77">
                  <c:v>2.5</c:v>
                </c:pt>
                <c:pt idx="78">
                  <c:v>0.5</c:v>
                </c:pt>
                <c:pt idx="101">
                  <c:v>10</c:v>
                </c:pt>
                <c:pt idx="106">
                  <c:v>17.5</c:v>
                </c:pt>
                <c:pt idx="107">
                  <c:v>32.5</c:v>
                </c:pt>
                <c:pt idx="108">
                  <c:v>32.5</c:v>
                </c:pt>
                <c:pt idx="109">
                  <c:v>32.5</c:v>
                </c:pt>
                <c:pt idx="110">
                  <c:v>32.5</c:v>
                </c:pt>
                <c:pt idx="111">
                  <c:v>27.5</c:v>
                </c:pt>
                <c:pt idx="112">
                  <c:v>37.5</c:v>
                </c:pt>
                <c:pt idx="113">
                  <c:v>40</c:v>
                </c:pt>
                <c:pt idx="114">
                  <c:v>17.5</c:v>
                </c:pt>
                <c:pt idx="115">
                  <c:v>15.5</c:v>
                </c:pt>
                <c:pt idx="116">
                  <c:v>27.5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D0-4AAD-BFB3-B1C0522EA5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9061584"/>
        <c:axId val="649064304"/>
      </c:lineChart>
      <c:catAx>
        <c:axId val="64906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49064304"/>
        <c:crosses val="autoZero"/>
        <c:auto val="0"/>
        <c:lblAlgn val="ctr"/>
        <c:lblOffset val="100"/>
        <c:noMultiLvlLbl val="0"/>
      </c:catAx>
      <c:valAx>
        <c:axId val="649064304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 algn="ctr"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sv-SE" sz="1400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4906158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v-SE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sv-SE" sz="2400"/>
              <a:t>Block 20-40 cm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4072045098946562"/>
          <c:y val="7.9154416042822237E-2"/>
          <c:w val="0.80439578056896721"/>
          <c:h val="0.69876250380314309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4"/>
            <c:spPr>
              <a:solidFill>
                <a:schemeClr val="tx1">
                  <a:lumMod val="75000"/>
                  <a:lumOff val="25000"/>
                </a:schemeClr>
              </a:solidFill>
              <a:ln w="50800">
                <a:solidFill>
                  <a:sysClr val="windowText" lastClr="000000">
                    <a:lumMod val="75000"/>
                    <a:lumOff val="25000"/>
                  </a:sysClr>
                </a:solidFill>
              </a:ln>
            </c:spPr>
          </c:marker>
          <c:trendline>
            <c:spPr>
              <a:ln>
                <a:prstDash val="dash"/>
              </a:ln>
            </c:spPr>
            <c:trendlineType val="linear"/>
            <c:dispRSqr val="1"/>
            <c:dispEq val="0"/>
            <c:trendlineLbl>
              <c:layout>
                <c:manualLayout>
                  <c:x val="-5.7182380793591198E-2"/>
                  <c:y val="-0.14478463042050771"/>
                </c:manualLayout>
              </c:layout>
              <c:numFmt formatCode="#,##0.00" sourceLinked="0"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sv-SE"/>
                </a:p>
              </c:txPr>
            </c:trendlineLbl>
          </c:trendline>
          <c:cat>
            <c:strRef>
              <c:f>'Behandlat &amp; plots'!$C$4:$C$120</c:f>
              <c:strCache>
                <c:ptCount val="117"/>
                <c:pt idx="0">
                  <c:v>Vingängssjön</c:v>
                </c:pt>
                <c:pt idx="18">
                  <c:v>Sundh. (S-bäck)</c:v>
                </c:pt>
                <c:pt idx="28">
                  <c:v>Granh. (S-bäck)</c:v>
                </c:pt>
                <c:pt idx="39">
                  <c:v>Klarabro</c:v>
                </c:pt>
                <c:pt idx="46">
                  <c:v>Skyllbäcksh.</c:v>
                </c:pt>
                <c:pt idx="58">
                  <c:v>Tåsans mynning</c:v>
                </c:pt>
                <c:pt idx="70">
                  <c:v>Kärrbackstrand</c:v>
                </c:pt>
                <c:pt idx="78">
                  <c:v>n.s Strängsforsen</c:v>
                </c:pt>
                <c:pt idx="88">
                  <c:v>Båtstad</c:v>
                </c:pt>
                <c:pt idx="106">
                  <c:v>Höljes</c:v>
                </c:pt>
                <c:pt idx="116">
                  <c:v>Höljans mynning</c:v>
                </c:pt>
              </c:strCache>
            </c:strRef>
          </c:cat>
          <c:val>
            <c:numRef>
              <c:f>'Behandlat &amp; plots'!$AF$4:$AF$120</c:f>
              <c:numCache>
                <c:formatCode>0.00</c:formatCode>
                <c:ptCount val="117"/>
                <c:pt idx="0">
                  <c:v>0</c:v>
                </c:pt>
                <c:pt idx="1">
                  <c:v>0</c:v>
                </c:pt>
                <c:pt idx="2">
                  <c:v>0.25</c:v>
                </c:pt>
                <c:pt idx="3">
                  <c:v>0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7.75</c:v>
                </c:pt>
                <c:pt idx="8">
                  <c:v>0.625</c:v>
                </c:pt>
                <c:pt idx="9">
                  <c:v>0.41666666666666669</c:v>
                </c:pt>
                <c:pt idx="10">
                  <c:v>0.625</c:v>
                </c:pt>
                <c:pt idx="11">
                  <c:v>6.25</c:v>
                </c:pt>
                <c:pt idx="12">
                  <c:v>4.25</c:v>
                </c:pt>
                <c:pt idx="13">
                  <c:v>0</c:v>
                </c:pt>
                <c:pt idx="14">
                  <c:v>0.25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0.25</c:v>
                </c:pt>
                <c:pt idx="20">
                  <c:v>0.3125</c:v>
                </c:pt>
                <c:pt idx="21">
                  <c:v>0.41666666666666669</c:v>
                </c:pt>
                <c:pt idx="22">
                  <c:v>18.75</c:v>
                </c:pt>
                <c:pt idx="23">
                  <c:v>0.41666666666666669</c:v>
                </c:pt>
                <c:pt idx="24">
                  <c:v>0.3125</c:v>
                </c:pt>
                <c:pt idx="25">
                  <c:v>0</c:v>
                </c:pt>
                <c:pt idx="26">
                  <c:v>16.25</c:v>
                </c:pt>
                <c:pt idx="27">
                  <c:v>0.625</c:v>
                </c:pt>
                <c:pt idx="28">
                  <c:v>8</c:v>
                </c:pt>
                <c:pt idx="29">
                  <c:v>15.25</c:v>
                </c:pt>
                <c:pt idx="30">
                  <c:v>21.875</c:v>
                </c:pt>
                <c:pt idx="31">
                  <c:v>17</c:v>
                </c:pt>
                <c:pt idx="32">
                  <c:v>8</c:v>
                </c:pt>
                <c:pt idx="33">
                  <c:v>5.5</c:v>
                </c:pt>
                <c:pt idx="34">
                  <c:v>20.25</c:v>
                </c:pt>
                <c:pt idx="35">
                  <c:v>23.333333333333336</c:v>
                </c:pt>
                <c:pt idx="36">
                  <c:v>17.5</c:v>
                </c:pt>
                <c:pt idx="37">
                  <c:v>30.5</c:v>
                </c:pt>
                <c:pt idx="38">
                  <c:v>40.625</c:v>
                </c:pt>
                <c:pt idx="39">
                  <c:v>2.0833333333333335</c:v>
                </c:pt>
                <c:pt idx="40">
                  <c:v>27.75</c:v>
                </c:pt>
                <c:pt idx="41">
                  <c:v>25</c:v>
                </c:pt>
                <c:pt idx="42">
                  <c:v>19.25</c:v>
                </c:pt>
                <c:pt idx="43">
                  <c:v>31.5</c:v>
                </c:pt>
                <c:pt idx="44">
                  <c:v>22.8125</c:v>
                </c:pt>
                <c:pt idx="45">
                  <c:v>7</c:v>
                </c:pt>
                <c:pt idx="46">
                  <c:v>3.75</c:v>
                </c:pt>
                <c:pt idx="47">
                  <c:v>16.25</c:v>
                </c:pt>
                <c:pt idx="48">
                  <c:v>22.5</c:v>
                </c:pt>
                <c:pt idx="49">
                  <c:v>41.25</c:v>
                </c:pt>
                <c:pt idx="50">
                  <c:v>15.25</c:v>
                </c:pt>
                <c:pt idx="51">
                  <c:v>9.25</c:v>
                </c:pt>
                <c:pt idx="52">
                  <c:v>14</c:v>
                </c:pt>
                <c:pt idx="53">
                  <c:v>15.25</c:v>
                </c:pt>
                <c:pt idx="54">
                  <c:v>19.5</c:v>
                </c:pt>
                <c:pt idx="55">
                  <c:v>36.25</c:v>
                </c:pt>
                <c:pt idx="56">
                  <c:v>31.5</c:v>
                </c:pt>
                <c:pt idx="57">
                  <c:v>22.1875</c:v>
                </c:pt>
                <c:pt idx="58">
                  <c:v>26.25</c:v>
                </c:pt>
                <c:pt idx="59">
                  <c:v>26.25</c:v>
                </c:pt>
                <c:pt idx="60">
                  <c:v>18.75</c:v>
                </c:pt>
                <c:pt idx="61">
                  <c:v>25.5</c:v>
                </c:pt>
                <c:pt idx="62">
                  <c:v>39</c:v>
                </c:pt>
                <c:pt idx="63">
                  <c:v>23.333333333333332</c:v>
                </c:pt>
                <c:pt idx="64">
                  <c:v>16.5625</c:v>
                </c:pt>
                <c:pt idx="65">
                  <c:v>26.875</c:v>
                </c:pt>
                <c:pt idx="66">
                  <c:v>10.75</c:v>
                </c:pt>
                <c:pt idx="67">
                  <c:v>21.75</c:v>
                </c:pt>
                <c:pt idx="68">
                  <c:v>15.75</c:v>
                </c:pt>
                <c:pt idx="69">
                  <c:v>20.9375</c:v>
                </c:pt>
                <c:pt idx="70">
                  <c:v>21.75</c:v>
                </c:pt>
                <c:pt idx="71">
                  <c:v>22.1875</c:v>
                </c:pt>
                <c:pt idx="72">
                  <c:v>11.875</c:v>
                </c:pt>
                <c:pt idx="73">
                  <c:v>7.5</c:v>
                </c:pt>
                <c:pt idx="74">
                  <c:v>25.5</c:v>
                </c:pt>
                <c:pt idx="75">
                  <c:v>35.5</c:v>
                </c:pt>
                <c:pt idx="76">
                  <c:v>25.75</c:v>
                </c:pt>
                <c:pt idx="77">
                  <c:v>17.25</c:v>
                </c:pt>
                <c:pt idx="78">
                  <c:v>20.9375</c:v>
                </c:pt>
                <c:pt idx="101">
                  <c:v>10</c:v>
                </c:pt>
                <c:pt idx="106">
                  <c:v>0</c:v>
                </c:pt>
                <c:pt idx="107">
                  <c:v>7.5</c:v>
                </c:pt>
                <c:pt idx="108">
                  <c:v>8</c:v>
                </c:pt>
                <c:pt idx="109">
                  <c:v>7.75</c:v>
                </c:pt>
                <c:pt idx="110">
                  <c:v>17.5</c:v>
                </c:pt>
                <c:pt idx="111">
                  <c:v>12.5</c:v>
                </c:pt>
                <c:pt idx="112">
                  <c:v>5.25</c:v>
                </c:pt>
                <c:pt idx="113">
                  <c:v>19</c:v>
                </c:pt>
                <c:pt idx="114">
                  <c:v>25</c:v>
                </c:pt>
                <c:pt idx="115">
                  <c:v>22.75</c:v>
                </c:pt>
                <c:pt idx="116">
                  <c:v>19.25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0D8-424E-91A5-74F9B6FC3E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2268224"/>
        <c:axId val="652267680"/>
      </c:lineChart>
      <c:catAx>
        <c:axId val="65226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52267680"/>
        <c:crosses val="autoZero"/>
        <c:auto val="0"/>
        <c:lblAlgn val="ctr"/>
        <c:lblOffset val="100"/>
        <c:noMultiLvlLbl val="0"/>
      </c:catAx>
      <c:valAx>
        <c:axId val="652267680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 algn="ctr"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sv-SE" sz="1400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5226822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v-SE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sv-SE" sz="2400"/>
              <a:t>Block 40-200 cm</a:t>
            </a:r>
          </a:p>
        </c:rich>
      </c:tx>
      <c:layout>
        <c:manualLayout>
          <c:xMode val="edge"/>
          <c:yMode val="edge"/>
          <c:x val="0.32102250616218525"/>
          <c:y val="0.1155143485726231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4072045098946562"/>
          <c:y val="7.9154416042822237E-2"/>
          <c:w val="0.80439578056896721"/>
          <c:h val="0.67313391948455426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4"/>
            <c:spPr>
              <a:solidFill>
                <a:schemeClr val="tx1">
                  <a:lumMod val="75000"/>
                  <a:lumOff val="25000"/>
                </a:schemeClr>
              </a:solidFill>
              <a:ln w="50800">
                <a:solidFill>
                  <a:sysClr val="windowText" lastClr="000000">
                    <a:lumMod val="75000"/>
                    <a:lumOff val="25000"/>
                  </a:sysClr>
                </a:solidFill>
              </a:ln>
            </c:spPr>
          </c:marker>
          <c:trendline>
            <c:spPr>
              <a:ln>
                <a:prstDash val="dash"/>
              </a:ln>
            </c:spPr>
            <c:trendlineType val="linear"/>
            <c:dispRSqr val="0"/>
            <c:dispEq val="0"/>
          </c:trendline>
          <c:cat>
            <c:strRef>
              <c:f>'Behandlat &amp; plots'!$C$4:$C$120</c:f>
              <c:strCache>
                <c:ptCount val="117"/>
                <c:pt idx="0">
                  <c:v>Vingängssjön</c:v>
                </c:pt>
                <c:pt idx="18">
                  <c:v>Sundh. (S-bäck)</c:v>
                </c:pt>
                <c:pt idx="28">
                  <c:v>Granh. (S-bäck)</c:v>
                </c:pt>
                <c:pt idx="39">
                  <c:v>Klarabro</c:v>
                </c:pt>
                <c:pt idx="46">
                  <c:v>Skyllbäcksh.</c:v>
                </c:pt>
                <c:pt idx="58">
                  <c:v>Tåsans mynning</c:v>
                </c:pt>
                <c:pt idx="70">
                  <c:v>Kärrbackstrand</c:v>
                </c:pt>
                <c:pt idx="78">
                  <c:v>n.s Strängsforsen</c:v>
                </c:pt>
                <c:pt idx="88">
                  <c:v>Båtstad</c:v>
                </c:pt>
                <c:pt idx="106">
                  <c:v>Höljes</c:v>
                </c:pt>
                <c:pt idx="116">
                  <c:v>Höljans mynning</c:v>
                </c:pt>
              </c:strCache>
            </c:strRef>
          </c:cat>
          <c:val>
            <c:numRef>
              <c:f>'Behandlat &amp; plots'!$AH$4:$AH$120</c:f>
              <c:numCache>
                <c:formatCode>0.00</c:formatCode>
                <c:ptCount val="1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0.625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2.5</c:v>
                </c:pt>
                <c:pt idx="32">
                  <c:v>0</c:v>
                </c:pt>
                <c:pt idx="33">
                  <c:v>0</c:v>
                </c:pt>
                <c:pt idx="34">
                  <c:v>2.5</c:v>
                </c:pt>
                <c:pt idx="35">
                  <c:v>0</c:v>
                </c:pt>
                <c:pt idx="36">
                  <c:v>0</c:v>
                </c:pt>
                <c:pt idx="37">
                  <c:v>7.5</c:v>
                </c:pt>
                <c:pt idx="38">
                  <c:v>0</c:v>
                </c:pt>
                <c:pt idx="39">
                  <c:v>29.166666666666668</c:v>
                </c:pt>
                <c:pt idx="40">
                  <c:v>0</c:v>
                </c:pt>
                <c:pt idx="41">
                  <c:v>12.5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15</c:v>
                </c:pt>
                <c:pt idx="46">
                  <c:v>0</c:v>
                </c:pt>
                <c:pt idx="47">
                  <c:v>0</c:v>
                </c:pt>
                <c:pt idx="48">
                  <c:v>2.5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7.5</c:v>
                </c:pt>
                <c:pt idx="54">
                  <c:v>0</c:v>
                </c:pt>
                <c:pt idx="55">
                  <c:v>0</c:v>
                </c:pt>
                <c:pt idx="56">
                  <c:v>15</c:v>
                </c:pt>
                <c:pt idx="57">
                  <c:v>21.875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7.5</c:v>
                </c:pt>
                <c:pt idx="62">
                  <c:v>12.5</c:v>
                </c:pt>
                <c:pt idx="63">
                  <c:v>0</c:v>
                </c:pt>
                <c:pt idx="64">
                  <c:v>40.625</c:v>
                </c:pt>
                <c:pt idx="65">
                  <c:v>0</c:v>
                </c:pt>
                <c:pt idx="66">
                  <c:v>25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7.5</c:v>
                </c:pt>
                <c:pt idx="71">
                  <c:v>31.25</c:v>
                </c:pt>
                <c:pt idx="72">
                  <c:v>68.75</c:v>
                </c:pt>
                <c:pt idx="73">
                  <c:v>0</c:v>
                </c:pt>
                <c:pt idx="74">
                  <c:v>12.5</c:v>
                </c:pt>
                <c:pt idx="75">
                  <c:v>12.5</c:v>
                </c:pt>
                <c:pt idx="76">
                  <c:v>15</c:v>
                </c:pt>
                <c:pt idx="77">
                  <c:v>67.5</c:v>
                </c:pt>
                <c:pt idx="78">
                  <c:v>53.125</c:v>
                </c:pt>
                <c:pt idx="101">
                  <c:v>10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12.5</c:v>
                </c:pt>
                <c:pt idx="113">
                  <c:v>2.5</c:v>
                </c:pt>
                <c:pt idx="114">
                  <c:v>20</c:v>
                </c:pt>
                <c:pt idx="115">
                  <c:v>25</c:v>
                </c:pt>
                <c:pt idx="116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9C-4752-834E-61FC095E18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2268768"/>
        <c:axId val="652266592"/>
      </c:lineChart>
      <c:catAx>
        <c:axId val="65226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52266592"/>
        <c:crosses val="autoZero"/>
        <c:auto val="0"/>
        <c:lblAlgn val="ctr"/>
        <c:lblOffset val="100"/>
        <c:noMultiLvlLbl val="0"/>
      </c:catAx>
      <c:valAx>
        <c:axId val="652266592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 algn="ctr"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sv-SE" sz="1400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5226876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v-SE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4081316734473452E-2"/>
          <c:y val="7.9154416042822237E-2"/>
          <c:w val="0.85103490318180031"/>
          <c:h val="0.67313391948455426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4"/>
            <c:spPr>
              <a:solidFill>
                <a:schemeClr val="tx1">
                  <a:lumMod val="75000"/>
                  <a:lumOff val="25000"/>
                </a:schemeClr>
              </a:solidFill>
              <a:ln w="50800">
                <a:solidFill>
                  <a:sysClr val="windowText" lastClr="000000">
                    <a:lumMod val="75000"/>
                    <a:lumOff val="25000"/>
                  </a:sysClr>
                </a:solidFill>
              </a:ln>
            </c:spPr>
          </c:marker>
          <c:trendline>
            <c:spPr>
              <a:ln>
                <a:prstDash val="dash"/>
              </a:ln>
            </c:spPr>
            <c:trendlineType val="linear"/>
            <c:dispRSqr val="1"/>
            <c:dispEq val="0"/>
            <c:trendlineLbl>
              <c:layout>
                <c:manualLayout>
                  <c:x val="-0.35093310043225401"/>
                  <c:y val="0.14401389935886871"/>
                </c:manualLayout>
              </c:layout>
              <c:numFmt formatCode="#,##0.00" sourceLinked="0"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sv-SE"/>
                </a:p>
              </c:txPr>
            </c:trendlineLbl>
          </c:trendline>
          <c:cat>
            <c:strRef>
              <c:f>'Behandlat &amp; plots'!$C$4:$C$82</c:f>
              <c:strCache>
                <c:ptCount val="79"/>
                <c:pt idx="0">
                  <c:v>Vingängssjön</c:v>
                </c:pt>
                <c:pt idx="18">
                  <c:v>Sundh. (S-bäck)</c:v>
                </c:pt>
                <c:pt idx="28">
                  <c:v>Granh. (S-bäck)</c:v>
                </c:pt>
                <c:pt idx="39">
                  <c:v>Klarabro</c:v>
                </c:pt>
                <c:pt idx="46">
                  <c:v>Skyllbäcksh.</c:v>
                </c:pt>
                <c:pt idx="58">
                  <c:v>Tåsans mynning</c:v>
                </c:pt>
                <c:pt idx="70">
                  <c:v>Kärrbackstrand</c:v>
                </c:pt>
                <c:pt idx="78">
                  <c:v>n.s Strängsforsen</c:v>
                </c:pt>
              </c:strCache>
            </c:strRef>
          </c:cat>
          <c:val>
            <c:numRef>
              <c:f>'Behandlat &amp; plots'!$AQ$4:$AQ$82</c:f>
              <c:numCache>
                <c:formatCode>General</c:formatCode>
                <c:ptCount val="79"/>
                <c:pt idx="0">
                  <c:v>0.58250000000000002</c:v>
                </c:pt>
                <c:pt idx="1">
                  <c:v>0.5</c:v>
                </c:pt>
                <c:pt idx="2">
                  <c:v>1.25</c:v>
                </c:pt>
                <c:pt idx="3">
                  <c:v>0.16500000000000001</c:v>
                </c:pt>
                <c:pt idx="4">
                  <c:v>5.665</c:v>
                </c:pt>
                <c:pt idx="5">
                  <c:v>0.5</c:v>
                </c:pt>
                <c:pt idx="6">
                  <c:v>0.5</c:v>
                </c:pt>
                <c:pt idx="7">
                  <c:v>0.58250000000000002</c:v>
                </c:pt>
                <c:pt idx="8">
                  <c:v>0.58250000000000002</c:v>
                </c:pt>
                <c:pt idx="9">
                  <c:v>2.125</c:v>
                </c:pt>
                <c:pt idx="10">
                  <c:v>8.2500000000000004E-2</c:v>
                </c:pt>
                <c:pt idx="11">
                  <c:v>0.25</c:v>
                </c:pt>
                <c:pt idx="12">
                  <c:v>0.66500000000000004</c:v>
                </c:pt>
                <c:pt idx="13">
                  <c:v>0.66500000000000004</c:v>
                </c:pt>
                <c:pt idx="14">
                  <c:v>0.66500000000000004</c:v>
                </c:pt>
                <c:pt idx="15">
                  <c:v>0</c:v>
                </c:pt>
                <c:pt idx="16">
                  <c:v>0.66500000000000004</c:v>
                </c:pt>
                <c:pt idx="17">
                  <c:v>0</c:v>
                </c:pt>
                <c:pt idx="18">
                  <c:v>0.66500000000000004</c:v>
                </c:pt>
                <c:pt idx="19">
                  <c:v>0.66500000000000004</c:v>
                </c:pt>
                <c:pt idx="20">
                  <c:v>0.25</c:v>
                </c:pt>
                <c:pt idx="21">
                  <c:v>0.91500000000000004</c:v>
                </c:pt>
                <c:pt idx="22">
                  <c:v>1.5</c:v>
                </c:pt>
                <c:pt idx="23">
                  <c:v>0.375</c:v>
                </c:pt>
                <c:pt idx="24">
                  <c:v>1.0825</c:v>
                </c:pt>
                <c:pt idx="25">
                  <c:v>3.3325</c:v>
                </c:pt>
                <c:pt idx="26">
                  <c:v>0.5</c:v>
                </c:pt>
                <c:pt idx="27">
                  <c:v>3.3325</c:v>
                </c:pt>
                <c:pt idx="28">
                  <c:v>4.5</c:v>
                </c:pt>
                <c:pt idx="29">
                  <c:v>3.0825</c:v>
                </c:pt>
                <c:pt idx="30">
                  <c:v>1.875</c:v>
                </c:pt>
                <c:pt idx="31">
                  <c:v>3.25</c:v>
                </c:pt>
                <c:pt idx="32">
                  <c:v>4.75</c:v>
                </c:pt>
                <c:pt idx="33">
                  <c:v>4.75</c:v>
                </c:pt>
                <c:pt idx="34">
                  <c:v>3.165</c:v>
                </c:pt>
                <c:pt idx="35">
                  <c:v>5.5</c:v>
                </c:pt>
                <c:pt idx="36">
                  <c:v>0.75</c:v>
                </c:pt>
                <c:pt idx="37">
                  <c:v>1.3325</c:v>
                </c:pt>
                <c:pt idx="38">
                  <c:v>1.75</c:v>
                </c:pt>
                <c:pt idx="39">
                  <c:v>0</c:v>
                </c:pt>
                <c:pt idx="40">
                  <c:v>0.75</c:v>
                </c:pt>
                <c:pt idx="41">
                  <c:v>1.25</c:v>
                </c:pt>
                <c:pt idx="42">
                  <c:v>1.5825</c:v>
                </c:pt>
                <c:pt idx="43">
                  <c:v>4.5824999999999996</c:v>
                </c:pt>
                <c:pt idx="44">
                  <c:v>5.375</c:v>
                </c:pt>
                <c:pt idx="45">
                  <c:v>6.1875</c:v>
                </c:pt>
                <c:pt idx="46">
                  <c:v>2.3325</c:v>
                </c:pt>
                <c:pt idx="47">
                  <c:v>0.75</c:v>
                </c:pt>
                <c:pt idx="48">
                  <c:v>0.75</c:v>
                </c:pt>
                <c:pt idx="49">
                  <c:v>1.915</c:v>
                </c:pt>
                <c:pt idx="50">
                  <c:v>4</c:v>
                </c:pt>
                <c:pt idx="51">
                  <c:v>5.4574999999999996</c:v>
                </c:pt>
                <c:pt idx="52">
                  <c:v>6.915</c:v>
                </c:pt>
                <c:pt idx="53">
                  <c:v>5.5824999999999996</c:v>
                </c:pt>
                <c:pt idx="54">
                  <c:v>4.25</c:v>
                </c:pt>
                <c:pt idx="55">
                  <c:v>2.145</c:v>
                </c:pt>
                <c:pt idx="56">
                  <c:v>2.375</c:v>
                </c:pt>
                <c:pt idx="57">
                  <c:v>2.665</c:v>
                </c:pt>
                <c:pt idx="58">
                  <c:v>0.5</c:v>
                </c:pt>
                <c:pt idx="59">
                  <c:v>3.25</c:v>
                </c:pt>
                <c:pt idx="60">
                  <c:v>2.75</c:v>
                </c:pt>
                <c:pt idx="61">
                  <c:v>2.75</c:v>
                </c:pt>
                <c:pt idx="62">
                  <c:v>2.165</c:v>
                </c:pt>
                <c:pt idx="63">
                  <c:v>2.8325</c:v>
                </c:pt>
                <c:pt idx="64">
                  <c:v>2.25</c:v>
                </c:pt>
                <c:pt idx="65">
                  <c:v>1.8325</c:v>
                </c:pt>
                <c:pt idx="66">
                  <c:v>2.75</c:v>
                </c:pt>
                <c:pt idx="67">
                  <c:v>3.8325</c:v>
                </c:pt>
                <c:pt idx="68">
                  <c:v>3.0825</c:v>
                </c:pt>
                <c:pt idx="69">
                  <c:v>7.25</c:v>
                </c:pt>
                <c:pt idx="70">
                  <c:v>8.8324999999999996</c:v>
                </c:pt>
                <c:pt idx="71">
                  <c:v>10.414999999999999</c:v>
                </c:pt>
                <c:pt idx="72">
                  <c:v>4.165</c:v>
                </c:pt>
                <c:pt idx="73">
                  <c:v>6.915</c:v>
                </c:pt>
                <c:pt idx="74">
                  <c:v>6.915</c:v>
                </c:pt>
                <c:pt idx="75">
                  <c:v>8.9149999999999991</c:v>
                </c:pt>
                <c:pt idx="76">
                  <c:v>7.52</c:v>
                </c:pt>
                <c:pt idx="77">
                  <c:v>6.125</c:v>
                </c:pt>
                <c:pt idx="78">
                  <c:v>9.125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6B-413E-8037-F0A8233C73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4714208"/>
        <c:axId val="714714752"/>
      </c:lineChart>
      <c:catAx>
        <c:axId val="71471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714714752"/>
        <c:crosses val="autoZero"/>
        <c:auto val="0"/>
        <c:lblAlgn val="ctr"/>
        <c:lblOffset val="100"/>
        <c:noMultiLvlLbl val="0"/>
      </c:catAx>
      <c:valAx>
        <c:axId val="714714752"/>
        <c:scaling>
          <c:orientation val="minMax"/>
          <c:max val="1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sv-SE" sz="1400" b="1" i="0" u="none" strike="noStrike" baseline="0" dirty="0">
                    <a:solidFill>
                      <a:srgbClr val="000000"/>
                    </a:solidFill>
                    <a:latin typeface="Calibri"/>
                    <a:cs typeface="Calibri"/>
                  </a:rPr>
                  <a:t>N/m</a:t>
                </a:r>
                <a:r>
                  <a:rPr lang="sv-SE" sz="1400" b="1" i="0" u="none" strike="noStrike" baseline="30000" dirty="0">
                    <a:solidFill>
                      <a:srgbClr val="000000"/>
                    </a:solidFill>
                    <a:latin typeface="Calibri"/>
                    <a:cs typeface="Calibri"/>
                  </a:rPr>
                  <a:t>2</a:t>
                </a:r>
              </a:p>
            </c:rich>
          </c:tx>
          <c:layout>
            <c:manualLayout>
              <c:xMode val="edge"/>
              <c:yMode val="edge"/>
              <c:x val="2.7279102162114783E-2"/>
              <c:y val="0.37453951473623415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71471420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v-SE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err="1">
                <a:solidFill>
                  <a:schemeClr val="tx1"/>
                </a:solidFill>
              </a:rPr>
              <a:t>Fördelning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habitatklasser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idag</a:t>
            </a:r>
            <a:endParaRPr lang="en-US" sz="2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C28-4941-87F2-93D209D1891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C28-4941-87F2-93D209D18914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C28-4941-87F2-93D209D18914}"/>
              </c:ext>
            </c:extLst>
          </c:dPt>
          <c:cat>
            <c:strRef>
              <c:f>Blad1!$C$3:$C$5</c:f>
              <c:strCache>
                <c:ptCount val="3"/>
                <c:pt idx="0">
                  <c:v>Klass 0-1</c:v>
                </c:pt>
                <c:pt idx="1">
                  <c:v>Klass 2</c:v>
                </c:pt>
                <c:pt idx="2">
                  <c:v>Klass 3</c:v>
                </c:pt>
              </c:strCache>
            </c:strRef>
          </c:cat>
          <c:val>
            <c:numRef>
              <c:f>Blad1!$D$3:$D$5</c:f>
              <c:numCache>
                <c:formatCode>General</c:formatCode>
                <c:ptCount val="3"/>
                <c:pt idx="0">
                  <c:v>49</c:v>
                </c:pt>
                <c:pt idx="1">
                  <c:v>244</c:v>
                </c:pt>
                <c:pt idx="2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C28-4941-87F2-93D209D18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sv-SE"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sv-SE" sz="2400" dirty="0"/>
              <a:t>Fördelning av habitatklasser </a:t>
            </a:r>
            <a:r>
              <a:rPr lang="sv-SE" sz="2400" b="1" dirty="0"/>
              <a:t>efter rehab.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sv-SE"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11-4C3E-B588-65C3784613B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11-4C3E-B588-65C3784613B4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11-4C3E-B588-65C3784613B4}"/>
              </c:ext>
            </c:extLst>
          </c:dPt>
          <c:cat>
            <c:strRef>
              <c:f>Blad1!$C$7:$C$9</c:f>
              <c:strCache>
                <c:ptCount val="3"/>
                <c:pt idx="0">
                  <c:v>Klass 0-1</c:v>
                </c:pt>
                <c:pt idx="1">
                  <c:v>Klass 2</c:v>
                </c:pt>
                <c:pt idx="2">
                  <c:v>Klass 3</c:v>
                </c:pt>
              </c:strCache>
            </c:strRef>
          </c:cat>
          <c:val>
            <c:numRef>
              <c:f>Blad1!$D$7:$D$9</c:f>
              <c:numCache>
                <c:formatCode>General</c:formatCode>
                <c:ptCount val="3"/>
                <c:pt idx="0">
                  <c:v>18</c:v>
                </c:pt>
                <c:pt idx="1">
                  <c:v>106</c:v>
                </c:pt>
                <c:pt idx="2">
                  <c:v>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F11-4C3E-B588-65C3784613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sv-SE"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sv-SE" sz="9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sv-SE" sz="2400"/>
              <a:t>Sten 5-10 cm</a:t>
            </a:r>
          </a:p>
        </c:rich>
      </c:tx>
      <c:layout>
        <c:manualLayout>
          <c:xMode val="edge"/>
          <c:yMode val="edge"/>
          <c:x val="0.26749684136861579"/>
          <c:y val="0.13017371052563559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9.7884593815861162E-2"/>
          <c:y val="7.9560114082203232E-2"/>
          <c:w val="0.85754506714292389"/>
          <c:h val="0.68532187499907515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4"/>
            <c:spPr>
              <a:solidFill>
                <a:schemeClr val="tx1">
                  <a:lumMod val="75000"/>
                  <a:lumOff val="25000"/>
                </a:schemeClr>
              </a:solidFill>
              <a:ln w="50800">
                <a:solidFill>
                  <a:sysClr val="windowText" lastClr="000000">
                    <a:lumMod val="75000"/>
                    <a:lumOff val="25000"/>
                  </a:sysClr>
                </a:solidFill>
              </a:ln>
            </c:spPr>
          </c:marker>
          <c:trendline>
            <c:spPr>
              <a:ln>
                <a:prstDash val="dash"/>
              </a:ln>
            </c:spPr>
            <c:trendlineType val="linear"/>
            <c:dispRSqr val="0"/>
            <c:dispEq val="0"/>
          </c:trendline>
          <c:cat>
            <c:strRef>
              <c:f>'Behandlat &amp; plots'!$C$4:$C$120</c:f>
              <c:strCache>
                <c:ptCount val="117"/>
                <c:pt idx="0">
                  <c:v>Vingängssjön</c:v>
                </c:pt>
                <c:pt idx="18">
                  <c:v>Sundh. (S-bäck)</c:v>
                </c:pt>
                <c:pt idx="28">
                  <c:v>Granh. (S-bäck)</c:v>
                </c:pt>
                <c:pt idx="39">
                  <c:v>Klarabro</c:v>
                </c:pt>
                <c:pt idx="46">
                  <c:v>Skyllbäcksh.</c:v>
                </c:pt>
                <c:pt idx="58">
                  <c:v>Tåsans mynning</c:v>
                </c:pt>
                <c:pt idx="70">
                  <c:v>Kärrbackstrand</c:v>
                </c:pt>
                <c:pt idx="78">
                  <c:v>n.s Strängsforsen</c:v>
                </c:pt>
                <c:pt idx="88">
                  <c:v>Båtstad</c:v>
                </c:pt>
                <c:pt idx="106">
                  <c:v>Höljes</c:v>
                </c:pt>
                <c:pt idx="116">
                  <c:v>Höljans mynning</c:v>
                </c:pt>
              </c:strCache>
            </c:strRef>
          </c:cat>
          <c:val>
            <c:numRef>
              <c:f>'Behandlat &amp; plots'!$T$4:$T$120</c:f>
              <c:numCache>
                <c:formatCode>0.00</c:formatCode>
                <c:ptCount val="117"/>
                <c:pt idx="0">
                  <c:v>25</c:v>
                </c:pt>
                <c:pt idx="1">
                  <c:v>15.5</c:v>
                </c:pt>
                <c:pt idx="2">
                  <c:v>15</c:v>
                </c:pt>
                <c:pt idx="3">
                  <c:v>10.5</c:v>
                </c:pt>
                <c:pt idx="4">
                  <c:v>27.5</c:v>
                </c:pt>
                <c:pt idx="5">
                  <c:v>22.5</c:v>
                </c:pt>
                <c:pt idx="6">
                  <c:v>32.5</c:v>
                </c:pt>
                <c:pt idx="7">
                  <c:v>37.5</c:v>
                </c:pt>
                <c:pt idx="8">
                  <c:v>18.75</c:v>
                </c:pt>
                <c:pt idx="9">
                  <c:v>45.833333333333336</c:v>
                </c:pt>
                <c:pt idx="10">
                  <c:v>25</c:v>
                </c:pt>
                <c:pt idx="11">
                  <c:v>43.75</c:v>
                </c:pt>
                <c:pt idx="12">
                  <c:v>32.5</c:v>
                </c:pt>
                <c:pt idx="13">
                  <c:v>37.5</c:v>
                </c:pt>
                <c:pt idx="14">
                  <c:v>37.5</c:v>
                </c:pt>
                <c:pt idx="15">
                  <c:v>27.5</c:v>
                </c:pt>
                <c:pt idx="16">
                  <c:v>22.5</c:v>
                </c:pt>
                <c:pt idx="17">
                  <c:v>43.75</c:v>
                </c:pt>
                <c:pt idx="18">
                  <c:v>32.5</c:v>
                </c:pt>
                <c:pt idx="19">
                  <c:v>37.5</c:v>
                </c:pt>
                <c:pt idx="20">
                  <c:v>31.25</c:v>
                </c:pt>
                <c:pt idx="21">
                  <c:v>37.5</c:v>
                </c:pt>
                <c:pt idx="22">
                  <c:v>29.166666666666668</c:v>
                </c:pt>
                <c:pt idx="23">
                  <c:v>45.833333333333336</c:v>
                </c:pt>
                <c:pt idx="24">
                  <c:v>37.5</c:v>
                </c:pt>
                <c:pt idx="25">
                  <c:v>43.75</c:v>
                </c:pt>
                <c:pt idx="26">
                  <c:v>12.5</c:v>
                </c:pt>
                <c:pt idx="27">
                  <c:v>37.5</c:v>
                </c:pt>
                <c:pt idx="28">
                  <c:v>20</c:v>
                </c:pt>
                <c:pt idx="29">
                  <c:v>27.5</c:v>
                </c:pt>
                <c:pt idx="30">
                  <c:v>31.25</c:v>
                </c:pt>
                <c:pt idx="31">
                  <c:v>30.5</c:v>
                </c:pt>
                <c:pt idx="32">
                  <c:v>27.5</c:v>
                </c:pt>
                <c:pt idx="33">
                  <c:v>25.5</c:v>
                </c:pt>
                <c:pt idx="34">
                  <c:v>20.5</c:v>
                </c:pt>
                <c:pt idx="35">
                  <c:v>8.3333333333333339</c:v>
                </c:pt>
                <c:pt idx="36">
                  <c:v>18</c:v>
                </c:pt>
                <c:pt idx="37">
                  <c:v>6</c:v>
                </c:pt>
                <c:pt idx="38">
                  <c:v>7.5</c:v>
                </c:pt>
                <c:pt idx="39">
                  <c:v>0</c:v>
                </c:pt>
                <c:pt idx="40">
                  <c:v>18.5</c:v>
                </c:pt>
                <c:pt idx="41">
                  <c:v>20.5</c:v>
                </c:pt>
                <c:pt idx="42">
                  <c:v>27.5</c:v>
                </c:pt>
                <c:pt idx="43">
                  <c:v>20</c:v>
                </c:pt>
                <c:pt idx="44">
                  <c:v>10</c:v>
                </c:pt>
                <c:pt idx="45">
                  <c:v>9.375</c:v>
                </c:pt>
                <c:pt idx="46">
                  <c:v>32.5</c:v>
                </c:pt>
                <c:pt idx="47">
                  <c:v>30.5</c:v>
                </c:pt>
                <c:pt idx="48">
                  <c:v>18</c:v>
                </c:pt>
                <c:pt idx="49">
                  <c:v>10.5</c:v>
                </c:pt>
                <c:pt idx="50">
                  <c:v>32.5</c:v>
                </c:pt>
                <c:pt idx="51">
                  <c:v>22.5</c:v>
                </c:pt>
                <c:pt idx="52">
                  <c:v>27.5</c:v>
                </c:pt>
                <c:pt idx="53">
                  <c:v>27.5</c:v>
                </c:pt>
                <c:pt idx="54">
                  <c:v>20.5</c:v>
                </c:pt>
                <c:pt idx="55">
                  <c:v>8.5</c:v>
                </c:pt>
                <c:pt idx="56">
                  <c:v>5.5</c:v>
                </c:pt>
                <c:pt idx="57">
                  <c:v>3.75</c:v>
                </c:pt>
                <c:pt idx="58">
                  <c:v>13.5</c:v>
                </c:pt>
                <c:pt idx="59">
                  <c:v>10.5</c:v>
                </c:pt>
                <c:pt idx="60">
                  <c:v>15.625</c:v>
                </c:pt>
                <c:pt idx="61">
                  <c:v>18.5</c:v>
                </c:pt>
                <c:pt idx="62">
                  <c:v>6.5</c:v>
                </c:pt>
                <c:pt idx="63">
                  <c:v>17.5</c:v>
                </c:pt>
                <c:pt idx="64">
                  <c:v>11</c:v>
                </c:pt>
                <c:pt idx="65">
                  <c:v>5.5</c:v>
                </c:pt>
                <c:pt idx="66">
                  <c:v>5.5</c:v>
                </c:pt>
                <c:pt idx="67">
                  <c:v>15.5</c:v>
                </c:pt>
                <c:pt idx="68">
                  <c:v>25.5</c:v>
                </c:pt>
                <c:pt idx="69">
                  <c:v>22.5</c:v>
                </c:pt>
                <c:pt idx="70">
                  <c:v>15.5</c:v>
                </c:pt>
                <c:pt idx="71">
                  <c:v>6.25</c:v>
                </c:pt>
                <c:pt idx="72">
                  <c:v>3.125</c:v>
                </c:pt>
                <c:pt idx="73">
                  <c:v>0</c:v>
                </c:pt>
                <c:pt idx="74">
                  <c:v>5</c:v>
                </c:pt>
                <c:pt idx="75">
                  <c:v>7.5</c:v>
                </c:pt>
                <c:pt idx="76">
                  <c:v>6</c:v>
                </c:pt>
                <c:pt idx="77">
                  <c:v>3</c:v>
                </c:pt>
                <c:pt idx="78">
                  <c:v>0.5</c:v>
                </c:pt>
                <c:pt idx="101">
                  <c:v>10</c:v>
                </c:pt>
                <c:pt idx="106">
                  <c:v>37.5</c:v>
                </c:pt>
                <c:pt idx="107">
                  <c:v>32.5</c:v>
                </c:pt>
                <c:pt idx="108">
                  <c:v>27.5</c:v>
                </c:pt>
                <c:pt idx="109">
                  <c:v>27.5</c:v>
                </c:pt>
                <c:pt idx="110">
                  <c:v>13.5</c:v>
                </c:pt>
                <c:pt idx="111">
                  <c:v>32.5</c:v>
                </c:pt>
                <c:pt idx="112">
                  <c:v>27.5</c:v>
                </c:pt>
                <c:pt idx="113">
                  <c:v>12.5</c:v>
                </c:pt>
                <c:pt idx="114">
                  <c:v>5</c:v>
                </c:pt>
                <c:pt idx="115">
                  <c:v>8</c:v>
                </c:pt>
                <c:pt idx="116">
                  <c:v>12.5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C83-4545-AE2B-84715EE58F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6399520"/>
        <c:axId val="658183408"/>
      </c:lineChart>
      <c:catAx>
        <c:axId val="64639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58183408"/>
        <c:crosses val="autoZero"/>
        <c:auto val="0"/>
        <c:lblAlgn val="ctr"/>
        <c:lblOffset val="100"/>
        <c:noMultiLvlLbl val="0"/>
      </c:catAx>
      <c:valAx>
        <c:axId val="658183408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 algn="ctr"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sv-SE" sz="1400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4639952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v-SE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sv-SE"/>
              <a:t>Sten 2-5 cm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4072045098946562"/>
          <c:y val="7.9154416042822237E-2"/>
          <c:w val="0.80439578056896721"/>
          <c:h val="0.67313391948455426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4"/>
            <c:spPr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marker>
          <c:trendline>
            <c:spPr>
              <a:ln>
                <a:prstDash val="dash"/>
              </a:ln>
            </c:spPr>
            <c:trendlineType val="linear"/>
            <c:dispRSqr val="1"/>
            <c:dispEq val="0"/>
            <c:trendlineLbl>
              <c:layout>
                <c:manualLayout>
                  <c:x val="-5.7182380793591198E-2"/>
                  <c:y val="-0.14478463042050771"/>
                </c:manualLayout>
              </c:layout>
              <c:numFmt formatCode="#,##0.00" sourceLinked="0"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sv-SE"/>
                </a:p>
              </c:txPr>
            </c:trendlineLbl>
          </c:trendline>
          <c:cat>
            <c:strRef>
              <c:f>'Behandlat &amp; plots'!$C$4:$C$120</c:f>
              <c:strCache>
                <c:ptCount val="117"/>
                <c:pt idx="0">
                  <c:v>Vingängssjön</c:v>
                </c:pt>
                <c:pt idx="18">
                  <c:v>Sundh. (S-bäck)</c:v>
                </c:pt>
                <c:pt idx="28">
                  <c:v>Granh. (S-bäck)</c:v>
                </c:pt>
                <c:pt idx="39">
                  <c:v>Klarabro</c:v>
                </c:pt>
                <c:pt idx="46">
                  <c:v>Skyllbäcksh.</c:v>
                </c:pt>
                <c:pt idx="58">
                  <c:v>Tåsans mynning</c:v>
                </c:pt>
                <c:pt idx="70">
                  <c:v>Kärrbackstrand</c:v>
                </c:pt>
                <c:pt idx="78">
                  <c:v>n.s Strängsforsen</c:v>
                </c:pt>
                <c:pt idx="88">
                  <c:v>Båtstad</c:v>
                </c:pt>
                <c:pt idx="106">
                  <c:v>Höljes</c:v>
                </c:pt>
                <c:pt idx="116">
                  <c:v>Höljans mynning</c:v>
                </c:pt>
              </c:strCache>
            </c:strRef>
          </c:cat>
          <c:val>
            <c:numRef>
              <c:f>'Behandlat &amp; plots'!$R$4:$R$120</c:f>
              <c:numCache>
                <c:formatCode>0.00</c:formatCode>
                <c:ptCount val="117"/>
                <c:pt idx="0">
                  <c:v>62.5</c:v>
                </c:pt>
                <c:pt idx="1">
                  <c:v>57.5</c:v>
                </c:pt>
                <c:pt idx="2">
                  <c:v>40</c:v>
                </c:pt>
                <c:pt idx="3">
                  <c:v>52.5</c:v>
                </c:pt>
                <c:pt idx="4">
                  <c:v>32.5</c:v>
                </c:pt>
                <c:pt idx="5">
                  <c:v>67.5</c:v>
                </c:pt>
                <c:pt idx="6">
                  <c:v>67.5</c:v>
                </c:pt>
                <c:pt idx="7">
                  <c:v>40.5</c:v>
                </c:pt>
                <c:pt idx="8">
                  <c:v>43.75</c:v>
                </c:pt>
                <c:pt idx="9">
                  <c:v>45.833333333333336</c:v>
                </c:pt>
                <c:pt idx="10">
                  <c:v>37.5</c:v>
                </c:pt>
                <c:pt idx="11">
                  <c:v>37.5</c:v>
                </c:pt>
                <c:pt idx="12">
                  <c:v>20.5</c:v>
                </c:pt>
                <c:pt idx="13">
                  <c:v>62.5</c:v>
                </c:pt>
                <c:pt idx="14">
                  <c:v>25.5</c:v>
                </c:pt>
                <c:pt idx="15">
                  <c:v>37.5</c:v>
                </c:pt>
                <c:pt idx="16">
                  <c:v>15.5</c:v>
                </c:pt>
                <c:pt idx="17">
                  <c:v>25</c:v>
                </c:pt>
                <c:pt idx="18">
                  <c:v>27.5</c:v>
                </c:pt>
                <c:pt idx="19">
                  <c:v>32.5</c:v>
                </c:pt>
                <c:pt idx="20">
                  <c:v>37.5</c:v>
                </c:pt>
                <c:pt idx="21">
                  <c:v>29.166666666666668</c:v>
                </c:pt>
                <c:pt idx="22">
                  <c:v>29.166666666666668</c:v>
                </c:pt>
                <c:pt idx="23">
                  <c:v>54.166666666666664</c:v>
                </c:pt>
                <c:pt idx="24">
                  <c:v>56.25</c:v>
                </c:pt>
                <c:pt idx="25">
                  <c:v>31.25</c:v>
                </c:pt>
                <c:pt idx="26">
                  <c:v>12.5</c:v>
                </c:pt>
                <c:pt idx="27">
                  <c:v>25</c:v>
                </c:pt>
                <c:pt idx="28">
                  <c:v>8</c:v>
                </c:pt>
                <c:pt idx="29">
                  <c:v>16.5</c:v>
                </c:pt>
                <c:pt idx="30">
                  <c:v>12.5</c:v>
                </c:pt>
                <c:pt idx="31">
                  <c:v>20.5</c:v>
                </c:pt>
                <c:pt idx="32">
                  <c:v>10.5</c:v>
                </c:pt>
                <c:pt idx="33">
                  <c:v>35.5</c:v>
                </c:pt>
                <c:pt idx="34">
                  <c:v>8.5</c:v>
                </c:pt>
                <c:pt idx="35">
                  <c:v>5.833333333333333</c:v>
                </c:pt>
                <c:pt idx="36">
                  <c:v>15.5</c:v>
                </c:pt>
                <c:pt idx="37">
                  <c:v>0.5</c:v>
                </c:pt>
                <c:pt idx="38">
                  <c:v>1.25</c:v>
                </c:pt>
                <c:pt idx="39">
                  <c:v>0</c:v>
                </c:pt>
                <c:pt idx="40">
                  <c:v>2.5</c:v>
                </c:pt>
                <c:pt idx="41">
                  <c:v>13</c:v>
                </c:pt>
                <c:pt idx="42">
                  <c:v>20.5</c:v>
                </c:pt>
                <c:pt idx="43">
                  <c:v>8</c:v>
                </c:pt>
                <c:pt idx="44">
                  <c:v>10</c:v>
                </c:pt>
                <c:pt idx="45">
                  <c:v>7.5</c:v>
                </c:pt>
                <c:pt idx="46">
                  <c:v>32.5</c:v>
                </c:pt>
                <c:pt idx="47">
                  <c:v>32.5</c:v>
                </c:pt>
                <c:pt idx="48">
                  <c:v>6.5</c:v>
                </c:pt>
                <c:pt idx="49">
                  <c:v>8.5</c:v>
                </c:pt>
                <c:pt idx="50">
                  <c:v>23.5</c:v>
                </c:pt>
                <c:pt idx="51">
                  <c:v>27.5</c:v>
                </c:pt>
                <c:pt idx="52">
                  <c:v>12.5</c:v>
                </c:pt>
                <c:pt idx="53">
                  <c:v>25.5</c:v>
                </c:pt>
                <c:pt idx="54">
                  <c:v>15.5</c:v>
                </c:pt>
                <c:pt idx="55">
                  <c:v>6.5</c:v>
                </c:pt>
                <c:pt idx="56">
                  <c:v>1</c:v>
                </c:pt>
                <c:pt idx="57">
                  <c:v>9.375</c:v>
                </c:pt>
                <c:pt idx="58">
                  <c:v>4.5</c:v>
                </c:pt>
                <c:pt idx="59">
                  <c:v>1.5</c:v>
                </c:pt>
                <c:pt idx="60">
                  <c:v>25</c:v>
                </c:pt>
                <c:pt idx="61">
                  <c:v>13.5</c:v>
                </c:pt>
                <c:pt idx="62">
                  <c:v>3.5</c:v>
                </c:pt>
                <c:pt idx="63">
                  <c:v>1.6666666666666667</c:v>
                </c:pt>
                <c:pt idx="64">
                  <c:v>8.5</c:v>
                </c:pt>
                <c:pt idx="65">
                  <c:v>6</c:v>
                </c:pt>
                <c:pt idx="66">
                  <c:v>3</c:v>
                </c:pt>
                <c:pt idx="67">
                  <c:v>7.5</c:v>
                </c:pt>
                <c:pt idx="68">
                  <c:v>20.5</c:v>
                </c:pt>
                <c:pt idx="69">
                  <c:v>16.25</c:v>
                </c:pt>
                <c:pt idx="70">
                  <c:v>5.5</c:v>
                </c:pt>
                <c:pt idx="71">
                  <c:v>3.75</c:v>
                </c:pt>
                <c:pt idx="72">
                  <c:v>6.25</c:v>
                </c:pt>
                <c:pt idx="73">
                  <c:v>2.5</c:v>
                </c:pt>
                <c:pt idx="74">
                  <c:v>11</c:v>
                </c:pt>
                <c:pt idx="75">
                  <c:v>3.5</c:v>
                </c:pt>
                <c:pt idx="76">
                  <c:v>1</c:v>
                </c:pt>
                <c:pt idx="77">
                  <c:v>3</c:v>
                </c:pt>
                <c:pt idx="78">
                  <c:v>0</c:v>
                </c:pt>
                <c:pt idx="101">
                  <c:v>10</c:v>
                </c:pt>
                <c:pt idx="106">
                  <c:v>37.5</c:v>
                </c:pt>
                <c:pt idx="107">
                  <c:v>17.5</c:v>
                </c:pt>
                <c:pt idx="108">
                  <c:v>25</c:v>
                </c:pt>
                <c:pt idx="109">
                  <c:v>22.5</c:v>
                </c:pt>
                <c:pt idx="110">
                  <c:v>23.5</c:v>
                </c:pt>
                <c:pt idx="111">
                  <c:v>25.5</c:v>
                </c:pt>
                <c:pt idx="112">
                  <c:v>11.5</c:v>
                </c:pt>
                <c:pt idx="113">
                  <c:v>6</c:v>
                </c:pt>
                <c:pt idx="114">
                  <c:v>8.5</c:v>
                </c:pt>
                <c:pt idx="115">
                  <c:v>9</c:v>
                </c:pt>
                <c:pt idx="116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F1C-4C61-89D9-33C3DC2DBA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8185040"/>
        <c:axId val="658183952"/>
      </c:lineChart>
      <c:catAx>
        <c:axId val="65818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58183952"/>
        <c:crosses val="autoZero"/>
        <c:auto val="0"/>
        <c:lblAlgn val="ctr"/>
        <c:lblOffset val="100"/>
        <c:noMultiLvlLbl val="0"/>
      </c:catAx>
      <c:valAx>
        <c:axId val="658183952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sv-SE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5818504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v-S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072045098946562"/>
          <c:y val="7.9154416042822237E-2"/>
          <c:w val="0.80439578056896721"/>
          <c:h val="0.67313391948455426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4"/>
            <c:spPr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marker>
          <c:trendline>
            <c:spPr>
              <a:ln>
                <a:prstDash val="dash"/>
              </a:ln>
            </c:spPr>
            <c:trendlineType val="linear"/>
            <c:dispRSqr val="1"/>
            <c:dispEq val="0"/>
            <c:trendlineLbl>
              <c:layout>
                <c:manualLayout>
                  <c:x val="-5.7182380793591198E-2"/>
                  <c:y val="-0.14478463042050771"/>
                </c:manualLayout>
              </c:layout>
              <c:numFmt formatCode="#,##0.00" sourceLinked="0"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sv-SE"/>
                </a:p>
              </c:txPr>
            </c:trendlineLbl>
          </c:trendline>
          <c:cat>
            <c:strRef>
              <c:f>'Behandlat &amp; plots'!$C$4:$C$82</c:f>
              <c:strCache>
                <c:ptCount val="79"/>
                <c:pt idx="0">
                  <c:v>Vingängssjön</c:v>
                </c:pt>
                <c:pt idx="18">
                  <c:v>Sundh. (S-bäck)</c:v>
                </c:pt>
                <c:pt idx="28">
                  <c:v>Granh. (S-bäck)</c:v>
                </c:pt>
                <c:pt idx="39">
                  <c:v>Klarabro</c:v>
                </c:pt>
                <c:pt idx="46">
                  <c:v>Skyllbäcksh.</c:v>
                </c:pt>
                <c:pt idx="58">
                  <c:v>Tåsans mynning</c:v>
                </c:pt>
                <c:pt idx="70">
                  <c:v>Kärrbackstrand</c:v>
                </c:pt>
                <c:pt idx="78">
                  <c:v>n.s Strängsforsen</c:v>
                </c:pt>
              </c:strCache>
            </c:strRef>
          </c:cat>
          <c:val>
            <c:numRef>
              <c:f>'Behandlat &amp; plots'!$AQ$4:$AQ$82</c:f>
              <c:numCache>
                <c:formatCode>General</c:formatCode>
                <c:ptCount val="79"/>
                <c:pt idx="0">
                  <c:v>0.58250000000000002</c:v>
                </c:pt>
                <c:pt idx="1">
                  <c:v>0.5</c:v>
                </c:pt>
                <c:pt idx="2">
                  <c:v>1.25</c:v>
                </c:pt>
                <c:pt idx="3">
                  <c:v>0.16500000000000001</c:v>
                </c:pt>
                <c:pt idx="4">
                  <c:v>5.665</c:v>
                </c:pt>
                <c:pt idx="5">
                  <c:v>0.5</c:v>
                </c:pt>
                <c:pt idx="6">
                  <c:v>0.5</c:v>
                </c:pt>
                <c:pt idx="7">
                  <c:v>0.58250000000000002</c:v>
                </c:pt>
                <c:pt idx="8">
                  <c:v>0.58250000000000002</c:v>
                </c:pt>
                <c:pt idx="9">
                  <c:v>2.125</c:v>
                </c:pt>
                <c:pt idx="10">
                  <c:v>8.2500000000000004E-2</c:v>
                </c:pt>
                <c:pt idx="11">
                  <c:v>0.25</c:v>
                </c:pt>
                <c:pt idx="12">
                  <c:v>0.66500000000000004</c:v>
                </c:pt>
                <c:pt idx="13">
                  <c:v>0.66500000000000004</c:v>
                </c:pt>
                <c:pt idx="14">
                  <c:v>0.66500000000000004</c:v>
                </c:pt>
                <c:pt idx="15">
                  <c:v>0</c:v>
                </c:pt>
                <c:pt idx="16">
                  <c:v>0.66500000000000004</c:v>
                </c:pt>
                <c:pt idx="17">
                  <c:v>0</c:v>
                </c:pt>
                <c:pt idx="18">
                  <c:v>0.66500000000000004</c:v>
                </c:pt>
                <c:pt idx="19">
                  <c:v>0.66500000000000004</c:v>
                </c:pt>
                <c:pt idx="20">
                  <c:v>0.25</c:v>
                </c:pt>
                <c:pt idx="21">
                  <c:v>0.91500000000000004</c:v>
                </c:pt>
                <c:pt idx="22">
                  <c:v>1.5</c:v>
                </c:pt>
                <c:pt idx="23">
                  <c:v>0.375</c:v>
                </c:pt>
                <c:pt idx="24">
                  <c:v>1.0825</c:v>
                </c:pt>
                <c:pt idx="25">
                  <c:v>3.3325</c:v>
                </c:pt>
                <c:pt idx="26">
                  <c:v>0.5</c:v>
                </c:pt>
                <c:pt idx="27">
                  <c:v>3.3325</c:v>
                </c:pt>
                <c:pt idx="28">
                  <c:v>4.5</c:v>
                </c:pt>
                <c:pt idx="29">
                  <c:v>3.0825</c:v>
                </c:pt>
                <c:pt idx="30">
                  <c:v>1.875</c:v>
                </c:pt>
                <c:pt idx="31">
                  <c:v>3.25</c:v>
                </c:pt>
                <c:pt idx="32">
                  <c:v>4.75</c:v>
                </c:pt>
                <c:pt idx="33">
                  <c:v>4.75</c:v>
                </c:pt>
                <c:pt idx="34">
                  <c:v>3.165</c:v>
                </c:pt>
                <c:pt idx="35">
                  <c:v>5.5</c:v>
                </c:pt>
                <c:pt idx="36">
                  <c:v>0.75</c:v>
                </c:pt>
                <c:pt idx="37">
                  <c:v>1.3325</c:v>
                </c:pt>
                <c:pt idx="38">
                  <c:v>1.75</c:v>
                </c:pt>
                <c:pt idx="39">
                  <c:v>0</c:v>
                </c:pt>
                <c:pt idx="40">
                  <c:v>0.75</c:v>
                </c:pt>
                <c:pt idx="41">
                  <c:v>1.25</c:v>
                </c:pt>
                <c:pt idx="42">
                  <c:v>1.5825</c:v>
                </c:pt>
                <c:pt idx="43">
                  <c:v>4.5824999999999996</c:v>
                </c:pt>
                <c:pt idx="44">
                  <c:v>5.375</c:v>
                </c:pt>
                <c:pt idx="45">
                  <c:v>6.1875</c:v>
                </c:pt>
                <c:pt idx="46">
                  <c:v>2.3325</c:v>
                </c:pt>
                <c:pt idx="47">
                  <c:v>0.75</c:v>
                </c:pt>
                <c:pt idx="48">
                  <c:v>0.75</c:v>
                </c:pt>
                <c:pt idx="49">
                  <c:v>1.915</c:v>
                </c:pt>
                <c:pt idx="50">
                  <c:v>4</c:v>
                </c:pt>
                <c:pt idx="51">
                  <c:v>5.4574999999999996</c:v>
                </c:pt>
                <c:pt idx="52">
                  <c:v>6.915</c:v>
                </c:pt>
                <c:pt idx="53">
                  <c:v>5.5824999999999996</c:v>
                </c:pt>
                <c:pt idx="54">
                  <c:v>4.25</c:v>
                </c:pt>
                <c:pt idx="55">
                  <c:v>2.145</c:v>
                </c:pt>
                <c:pt idx="56">
                  <c:v>2.375</c:v>
                </c:pt>
                <c:pt idx="57">
                  <c:v>2.665</c:v>
                </c:pt>
                <c:pt idx="58">
                  <c:v>0.5</c:v>
                </c:pt>
                <c:pt idx="59">
                  <c:v>3.25</c:v>
                </c:pt>
                <c:pt idx="60">
                  <c:v>2.75</c:v>
                </c:pt>
                <c:pt idx="61">
                  <c:v>2.75</c:v>
                </c:pt>
                <c:pt idx="62">
                  <c:v>2.165</c:v>
                </c:pt>
                <c:pt idx="63">
                  <c:v>2.8325</c:v>
                </c:pt>
                <c:pt idx="64">
                  <c:v>2.25</c:v>
                </c:pt>
                <c:pt idx="65">
                  <c:v>1.8325</c:v>
                </c:pt>
                <c:pt idx="66">
                  <c:v>2.75</c:v>
                </c:pt>
                <c:pt idx="67">
                  <c:v>3.8325</c:v>
                </c:pt>
                <c:pt idx="68">
                  <c:v>3.0825</c:v>
                </c:pt>
                <c:pt idx="69">
                  <c:v>7.25</c:v>
                </c:pt>
                <c:pt idx="70">
                  <c:v>8.8324999999999996</c:v>
                </c:pt>
                <c:pt idx="71">
                  <c:v>10.414999999999999</c:v>
                </c:pt>
                <c:pt idx="72">
                  <c:v>4.165</c:v>
                </c:pt>
                <c:pt idx="73">
                  <c:v>6.915</c:v>
                </c:pt>
                <c:pt idx="74">
                  <c:v>6.915</c:v>
                </c:pt>
                <c:pt idx="75">
                  <c:v>8.9149999999999991</c:v>
                </c:pt>
                <c:pt idx="76">
                  <c:v>7.52</c:v>
                </c:pt>
                <c:pt idx="77">
                  <c:v>6.125</c:v>
                </c:pt>
                <c:pt idx="78">
                  <c:v>9.125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95-48A5-BD8C-6AA483CA17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0084112"/>
        <c:axId val="650087920"/>
      </c:lineChart>
      <c:catAx>
        <c:axId val="650084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50087920"/>
        <c:crosses val="autoZero"/>
        <c:auto val="0"/>
        <c:lblAlgn val="ctr"/>
        <c:lblOffset val="100"/>
        <c:noMultiLvlLbl val="0"/>
      </c:catAx>
      <c:valAx>
        <c:axId val="650087920"/>
        <c:scaling>
          <c:orientation val="minMax"/>
          <c:max val="1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sv-SE" sz="800" b="1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N/m</a:t>
                </a:r>
                <a:r>
                  <a:rPr lang="sv-SE" sz="800" b="1" i="0" u="none" strike="noStrike" baseline="30000">
                    <a:solidFill>
                      <a:srgbClr val="000000"/>
                    </a:solidFill>
                    <a:latin typeface="Calibri"/>
                    <a:cs typeface="Calibri"/>
                  </a:rPr>
                  <a:t>2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5008411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v-SE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sv-SE"/>
              <a:t>Sten 5-10 cm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4072045098946562"/>
          <c:y val="7.9154416042822237E-2"/>
          <c:w val="0.80439578056896721"/>
          <c:h val="0.67313391948455426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4"/>
            <c:spPr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marker>
          <c:trendline>
            <c:spPr>
              <a:ln>
                <a:prstDash val="dash"/>
              </a:ln>
            </c:spPr>
            <c:trendlineType val="linear"/>
            <c:dispRSqr val="1"/>
            <c:dispEq val="0"/>
            <c:trendlineLbl>
              <c:layout>
                <c:manualLayout>
                  <c:x val="-5.7182380793591198E-2"/>
                  <c:y val="-0.14478463042050771"/>
                </c:manualLayout>
              </c:layout>
              <c:numFmt formatCode="#,##0.00" sourceLinked="0"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sv-SE"/>
                </a:p>
              </c:txPr>
            </c:trendlineLbl>
          </c:trendline>
          <c:cat>
            <c:strRef>
              <c:f>'Behandlat &amp; plots'!$C$4:$C$120</c:f>
              <c:strCache>
                <c:ptCount val="117"/>
                <c:pt idx="0">
                  <c:v>Vingängssjön</c:v>
                </c:pt>
                <c:pt idx="18">
                  <c:v>Sundh. (S-bäck)</c:v>
                </c:pt>
                <c:pt idx="28">
                  <c:v>Granh. (S-bäck)</c:v>
                </c:pt>
                <c:pt idx="39">
                  <c:v>Klarabro</c:v>
                </c:pt>
                <c:pt idx="46">
                  <c:v>Skyllbäcksh.</c:v>
                </c:pt>
                <c:pt idx="58">
                  <c:v>Tåsans mynning</c:v>
                </c:pt>
                <c:pt idx="70">
                  <c:v>Kärrbackstrand</c:v>
                </c:pt>
                <c:pt idx="78">
                  <c:v>n.s Strängsforsen</c:v>
                </c:pt>
                <c:pt idx="88">
                  <c:v>Båtstad</c:v>
                </c:pt>
                <c:pt idx="106">
                  <c:v>Höljes</c:v>
                </c:pt>
                <c:pt idx="116">
                  <c:v>Höljans mynning</c:v>
                </c:pt>
              </c:strCache>
            </c:strRef>
          </c:cat>
          <c:val>
            <c:numRef>
              <c:f>'Behandlat &amp; plots'!$T$4:$T$120</c:f>
              <c:numCache>
                <c:formatCode>0.00</c:formatCode>
                <c:ptCount val="117"/>
                <c:pt idx="0">
                  <c:v>25</c:v>
                </c:pt>
                <c:pt idx="1">
                  <c:v>15.5</c:v>
                </c:pt>
                <c:pt idx="2">
                  <c:v>15</c:v>
                </c:pt>
                <c:pt idx="3">
                  <c:v>10.5</c:v>
                </c:pt>
                <c:pt idx="4">
                  <c:v>27.5</c:v>
                </c:pt>
                <c:pt idx="5">
                  <c:v>22.5</c:v>
                </c:pt>
                <c:pt idx="6">
                  <c:v>32.5</c:v>
                </c:pt>
                <c:pt idx="7">
                  <c:v>37.5</c:v>
                </c:pt>
                <c:pt idx="8">
                  <c:v>18.75</c:v>
                </c:pt>
                <c:pt idx="9">
                  <c:v>45.833333333333336</c:v>
                </c:pt>
                <c:pt idx="10">
                  <c:v>25</c:v>
                </c:pt>
                <c:pt idx="11">
                  <c:v>43.75</c:v>
                </c:pt>
                <c:pt idx="12">
                  <c:v>32.5</c:v>
                </c:pt>
                <c:pt idx="13">
                  <c:v>37.5</c:v>
                </c:pt>
                <c:pt idx="14">
                  <c:v>37.5</c:v>
                </c:pt>
                <c:pt idx="15">
                  <c:v>27.5</c:v>
                </c:pt>
                <c:pt idx="16">
                  <c:v>22.5</c:v>
                </c:pt>
                <c:pt idx="17">
                  <c:v>43.75</c:v>
                </c:pt>
                <c:pt idx="18">
                  <c:v>32.5</c:v>
                </c:pt>
                <c:pt idx="19">
                  <c:v>37.5</c:v>
                </c:pt>
                <c:pt idx="20">
                  <c:v>31.25</c:v>
                </c:pt>
                <c:pt idx="21">
                  <c:v>37.5</c:v>
                </c:pt>
                <c:pt idx="22">
                  <c:v>29.166666666666668</c:v>
                </c:pt>
                <c:pt idx="23">
                  <c:v>45.833333333333336</c:v>
                </c:pt>
                <c:pt idx="24">
                  <c:v>37.5</c:v>
                </c:pt>
                <c:pt idx="25">
                  <c:v>43.75</c:v>
                </c:pt>
                <c:pt idx="26">
                  <c:v>12.5</c:v>
                </c:pt>
                <c:pt idx="27">
                  <c:v>37.5</c:v>
                </c:pt>
                <c:pt idx="28">
                  <c:v>20</c:v>
                </c:pt>
                <c:pt idx="29">
                  <c:v>27.5</c:v>
                </c:pt>
                <c:pt idx="30">
                  <c:v>31.25</c:v>
                </c:pt>
                <c:pt idx="31">
                  <c:v>30.5</c:v>
                </c:pt>
                <c:pt idx="32">
                  <c:v>27.5</c:v>
                </c:pt>
                <c:pt idx="33">
                  <c:v>25.5</c:v>
                </c:pt>
                <c:pt idx="34">
                  <c:v>20.5</c:v>
                </c:pt>
                <c:pt idx="35">
                  <c:v>8.3333333333333339</c:v>
                </c:pt>
                <c:pt idx="36">
                  <c:v>18</c:v>
                </c:pt>
                <c:pt idx="37">
                  <c:v>6</c:v>
                </c:pt>
                <c:pt idx="38">
                  <c:v>7.5</c:v>
                </c:pt>
                <c:pt idx="39">
                  <c:v>0</c:v>
                </c:pt>
                <c:pt idx="40">
                  <c:v>18.5</c:v>
                </c:pt>
                <c:pt idx="41">
                  <c:v>20.5</c:v>
                </c:pt>
                <c:pt idx="42">
                  <c:v>27.5</c:v>
                </c:pt>
                <c:pt idx="43">
                  <c:v>20</c:v>
                </c:pt>
                <c:pt idx="44">
                  <c:v>10</c:v>
                </c:pt>
                <c:pt idx="45">
                  <c:v>9.375</c:v>
                </c:pt>
                <c:pt idx="46">
                  <c:v>32.5</c:v>
                </c:pt>
                <c:pt idx="47">
                  <c:v>30.5</c:v>
                </c:pt>
                <c:pt idx="48">
                  <c:v>18</c:v>
                </c:pt>
                <c:pt idx="49">
                  <c:v>10.5</c:v>
                </c:pt>
                <c:pt idx="50">
                  <c:v>32.5</c:v>
                </c:pt>
                <c:pt idx="51">
                  <c:v>22.5</c:v>
                </c:pt>
                <c:pt idx="52">
                  <c:v>27.5</c:v>
                </c:pt>
                <c:pt idx="53">
                  <c:v>27.5</c:v>
                </c:pt>
                <c:pt idx="54">
                  <c:v>20.5</c:v>
                </c:pt>
                <c:pt idx="55">
                  <c:v>8.5</c:v>
                </c:pt>
                <c:pt idx="56">
                  <c:v>5.5</c:v>
                </c:pt>
                <c:pt idx="57">
                  <c:v>3.75</c:v>
                </c:pt>
                <c:pt idx="58">
                  <c:v>13.5</c:v>
                </c:pt>
                <c:pt idx="59">
                  <c:v>10.5</c:v>
                </c:pt>
                <c:pt idx="60">
                  <c:v>15.625</c:v>
                </c:pt>
                <c:pt idx="61">
                  <c:v>18.5</c:v>
                </c:pt>
                <c:pt idx="62">
                  <c:v>6.5</c:v>
                </c:pt>
                <c:pt idx="63">
                  <c:v>17.5</c:v>
                </c:pt>
                <c:pt idx="64">
                  <c:v>11</c:v>
                </c:pt>
                <c:pt idx="65">
                  <c:v>5.5</c:v>
                </c:pt>
                <c:pt idx="66">
                  <c:v>5.5</c:v>
                </c:pt>
                <c:pt idx="67">
                  <c:v>15.5</c:v>
                </c:pt>
                <c:pt idx="68">
                  <c:v>25.5</c:v>
                </c:pt>
                <c:pt idx="69">
                  <c:v>22.5</c:v>
                </c:pt>
                <c:pt idx="70">
                  <c:v>15.5</c:v>
                </c:pt>
                <c:pt idx="71">
                  <c:v>6.25</c:v>
                </c:pt>
                <c:pt idx="72">
                  <c:v>3.125</c:v>
                </c:pt>
                <c:pt idx="73">
                  <c:v>0</c:v>
                </c:pt>
                <c:pt idx="74">
                  <c:v>5</c:v>
                </c:pt>
                <c:pt idx="75">
                  <c:v>7.5</c:v>
                </c:pt>
                <c:pt idx="76">
                  <c:v>6</c:v>
                </c:pt>
                <c:pt idx="77">
                  <c:v>3</c:v>
                </c:pt>
                <c:pt idx="78">
                  <c:v>0.5</c:v>
                </c:pt>
                <c:pt idx="101">
                  <c:v>10</c:v>
                </c:pt>
                <c:pt idx="106">
                  <c:v>37.5</c:v>
                </c:pt>
                <c:pt idx="107">
                  <c:v>32.5</c:v>
                </c:pt>
                <c:pt idx="108">
                  <c:v>27.5</c:v>
                </c:pt>
                <c:pt idx="109">
                  <c:v>27.5</c:v>
                </c:pt>
                <c:pt idx="110">
                  <c:v>13.5</c:v>
                </c:pt>
                <c:pt idx="111">
                  <c:v>32.5</c:v>
                </c:pt>
                <c:pt idx="112">
                  <c:v>27.5</c:v>
                </c:pt>
                <c:pt idx="113">
                  <c:v>12.5</c:v>
                </c:pt>
                <c:pt idx="114">
                  <c:v>5</c:v>
                </c:pt>
                <c:pt idx="115">
                  <c:v>8</c:v>
                </c:pt>
                <c:pt idx="116">
                  <c:v>12.5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4D-4F80-8DAF-3A662C0330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0090640"/>
        <c:axId val="650085744"/>
      </c:lineChart>
      <c:catAx>
        <c:axId val="65009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50085744"/>
        <c:crosses val="autoZero"/>
        <c:auto val="0"/>
        <c:lblAlgn val="ctr"/>
        <c:lblOffset val="100"/>
        <c:noMultiLvlLbl val="0"/>
      </c:catAx>
      <c:valAx>
        <c:axId val="650085744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sv-SE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5009064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v-SE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sv-SE"/>
              <a:t>Sten 10-20 cm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4072045098946562"/>
          <c:y val="7.9154416042822237E-2"/>
          <c:w val="0.80439578056896721"/>
          <c:h val="0.67313391948455426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4"/>
            <c:spPr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marker>
          <c:trendline>
            <c:spPr>
              <a:ln>
                <a:prstDash val="dash"/>
              </a:ln>
            </c:spPr>
            <c:trendlineType val="linear"/>
            <c:dispRSqr val="1"/>
            <c:dispEq val="0"/>
            <c:trendlineLbl>
              <c:layout>
                <c:manualLayout>
                  <c:x val="-5.7182380793591198E-2"/>
                  <c:y val="-0.14478463042050771"/>
                </c:manualLayout>
              </c:layout>
              <c:numFmt formatCode="#,##0.00" sourceLinked="0"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sv-SE"/>
                </a:p>
              </c:txPr>
            </c:trendlineLbl>
          </c:trendline>
          <c:cat>
            <c:strRef>
              <c:f>'Behandlat &amp; plots'!$C$4:$C$120</c:f>
              <c:strCache>
                <c:ptCount val="117"/>
                <c:pt idx="0">
                  <c:v>Vingängssjön</c:v>
                </c:pt>
                <c:pt idx="18">
                  <c:v>Sundh. (S-bäck)</c:v>
                </c:pt>
                <c:pt idx="28">
                  <c:v>Granh. (S-bäck)</c:v>
                </c:pt>
                <c:pt idx="39">
                  <c:v>Klarabro</c:v>
                </c:pt>
                <c:pt idx="46">
                  <c:v>Skyllbäcksh.</c:v>
                </c:pt>
                <c:pt idx="58">
                  <c:v>Tåsans mynning</c:v>
                </c:pt>
                <c:pt idx="70">
                  <c:v>Kärrbackstrand</c:v>
                </c:pt>
                <c:pt idx="78">
                  <c:v>n.s Strängsforsen</c:v>
                </c:pt>
                <c:pt idx="88">
                  <c:v>Båtstad</c:v>
                </c:pt>
                <c:pt idx="106">
                  <c:v>Höljes</c:v>
                </c:pt>
                <c:pt idx="116">
                  <c:v>Höljans mynning</c:v>
                </c:pt>
              </c:strCache>
            </c:strRef>
          </c:cat>
          <c:val>
            <c:numRef>
              <c:f>'Behandlat &amp; plots'!$X$4:$X$120</c:f>
              <c:numCache>
                <c:formatCode>0.00</c:formatCode>
                <c:ptCount val="117"/>
                <c:pt idx="0">
                  <c:v>1.25</c:v>
                </c:pt>
                <c:pt idx="1">
                  <c:v>7.5</c:v>
                </c:pt>
                <c:pt idx="2">
                  <c:v>18</c:v>
                </c:pt>
                <c:pt idx="3">
                  <c:v>8</c:v>
                </c:pt>
                <c:pt idx="4">
                  <c:v>20</c:v>
                </c:pt>
                <c:pt idx="5">
                  <c:v>12.5</c:v>
                </c:pt>
                <c:pt idx="6">
                  <c:v>10</c:v>
                </c:pt>
                <c:pt idx="7">
                  <c:v>8</c:v>
                </c:pt>
                <c:pt idx="8">
                  <c:v>31.25</c:v>
                </c:pt>
                <c:pt idx="9">
                  <c:v>12.5</c:v>
                </c:pt>
                <c:pt idx="10">
                  <c:v>6.25</c:v>
                </c:pt>
                <c:pt idx="11">
                  <c:v>12.5</c:v>
                </c:pt>
                <c:pt idx="12">
                  <c:v>25</c:v>
                </c:pt>
                <c:pt idx="13">
                  <c:v>2</c:v>
                </c:pt>
                <c:pt idx="14">
                  <c:v>40.5</c:v>
                </c:pt>
                <c:pt idx="15">
                  <c:v>5</c:v>
                </c:pt>
                <c:pt idx="16">
                  <c:v>32.5</c:v>
                </c:pt>
                <c:pt idx="17">
                  <c:v>25</c:v>
                </c:pt>
                <c:pt idx="18">
                  <c:v>12.5</c:v>
                </c:pt>
                <c:pt idx="19">
                  <c:v>12.5</c:v>
                </c:pt>
                <c:pt idx="20">
                  <c:v>37.5</c:v>
                </c:pt>
                <c:pt idx="21">
                  <c:v>37.5</c:v>
                </c:pt>
                <c:pt idx="22">
                  <c:v>29.166666666666668</c:v>
                </c:pt>
                <c:pt idx="23">
                  <c:v>9.1666666666666661</c:v>
                </c:pt>
                <c:pt idx="24">
                  <c:v>18.75</c:v>
                </c:pt>
                <c:pt idx="25">
                  <c:v>18.75</c:v>
                </c:pt>
                <c:pt idx="26">
                  <c:v>6.25</c:v>
                </c:pt>
                <c:pt idx="27">
                  <c:v>25</c:v>
                </c:pt>
                <c:pt idx="28">
                  <c:v>30</c:v>
                </c:pt>
                <c:pt idx="29">
                  <c:v>22.5</c:v>
                </c:pt>
                <c:pt idx="30">
                  <c:v>25</c:v>
                </c:pt>
                <c:pt idx="31">
                  <c:v>25.5</c:v>
                </c:pt>
                <c:pt idx="32">
                  <c:v>37.5</c:v>
                </c:pt>
                <c:pt idx="33">
                  <c:v>22.5</c:v>
                </c:pt>
                <c:pt idx="34">
                  <c:v>22.5</c:v>
                </c:pt>
                <c:pt idx="35">
                  <c:v>16.666666666666668</c:v>
                </c:pt>
                <c:pt idx="36">
                  <c:v>15</c:v>
                </c:pt>
                <c:pt idx="37">
                  <c:v>9</c:v>
                </c:pt>
                <c:pt idx="38">
                  <c:v>7.5</c:v>
                </c:pt>
                <c:pt idx="39">
                  <c:v>0</c:v>
                </c:pt>
                <c:pt idx="40">
                  <c:v>27.5</c:v>
                </c:pt>
                <c:pt idx="41">
                  <c:v>15.5</c:v>
                </c:pt>
                <c:pt idx="42">
                  <c:v>22.5</c:v>
                </c:pt>
                <c:pt idx="43">
                  <c:v>20</c:v>
                </c:pt>
                <c:pt idx="44">
                  <c:v>25</c:v>
                </c:pt>
                <c:pt idx="45">
                  <c:v>15.625</c:v>
                </c:pt>
                <c:pt idx="46">
                  <c:v>37.5</c:v>
                </c:pt>
                <c:pt idx="47">
                  <c:v>15</c:v>
                </c:pt>
                <c:pt idx="48">
                  <c:v>27.5</c:v>
                </c:pt>
                <c:pt idx="49">
                  <c:v>12.5</c:v>
                </c:pt>
                <c:pt idx="50">
                  <c:v>22.5</c:v>
                </c:pt>
                <c:pt idx="51">
                  <c:v>22.5</c:v>
                </c:pt>
                <c:pt idx="52">
                  <c:v>37.5</c:v>
                </c:pt>
                <c:pt idx="53">
                  <c:v>17.5</c:v>
                </c:pt>
                <c:pt idx="54">
                  <c:v>17.5</c:v>
                </c:pt>
                <c:pt idx="55">
                  <c:v>20.5</c:v>
                </c:pt>
                <c:pt idx="56">
                  <c:v>15</c:v>
                </c:pt>
                <c:pt idx="57">
                  <c:v>9.375</c:v>
                </c:pt>
                <c:pt idx="58">
                  <c:v>32.5</c:v>
                </c:pt>
                <c:pt idx="59">
                  <c:v>37.5</c:v>
                </c:pt>
                <c:pt idx="60">
                  <c:v>31.25</c:v>
                </c:pt>
                <c:pt idx="61">
                  <c:v>15.5</c:v>
                </c:pt>
                <c:pt idx="62">
                  <c:v>15</c:v>
                </c:pt>
                <c:pt idx="63">
                  <c:v>20.833333333333332</c:v>
                </c:pt>
                <c:pt idx="64">
                  <c:v>8</c:v>
                </c:pt>
                <c:pt idx="65">
                  <c:v>12.5</c:v>
                </c:pt>
                <c:pt idx="66">
                  <c:v>17.5</c:v>
                </c:pt>
                <c:pt idx="67">
                  <c:v>30.5</c:v>
                </c:pt>
                <c:pt idx="68">
                  <c:v>27.5</c:v>
                </c:pt>
                <c:pt idx="69">
                  <c:v>31.25</c:v>
                </c:pt>
                <c:pt idx="70">
                  <c:v>32.5</c:v>
                </c:pt>
                <c:pt idx="71">
                  <c:v>19.375</c:v>
                </c:pt>
                <c:pt idx="72">
                  <c:v>6.875</c:v>
                </c:pt>
                <c:pt idx="73">
                  <c:v>37.5</c:v>
                </c:pt>
                <c:pt idx="74">
                  <c:v>13</c:v>
                </c:pt>
                <c:pt idx="75">
                  <c:v>6.5</c:v>
                </c:pt>
                <c:pt idx="76">
                  <c:v>13</c:v>
                </c:pt>
                <c:pt idx="77">
                  <c:v>2.5</c:v>
                </c:pt>
                <c:pt idx="78">
                  <c:v>0.5</c:v>
                </c:pt>
                <c:pt idx="101">
                  <c:v>10</c:v>
                </c:pt>
                <c:pt idx="106">
                  <c:v>17.5</c:v>
                </c:pt>
                <c:pt idx="107">
                  <c:v>32.5</c:v>
                </c:pt>
                <c:pt idx="108">
                  <c:v>32.5</c:v>
                </c:pt>
                <c:pt idx="109">
                  <c:v>32.5</c:v>
                </c:pt>
                <c:pt idx="110">
                  <c:v>32.5</c:v>
                </c:pt>
                <c:pt idx="111">
                  <c:v>27.5</c:v>
                </c:pt>
                <c:pt idx="112">
                  <c:v>37.5</c:v>
                </c:pt>
                <c:pt idx="113">
                  <c:v>40</c:v>
                </c:pt>
                <c:pt idx="114">
                  <c:v>17.5</c:v>
                </c:pt>
                <c:pt idx="115">
                  <c:v>15.5</c:v>
                </c:pt>
                <c:pt idx="116">
                  <c:v>27.5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39-4E61-AB24-B0516896E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0084656"/>
        <c:axId val="650085200"/>
      </c:lineChart>
      <c:catAx>
        <c:axId val="65008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50085200"/>
        <c:crosses val="autoZero"/>
        <c:auto val="0"/>
        <c:lblAlgn val="ctr"/>
        <c:lblOffset val="100"/>
        <c:noMultiLvlLbl val="0"/>
      </c:catAx>
      <c:valAx>
        <c:axId val="650085200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sv-SE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5008465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v-SE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sv-SE"/>
              <a:t>Block 20-40 cm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4072045098946562"/>
          <c:y val="7.9154416042822237E-2"/>
          <c:w val="0.80439578056896721"/>
          <c:h val="0.67313391948455426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4"/>
            <c:spPr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marker>
          <c:trendline>
            <c:spPr>
              <a:ln>
                <a:prstDash val="dash"/>
              </a:ln>
            </c:spPr>
            <c:trendlineType val="linear"/>
            <c:dispRSqr val="1"/>
            <c:dispEq val="0"/>
            <c:trendlineLbl>
              <c:layout>
                <c:manualLayout>
                  <c:x val="-5.7182380793591198E-2"/>
                  <c:y val="-0.14478463042050771"/>
                </c:manualLayout>
              </c:layout>
              <c:numFmt formatCode="#,##0.00" sourceLinked="0"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sv-SE"/>
                </a:p>
              </c:txPr>
            </c:trendlineLbl>
          </c:trendline>
          <c:cat>
            <c:strRef>
              <c:f>'Behandlat &amp; plots'!$C$4:$C$120</c:f>
              <c:strCache>
                <c:ptCount val="117"/>
                <c:pt idx="0">
                  <c:v>Vingängssjön</c:v>
                </c:pt>
                <c:pt idx="18">
                  <c:v>Sundh. (S-bäck)</c:v>
                </c:pt>
                <c:pt idx="28">
                  <c:v>Granh. (S-bäck)</c:v>
                </c:pt>
                <c:pt idx="39">
                  <c:v>Klarabro</c:v>
                </c:pt>
                <c:pt idx="46">
                  <c:v>Skyllbäcksh.</c:v>
                </c:pt>
                <c:pt idx="58">
                  <c:v>Tåsans mynning</c:v>
                </c:pt>
                <c:pt idx="70">
                  <c:v>Kärrbackstrand</c:v>
                </c:pt>
                <c:pt idx="78">
                  <c:v>n.s Strängsforsen</c:v>
                </c:pt>
                <c:pt idx="88">
                  <c:v>Båtstad</c:v>
                </c:pt>
                <c:pt idx="106">
                  <c:v>Höljes</c:v>
                </c:pt>
                <c:pt idx="116">
                  <c:v>Höljans mynning</c:v>
                </c:pt>
              </c:strCache>
            </c:strRef>
          </c:cat>
          <c:val>
            <c:numRef>
              <c:f>'Behandlat &amp; plots'!$AF$4:$AF$120</c:f>
              <c:numCache>
                <c:formatCode>0.00</c:formatCode>
                <c:ptCount val="117"/>
                <c:pt idx="0">
                  <c:v>0</c:v>
                </c:pt>
                <c:pt idx="1">
                  <c:v>0</c:v>
                </c:pt>
                <c:pt idx="2">
                  <c:v>0.25</c:v>
                </c:pt>
                <c:pt idx="3">
                  <c:v>0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7.75</c:v>
                </c:pt>
                <c:pt idx="8">
                  <c:v>0.625</c:v>
                </c:pt>
                <c:pt idx="9">
                  <c:v>0.41666666666666669</c:v>
                </c:pt>
                <c:pt idx="10">
                  <c:v>0.625</c:v>
                </c:pt>
                <c:pt idx="11">
                  <c:v>6.25</c:v>
                </c:pt>
                <c:pt idx="12">
                  <c:v>4.25</c:v>
                </c:pt>
                <c:pt idx="13">
                  <c:v>0</c:v>
                </c:pt>
                <c:pt idx="14">
                  <c:v>0.25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0.25</c:v>
                </c:pt>
                <c:pt idx="20">
                  <c:v>0.3125</c:v>
                </c:pt>
                <c:pt idx="21">
                  <c:v>0.41666666666666669</c:v>
                </c:pt>
                <c:pt idx="22">
                  <c:v>18.75</c:v>
                </c:pt>
                <c:pt idx="23">
                  <c:v>0.41666666666666669</c:v>
                </c:pt>
                <c:pt idx="24">
                  <c:v>0.3125</c:v>
                </c:pt>
                <c:pt idx="25">
                  <c:v>0</c:v>
                </c:pt>
                <c:pt idx="26">
                  <c:v>16.25</c:v>
                </c:pt>
                <c:pt idx="27">
                  <c:v>0.625</c:v>
                </c:pt>
                <c:pt idx="28">
                  <c:v>8</c:v>
                </c:pt>
                <c:pt idx="29">
                  <c:v>15.25</c:v>
                </c:pt>
                <c:pt idx="30">
                  <c:v>21.875</c:v>
                </c:pt>
                <c:pt idx="31">
                  <c:v>17</c:v>
                </c:pt>
                <c:pt idx="32">
                  <c:v>8</c:v>
                </c:pt>
                <c:pt idx="33">
                  <c:v>5.5</c:v>
                </c:pt>
                <c:pt idx="34">
                  <c:v>20.25</c:v>
                </c:pt>
                <c:pt idx="35">
                  <c:v>23.333333333333336</c:v>
                </c:pt>
                <c:pt idx="36">
                  <c:v>17.5</c:v>
                </c:pt>
                <c:pt idx="37">
                  <c:v>30.5</c:v>
                </c:pt>
                <c:pt idx="38">
                  <c:v>40.625</c:v>
                </c:pt>
                <c:pt idx="39">
                  <c:v>2.0833333333333335</c:v>
                </c:pt>
                <c:pt idx="40">
                  <c:v>27.75</c:v>
                </c:pt>
                <c:pt idx="41">
                  <c:v>25</c:v>
                </c:pt>
                <c:pt idx="42">
                  <c:v>19.25</c:v>
                </c:pt>
                <c:pt idx="43">
                  <c:v>31.5</c:v>
                </c:pt>
                <c:pt idx="44">
                  <c:v>22.8125</c:v>
                </c:pt>
                <c:pt idx="45">
                  <c:v>7</c:v>
                </c:pt>
                <c:pt idx="46">
                  <c:v>3.75</c:v>
                </c:pt>
                <c:pt idx="47">
                  <c:v>16.25</c:v>
                </c:pt>
                <c:pt idx="48">
                  <c:v>22.5</c:v>
                </c:pt>
                <c:pt idx="49">
                  <c:v>41.25</c:v>
                </c:pt>
                <c:pt idx="50">
                  <c:v>15.25</c:v>
                </c:pt>
                <c:pt idx="51">
                  <c:v>9.25</c:v>
                </c:pt>
                <c:pt idx="52">
                  <c:v>14</c:v>
                </c:pt>
                <c:pt idx="53">
                  <c:v>15.25</c:v>
                </c:pt>
                <c:pt idx="54">
                  <c:v>19.5</c:v>
                </c:pt>
                <c:pt idx="55">
                  <c:v>36.25</c:v>
                </c:pt>
                <c:pt idx="56">
                  <c:v>31.5</c:v>
                </c:pt>
                <c:pt idx="57">
                  <c:v>22.1875</c:v>
                </c:pt>
                <c:pt idx="58">
                  <c:v>26.25</c:v>
                </c:pt>
                <c:pt idx="59">
                  <c:v>26.25</c:v>
                </c:pt>
                <c:pt idx="60">
                  <c:v>18.75</c:v>
                </c:pt>
                <c:pt idx="61">
                  <c:v>25.5</c:v>
                </c:pt>
                <c:pt idx="62">
                  <c:v>39</c:v>
                </c:pt>
                <c:pt idx="63">
                  <c:v>23.333333333333332</c:v>
                </c:pt>
                <c:pt idx="64">
                  <c:v>16.5625</c:v>
                </c:pt>
                <c:pt idx="65">
                  <c:v>26.875</c:v>
                </c:pt>
                <c:pt idx="66">
                  <c:v>10.75</c:v>
                </c:pt>
                <c:pt idx="67">
                  <c:v>21.75</c:v>
                </c:pt>
                <c:pt idx="68">
                  <c:v>15.75</c:v>
                </c:pt>
                <c:pt idx="69">
                  <c:v>20.9375</c:v>
                </c:pt>
                <c:pt idx="70">
                  <c:v>21.75</c:v>
                </c:pt>
                <c:pt idx="71">
                  <c:v>22.1875</c:v>
                </c:pt>
                <c:pt idx="72">
                  <c:v>11.875</c:v>
                </c:pt>
                <c:pt idx="73">
                  <c:v>7.5</c:v>
                </c:pt>
                <c:pt idx="74">
                  <c:v>25.5</c:v>
                </c:pt>
                <c:pt idx="75">
                  <c:v>35.5</c:v>
                </c:pt>
                <c:pt idx="76">
                  <c:v>25.75</c:v>
                </c:pt>
                <c:pt idx="77">
                  <c:v>17.25</c:v>
                </c:pt>
                <c:pt idx="78">
                  <c:v>20.9375</c:v>
                </c:pt>
                <c:pt idx="101">
                  <c:v>10</c:v>
                </c:pt>
                <c:pt idx="106">
                  <c:v>0</c:v>
                </c:pt>
                <c:pt idx="107">
                  <c:v>7.5</c:v>
                </c:pt>
                <c:pt idx="108">
                  <c:v>8</c:v>
                </c:pt>
                <c:pt idx="109">
                  <c:v>7.75</c:v>
                </c:pt>
                <c:pt idx="110">
                  <c:v>17.5</c:v>
                </c:pt>
                <c:pt idx="111">
                  <c:v>12.5</c:v>
                </c:pt>
                <c:pt idx="112">
                  <c:v>5.25</c:v>
                </c:pt>
                <c:pt idx="113">
                  <c:v>19</c:v>
                </c:pt>
                <c:pt idx="114">
                  <c:v>25</c:v>
                </c:pt>
                <c:pt idx="115">
                  <c:v>22.75</c:v>
                </c:pt>
                <c:pt idx="116">
                  <c:v>19.25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F65-4CEC-BA30-DCE882E5C2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0086832"/>
        <c:axId val="650087376"/>
      </c:lineChart>
      <c:catAx>
        <c:axId val="65008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50087376"/>
        <c:crosses val="autoZero"/>
        <c:auto val="0"/>
        <c:lblAlgn val="ctr"/>
        <c:lblOffset val="100"/>
        <c:noMultiLvlLbl val="0"/>
      </c:catAx>
      <c:valAx>
        <c:axId val="650087376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sv-SE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5008683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v-SE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sv-SE"/>
              <a:t>Block 40-200 cm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4072045098946562"/>
          <c:y val="7.9154416042822237E-2"/>
          <c:w val="0.80439578056896721"/>
          <c:h val="0.67313391948455426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4"/>
            <c:spPr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marker>
          <c:trendline>
            <c:spPr>
              <a:ln>
                <a:prstDash val="dash"/>
              </a:ln>
            </c:spPr>
            <c:trendlineType val="linear"/>
            <c:dispRSqr val="1"/>
            <c:dispEq val="0"/>
            <c:trendlineLbl>
              <c:layout>
                <c:manualLayout>
                  <c:x val="-5.7182380793591198E-2"/>
                  <c:y val="-0.14478463042050771"/>
                </c:manualLayout>
              </c:layout>
              <c:numFmt formatCode="#,##0.00" sourceLinked="0"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sv-SE"/>
                </a:p>
              </c:txPr>
            </c:trendlineLbl>
          </c:trendline>
          <c:cat>
            <c:strRef>
              <c:f>'Behandlat &amp; plots'!$C$4:$C$120</c:f>
              <c:strCache>
                <c:ptCount val="117"/>
                <c:pt idx="0">
                  <c:v>Vingängssjön</c:v>
                </c:pt>
                <c:pt idx="18">
                  <c:v>Sundh. (S-bäck)</c:v>
                </c:pt>
                <c:pt idx="28">
                  <c:v>Granh. (S-bäck)</c:v>
                </c:pt>
                <c:pt idx="39">
                  <c:v>Klarabro</c:v>
                </c:pt>
                <c:pt idx="46">
                  <c:v>Skyllbäcksh.</c:v>
                </c:pt>
                <c:pt idx="58">
                  <c:v>Tåsans mynning</c:v>
                </c:pt>
                <c:pt idx="70">
                  <c:v>Kärrbackstrand</c:v>
                </c:pt>
                <c:pt idx="78">
                  <c:v>n.s Strängsforsen</c:v>
                </c:pt>
                <c:pt idx="88">
                  <c:v>Båtstad</c:v>
                </c:pt>
                <c:pt idx="106">
                  <c:v>Höljes</c:v>
                </c:pt>
                <c:pt idx="116">
                  <c:v>Höljans mynning</c:v>
                </c:pt>
              </c:strCache>
            </c:strRef>
          </c:cat>
          <c:val>
            <c:numRef>
              <c:f>'Behandlat &amp; plots'!$AH$4:$AH$120</c:f>
              <c:numCache>
                <c:formatCode>0.00</c:formatCode>
                <c:ptCount val="1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0.625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2.5</c:v>
                </c:pt>
                <c:pt idx="32">
                  <c:v>0</c:v>
                </c:pt>
                <c:pt idx="33">
                  <c:v>0</c:v>
                </c:pt>
                <c:pt idx="34">
                  <c:v>2.5</c:v>
                </c:pt>
                <c:pt idx="35">
                  <c:v>0</c:v>
                </c:pt>
                <c:pt idx="36">
                  <c:v>0</c:v>
                </c:pt>
                <c:pt idx="37">
                  <c:v>7.5</c:v>
                </c:pt>
                <c:pt idx="38">
                  <c:v>0</c:v>
                </c:pt>
                <c:pt idx="39">
                  <c:v>29.166666666666668</c:v>
                </c:pt>
                <c:pt idx="40">
                  <c:v>0</c:v>
                </c:pt>
                <c:pt idx="41">
                  <c:v>12.5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15</c:v>
                </c:pt>
                <c:pt idx="46">
                  <c:v>0</c:v>
                </c:pt>
                <c:pt idx="47">
                  <c:v>0</c:v>
                </c:pt>
                <c:pt idx="48">
                  <c:v>2.5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7.5</c:v>
                </c:pt>
                <c:pt idx="54">
                  <c:v>0</c:v>
                </c:pt>
                <c:pt idx="55">
                  <c:v>0</c:v>
                </c:pt>
                <c:pt idx="56">
                  <c:v>15</c:v>
                </c:pt>
                <c:pt idx="57">
                  <c:v>21.875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7.5</c:v>
                </c:pt>
                <c:pt idx="62">
                  <c:v>12.5</c:v>
                </c:pt>
                <c:pt idx="63">
                  <c:v>0</c:v>
                </c:pt>
                <c:pt idx="64">
                  <c:v>40.625</c:v>
                </c:pt>
                <c:pt idx="65">
                  <c:v>0</c:v>
                </c:pt>
                <c:pt idx="66">
                  <c:v>25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7.5</c:v>
                </c:pt>
                <c:pt idx="71">
                  <c:v>31.25</c:v>
                </c:pt>
                <c:pt idx="72">
                  <c:v>68.75</c:v>
                </c:pt>
                <c:pt idx="73">
                  <c:v>0</c:v>
                </c:pt>
                <c:pt idx="74">
                  <c:v>12.5</c:v>
                </c:pt>
                <c:pt idx="75">
                  <c:v>12.5</c:v>
                </c:pt>
                <c:pt idx="76">
                  <c:v>15</c:v>
                </c:pt>
                <c:pt idx="77">
                  <c:v>67.5</c:v>
                </c:pt>
                <c:pt idx="78">
                  <c:v>53.125</c:v>
                </c:pt>
                <c:pt idx="101">
                  <c:v>10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12.5</c:v>
                </c:pt>
                <c:pt idx="113">
                  <c:v>2.5</c:v>
                </c:pt>
                <c:pt idx="114">
                  <c:v>20</c:v>
                </c:pt>
                <c:pt idx="115">
                  <c:v>25</c:v>
                </c:pt>
                <c:pt idx="116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C66-4D74-9C1D-295198CB4B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9062128"/>
        <c:axId val="649067024"/>
      </c:lineChart>
      <c:catAx>
        <c:axId val="64906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49067024"/>
        <c:crosses val="autoZero"/>
        <c:auto val="0"/>
        <c:lblAlgn val="ctr"/>
        <c:lblOffset val="100"/>
        <c:noMultiLvlLbl val="0"/>
      </c:catAx>
      <c:valAx>
        <c:axId val="649067024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sv-SE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4906212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v-SE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sv-SE"/>
              <a:t>Påväxt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4072045098946562"/>
          <c:y val="7.9154416042822237E-2"/>
          <c:w val="0.80439578056896721"/>
          <c:h val="0.67313391948455426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4"/>
            <c:spPr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marker>
          <c:trendline>
            <c:spPr>
              <a:ln>
                <a:prstDash val="dash"/>
              </a:ln>
            </c:spPr>
            <c:trendlineType val="linear"/>
            <c:dispRSqr val="1"/>
            <c:dispEq val="0"/>
            <c:trendlineLbl>
              <c:layout>
                <c:manualLayout>
                  <c:x val="-5.7182380793591198E-2"/>
                  <c:y val="-0.14478463042050771"/>
                </c:manualLayout>
              </c:layout>
              <c:numFmt formatCode="#,##0.00" sourceLinked="0"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sv-SE"/>
                </a:p>
              </c:txPr>
            </c:trendlineLbl>
          </c:trendline>
          <c:cat>
            <c:strRef>
              <c:f>'Behandlat &amp; plots'!$C$4:$C$120</c:f>
              <c:strCache>
                <c:ptCount val="117"/>
                <c:pt idx="0">
                  <c:v>Vingängssjön</c:v>
                </c:pt>
                <c:pt idx="18">
                  <c:v>Sundh. (S-bäck)</c:v>
                </c:pt>
                <c:pt idx="28">
                  <c:v>Granh. (S-bäck)</c:v>
                </c:pt>
                <c:pt idx="39">
                  <c:v>Klarabro</c:v>
                </c:pt>
                <c:pt idx="46">
                  <c:v>Skyllbäcksh.</c:v>
                </c:pt>
                <c:pt idx="58">
                  <c:v>Tåsans mynning</c:v>
                </c:pt>
                <c:pt idx="70">
                  <c:v>Kärrbackstrand</c:v>
                </c:pt>
                <c:pt idx="78">
                  <c:v>n.s Strängsforsen</c:v>
                </c:pt>
                <c:pt idx="88">
                  <c:v>Båtstad</c:v>
                </c:pt>
                <c:pt idx="106">
                  <c:v>Höljes</c:v>
                </c:pt>
                <c:pt idx="116">
                  <c:v>Höljans mynning</c:v>
                </c:pt>
              </c:strCache>
            </c:strRef>
          </c:cat>
          <c:val>
            <c:numRef>
              <c:f>'Behandlat &amp; plots'!$AN$4:$AN$120</c:f>
              <c:numCache>
                <c:formatCode>0.00</c:formatCode>
                <c:ptCount val="117"/>
                <c:pt idx="0">
                  <c:v>2.5</c:v>
                </c:pt>
                <c:pt idx="1">
                  <c:v>22.5</c:v>
                </c:pt>
                <c:pt idx="2">
                  <c:v>5.5</c:v>
                </c:pt>
                <c:pt idx="3">
                  <c:v>20.5</c:v>
                </c:pt>
                <c:pt idx="4">
                  <c:v>22.5</c:v>
                </c:pt>
                <c:pt idx="5">
                  <c:v>22.5</c:v>
                </c:pt>
                <c:pt idx="6">
                  <c:v>12.5</c:v>
                </c:pt>
                <c:pt idx="7">
                  <c:v>10.5</c:v>
                </c:pt>
                <c:pt idx="8">
                  <c:v>31.25</c:v>
                </c:pt>
                <c:pt idx="9">
                  <c:v>29.166666666666668</c:v>
                </c:pt>
                <c:pt idx="10">
                  <c:v>37.5</c:v>
                </c:pt>
                <c:pt idx="11">
                  <c:v>18.5</c:v>
                </c:pt>
                <c:pt idx="12">
                  <c:v>35.5</c:v>
                </c:pt>
                <c:pt idx="13">
                  <c:v>8.5</c:v>
                </c:pt>
                <c:pt idx="14">
                  <c:v>15.5</c:v>
                </c:pt>
                <c:pt idx="15">
                  <c:v>42.5</c:v>
                </c:pt>
                <c:pt idx="16">
                  <c:v>37.5</c:v>
                </c:pt>
                <c:pt idx="17">
                  <c:v>43.75</c:v>
                </c:pt>
                <c:pt idx="18">
                  <c:v>47.5</c:v>
                </c:pt>
                <c:pt idx="19">
                  <c:v>37.5</c:v>
                </c:pt>
                <c:pt idx="20">
                  <c:v>18.75</c:v>
                </c:pt>
                <c:pt idx="21">
                  <c:v>37.5</c:v>
                </c:pt>
                <c:pt idx="22">
                  <c:v>37.5</c:v>
                </c:pt>
                <c:pt idx="23">
                  <c:v>37.5</c:v>
                </c:pt>
                <c:pt idx="24">
                  <c:v>18.75</c:v>
                </c:pt>
                <c:pt idx="25">
                  <c:v>31.25</c:v>
                </c:pt>
                <c:pt idx="26">
                  <c:v>12.5</c:v>
                </c:pt>
                <c:pt idx="27">
                  <c:v>50</c:v>
                </c:pt>
                <c:pt idx="28">
                  <c:v>40</c:v>
                </c:pt>
                <c:pt idx="29">
                  <c:v>52.5</c:v>
                </c:pt>
                <c:pt idx="30">
                  <c:v>7.5</c:v>
                </c:pt>
                <c:pt idx="31">
                  <c:v>15.5</c:v>
                </c:pt>
                <c:pt idx="32">
                  <c:v>8.5</c:v>
                </c:pt>
                <c:pt idx="33">
                  <c:v>47.5</c:v>
                </c:pt>
                <c:pt idx="34">
                  <c:v>37.5</c:v>
                </c:pt>
                <c:pt idx="35">
                  <c:v>54.166666666666664</c:v>
                </c:pt>
                <c:pt idx="36">
                  <c:v>25</c:v>
                </c:pt>
                <c:pt idx="37">
                  <c:v>47.5</c:v>
                </c:pt>
                <c:pt idx="38">
                  <c:v>87.5</c:v>
                </c:pt>
                <c:pt idx="39">
                  <c:v>21.666666666666668</c:v>
                </c:pt>
                <c:pt idx="40">
                  <c:v>52.5</c:v>
                </c:pt>
                <c:pt idx="41">
                  <c:v>32.5</c:v>
                </c:pt>
                <c:pt idx="42">
                  <c:v>47.5</c:v>
                </c:pt>
                <c:pt idx="43">
                  <c:v>62.5</c:v>
                </c:pt>
                <c:pt idx="44">
                  <c:v>68.75</c:v>
                </c:pt>
                <c:pt idx="45">
                  <c:v>27.5</c:v>
                </c:pt>
                <c:pt idx="46">
                  <c:v>12.5</c:v>
                </c:pt>
                <c:pt idx="47">
                  <c:v>47.5</c:v>
                </c:pt>
                <c:pt idx="48">
                  <c:v>52.5</c:v>
                </c:pt>
                <c:pt idx="49">
                  <c:v>62.5</c:v>
                </c:pt>
                <c:pt idx="50">
                  <c:v>52.5</c:v>
                </c:pt>
                <c:pt idx="51">
                  <c:v>62.5</c:v>
                </c:pt>
                <c:pt idx="52">
                  <c:v>62.5</c:v>
                </c:pt>
                <c:pt idx="53">
                  <c:v>62.5</c:v>
                </c:pt>
                <c:pt idx="54">
                  <c:v>42.5</c:v>
                </c:pt>
                <c:pt idx="55">
                  <c:v>67.5</c:v>
                </c:pt>
                <c:pt idx="56">
                  <c:v>47.5</c:v>
                </c:pt>
                <c:pt idx="57">
                  <c:v>75</c:v>
                </c:pt>
                <c:pt idx="58">
                  <c:v>42.5</c:v>
                </c:pt>
                <c:pt idx="59">
                  <c:v>62.5</c:v>
                </c:pt>
                <c:pt idx="60">
                  <c:v>25</c:v>
                </c:pt>
                <c:pt idx="61">
                  <c:v>42.5</c:v>
                </c:pt>
                <c:pt idx="62">
                  <c:v>52.5</c:v>
                </c:pt>
                <c:pt idx="63">
                  <c:v>70.833333333333329</c:v>
                </c:pt>
                <c:pt idx="64">
                  <c:v>40</c:v>
                </c:pt>
                <c:pt idx="65">
                  <c:v>40</c:v>
                </c:pt>
                <c:pt idx="66">
                  <c:v>50</c:v>
                </c:pt>
                <c:pt idx="67">
                  <c:v>52.5</c:v>
                </c:pt>
                <c:pt idx="68">
                  <c:v>57.5</c:v>
                </c:pt>
                <c:pt idx="69">
                  <c:v>43.75</c:v>
                </c:pt>
                <c:pt idx="70">
                  <c:v>57.5</c:v>
                </c:pt>
                <c:pt idx="71">
                  <c:v>62.5</c:v>
                </c:pt>
                <c:pt idx="72">
                  <c:v>75</c:v>
                </c:pt>
                <c:pt idx="73">
                  <c:v>37.5</c:v>
                </c:pt>
                <c:pt idx="74">
                  <c:v>72.5</c:v>
                </c:pt>
                <c:pt idx="75">
                  <c:v>82.5</c:v>
                </c:pt>
                <c:pt idx="76">
                  <c:v>77.5</c:v>
                </c:pt>
                <c:pt idx="77">
                  <c:v>67.5</c:v>
                </c:pt>
                <c:pt idx="78">
                  <c:v>87.5</c:v>
                </c:pt>
                <c:pt idx="106">
                  <c:v>37.5</c:v>
                </c:pt>
                <c:pt idx="107">
                  <c:v>37.5</c:v>
                </c:pt>
                <c:pt idx="108">
                  <c:v>47.5</c:v>
                </c:pt>
                <c:pt idx="109">
                  <c:v>32.5</c:v>
                </c:pt>
                <c:pt idx="110">
                  <c:v>42.5</c:v>
                </c:pt>
                <c:pt idx="111">
                  <c:v>57.5</c:v>
                </c:pt>
                <c:pt idx="112">
                  <c:v>37.5</c:v>
                </c:pt>
                <c:pt idx="113">
                  <c:v>62.5</c:v>
                </c:pt>
                <c:pt idx="114">
                  <c:v>22.5</c:v>
                </c:pt>
                <c:pt idx="115">
                  <c:v>37.5</c:v>
                </c:pt>
                <c:pt idx="116">
                  <c:v>32.5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AD-43A5-A37C-7127091C0D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9060496"/>
        <c:axId val="649066480"/>
      </c:lineChart>
      <c:catAx>
        <c:axId val="64906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49066480"/>
        <c:crosses val="autoZero"/>
        <c:auto val="0"/>
        <c:lblAlgn val="ctr"/>
        <c:lblOffset val="100"/>
        <c:noMultiLvlLbl val="0"/>
      </c:catAx>
      <c:valAx>
        <c:axId val="649066480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sv-SE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64906049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v-SE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FFAC8-DF2A-4916-9AF2-9D92296F3382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3CF00-8491-4FF7-95B0-0F96857738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666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När det gällde själva vattendraget i sig var rensningsarbeten av stor betydelse. Att lyfta och styra upp, spränga och schakta undan stenar, grund och öar var något som präglade hela flottningsepoken.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Före dynamit introducerades vid slutet av 1800-talet användes svartkrut för sprängning och </a:t>
            </a:r>
            <a:r>
              <a:rPr lang="sv-SE" dirty="0" err="1"/>
              <a:t>stenbränning</a:t>
            </a:r>
            <a:r>
              <a:rPr lang="sv-SE" dirty="0"/>
              <a:t> (jmf tillmakning vid gruvdrift) för att rensa vattendragen från större stenblock.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3CF00-8491-4FF7-95B0-0F9685773812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3540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Enklare redskap som stubbrytare användes för att lyfta och styra upp sten från strömfårorna. Vid 1920- och 30-talet började maskinkranar att användas för detta ändamål, men även i samband med byggnad av olika ledarmar. Bandtraktorer (caterpillars) togs i bruk vid slutet av 1940-talet och blev ett mycket effektivt medel i rensningsarbeten. Dessa olika former av och teknik för rensningsarbeten förekom efter både biflöden och älvar.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3CF00-8491-4FF7-95B0-0F9685773812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753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3CF00-8491-4FF7-95B0-0F9685773812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4361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9423E4-6C44-4483-A1B8-697A3DC73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C9F2FBB-10AE-4A82-8CAD-6DD8F097A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6284301-EF44-45EC-8D47-986B3CCFA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67A-6908-45A2-A29A-55927D0D78D7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4A8857B-EFA8-4513-ACCF-4E8A1E641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8B3A628-DAD1-48D3-A57B-87268EFB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7136-198C-4C73-8439-98633008F50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9422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F10868-1648-44F5-B7D2-369796C92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440A283-7858-43D2-8B4B-C54096AEF8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0402683-F953-4154-A48B-63080AA82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67A-6908-45A2-A29A-55927D0D78D7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FCA34CC-89F4-406A-8D21-EFA368DF2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F377D85-C273-458D-91F7-3A8B31F0E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7136-198C-4C73-8439-98633008F50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3666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6168CAEE-231C-4228-866F-B5D185F1C1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BDA0BEC-A34A-40FE-960C-833426E22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CE14BD5-1BC9-4B95-B1D3-ED3CD151E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67A-6908-45A2-A29A-55927D0D78D7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B45E004-049A-43D7-A82B-78FEB311B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4717BE5-7A38-4389-9054-47EB0B16F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7136-198C-4C73-8439-98633008F50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4411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9D7AB3-3671-4EF3-A5FE-E4B3FE6FB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CEF7496-315F-4571-ABC4-F87544887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81D058A-1CD0-4338-B3E8-4F7B2DB3D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67A-6908-45A2-A29A-55927D0D78D7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752260D-24A4-4694-883B-E6FED7AE7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9EC3B32-4684-479C-91EB-B665ACDBE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7136-198C-4C73-8439-98633008F50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416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514775-9F68-474A-AE47-DD4A3C8E9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1002265-3E5B-4AF0-818B-EA265FFFD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6D955B-7D8A-4716-AB12-4C4A36870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67A-6908-45A2-A29A-55927D0D78D7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BAB1F21-EA08-410B-A5BD-3D04117B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925969D-150F-49A7-8796-D90F1613A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7136-198C-4C73-8439-98633008F50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3478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CE9A3E-4C65-44E8-9C52-FCD2E3ABF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1B8FD5-5FAF-4821-80E2-AF4FEFB59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5F2FAE4-4DE7-4B35-ADE5-D438510A4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05AA990-D6D0-438E-A0F0-2BEF49959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67A-6908-45A2-A29A-55927D0D78D7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93CC15D-B6B6-4D8E-9432-480F4DA0F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6D3A84F-4F2F-4404-844E-7AAE22ABD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7136-198C-4C73-8439-98633008F50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66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75E1F0-0F57-47BC-A2BD-FB467E48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D212300-8790-44D0-ABD4-2395DE824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CF61DE8-99F7-4611-B15E-65A6A9725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0476C94-173B-4C24-A96F-E484ABBDC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2D4328F-F627-48EB-B6F7-D1CF083CF1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DA252A8-A04B-444A-BE85-3885DCDB3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67A-6908-45A2-A29A-55927D0D78D7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B3CC398-807B-4287-AEE6-B0AF6720B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C48FD45-A336-4CF0-9C61-E2EE83979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7136-198C-4C73-8439-98633008F50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8434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3340E3-A11A-45E0-9E75-0E0DA9C5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9646F56-B2B5-454D-B690-177F49DAC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67A-6908-45A2-A29A-55927D0D78D7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907C553-98C9-4E62-9D1F-5C852045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9E5692C-C154-4703-82CC-84D669B7B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7136-198C-4C73-8439-98633008F50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5791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44E5C2E-0165-4344-8CDF-D5FD17D56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67A-6908-45A2-A29A-55927D0D78D7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D092E5E-29EA-4996-9F99-66FB2667A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B184C92-B1F7-4843-971B-B8A237A6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7136-198C-4C73-8439-98633008F50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651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633AF5-E395-4657-A776-EBF65EDAA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389B472-9A2B-444A-80D5-91553A942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1604AD7-F3EC-4867-8909-6AD79906B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AE5DF03-420A-4188-8DBF-4B32BAD07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67A-6908-45A2-A29A-55927D0D78D7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A5C9C04-BF75-493D-90AB-588966C91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15C0C93-E142-4454-B089-009DFDFEC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7136-198C-4C73-8439-98633008F50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5563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2A594C-1239-4BF1-B8CA-E86E5EE4F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FC91874-63C9-464E-8A64-EF621ADD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CD62553-A7E1-4298-9DAA-624828AC1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3E9B61A-6C3C-41B0-BDF7-340E2D1C5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67A-6908-45A2-A29A-55927D0D78D7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B7E665D-7429-4FB9-B796-0FCFE1276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8F6B0F1-04B3-4FB2-A40D-B39F8A16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7136-198C-4C73-8439-98633008F50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7500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935F649-B695-4F38-A3F4-F7E8E1C94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1125262-F637-40DE-8D33-E342F896B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6C0CECB-1452-4415-8F2C-752B498D3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E067A-6908-45A2-A29A-55927D0D78D7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FAECA77-4AEB-4547-AF6D-A9D60C220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AD7F5A3-9447-4142-9A11-5701F9727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67136-198C-4C73-8439-98633008F50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207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11" Type="http://schemas.openxmlformats.org/officeDocument/2006/relationships/image" Target="../media/image34.jpeg"/><Relationship Id="rId5" Type="http://schemas.openxmlformats.org/officeDocument/2006/relationships/chart" Target="../charts/chart6.xml"/><Relationship Id="rId10" Type="http://schemas.openxmlformats.org/officeDocument/2006/relationships/chart" Target="../charts/chart11.xml"/><Relationship Id="rId4" Type="http://schemas.openxmlformats.org/officeDocument/2006/relationships/chart" Target="../charts/chart5.xml"/><Relationship Id="rId9" Type="http://schemas.openxmlformats.org/officeDocument/2006/relationships/chart" Target="../charts/char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508N83Lor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resultat för flottledsrensning">
            <a:extLst>
              <a:ext uri="{FF2B5EF4-FFF2-40B4-BE49-F238E27FC236}">
                <a16:creationId xmlns:a16="http://schemas.microsoft.com/office/drawing/2014/main" id="{9036F736-7E2A-4EA5-B087-7E25AF41B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8806"/>
            <a:ext cx="5120534" cy="341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lansstyrelsen.se/Vasterbotten/SiteCollectionImages/Sv/miljo-och-klimat/vatten-och-vattenanvandning/restaurering-av-vattendrag/Bildspel%20f%C3%B6rsta%20sidan/Block%20l%C3%A4ggs%20i%20mha%20specialskopa%20416px.jpg">
            <a:extLst>
              <a:ext uri="{FF2B5EF4-FFF2-40B4-BE49-F238E27FC236}">
                <a16:creationId xmlns:a16="http://schemas.microsoft.com/office/drawing/2014/main" id="{83376F4D-A585-44AC-93D1-A7C41CABA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209" y="2008805"/>
            <a:ext cx="4340711" cy="341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63071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/>
              <a:t>Rehabilitering av Klarälven efter flottningsrensning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0C2F6043-1E34-4F68-A32F-6696CC49C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634" y="6083014"/>
            <a:ext cx="3034954" cy="77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98282" y="5820555"/>
            <a:ext cx="2894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Pär Gustafsson</a:t>
            </a:r>
          </a:p>
          <a:p>
            <a:pPr algn="ctr"/>
            <a:r>
              <a:rPr lang="sv-SE" dirty="0"/>
              <a:t>Referensgruppsmöte TLEE</a:t>
            </a:r>
          </a:p>
          <a:p>
            <a:pPr algn="ctr"/>
            <a:r>
              <a:rPr lang="sv-SE" dirty="0"/>
              <a:t>171207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4935" y="1164056"/>
            <a:ext cx="614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Delprojekt 2:1</a:t>
            </a:r>
          </a:p>
        </p:txBody>
      </p:sp>
      <p:pic>
        <p:nvPicPr>
          <p:cNvPr id="9" name="Picture 6" descr="http://www.lansstyrelsen.se/vasterbotten/SiteCollectionImages/Sv/miljo-och-klimat/vatten-och-vattenanvandning/restaurering-av-vattendrag/L%c3%b6gde%c3%a4lven/205-EfterUpp%c3%a5t_416x3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309" y="1998841"/>
            <a:ext cx="4221689" cy="382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0" y="5424776"/>
            <a:ext cx="4572000" cy="503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4184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5F40AAF-90FD-4180-9122-968780949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2416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5418EE5D-BFDA-461C-B59D-6B92A0D10351}"/>
              </a:ext>
            </a:extLst>
          </p:cNvPr>
          <p:cNvSpPr txBox="1"/>
          <p:nvPr/>
        </p:nvSpPr>
        <p:spPr>
          <a:xfrm>
            <a:off x="10319157" y="6276817"/>
            <a:ext cx="244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</a:rPr>
              <a:t>Foto: Peter Belin</a:t>
            </a:r>
          </a:p>
        </p:txBody>
      </p:sp>
    </p:spTree>
    <p:extLst>
      <p:ext uri="{BB962C8B-B14F-4D97-AF65-F5344CB8AC3E}">
        <p14:creationId xmlns:p14="http://schemas.microsoft.com/office/powerpoint/2010/main" val="3783253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ldresultat för rensad äl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881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d/d0/FlyttblockSurte.jpg/1280px-FlyttblockSurte.jpg">
            <a:extLst>
              <a:ext uri="{FF2B5EF4-FFF2-40B4-BE49-F238E27FC236}">
                <a16:creationId xmlns:a16="http://schemas.microsoft.com/office/drawing/2014/main" id="{83D0FC9D-0C15-412D-99A0-B046C5EC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63" y="270934"/>
            <a:ext cx="10768004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712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ildresultat för stenbotten">
            <a:extLst>
              <a:ext uri="{FF2B5EF4-FFF2-40B4-BE49-F238E27FC236}">
                <a16:creationId xmlns:a16="http://schemas.microsoft.com/office/drawing/2014/main" id="{0031066A-3538-4931-A853-EE3E3E7B0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0139"/>
            <a:ext cx="12192000" cy="59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077"/>
            <a:ext cx="12192000" cy="724087"/>
          </a:xfrm>
        </p:spPr>
        <p:txBody>
          <a:bodyPr/>
          <a:lstStyle/>
          <a:p>
            <a:pPr algn="ctr"/>
            <a:r>
              <a:rPr lang="sv-SE" dirty="0"/>
              <a:t>Effekter på vattenmiljön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10837"/>
            <a:ext cx="12192000" cy="524435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b="1" dirty="0">
                <a:solidFill>
                  <a:schemeClr val="bg1"/>
                </a:solidFill>
              </a:rPr>
              <a:t>Att ta bort stenen ur älven är som att ta jorden ur åkern</a:t>
            </a:r>
          </a:p>
        </p:txBody>
      </p:sp>
      <p:pic>
        <p:nvPicPr>
          <p:cNvPr id="4108" name="Picture 12" descr="Salmo trutta.jpg">
            <a:extLst>
              <a:ext uri="{FF2B5EF4-FFF2-40B4-BE49-F238E27FC236}">
                <a16:creationId xmlns:a16="http://schemas.microsoft.com/office/drawing/2014/main" id="{A07B010E-747F-4645-B58A-B17CC4B9C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0699" y="-7558"/>
            <a:ext cx="1651300" cy="199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5330" y="1571125"/>
            <a:ext cx="120766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</a:rPr>
              <a:t>Stenarna i älvarna utgör själva livsmiljön för alger, mikroorganismer och insekter.</a:t>
            </a:r>
          </a:p>
          <a:p>
            <a:endParaRPr lang="sv-SE" sz="2400" dirty="0">
              <a:solidFill>
                <a:schemeClr val="bg1"/>
              </a:solidFill>
            </a:endParaRPr>
          </a:p>
          <a:p>
            <a:r>
              <a:rPr lang="sv-SE" sz="2400" dirty="0">
                <a:solidFill>
                  <a:schemeClr val="bg1"/>
                </a:solidFill>
              </a:rPr>
              <a:t>I och med att stenar och träd tagits upp har ytan för organismerna att leva på minskat, vilket gjör att både antalet arter och individer minskar.</a:t>
            </a:r>
          </a:p>
          <a:p>
            <a:endParaRPr lang="sv-SE" sz="2400" dirty="0">
              <a:solidFill>
                <a:schemeClr val="bg1"/>
              </a:solidFill>
            </a:endParaRPr>
          </a:p>
          <a:p>
            <a:r>
              <a:rPr lang="sv-SE" sz="2400" dirty="0">
                <a:solidFill>
                  <a:schemeClr val="bg1"/>
                </a:solidFill>
              </a:rPr>
              <a:t>Effekten för fisken blir 1. mindre mat, 2. att ynglen får ont om gömställen. 3. att större fisk får lägga mer energi på att hävda revir och saknar ståndplatser</a:t>
            </a:r>
          </a:p>
          <a:p>
            <a:endParaRPr lang="sv-SE" sz="2400" dirty="0">
              <a:solidFill>
                <a:schemeClr val="bg1"/>
              </a:solidFill>
            </a:endParaRPr>
          </a:p>
          <a:p>
            <a:r>
              <a:rPr lang="sv-SE" sz="2400" dirty="0">
                <a:solidFill>
                  <a:schemeClr val="bg1"/>
                </a:solidFill>
              </a:rPr>
              <a:t>Rensningarna förstör även fiskarnas lekbottnar, vilket gör att reproduktionen störs.</a:t>
            </a:r>
          </a:p>
          <a:p>
            <a:endParaRPr lang="sv-SE" sz="2400" dirty="0">
              <a:solidFill>
                <a:schemeClr val="bg1"/>
              </a:solidFill>
            </a:endParaRPr>
          </a:p>
          <a:p>
            <a:r>
              <a:rPr lang="sv-SE" sz="2400" i="1" dirty="0">
                <a:solidFill>
                  <a:schemeClr val="bg1"/>
                </a:solidFill>
              </a:rPr>
              <a:t>De sammantagna effekterna är att flera fiskpopulationer har utrotats eller kraftigt försvagats.</a:t>
            </a:r>
          </a:p>
        </p:txBody>
      </p:sp>
      <p:pic>
        <p:nvPicPr>
          <p:cNvPr id="4098" name="Picture 2" descr="Bildresultat för hydropsyche">
            <a:extLst>
              <a:ext uri="{FF2B5EF4-FFF2-40B4-BE49-F238E27FC236}">
                <a16:creationId xmlns:a16="http://schemas.microsoft.com/office/drawing/2014/main" id="{B83259F0-E6C5-4854-AA65-C78DFA5D9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561" y="-1392"/>
            <a:ext cx="1112554" cy="86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ildresultat för plecoptera">
            <a:extLst>
              <a:ext uri="{FF2B5EF4-FFF2-40B4-BE49-F238E27FC236}">
                <a16:creationId xmlns:a16="http://schemas.microsoft.com/office/drawing/2014/main" id="{C07F7639-C489-47A0-B7B7-942A208CD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"/>
            <a:ext cx="1311361" cy="87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ydropsyche.pellucidula.jpg">
            <a:extLst>
              <a:ext uri="{FF2B5EF4-FFF2-40B4-BE49-F238E27FC236}">
                <a16:creationId xmlns:a16="http://schemas.microsoft.com/office/drawing/2014/main" id="{5BFE1746-859E-473D-8D6A-B6F5D271E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115" y="0"/>
            <a:ext cx="597031" cy="87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upload.wikimedia.org/wikipedia/commons/8/89/Thymallus_thymallus_by_Christian_Maier.jpg">
            <a:extLst>
              <a:ext uri="{FF2B5EF4-FFF2-40B4-BE49-F238E27FC236}">
                <a16:creationId xmlns:a16="http://schemas.microsoft.com/office/drawing/2014/main" id="{4E4E5C68-E873-46D6-9EB4-ECFB518B3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707" y="-1410"/>
            <a:ext cx="1596993" cy="8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470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7C2ED28D-2602-4593-8233-AA15658DBBED}"/>
              </a:ext>
            </a:extLst>
          </p:cNvPr>
          <p:cNvSpPr txBox="1"/>
          <p:nvPr/>
        </p:nvSpPr>
        <p:spPr>
          <a:xfrm>
            <a:off x="474452" y="975360"/>
            <a:ext cx="10901760" cy="443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dirty="0"/>
              <a:t>Hur ser det ut under ytan i Klarälven idag och varför är det viktigt att veta det?</a:t>
            </a:r>
          </a:p>
          <a:p>
            <a:endParaRPr lang="sv-SE" sz="400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CC119C8-B1FB-42FF-92F1-DA9853EC2166}"/>
              </a:ext>
            </a:extLst>
          </p:cNvPr>
          <p:cNvSpPr txBox="1"/>
          <p:nvPr/>
        </p:nvSpPr>
        <p:spPr>
          <a:xfrm>
            <a:off x="474452" y="1860350"/>
            <a:ext cx="67950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Bottnens sammansättning av sten, grus och block, tillsammans med vattenhastighet och djupförhållanden ger en bra indikation på hur bra ett område är som lax- och öringmiljö</a:t>
            </a:r>
          </a:p>
          <a:p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Kunskapen kan användas för att:</a:t>
            </a:r>
          </a:p>
          <a:p>
            <a:endParaRPr lang="sv-SE" sz="2400" dirty="0"/>
          </a:p>
          <a:p>
            <a:pPr marL="457200" indent="-457200">
              <a:buFont typeface="+mj-lt"/>
              <a:buAutoNum type="arabicPeriod"/>
            </a:pPr>
            <a:r>
              <a:rPr lang="sv-SE" sz="2400" dirty="0"/>
              <a:t>beräkna ett vattendrags möjliga produktion av lax/öring idag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400" dirty="0"/>
              <a:t>visa vilka åtgärder som behövs för att förbättra miljön, samt var åtgärderna ska sättas in.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400" dirty="0"/>
              <a:t>beräkna möjlig fiskproduktion efter att miljön har förbättrats</a:t>
            </a:r>
          </a:p>
        </p:txBody>
      </p:sp>
      <p:pic>
        <p:nvPicPr>
          <p:cNvPr id="1026" name="Picture 2" descr="Bildresultat för klarälven strängsfor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80" y="2004681"/>
            <a:ext cx="4754880" cy="423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383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larälvens läge i Norge och Sverige. Även avvattningsområdet syns.">
            <a:extLst>
              <a:ext uri="{FF2B5EF4-FFF2-40B4-BE49-F238E27FC236}">
                <a16:creationId xmlns:a16="http://schemas.microsoft.com/office/drawing/2014/main" id="{BF9C0B3F-BD74-42AA-B21B-3367B4B95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732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524D6479-B38A-459F-B136-415A24D5BED1}"/>
              </a:ext>
            </a:extLst>
          </p:cNvPr>
          <p:cNvSpPr/>
          <p:nvPr/>
        </p:nvSpPr>
        <p:spPr>
          <a:xfrm rot="20113489">
            <a:off x="1785670" y="3446845"/>
            <a:ext cx="155276" cy="3191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B72DAED-80EB-4266-85A5-A91F9ED3C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43" y="2203054"/>
            <a:ext cx="7419973" cy="4351089"/>
          </a:xfrm>
          <a:prstGeom prst="rect">
            <a:avLst/>
          </a:prstGeom>
        </p:spPr>
      </p:pic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F69681E6-CA1D-4D8A-8CD2-527341A621A1}"/>
              </a:ext>
            </a:extLst>
          </p:cNvPr>
          <p:cNvCxnSpPr>
            <a:cxnSpLocks/>
          </p:cNvCxnSpPr>
          <p:nvPr/>
        </p:nvCxnSpPr>
        <p:spPr>
          <a:xfrm flipV="1">
            <a:off x="1871932" y="2203054"/>
            <a:ext cx="2450711" cy="14200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7A80CCA0-C2C6-4137-B2A7-CF90F4FFEB4A}"/>
              </a:ext>
            </a:extLst>
          </p:cNvPr>
          <p:cNvCxnSpPr>
            <a:cxnSpLocks/>
          </p:cNvCxnSpPr>
          <p:nvPr/>
        </p:nvCxnSpPr>
        <p:spPr>
          <a:xfrm>
            <a:off x="1863308" y="3623094"/>
            <a:ext cx="2506962" cy="293104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koppling 19">
            <a:extLst>
              <a:ext uri="{FF2B5EF4-FFF2-40B4-BE49-F238E27FC236}">
                <a16:creationId xmlns:a16="http://schemas.microsoft.com/office/drawing/2014/main" id="{08379F52-A7C7-4101-A114-11CFE69F4B59}"/>
              </a:ext>
            </a:extLst>
          </p:cNvPr>
          <p:cNvCxnSpPr>
            <a:cxnSpLocks/>
          </p:cNvCxnSpPr>
          <p:nvPr/>
        </p:nvCxnSpPr>
        <p:spPr>
          <a:xfrm flipH="1">
            <a:off x="4630343" y="3384873"/>
            <a:ext cx="319178" cy="21566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koppling 21">
            <a:extLst>
              <a:ext uri="{FF2B5EF4-FFF2-40B4-BE49-F238E27FC236}">
                <a16:creationId xmlns:a16="http://schemas.microsoft.com/office/drawing/2014/main" id="{9A0D2FC3-898C-42E3-93E4-D327A47C3FC9}"/>
              </a:ext>
            </a:extLst>
          </p:cNvPr>
          <p:cNvCxnSpPr>
            <a:cxnSpLocks/>
          </p:cNvCxnSpPr>
          <p:nvPr/>
        </p:nvCxnSpPr>
        <p:spPr>
          <a:xfrm flipH="1">
            <a:off x="5076041" y="3971469"/>
            <a:ext cx="278921" cy="28467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k koppling 23">
            <a:extLst>
              <a:ext uri="{FF2B5EF4-FFF2-40B4-BE49-F238E27FC236}">
                <a16:creationId xmlns:a16="http://schemas.microsoft.com/office/drawing/2014/main" id="{17F2FD96-06E2-4137-8100-240396FC4B87}"/>
              </a:ext>
            </a:extLst>
          </p:cNvPr>
          <p:cNvCxnSpPr>
            <a:cxnSpLocks/>
          </p:cNvCxnSpPr>
          <p:nvPr/>
        </p:nvCxnSpPr>
        <p:spPr>
          <a:xfrm flipH="1">
            <a:off x="5935757" y="4451673"/>
            <a:ext cx="278921" cy="28467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k koppling 24">
            <a:extLst>
              <a:ext uri="{FF2B5EF4-FFF2-40B4-BE49-F238E27FC236}">
                <a16:creationId xmlns:a16="http://schemas.microsoft.com/office/drawing/2014/main" id="{BAFA72C2-5345-4AE0-AC1F-827EB171F51F}"/>
              </a:ext>
            </a:extLst>
          </p:cNvPr>
          <p:cNvCxnSpPr>
            <a:cxnSpLocks/>
          </p:cNvCxnSpPr>
          <p:nvPr/>
        </p:nvCxnSpPr>
        <p:spPr>
          <a:xfrm flipH="1">
            <a:off x="6612840" y="4805355"/>
            <a:ext cx="278921" cy="28467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BA47BDEE-B801-4D8C-8390-C0E1A2E4B762}"/>
              </a:ext>
            </a:extLst>
          </p:cNvPr>
          <p:cNvCxnSpPr>
            <a:cxnSpLocks/>
          </p:cNvCxnSpPr>
          <p:nvPr/>
        </p:nvCxnSpPr>
        <p:spPr>
          <a:xfrm flipH="1">
            <a:off x="7377672" y="5338752"/>
            <a:ext cx="278921" cy="28467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k koppling 26">
            <a:extLst>
              <a:ext uri="{FF2B5EF4-FFF2-40B4-BE49-F238E27FC236}">
                <a16:creationId xmlns:a16="http://schemas.microsoft.com/office/drawing/2014/main" id="{18353287-280E-42F6-8C54-F01E40395A7C}"/>
              </a:ext>
            </a:extLst>
          </p:cNvPr>
          <p:cNvCxnSpPr>
            <a:cxnSpLocks/>
          </p:cNvCxnSpPr>
          <p:nvPr/>
        </p:nvCxnSpPr>
        <p:spPr>
          <a:xfrm>
            <a:off x="8289198" y="5407763"/>
            <a:ext cx="15998" cy="31486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koppling 28">
            <a:extLst>
              <a:ext uri="{FF2B5EF4-FFF2-40B4-BE49-F238E27FC236}">
                <a16:creationId xmlns:a16="http://schemas.microsoft.com/office/drawing/2014/main" id="{53D85604-4126-4B74-994C-08A09C048765}"/>
              </a:ext>
            </a:extLst>
          </p:cNvPr>
          <p:cNvCxnSpPr>
            <a:cxnSpLocks/>
          </p:cNvCxnSpPr>
          <p:nvPr/>
        </p:nvCxnSpPr>
        <p:spPr>
          <a:xfrm>
            <a:off x="8921804" y="5166219"/>
            <a:ext cx="99384" cy="21998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koppling 29">
            <a:extLst>
              <a:ext uri="{FF2B5EF4-FFF2-40B4-BE49-F238E27FC236}">
                <a16:creationId xmlns:a16="http://schemas.microsoft.com/office/drawing/2014/main" id="{E6C23244-EA60-49AE-99A9-4929AF7124AE}"/>
              </a:ext>
            </a:extLst>
          </p:cNvPr>
          <p:cNvCxnSpPr>
            <a:cxnSpLocks/>
          </p:cNvCxnSpPr>
          <p:nvPr/>
        </p:nvCxnSpPr>
        <p:spPr>
          <a:xfrm flipH="1">
            <a:off x="9426630" y="5015249"/>
            <a:ext cx="104577" cy="29762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k koppling 30">
            <a:extLst>
              <a:ext uri="{FF2B5EF4-FFF2-40B4-BE49-F238E27FC236}">
                <a16:creationId xmlns:a16="http://schemas.microsoft.com/office/drawing/2014/main" id="{D34845AE-BF03-4238-8C30-2C11DB8ADCA0}"/>
              </a:ext>
            </a:extLst>
          </p:cNvPr>
          <p:cNvCxnSpPr>
            <a:cxnSpLocks/>
          </p:cNvCxnSpPr>
          <p:nvPr/>
        </p:nvCxnSpPr>
        <p:spPr>
          <a:xfrm flipH="1">
            <a:off x="9981402" y="5601859"/>
            <a:ext cx="195727" cy="22428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koppling 31">
            <a:extLst>
              <a:ext uri="{FF2B5EF4-FFF2-40B4-BE49-F238E27FC236}">
                <a16:creationId xmlns:a16="http://schemas.microsoft.com/office/drawing/2014/main" id="{28FE9499-57B4-4C7E-A200-57D442C80838}"/>
              </a:ext>
            </a:extLst>
          </p:cNvPr>
          <p:cNvCxnSpPr>
            <a:cxnSpLocks/>
          </p:cNvCxnSpPr>
          <p:nvPr/>
        </p:nvCxnSpPr>
        <p:spPr>
          <a:xfrm flipH="1">
            <a:off x="10573750" y="6023116"/>
            <a:ext cx="250360" cy="2933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ruta 40">
            <a:extLst>
              <a:ext uri="{FF2B5EF4-FFF2-40B4-BE49-F238E27FC236}">
                <a16:creationId xmlns:a16="http://schemas.microsoft.com/office/drawing/2014/main" id="{452DDA06-0878-41E5-9A86-5996912CC6E3}"/>
              </a:ext>
            </a:extLst>
          </p:cNvPr>
          <p:cNvSpPr txBox="1"/>
          <p:nvPr/>
        </p:nvSpPr>
        <p:spPr>
          <a:xfrm>
            <a:off x="0" y="-49384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dirty="0">
                <a:latin typeface="+mj-lt"/>
                <a:ea typeface="+mj-ea"/>
                <a:cs typeface="+mj-cs"/>
              </a:rPr>
              <a:t>Biotopkartering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3F92A4A-78A9-454F-828A-3DA559312D50}"/>
              </a:ext>
            </a:extLst>
          </p:cNvPr>
          <p:cNvSpPr/>
          <p:nvPr/>
        </p:nvSpPr>
        <p:spPr>
          <a:xfrm>
            <a:off x="4370269" y="738937"/>
            <a:ext cx="5412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Sträckan Sysslebäck – Höljes (25 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Ca 100 transekter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5 provytor per transekt</a:t>
            </a:r>
          </a:p>
        </p:txBody>
      </p:sp>
    </p:spTree>
    <p:extLst>
      <p:ext uri="{BB962C8B-B14F-4D97-AF65-F5344CB8AC3E}">
        <p14:creationId xmlns:p14="http://schemas.microsoft.com/office/powerpoint/2010/main" val="2467964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ldresultat för klarälven">
            <a:extLst>
              <a:ext uri="{FF2B5EF4-FFF2-40B4-BE49-F238E27FC236}">
                <a16:creationId xmlns:a16="http://schemas.microsoft.com/office/drawing/2014/main" id="{02DBEE4B-B02D-4922-8E6A-5A1DF366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F2AE600B-2513-4300-951E-8F76AB75AE7C}"/>
              </a:ext>
            </a:extLst>
          </p:cNvPr>
          <p:cNvCxnSpPr>
            <a:cxnSpLocks/>
          </p:cNvCxnSpPr>
          <p:nvPr/>
        </p:nvCxnSpPr>
        <p:spPr>
          <a:xfrm flipV="1">
            <a:off x="2149690" y="3115502"/>
            <a:ext cx="1550404" cy="17459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CD5C6430-CC75-4EBA-8130-C60261FFDF51}"/>
              </a:ext>
            </a:extLst>
          </p:cNvPr>
          <p:cNvCxnSpPr>
            <a:cxnSpLocks/>
          </p:cNvCxnSpPr>
          <p:nvPr/>
        </p:nvCxnSpPr>
        <p:spPr>
          <a:xfrm>
            <a:off x="1642807" y="3597987"/>
            <a:ext cx="10427273" cy="82434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C181FB74-B490-4D71-96D8-79EF8AB456BC}"/>
              </a:ext>
            </a:extLst>
          </p:cNvPr>
          <p:cNvCxnSpPr>
            <a:cxnSpLocks/>
          </p:cNvCxnSpPr>
          <p:nvPr/>
        </p:nvCxnSpPr>
        <p:spPr>
          <a:xfrm>
            <a:off x="198120" y="4094920"/>
            <a:ext cx="7299529" cy="267896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4FB43D40-A7EE-4512-83BA-0BAE3D69556A}"/>
              </a:ext>
            </a:extLst>
          </p:cNvPr>
          <p:cNvCxnSpPr>
            <a:cxnSpLocks/>
          </p:cNvCxnSpPr>
          <p:nvPr/>
        </p:nvCxnSpPr>
        <p:spPr>
          <a:xfrm>
            <a:off x="8766529" y="3249202"/>
            <a:ext cx="2312951" cy="29830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ktangel 24">
            <a:extLst>
              <a:ext uri="{FF2B5EF4-FFF2-40B4-BE49-F238E27FC236}">
                <a16:creationId xmlns:a16="http://schemas.microsoft.com/office/drawing/2014/main" id="{6526DA15-F370-4329-8ABF-8DDA7ED3DCD7}"/>
              </a:ext>
            </a:extLst>
          </p:cNvPr>
          <p:cNvSpPr/>
          <p:nvPr/>
        </p:nvSpPr>
        <p:spPr>
          <a:xfrm>
            <a:off x="2443671" y="3567912"/>
            <a:ext cx="276046" cy="25275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F874849E-96F1-4B74-94BD-2E345D4B0195}"/>
              </a:ext>
            </a:extLst>
          </p:cNvPr>
          <p:cNvSpPr/>
          <p:nvPr/>
        </p:nvSpPr>
        <p:spPr>
          <a:xfrm>
            <a:off x="4250474" y="3720078"/>
            <a:ext cx="276046" cy="25275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02B8AB77-D1F3-4437-A2AF-4323F306F3D7}"/>
              </a:ext>
            </a:extLst>
          </p:cNvPr>
          <p:cNvSpPr/>
          <p:nvPr/>
        </p:nvSpPr>
        <p:spPr>
          <a:xfrm>
            <a:off x="6069593" y="3852598"/>
            <a:ext cx="276046" cy="25275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CFB5C958-1387-4B70-9040-45CCEE01E4F1}"/>
              </a:ext>
            </a:extLst>
          </p:cNvPr>
          <p:cNvSpPr/>
          <p:nvPr/>
        </p:nvSpPr>
        <p:spPr>
          <a:xfrm>
            <a:off x="8068848" y="3968544"/>
            <a:ext cx="276046" cy="25275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F233EE61-3A09-4A33-BDD3-7141811B5812}"/>
              </a:ext>
            </a:extLst>
          </p:cNvPr>
          <p:cNvSpPr/>
          <p:nvPr/>
        </p:nvSpPr>
        <p:spPr>
          <a:xfrm>
            <a:off x="10177718" y="4094920"/>
            <a:ext cx="276046" cy="25275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BBD7F454-B5CC-4D05-ABF6-646A66E659BA}"/>
              </a:ext>
            </a:extLst>
          </p:cNvPr>
          <p:cNvSpPr/>
          <p:nvPr/>
        </p:nvSpPr>
        <p:spPr>
          <a:xfrm>
            <a:off x="678945" y="4221296"/>
            <a:ext cx="392663" cy="341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D02DE41C-2638-4F9E-A711-3D7FBE66389A}"/>
              </a:ext>
            </a:extLst>
          </p:cNvPr>
          <p:cNvSpPr/>
          <p:nvPr/>
        </p:nvSpPr>
        <p:spPr>
          <a:xfrm>
            <a:off x="3394836" y="5168873"/>
            <a:ext cx="453048" cy="3724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26CDBEFD-CDB0-463D-A293-1B1A7E66F68F}"/>
              </a:ext>
            </a:extLst>
          </p:cNvPr>
          <p:cNvSpPr/>
          <p:nvPr/>
        </p:nvSpPr>
        <p:spPr>
          <a:xfrm>
            <a:off x="6336308" y="6241325"/>
            <a:ext cx="477649" cy="41075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498410B8-36E5-4037-A153-2A756C688812}"/>
              </a:ext>
            </a:extLst>
          </p:cNvPr>
          <p:cNvSpPr/>
          <p:nvPr/>
        </p:nvSpPr>
        <p:spPr>
          <a:xfrm>
            <a:off x="2361720" y="3162046"/>
            <a:ext cx="163903" cy="1743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FFC87A8A-396B-480C-A34D-906E3D261120}"/>
              </a:ext>
            </a:extLst>
          </p:cNvPr>
          <p:cNvSpPr/>
          <p:nvPr/>
        </p:nvSpPr>
        <p:spPr>
          <a:xfrm>
            <a:off x="2798630" y="3117824"/>
            <a:ext cx="163903" cy="1743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496E3FAF-600B-48C1-9D9D-34895FEBD562}"/>
              </a:ext>
            </a:extLst>
          </p:cNvPr>
          <p:cNvSpPr/>
          <p:nvPr/>
        </p:nvSpPr>
        <p:spPr>
          <a:xfrm>
            <a:off x="3198322" y="3074890"/>
            <a:ext cx="163903" cy="1743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22C207F4-31CA-4E81-806A-784C6325A2DD}"/>
              </a:ext>
            </a:extLst>
          </p:cNvPr>
          <p:cNvSpPr/>
          <p:nvPr/>
        </p:nvSpPr>
        <p:spPr>
          <a:xfrm>
            <a:off x="9040815" y="3201889"/>
            <a:ext cx="163903" cy="1743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64756F06-AF07-433A-8B96-D89087751483}"/>
              </a:ext>
            </a:extLst>
          </p:cNvPr>
          <p:cNvSpPr/>
          <p:nvPr/>
        </p:nvSpPr>
        <p:spPr>
          <a:xfrm>
            <a:off x="9759101" y="3294613"/>
            <a:ext cx="163903" cy="1743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A8927786-6EE0-4182-BB2A-85A28AAFB5EF}"/>
              </a:ext>
            </a:extLst>
          </p:cNvPr>
          <p:cNvSpPr/>
          <p:nvPr/>
        </p:nvSpPr>
        <p:spPr>
          <a:xfrm>
            <a:off x="10444928" y="3380017"/>
            <a:ext cx="163903" cy="1743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42" name="Rak koppling 41">
            <a:extLst>
              <a:ext uri="{FF2B5EF4-FFF2-40B4-BE49-F238E27FC236}">
                <a16:creationId xmlns:a16="http://schemas.microsoft.com/office/drawing/2014/main" id="{A1BAD1F7-C708-4928-BBF8-9FE0EDC86A3D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6095999" y="2082637"/>
            <a:ext cx="111617" cy="17699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ruta 43">
            <a:extLst>
              <a:ext uri="{FF2B5EF4-FFF2-40B4-BE49-F238E27FC236}">
                <a16:creationId xmlns:a16="http://schemas.microsoft.com/office/drawing/2014/main" id="{EF723AC1-F2C3-4A03-9563-2A0A7EFF395E}"/>
              </a:ext>
            </a:extLst>
          </p:cNvPr>
          <p:cNvSpPr txBox="1"/>
          <p:nvPr/>
        </p:nvSpPr>
        <p:spPr>
          <a:xfrm>
            <a:off x="4839901" y="143645"/>
            <a:ext cx="3228947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2400" b="1" dirty="0"/>
              <a:t>Parametrar: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Substratklasser (8 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Djup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Vattenhastighet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Hålrum/m</a:t>
            </a:r>
            <a:r>
              <a:rPr lang="sv-SE" sz="2400" baseline="30000" dirty="0"/>
              <a:t>2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27879EA5-F841-47AE-A3F6-399EB094B3D2}"/>
              </a:ext>
            </a:extLst>
          </p:cNvPr>
          <p:cNvSpPr txBox="1"/>
          <p:nvPr/>
        </p:nvSpPr>
        <p:spPr>
          <a:xfrm>
            <a:off x="0" y="26398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 sz="4400"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dirty="0"/>
              <a:t>Biotopkartering</a:t>
            </a:r>
          </a:p>
        </p:txBody>
      </p:sp>
    </p:spTree>
    <p:extLst>
      <p:ext uri="{BB962C8B-B14F-4D97-AF65-F5344CB8AC3E}">
        <p14:creationId xmlns:p14="http://schemas.microsoft.com/office/powerpoint/2010/main" val="267721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Miljöanalys\Restaurering\Interreg Klar-Trys\Slutrapporten\Foton\Hålrum Oskar.JPG">
            <a:extLst>
              <a:ext uri="{FF2B5EF4-FFF2-40B4-BE49-F238E27FC236}">
                <a16:creationId xmlns:a16="http://schemas.microsoft.com/office/drawing/2014/main" id="{2F43C408-8396-4DBB-9E38-17258CB2D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1" y="3616613"/>
            <a:ext cx="4796898" cy="324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8">
            <a:extLst>
              <a:ext uri="{FF2B5EF4-FFF2-40B4-BE49-F238E27FC236}">
                <a16:creationId xmlns:a16="http://schemas.microsoft.com/office/drawing/2014/main" id="{EF1F89A9-D2BF-4739-96FF-D0E2845C0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88" y="-2228"/>
            <a:ext cx="5069567" cy="358286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BEAE915-37DA-4A1E-87AE-250B3EED61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88" y="3616612"/>
            <a:ext cx="5069567" cy="324138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1D4FBA2-EBCF-4A0D-AAEE-A7F9F84D1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1" y="-2228"/>
            <a:ext cx="4796898" cy="3582869"/>
          </a:xfrm>
          <a:prstGeom prst="rect">
            <a:avLst/>
          </a:prstGeom>
        </p:spPr>
      </p:pic>
      <p:sp>
        <p:nvSpPr>
          <p:cNvPr id="8" name="Ellips 7">
            <a:extLst>
              <a:ext uri="{FF2B5EF4-FFF2-40B4-BE49-F238E27FC236}">
                <a16:creationId xmlns:a16="http://schemas.microsoft.com/office/drawing/2014/main" id="{6E1EBCFA-DD6E-431C-8E69-B409A85E96E3}"/>
              </a:ext>
            </a:extLst>
          </p:cNvPr>
          <p:cNvSpPr/>
          <p:nvPr/>
        </p:nvSpPr>
        <p:spPr>
          <a:xfrm>
            <a:off x="3206170" y="1419792"/>
            <a:ext cx="238897" cy="2141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3075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BB9DCF7F-D207-4D34-9D33-2D37827C2BF8}"/>
              </a:ext>
            </a:extLst>
          </p:cNvPr>
          <p:cNvSpPr txBox="1"/>
          <p:nvPr/>
        </p:nvSpPr>
        <p:spPr>
          <a:xfrm>
            <a:off x="-131807" y="2721518"/>
            <a:ext cx="12192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i="1" dirty="0">
                <a:latin typeface="+mj-lt"/>
                <a:ea typeface="+mj-ea"/>
                <a:cs typeface="+mj-cs"/>
              </a:rPr>
              <a:t>Resultat</a:t>
            </a:r>
          </a:p>
        </p:txBody>
      </p:sp>
    </p:spTree>
    <p:extLst>
      <p:ext uri="{BB962C8B-B14F-4D97-AF65-F5344CB8AC3E}">
        <p14:creationId xmlns:p14="http://schemas.microsoft.com/office/powerpoint/2010/main" val="1874690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9">
            <a:extLst>
              <a:ext uri="{FF2B5EF4-FFF2-40B4-BE49-F238E27FC236}">
                <a16:creationId xmlns:a16="http://schemas.microsoft.com/office/drawing/2014/main" id="{2AA4711F-0B83-4D6F-A640-F85036CB7D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7655991"/>
              </p:ext>
            </p:extLst>
          </p:nvPr>
        </p:nvGraphicFramePr>
        <p:xfrm>
          <a:off x="69011" y="100066"/>
          <a:ext cx="5995613" cy="6542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Diagra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3616315"/>
              </p:ext>
            </p:extLst>
          </p:nvPr>
        </p:nvGraphicFramePr>
        <p:xfrm>
          <a:off x="5917050" y="126226"/>
          <a:ext cx="5970149" cy="6731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Bildresultat för gr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097" y="560437"/>
            <a:ext cx="2079522" cy="143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en runda lugg sten stenmur material närbild bergarter stenar spillror grus småsten stenblock flyttblock geologi miner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535" y="560437"/>
            <a:ext cx="2231051" cy="148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333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vildmark.se/media/1456/bogerud-1924.jpg?anchor=center&amp;mode=crop&amp;quality=90&amp;width=1280&amp;heightratio=0.3728070175438596491228070175&amp;format=jpg&amp;slimmage=true&amp;rnd=13073671644000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9421" y="134471"/>
            <a:ext cx="11248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Klarälven – sveriges senaste och mest långvariga flottled  (ca 1750 – 1991)</a:t>
            </a:r>
          </a:p>
        </p:txBody>
      </p:sp>
      <p:sp>
        <p:nvSpPr>
          <p:cNvPr id="5" name="Rectangle 4"/>
          <p:cNvSpPr/>
          <p:nvPr/>
        </p:nvSpPr>
        <p:spPr>
          <a:xfrm>
            <a:off x="249422" y="2042018"/>
            <a:ext cx="115375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/>
              <a:t>Rekordåret 1957 flottades en virkesmängd motsvarande nära 27 000 virkesbilar + släp!</a:t>
            </a:r>
          </a:p>
        </p:txBody>
      </p:sp>
    </p:spTree>
    <p:extLst>
      <p:ext uri="{BB962C8B-B14F-4D97-AF65-F5344CB8AC3E}">
        <p14:creationId xmlns:p14="http://schemas.microsoft.com/office/powerpoint/2010/main" val="126874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-22355175" y="-1204913"/>
          <a:ext cx="3709020" cy="43513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9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9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9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9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90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90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908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90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rowSpan="10" gridSpan="7"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rowSpan="10"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rowSpan="10"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7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rowSpan="11" gridSpan="4"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rowSpan="11"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rowSpan="11"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rowSpan="11"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4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4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4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4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4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4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4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4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4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4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44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45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46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47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48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49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50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51"/>
                  </a:ext>
                </a:extLst>
              </a:tr>
              <a:tr h="82101"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52"/>
                  </a:ext>
                </a:extLst>
              </a:tr>
            </a:tbl>
          </a:graphicData>
        </a:graphic>
      </p:graphicFrame>
      <p:graphicFrame>
        <p:nvGraphicFramePr>
          <p:cNvPr id="8" name="Diagram 9"/>
          <p:cNvGraphicFramePr>
            <a:graphicFrameLocks/>
          </p:cNvGraphicFramePr>
          <p:nvPr>
            <p:extLst/>
          </p:nvPr>
        </p:nvGraphicFramePr>
        <p:xfrm>
          <a:off x="28489275" y="1185863"/>
          <a:ext cx="2000250" cy="157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Diagram 10"/>
          <p:cNvGraphicFramePr>
            <a:graphicFrameLocks/>
          </p:cNvGraphicFramePr>
          <p:nvPr>
            <p:extLst/>
          </p:nvPr>
        </p:nvGraphicFramePr>
        <p:xfrm>
          <a:off x="28413075" y="4719638"/>
          <a:ext cx="2019300" cy="162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Diagram 11"/>
          <p:cNvGraphicFramePr>
            <a:graphicFrameLocks/>
          </p:cNvGraphicFramePr>
          <p:nvPr>
            <p:extLst/>
          </p:nvPr>
        </p:nvGraphicFramePr>
        <p:xfrm>
          <a:off x="30565725" y="1195388"/>
          <a:ext cx="1905000" cy="157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Diagram 12"/>
          <p:cNvGraphicFramePr>
            <a:graphicFrameLocks/>
          </p:cNvGraphicFramePr>
          <p:nvPr>
            <p:extLst/>
          </p:nvPr>
        </p:nvGraphicFramePr>
        <p:xfrm>
          <a:off x="32527875" y="1176338"/>
          <a:ext cx="2019300" cy="161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Diagram 14"/>
          <p:cNvGraphicFramePr>
            <a:graphicFrameLocks/>
          </p:cNvGraphicFramePr>
          <p:nvPr>
            <p:extLst/>
          </p:nvPr>
        </p:nvGraphicFramePr>
        <p:xfrm>
          <a:off x="28460700" y="2928938"/>
          <a:ext cx="2028825" cy="161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Diagram 16"/>
          <p:cNvGraphicFramePr>
            <a:graphicFrameLocks/>
          </p:cNvGraphicFramePr>
          <p:nvPr>
            <p:extLst/>
          </p:nvPr>
        </p:nvGraphicFramePr>
        <p:xfrm>
          <a:off x="30527625" y="2919413"/>
          <a:ext cx="1981200" cy="161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Diagram 18"/>
          <p:cNvGraphicFramePr>
            <a:graphicFrameLocks/>
          </p:cNvGraphicFramePr>
          <p:nvPr>
            <p:extLst/>
          </p:nvPr>
        </p:nvGraphicFramePr>
        <p:xfrm>
          <a:off x="28422600" y="6453188"/>
          <a:ext cx="2019300" cy="160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15" name="Rak 28"/>
          <p:cNvCxnSpPr/>
          <p:nvPr/>
        </p:nvCxnSpPr>
        <p:spPr>
          <a:xfrm>
            <a:off x="28870275" y="4843463"/>
            <a:ext cx="1419225" cy="9525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30"/>
          <p:cNvCxnSpPr/>
          <p:nvPr/>
        </p:nvCxnSpPr>
        <p:spPr>
          <a:xfrm>
            <a:off x="28870275" y="5253038"/>
            <a:ext cx="14097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20" name="Diagra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9052544"/>
              </p:ext>
            </p:extLst>
          </p:nvPr>
        </p:nvGraphicFramePr>
        <p:xfrm>
          <a:off x="0" y="225083"/>
          <a:ext cx="5886157" cy="6459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5" name="Diagram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4842985"/>
              </p:ext>
            </p:extLst>
          </p:nvPr>
        </p:nvGraphicFramePr>
        <p:xfrm>
          <a:off x="5886157" y="242936"/>
          <a:ext cx="6292573" cy="644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3074" name="Picture 2" descr="https://upload.wikimedia.org/wikipedia/commons/thumb/6/65/Stones_Porto_DSCF0572.jpg/250px-Stones_Porto_DSCF057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22" y="796564"/>
            <a:ext cx="1966451" cy="13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817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4902214"/>
              </p:ext>
            </p:extLst>
          </p:nvPr>
        </p:nvGraphicFramePr>
        <p:xfrm>
          <a:off x="170927" y="198914"/>
          <a:ext cx="5833158" cy="6376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 descr="Bildresultat för stor st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46" y="1519083"/>
            <a:ext cx="4630995" cy="308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BD9C59E1-DF65-4E47-9136-BC457CD84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634" y="6083014"/>
            <a:ext cx="3034954" cy="77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86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8901425"/>
              </p:ext>
            </p:extLst>
          </p:nvPr>
        </p:nvGraphicFramePr>
        <p:xfrm>
          <a:off x="376518" y="454407"/>
          <a:ext cx="11362764" cy="6376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Rak 28"/>
          <p:cNvCxnSpPr/>
          <p:nvPr/>
        </p:nvCxnSpPr>
        <p:spPr>
          <a:xfrm>
            <a:off x="1381633" y="954420"/>
            <a:ext cx="9833214" cy="57469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k 30"/>
          <p:cNvCxnSpPr/>
          <p:nvPr/>
        </p:nvCxnSpPr>
        <p:spPr>
          <a:xfrm flipV="1">
            <a:off x="1381633" y="3079376"/>
            <a:ext cx="9833214" cy="2975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9641541" y="1129552"/>
            <a:ext cx="1922929" cy="1707776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Box 12"/>
          <p:cNvSpPr txBox="1"/>
          <p:nvPr/>
        </p:nvSpPr>
        <p:spPr>
          <a:xfrm>
            <a:off x="4666128" y="188259"/>
            <a:ext cx="2756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Hålrum </a:t>
            </a:r>
            <a:r>
              <a:rPr lang="sv-SE" sz="2400" dirty="0"/>
              <a:t>(antal/m</a:t>
            </a:r>
            <a:r>
              <a:rPr lang="sv-SE" sz="2400" baseline="30000" dirty="0"/>
              <a:t>2</a:t>
            </a:r>
            <a:r>
              <a:rPr lang="sv-SE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975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6CF6C4-CE75-46F0-A956-632753930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387" y="268214"/>
            <a:ext cx="10488827" cy="514381"/>
          </a:xfrm>
        </p:spPr>
        <p:txBody>
          <a:bodyPr>
            <a:normAutofit fontScale="90000"/>
          </a:bodyPr>
          <a:lstStyle/>
          <a:p>
            <a:r>
              <a:rPr lang="sv-SE" dirty="0"/>
              <a:t>Slutsatser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DE12CDA-4006-4587-8C9C-4008B5D6F476}"/>
              </a:ext>
            </a:extLst>
          </p:cNvPr>
          <p:cNvSpPr txBox="1"/>
          <p:nvPr/>
        </p:nvSpPr>
        <p:spPr>
          <a:xfrm>
            <a:off x="775387" y="987074"/>
            <a:ext cx="674301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Större strukturer som stor sten och block är sparsamt förekommande längs hela sträckan (undantaget Strängsforsen).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Fint grus dominerar i den nedre delen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Antal hålrum/m</a:t>
            </a:r>
            <a:r>
              <a:rPr lang="sv-SE" sz="2400" baseline="30000" dirty="0"/>
              <a:t>2</a:t>
            </a:r>
            <a:r>
              <a:rPr lang="sv-SE" sz="2400" dirty="0"/>
              <a:t> är relativt lågt och ojämt fördelat längs sträckan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Vattenhastigheten är på flera områden för hög för att ge en optimal lax/öringmiljö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ym typeface="Wingdings" panose="05000000000000000000" pitchFamily="2" charset="2"/>
              </a:rPr>
              <a:t>Korrelation finns mellan bedömt bra laxhabitat och telemetristudier på leklax</a:t>
            </a:r>
            <a:endParaRPr lang="sv-SE" sz="2400" dirty="0"/>
          </a:p>
        </p:txBody>
      </p:sp>
      <p:pic>
        <p:nvPicPr>
          <p:cNvPr id="2050" name="Picture 2" descr="http://www.scandinavia.nu/strangsforsen/bild/campen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81" y="902409"/>
            <a:ext cx="3649133" cy="28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ildresultat för gr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80" y="3792909"/>
            <a:ext cx="3649133" cy="252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649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6226CDB1-0D6B-4C76-98A3-2B9DEC71A968}"/>
              </a:ext>
            </a:extLst>
          </p:cNvPr>
          <p:cNvSpPr txBox="1"/>
          <p:nvPr/>
        </p:nvSpPr>
        <p:spPr>
          <a:xfrm>
            <a:off x="414068" y="428365"/>
            <a:ext cx="113006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400" dirty="0"/>
          </a:p>
          <a:p>
            <a:r>
              <a:rPr lang="sv-SE" sz="2400" b="1" dirty="0"/>
              <a:t>Kunskapen om älvens bottensstruktur och sammansättning gör att vi kan:</a:t>
            </a:r>
          </a:p>
          <a:p>
            <a:endParaRPr lang="sv-SE" sz="2400" dirty="0"/>
          </a:p>
          <a:p>
            <a:pPr marL="457200" indent="-457200">
              <a:buFont typeface="+mj-lt"/>
              <a:buAutoNum type="arabicPeriod"/>
            </a:pPr>
            <a:r>
              <a:rPr lang="sv-SE" sz="2400" dirty="0"/>
              <a:t>beräkna ett vattendrags möjliga produktion av lax/öring </a:t>
            </a:r>
            <a:r>
              <a:rPr lang="sv-SE" sz="2400" u="sng" dirty="0"/>
              <a:t>idag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400" dirty="0"/>
              <a:t>visa </a:t>
            </a:r>
            <a:r>
              <a:rPr lang="sv-SE" sz="2400" u="sng" dirty="0"/>
              <a:t>vilka</a:t>
            </a:r>
            <a:r>
              <a:rPr lang="sv-SE" sz="2400" dirty="0"/>
              <a:t> åtgärder som behövs för att förbättra miljön, samt </a:t>
            </a:r>
            <a:r>
              <a:rPr lang="sv-SE" sz="2400" u="sng" dirty="0"/>
              <a:t>var</a:t>
            </a:r>
            <a:r>
              <a:rPr lang="sv-SE" sz="2400" dirty="0"/>
              <a:t> åtgärderna ska sättas in.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400" dirty="0"/>
              <a:t>beräkna möjlig fiskproduktion </a:t>
            </a:r>
            <a:r>
              <a:rPr lang="sv-SE" sz="2400" u="sng" dirty="0"/>
              <a:t>efter</a:t>
            </a:r>
            <a:r>
              <a:rPr lang="sv-SE" sz="2400" dirty="0"/>
              <a:t> att miljön har förbättrats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9ED3FA0D-42A0-4EA1-97D7-876A009C8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634" y="6083014"/>
            <a:ext cx="3034954" cy="77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746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515B3C9-6592-4811-A349-B70BFAEADB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1448614"/>
              </p:ext>
            </p:extLst>
          </p:nvPr>
        </p:nvGraphicFramePr>
        <p:xfrm>
          <a:off x="34687" y="558695"/>
          <a:ext cx="6019801" cy="4162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175DAE3-3DFF-4481-A389-FECC5145E1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5423824"/>
              </p:ext>
            </p:extLst>
          </p:nvPr>
        </p:nvGraphicFramePr>
        <p:xfrm>
          <a:off x="5468049" y="539645"/>
          <a:ext cx="6427384" cy="417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Pil: nedåt 4">
            <a:extLst>
              <a:ext uri="{FF2B5EF4-FFF2-40B4-BE49-F238E27FC236}">
                <a16:creationId xmlns:a16="http://schemas.microsoft.com/office/drawing/2014/main" id="{15670296-02BE-4CAA-82E7-C3B8D55AD68D}"/>
              </a:ext>
            </a:extLst>
          </p:cNvPr>
          <p:cNvSpPr/>
          <p:nvPr/>
        </p:nvSpPr>
        <p:spPr>
          <a:xfrm>
            <a:off x="2789379" y="4889119"/>
            <a:ext cx="377504" cy="872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5390544-9102-40BF-8C74-A2099CDBFC92}"/>
              </a:ext>
            </a:extLst>
          </p:cNvPr>
          <p:cNvSpPr txBox="1"/>
          <p:nvPr/>
        </p:nvSpPr>
        <p:spPr>
          <a:xfrm>
            <a:off x="1803672" y="5929573"/>
            <a:ext cx="267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Lekbeståndsmål: 2000 lax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E148E82-DB58-4131-BC52-F501A4C2FEF8}"/>
              </a:ext>
            </a:extLst>
          </p:cNvPr>
          <p:cNvSpPr txBox="1"/>
          <p:nvPr/>
        </p:nvSpPr>
        <p:spPr>
          <a:xfrm>
            <a:off x="7507282" y="5927901"/>
            <a:ext cx="2657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Lekbeståndsmål: 4000 lax</a:t>
            </a:r>
          </a:p>
        </p:txBody>
      </p:sp>
      <p:sp>
        <p:nvSpPr>
          <p:cNvPr id="8" name="Pil: nedåt 7">
            <a:extLst>
              <a:ext uri="{FF2B5EF4-FFF2-40B4-BE49-F238E27FC236}">
                <a16:creationId xmlns:a16="http://schemas.microsoft.com/office/drawing/2014/main" id="{4B6680B4-9925-4E43-B9F7-C85FFFD36424}"/>
              </a:ext>
            </a:extLst>
          </p:cNvPr>
          <p:cNvSpPr/>
          <p:nvPr/>
        </p:nvSpPr>
        <p:spPr>
          <a:xfrm>
            <a:off x="8492989" y="4884356"/>
            <a:ext cx="377504" cy="872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5AF9CE2-BF4F-4119-85B9-02D742219401}"/>
              </a:ext>
            </a:extLst>
          </p:cNvPr>
          <p:cNvSpPr txBox="1"/>
          <p:nvPr/>
        </p:nvSpPr>
        <p:spPr>
          <a:xfrm>
            <a:off x="4868563" y="5927901"/>
            <a:ext cx="224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highlight>
                  <a:srgbClr val="FFFF00"/>
                </a:highlight>
              </a:rPr>
              <a:t>OBS! Svenska sidan!</a:t>
            </a:r>
          </a:p>
        </p:txBody>
      </p:sp>
    </p:spTree>
    <p:extLst>
      <p:ext uri="{BB962C8B-B14F-4D97-AF65-F5344CB8AC3E}">
        <p14:creationId xmlns:p14="http://schemas.microsoft.com/office/powerpoint/2010/main" val="113826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7" grpId="0"/>
      <p:bldP spid="8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6CF6C4-CE75-46F0-A956-632753930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" y="66001"/>
            <a:ext cx="12192000" cy="914400"/>
          </a:xfrm>
        </p:spPr>
        <p:txBody>
          <a:bodyPr>
            <a:normAutofit/>
          </a:bodyPr>
          <a:lstStyle/>
          <a:p>
            <a:pPr algn="ctr"/>
            <a:r>
              <a:rPr lang="sv-SE" sz="4000" dirty="0"/>
              <a:t>Rehabiliteringsprojekt i övre Klarälven (Sysslebäck – Höljes)</a:t>
            </a:r>
          </a:p>
        </p:txBody>
      </p:sp>
      <p:pic>
        <p:nvPicPr>
          <p:cNvPr id="5" name="Picture 4" descr="http://www.lansstyrelsen.se/vasterbotten/SiteCollectionImages/Sv/miljo-och-klimat/vatten-och-vattenanvandning/restaurering-av-vattendrag/L%c3%b6gde%c3%a4lven/StortBlockH%c3%a4mtasFr%c3%a5nStrand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59" y="2773827"/>
            <a:ext cx="4777947" cy="408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B6D77A55-7BB5-4D50-BCE9-928F87DAB2B3}"/>
              </a:ext>
            </a:extLst>
          </p:cNvPr>
          <p:cNvSpPr txBox="1"/>
          <p:nvPr/>
        </p:nvSpPr>
        <p:spPr>
          <a:xfrm>
            <a:off x="9966855" y="5689262"/>
            <a:ext cx="229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Foton: LST Norrbotten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98F0E10-2970-4608-8F7B-7A0C86385625}"/>
              </a:ext>
            </a:extLst>
          </p:cNvPr>
          <p:cNvSpPr/>
          <p:nvPr/>
        </p:nvSpPr>
        <p:spPr>
          <a:xfrm>
            <a:off x="155275" y="980401"/>
            <a:ext cx="11991005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dobe Garamond Pro"/>
              </a:rPr>
              <a:t>Genom att återföra de substrattyper som idag saknas ska hela sträckan Sysslebäck - Höljes nå en bra ekologisk funktion och fungera bättre som yngel- och uppväxtmiljö för lax, öring och harr.</a:t>
            </a:r>
          </a:p>
        </p:txBody>
      </p:sp>
      <p:pic>
        <p:nvPicPr>
          <p:cNvPr id="11" name="Picture 2" descr="C:\Users\tony.sahlberg@lansstyrelsen.se\Desktop\Bilder Halgån Biotopvård\Halgån_bio\SAM_1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773827"/>
            <a:ext cx="4175759" cy="326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tony.sahlberg@lansstyrelsen.se\Desktop\Bilder Halgån Biotopvård\Halgån_bio\SAM_1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2825" y="2773827"/>
            <a:ext cx="3939175" cy="326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75759" y="6042612"/>
            <a:ext cx="4968241" cy="815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Box 12"/>
          <p:cNvSpPr txBox="1"/>
          <p:nvPr/>
        </p:nvSpPr>
        <p:spPr>
          <a:xfrm>
            <a:off x="3352904" y="6188856"/>
            <a:ext cx="509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Rehabilitering av Halgån 2014 (17 km)</a:t>
            </a:r>
          </a:p>
        </p:txBody>
      </p:sp>
    </p:spTree>
    <p:extLst>
      <p:ext uri="{BB962C8B-B14F-4D97-AF65-F5344CB8AC3E}">
        <p14:creationId xmlns:p14="http://schemas.microsoft.com/office/powerpoint/2010/main" val="704131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403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sv-SE" sz="4000" dirty="0"/>
              <a:t>Stenledare nedströms Deje kraftverk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97468"/>
            <a:ext cx="11201400" cy="581735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385733" y="4013200"/>
            <a:ext cx="1134534" cy="9652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Freeform 5"/>
          <p:cNvSpPr/>
          <p:nvPr/>
        </p:nvSpPr>
        <p:spPr>
          <a:xfrm>
            <a:off x="2556933" y="1041367"/>
            <a:ext cx="8449908" cy="5207033"/>
          </a:xfrm>
          <a:custGeom>
            <a:avLst/>
            <a:gdLst>
              <a:gd name="connsiteX0" fmla="*/ 0 w 8449908"/>
              <a:gd name="connsiteY0" fmla="*/ 2971833 h 5207033"/>
              <a:gd name="connsiteX1" fmla="*/ 829734 w 8449908"/>
              <a:gd name="connsiteY1" fmla="*/ 3005700 h 5207033"/>
              <a:gd name="connsiteX2" fmla="*/ 1405467 w 8449908"/>
              <a:gd name="connsiteY2" fmla="*/ 3175033 h 5207033"/>
              <a:gd name="connsiteX3" fmla="*/ 2099734 w 8449908"/>
              <a:gd name="connsiteY3" fmla="*/ 3378233 h 5207033"/>
              <a:gd name="connsiteX4" fmla="*/ 2726267 w 8449908"/>
              <a:gd name="connsiteY4" fmla="*/ 3378233 h 5207033"/>
              <a:gd name="connsiteX5" fmla="*/ 3302000 w 8449908"/>
              <a:gd name="connsiteY5" fmla="*/ 3141166 h 5207033"/>
              <a:gd name="connsiteX6" fmla="*/ 3945467 w 8449908"/>
              <a:gd name="connsiteY6" fmla="*/ 2175966 h 5207033"/>
              <a:gd name="connsiteX7" fmla="*/ 4402667 w 8449908"/>
              <a:gd name="connsiteY7" fmla="*/ 1346233 h 5207033"/>
              <a:gd name="connsiteX8" fmla="*/ 4809067 w 8449908"/>
              <a:gd name="connsiteY8" fmla="*/ 922900 h 5207033"/>
              <a:gd name="connsiteX9" fmla="*/ 5689600 w 8449908"/>
              <a:gd name="connsiteY9" fmla="*/ 651966 h 5207033"/>
              <a:gd name="connsiteX10" fmla="*/ 6350000 w 8449908"/>
              <a:gd name="connsiteY10" fmla="*/ 533433 h 5207033"/>
              <a:gd name="connsiteX11" fmla="*/ 6976534 w 8449908"/>
              <a:gd name="connsiteY11" fmla="*/ 872100 h 5207033"/>
              <a:gd name="connsiteX12" fmla="*/ 7874000 w 8449908"/>
              <a:gd name="connsiteY12" fmla="*/ 1007566 h 5207033"/>
              <a:gd name="connsiteX13" fmla="*/ 8415867 w 8449908"/>
              <a:gd name="connsiteY13" fmla="*/ 381033 h 5207033"/>
              <a:gd name="connsiteX14" fmla="*/ 8314267 w 8449908"/>
              <a:gd name="connsiteY14" fmla="*/ 42366 h 5207033"/>
              <a:gd name="connsiteX15" fmla="*/ 7738534 w 8449908"/>
              <a:gd name="connsiteY15" fmla="*/ 25433 h 5207033"/>
              <a:gd name="connsiteX16" fmla="*/ 7620000 w 8449908"/>
              <a:gd name="connsiteY16" fmla="*/ 228633 h 5207033"/>
              <a:gd name="connsiteX17" fmla="*/ 7636934 w 8449908"/>
              <a:gd name="connsiteY17" fmla="*/ 516500 h 5207033"/>
              <a:gd name="connsiteX18" fmla="*/ 7806267 w 8449908"/>
              <a:gd name="connsiteY18" fmla="*/ 719700 h 5207033"/>
              <a:gd name="connsiteX19" fmla="*/ 7992534 w 8449908"/>
              <a:gd name="connsiteY19" fmla="*/ 889033 h 5207033"/>
              <a:gd name="connsiteX20" fmla="*/ 8246534 w 8449908"/>
              <a:gd name="connsiteY20" fmla="*/ 855166 h 5207033"/>
              <a:gd name="connsiteX21" fmla="*/ 8449734 w 8449908"/>
              <a:gd name="connsiteY21" fmla="*/ 719700 h 5207033"/>
              <a:gd name="connsiteX22" fmla="*/ 8212667 w 8449908"/>
              <a:gd name="connsiteY22" fmla="*/ 431833 h 5207033"/>
              <a:gd name="connsiteX23" fmla="*/ 7992534 w 8449908"/>
              <a:gd name="connsiteY23" fmla="*/ 397966 h 5207033"/>
              <a:gd name="connsiteX24" fmla="*/ 7704667 w 8449908"/>
              <a:gd name="connsiteY24" fmla="*/ 482633 h 5207033"/>
              <a:gd name="connsiteX25" fmla="*/ 7603067 w 8449908"/>
              <a:gd name="connsiteY25" fmla="*/ 584233 h 5207033"/>
              <a:gd name="connsiteX26" fmla="*/ 7501467 w 8449908"/>
              <a:gd name="connsiteY26" fmla="*/ 821300 h 5207033"/>
              <a:gd name="connsiteX27" fmla="*/ 7518400 w 8449908"/>
              <a:gd name="connsiteY27" fmla="*/ 1041433 h 5207033"/>
              <a:gd name="connsiteX28" fmla="*/ 7349067 w 8449908"/>
              <a:gd name="connsiteY28" fmla="*/ 1227700 h 5207033"/>
              <a:gd name="connsiteX29" fmla="*/ 7128934 w 8449908"/>
              <a:gd name="connsiteY29" fmla="*/ 1109166 h 5207033"/>
              <a:gd name="connsiteX30" fmla="*/ 7044267 w 8449908"/>
              <a:gd name="connsiteY30" fmla="*/ 939833 h 5207033"/>
              <a:gd name="connsiteX31" fmla="*/ 6858000 w 8449908"/>
              <a:gd name="connsiteY31" fmla="*/ 922900 h 5207033"/>
              <a:gd name="connsiteX32" fmla="*/ 6739467 w 8449908"/>
              <a:gd name="connsiteY32" fmla="*/ 1024500 h 5207033"/>
              <a:gd name="connsiteX33" fmla="*/ 6790267 w 8449908"/>
              <a:gd name="connsiteY33" fmla="*/ 1278500 h 5207033"/>
              <a:gd name="connsiteX34" fmla="*/ 6908800 w 8449908"/>
              <a:gd name="connsiteY34" fmla="*/ 1464766 h 5207033"/>
              <a:gd name="connsiteX35" fmla="*/ 6807200 w 8449908"/>
              <a:gd name="connsiteY35" fmla="*/ 1837300 h 5207033"/>
              <a:gd name="connsiteX36" fmla="*/ 6688667 w 8449908"/>
              <a:gd name="connsiteY36" fmla="*/ 2362233 h 5207033"/>
              <a:gd name="connsiteX37" fmla="*/ 6807200 w 8449908"/>
              <a:gd name="connsiteY37" fmla="*/ 2904100 h 5207033"/>
              <a:gd name="connsiteX38" fmla="*/ 6993467 w 8449908"/>
              <a:gd name="connsiteY38" fmla="*/ 3344366 h 5207033"/>
              <a:gd name="connsiteX39" fmla="*/ 7366000 w 8449908"/>
              <a:gd name="connsiteY39" fmla="*/ 3598366 h 5207033"/>
              <a:gd name="connsiteX40" fmla="*/ 7552267 w 8449908"/>
              <a:gd name="connsiteY40" fmla="*/ 3818500 h 5207033"/>
              <a:gd name="connsiteX41" fmla="*/ 7230534 w 8449908"/>
              <a:gd name="connsiteY41" fmla="*/ 4089433 h 5207033"/>
              <a:gd name="connsiteX42" fmla="*/ 6858000 w 8449908"/>
              <a:gd name="connsiteY42" fmla="*/ 4377300 h 5207033"/>
              <a:gd name="connsiteX43" fmla="*/ 6383867 w 8449908"/>
              <a:gd name="connsiteY43" fmla="*/ 4715966 h 5207033"/>
              <a:gd name="connsiteX44" fmla="*/ 6197600 w 8449908"/>
              <a:gd name="connsiteY44" fmla="*/ 4953033 h 5207033"/>
              <a:gd name="connsiteX45" fmla="*/ 6248400 w 8449908"/>
              <a:gd name="connsiteY45" fmla="*/ 5207033 h 520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449908" h="5207033">
                <a:moveTo>
                  <a:pt x="0" y="2971833"/>
                </a:moveTo>
                <a:cubicBezTo>
                  <a:pt x="297745" y="2971833"/>
                  <a:pt x="595490" y="2971833"/>
                  <a:pt x="829734" y="3005700"/>
                </a:cubicBezTo>
                <a:cubicBezTo>
                  <a:pt x="1063978" y="3039567"/>
                  <a:pt x="1405467" y="3175033"/>
                  <a:pt x="1405467" y="3175033"/>
                </a:cubicBezTo>
                <a:cubicBezTo>
                  <a:pt x="1617134" y="3237122"/>
                  <a:pt x="1879601" y="3344366"/>
                  <a:pt x="2099734" y="3378233"/>
                </a:cubicBezTo>
                <a:cubicBezTo>
                  <a:pt x="2319867" y="3412100"/>
                  <a:pt x="2525889" y="3417744"/>
                  <a:pt x="2726267" y="3378233"/>
                </a:cubicBezTo>
                <a:cubicBezTo>
                  <a:pt x="2926645" y="3338722"/>
                  <a:pt x="3098800" y="3341544"/>
                  <a:pt x="3302000" y="3141166"/>
                </a:cubicBezTo>
                <a:cubicBezTo>
                  <a:pt x="3505200" y="2940788"/>
                  <a:pt x="3762022" y="2475122"/>
                  <a:pt x="3945467" y="2175966"/>
                </a:cubicBezTo>
                <a:cubicBezTo>
                  <a:pt x="4128912" y="1876810"/>
                  <a:pt x="4258734" y="1555077"/>
                  <a:pt x="4402667" y="1346233"/>
                </a:cubicBezTo>
                <a:cubicBezTo>
                  <a:pt x="4546600" y="1137389"/>
                  <a:pt x="4594578" y="1038611"/>
                  <a:pt x="4809067" y="922900"/>
                </a:cubicBezTo>
                <a:cubicBezTo>
                  <a:pt x="5023556" y="807189"/>
                  <a:pt x="5432778" y="716877"/>
                  <a:pt x="5689600" y="651966"/>
                </a:cubicBezTo>
                <a:cubicBezTo>
                  <a:pt x="5946422" y="587055"/>
                  <a:pt x="6135511" y="496744"/>
                  <a:pt x="6350000" y="533433"/>
                </a:cubicBezTo>
                <a:cubicBezTo>
                  <a:pt x="6564489" y="570122"/>
                  <a:pt x="6722534" y="793078"/>
                  <a:pt x="6976534" y="872100"/>
                </a:cubicBezTo>
                <a:cubicBezTo>
                  <a:pt x="7230534" y="951122"/>
                  <a:pt x="7634111" y="1089410"/>
                  <a:pt x="7874000" y="1007566"/>
                </a:cubicBezTo>
                <a:cubicBezTo>
                  <a:pt x="8113889" y="925722"/>
                  <a:pt x="8342489" y="541900"/>
                  <a:pt x="8415867" y="381033"/>
                </a:cubicBezTo>
                <a:cubicBezTo>
                  <a:pt x="8489245" y="220166"/>
                  <a:pt x="8427156" y="101633"/>
                  <a:pt x="8314267" y="42366"/>
                </a:cubicBezTo>
                <a:cubicBezTo>
                  <a:pt x="8201378" y="-16901"/>
                  <a:pt x="7854245" y="-5611"/>
                  <a:pt x="7738534" y="25433"/>
                </a:cubicBezTo>
                <a:cubicBezTo>
                  <a:pt x="7622823" y="56477"/>
                  <a:pt x="7636933" y="146788"/>
                  <a:pt x="7620000" y="228633"/>
                </a:cubicBezTo>
                <a:cubicBezTo>
                  <a:pt x="7603067" y="310477"/>
                  <a:pt x="7605889" y="434655"/>
                  <a:pt x="7636934" y="516500"/>
                </a:cubicBezTo>
                <a:cubicBezTo>
                  <a:pt x="7667979" y="598345"/>
                  <a:pt x="7747000" y="657611"/>
                  <a:pt x="7806267" y="719700"/>
                </a:cubicBezTo>
                <a:cubicBezTo>
                  <a:pt x="7865534" y="781789"/>
                  <a:pt x="7919156" y="866455"/>
                  <a:pt x="7992534" y="889033"/>
                </a:cubicBezTo>
                <a:cubicBezTo>
                  <a:pt x="8065912" y="911611"/>
                  <a:pt x="8170334" y="883388"/>
                  <a:pt x="8246534" y="855166"/>
                </a:cubicBezTo>
                <a:cubicBezTo>
                  <a:pt x="8322734" y="826944"/>
                  <a:pt x="8455379" y="790255"/>
                  <a:pt x="8449734" y="719700"/>
                </a:cubicBezTo>
                <a:cubicBezTo>
                  <a:pt x="8444090" y="649144"/>
                  <a:pt x="8288867" y="485455"/>
                  <a:pt x="8212667" y="431833"/>
                </a:cubicBezTo>
                <a:cubicBezTo>
                  <a:pt x="8136467" y="378211"/>
                  <a:pt x="8077201" y="389499"/>
                  <a:pt x="7992534" y="397966"/>
                </a:cubicBezTo>
                <a:cubicBezTo>
                  <a:pt x="7907867" y="406433"/>
                  <a:pt x="7769578" y="451588"/>
                  <a:pt x="7704667" y="482633"/>
                </a:cubicBezTo>
                <a:cubicBezTo>
                  <a:pt x="7639756" y="513677"/>
                  <a:pt x="7636934" y="527789"/>
                  <a:pt x="7603067" y="584233"/>
                </a:cubicBezTo>
                <a:cubicBezTo>
                  <a:pt x="7569200" y="640677"/>
                  <a:pt x="7515578" y="745100"/>
                  <a:pt x="7501467" y="821300"/>
                </a:cubicBezTo>
                <a:cubicBezTo>
                  <a:pt x="7487356" y="897500"/>
                  <a:pt x="7543800" y="973700"/>
                  <a:pt x="7518400" y="1041433"/>
                </a:cubicBezTo>
                <a:cubicBezTo>
                  <a:pt x="7493000" y="1109166"/>
                  <a:pt x="7413978" y="1216411"/>
                  <a:pt x="7349067" y="1227700"/>
                </a:cubicBezTo>
                <a:cubicBezTo>
                  <a:pt x="7284156" y="1238989"/>
                  <a:pt x="7179734" y="1157144"/>
                  <a:pt x="7128934" y="1109166"/>
                </a:cubicBezTo>
                <a:cubicBezTo>
                  <a:pt x="7078134" y="1061188"/>
                  <a:pt x="7089423" y="970877"/>
                  <a:pt x="7044267" y="939833"/>
                </a:cubicBezTo>
                <a:cubicBezTo>
                  <a:pt x="6999111" y="908789"/>
                  <a:pt x="6908800" y="908789"/>
                  <a:pt x="6858000" y="922900"/>
                </a:cubicBezTo>
                <a:cubicBezTo>
                  <a:pt x="6807200" y="937011"/>
                  <a:pt x="6750756" y="965233"/>
                  <a:pt x="6739467" y="1024500"/>
                </a:cubicBezTo>
                <a:cubicBezTo>
                  <a:pt x="6728178" y="1083767"/>
                  <a:pt x="6762045" y="1205122"/>
                  <a:pt x="6790267" y="1278500"/>
                </a:cubicBezTo>
                <a:cubicBezTo>
                  <a:pt x="6818489" y="1351878"/>
                  <a:pt x="6905978" y="1371633"/>
                  <a:pt x="6908800" y="1464766"/>
                </a:cubicBezTo>
                <a:cubicBezTo>
                  <a:pt x="6911622" y="1557899"/>
                  <a:pt x="6843889" y="1687722"/>
                  <a:pt x="6807200" y="1837300"/>
                </a:cubicBezTo>
                <a:cubicBezTo>
                  <a:pt x="6770511" y="1986878"/>
                  <a:pt x="6688667" y="2184433"/>
                  <a:pt x="6688667" y="2362233"/>
                </a:cubicBezTo>
                <a:cubicBezTo>
                  <a:pt x="6688667" y="2540033"/>
                  <a:pt x="6756400" y="2740411"/>
                  <a:pt x="6807200" y="2904100"/>
                </a:cubicBezTo>
                <a:cubicBezTo>
                  <a:pt x="6858000" y="3067789"/>
                  <a:pt x="6900334" y="3228655"/>
                  <a:pt x="6993467" y="3344366"/>
                </a:cubicBezTo>
                <a:cubicBezTo>
                  <a:pt x="7086600" y="3460077"/>
                  <a:pt x="7272867" y="3519344"/>
                  <a:pt x="7366000" y="3598366"/>
                </a:cubicBezTo>
                <a:cubicBezTo>
                  <a:pt x="7459133" y="3677388"/>
                  <a:pt x="7574845" y="3736656"/>
                  <a:pt x="7552267" y="3818500"/>
                </a:cubicBezTo>
                <a:cubicBezTo>
                  <a:pt x="7529689" y="3900345"/>
                  <a:pt x="7346245" y="3996300"/>
                  <a:pt x="7230534" y="4089433"/>
                </a:cubicBezTo>
                <a:cubicBezTo>
                  <a:pt x="7114823" y="4182566"/>
                  <a:pt x="6999111" y="4272878"/>
                  <a:pt x="6858000" y="4377300"/>
                </a:cubicBezTo>
                <a:cubicBezTo>
                  <a:pt x="6716889" y="4481722"/>
                  <a:pt x="6493934" y="4620010"/>
                  <a:pt x="6383867" y="4715966"/>
                </a:cubicBezTo>
                <a:cubicBezTo>
                  <a:pt x="6273800" y="4811922"/>
                  <a:pt x="6220178" y="4871189"/>
                  <a:pt x="6197600" y="4953033"/>
                </a:cubicBezTo>
                <a:cubicBezTo>
                  <a:pt x="6175022" y="5034877"/>
                  <a:pt x="6211711" y="5120955"/>
                  <a:pt x="6248400" y="5207033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Freeform 6"/>
          <p:cNvSpPr/>
          <p:nvPr/>
        </p:nvSpPr>
        <p:spPr>
          <a:xfrm>
            <a:off x="2489200" y="4030774"/>
            <a:ext cx="6248400" cy="2471626"/>
          </a:xfrm>
          <a:custGeom>
            <a:avLst/>
            <a:gdLst>
              <a:gd name="connsiteX0" fmla="*/ 0 w 6248400"/>
              <a:gd name="connsiteY0" fmla="*/ 16293 h 2471626"/>
              <a:gd name="connsiteX1" fmla="*/ 677333 w 6248400"/>
              <a:gd name="connsiteY1" fmla="*/ 16293 h 2471626"/>
              <a:gd name="connsiteX2" fmla="*/ 1422400 w 6248400"/>
              <a:gd name="connsiteY2" fmla="*/ 185626 h 2471626"/>
              <a:gd name="connsiteX3" fmla="*/ 1811867 w 6248400"/>
              <a:gd name="connsiteY3" fmla="*/ 321093 h 2471626"/>
              <a:gd name="connsiteX4" fmla="*/ 2167467 w 6248400"/>
              <a:gd name="connsiteY4" fmla="*/ 507359 h 2471626"/>
              <a:gd name="connsiteX5" fmla="*/ 2760133 w 6248400"/>
              <a:gd name="connsiteY5" fmla="*/ 676693 h 2471626"/>
              <a:gd name="connsiteX6" fmla="*/ 3048000 w 6248400"/>
              <a:gd name="connsiteY6" fmla="*/ 1015359 h 2471626"/>
              <a:gd name="connsiteX7" fmla="*/ 3386667 w 6248400"/>
              <a:gd name="connsiteY7" fmla="*/ 1489493 h 2471626"/>
              <a:gd name="connsiteX8" fmla="*/ 3556000 w 6248400"/>
              <a:gd name="connsiteY8" fmla="*/ 1946693 h 2471626"/>
              <a:gd name="connsiteX9" fmla="*/ 3810000 w 6248400"/>
              <a:gd name="connsiteY9" fmla="*/ 2166826 h 2471626"/>
              <a:gd name="connsiteX10" fmla="*/ 4284133 w 6248400"/>
              <a:gd name="connsiteY10" fmla="*/ 2403893 h 2471626"/>
              <a:gd name="connsiteX11" fmla="*/ 4809067 w 6248400"/>
              <a:gd name="connsiteY11" fmla="*/ 2403893 h 2471626"/>
              <a:gd name="connsiteX12" fmla="*/ 5215467 w 6248400"/>
              <a:gd name="connsiteY12" fmla="*/ 2166826 h 2471626"/>
              <a:gd name="connsiteX13" fmla="*/ 5588000 w 6248400"/>
              <a:gd name="connsiteY13" fmla="*/ 2065226 h 2471626"/>
              <a:gd name="connsiteX14" fmla="*/ 5960533 w 6248400"/>
              <a:gd name="connsiteY14" fmla="*/ 1997493 h 2471626"/>
              <a:gd name="connsiteX15" fmla="*/ 6146800 w 6248400"/>
              <a:gd name="connsiteY15" fmla="*/ 2048293 h 2471626"/>
              <a:gd name="connsiteX16" fmla="*/ 6248400 w 6248400"/>
              <a:gd name="connsiteY16" fmla="*/ 2302293 h 2471626"/>
              <a:gd name="connsiteX17" fmla="*/ 6146800 w 6248400"/>
              <a:gd name="connsiteY17" fmla="*/ 2471626 h 247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248400" h="2471626">
                <a:moveTo>
                  <a:pt x="0" y="16293"/>
                </a:moveTo>
                <a:cubicBezTo>
                  <a:pt x="220133" y="2182"/>
                  <a:pt x="440266" y="-11929"/>
                  <a:pt x="677333" y="16293"/>
                </a:cubicBezTo>
                <a:cubicBezTo>
                  <a:pt x="914400" y="44515"/>
                  <a:pt x="1233311" y="134826"/>
                  <a:pt x="1422400" y="185626"/>
                </a:cubicBezTo>
                <a:cubicBezTo>
                  <a:pt x="1611489" y="236426"/>
                  <a:pt x="1687689" y="267471"/>
                  <a:pt x="1811867" y="321093"/>
                </a:cubicBezTo>
                <a:cubicBezTo>
                  <a:pt x="1936045" y="374715"/>
                  <a:pt x="2009423" y="448092"/>
                  <a:pt x="2167467" y="507359"/>
                </a:cubicBezTo>
                <a:cubicBezTo>
                  <a:pt x="2325511" y="566626"/>
                  <a:pt x="2613378" y="592026"/>
                  <a:pt x="2760133" y="676693"/>
                </a:cubicBezTo>
                <a:cubicBezTo>
                  <a:pt x="2906888" y="761360"/>
                  <a:pt x="2943578" y="879892"/>
                  <a:pt x="3048000" y="1015359"/>
                </a:cubicBezTo>
                <a:cubicBezTo>
                  <a:pt x="3152422" y="1150826"/>
                  <a:pt x="3302000" y="1334271"/>
                  <a:pt x="3386667" y="1489493"/>
                </a:cubicBezTo>
                <a:cubicBezTo>
                  <a:pt x="3471334" y="1644715"/>
                  <a:pt x="3485445" y="1833804"/>
                  <a:pt x="3556000" y="1946693"/>
                </a:cubicBezTo>
                <a:cubicBezTo>
                  <a:pt x="3626555" y="2059582"/>
                  <a:pt x="3688645" y="2090626"/>
                  <a:pt x="3810000" y="2166826"/>
                </a:cubicBezTo>
                <a:cubicBezTo>
                  <a:pt x="3931355" y="2243026"/>
                  <a:pt x="4117622" y="2364382"/>
                  <a:pt x="4284133" y="2403893"/>
                </a:cubicBezTo>
                <a:cubicBezTo>
                  <a:pt x="4450644" y="2443404"/>
                  <a:pt x="4653845" y="2443404"/>
                  <a:pt x="4809067" y="2403893"/>
                </a:cubicBezTo>
                <a:cubicBezTo>
                  <a:pt x="4964289" y="2364382"/>
                  <a:pt x="5085645" y="2223270"/>
                  <a:pt x="5215467" y="2166826"/>
                </a:cubicBezTo>
                <a:cubicBezTo>
                  <a:pt x="5345289" y="2110382"/>
                  <a:pt x="5463822" y="2093448"/>
                  <a:pt x="5588000" y="2065226"/>
                </a:cubicBezTo>
                <a:cubicBezTo>
                  <a:pt x="5712178" y="2037004"/>
                  <a:pt x="5867400" y="2000315"/>
                  <a:pt x="5960533" y="1997493"/>
                </a:cubicBezTo>
                <a:cubicBezTo>
                  <a:pt x="6053666" y="1994671"/>
                  <a:pt x="6098822" y="1997493"/>
                  <a:pt x="6146800" y="2048293"/>
                </a:cubicBezTo>
                <a:cubicBezTo>
                  <a:pt x="6194778" y="2099093"/>
                  <a:pt x="6248400" y="2231738"/>
                  <a:pt x="6248400" y="2302293"/>
                </a:cubicBezTo>
                <a:cubicBezTo>
                  <a:pt x="6248400" y="2372848"/>
                  <a:pt x="6197600" y="2422237"/>
                  <a:pt x="6146800" y="2471626"/>
                </a:cubicBezTo>
              </a:path>
            </a:pathLst>
          </a:custGeom>
          <a:noFill/>
          <a:ln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63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115E95E4-AD6F-428E-AE2D-49D82305BB50}"/>
              </a:ext>
            </a:extLst>
          </p:cNvPr>
          <p:cNvSpPr txBox="1"/>
          <p:nvPr/>
        </p:nvSpPr>
        <p:spPr>
          <a:xfrm>
            <a:off x="227876" y="447882"/>
            <a:ext cx="1165932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Vägen framåt</a:t>
            </a:r>
          </a:p>
          <a:p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Genomgång av tidigare inventeringar och projekt (Tex LIP-projektet 2004-2005): hösten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Komplementerande inventeringar av </a:t>
            </a:r>
            <a:r>
              <a:rPr lang="sv-SE" sz="2400" b="1" dirty="0"/>
              <a:t>upprensat material </a:t>
            </a:r>
            <a:r>
              <a:rPr lang="sv-SE" sz="2400" i="1" dirty="0"/>
              <a:t>och</a:t>
            </a:r>
            <a:r>
              <a:rPr lang="sv-SE" sz="2400" dirty="0"/>
              <a:t> </a:t>
            </a:r>
            <a:r>
              <a:rPr lang="sv-SE" sz="2400" b="1" dirty="0"/>
              <a:t>kulturvärden</a:t>
            </a:r>
            <a:r>
              <a:rPr lang="sv-SE" sz="2400" dirty="0"/>
              <a:t>: hösten 2017 – våren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Åtgärdsplan/teknisk beskrivning: vår/sommar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Samråd: sommar/höst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Ansökan om tillstånd till Mark- och miljödomstolen: höst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Miljödom: vintern/våren 2018/19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Åtgärder: sommar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Uppföljning: 2020 </a:t>
            </a:r>
            <a:r>
              <a:rPr lang="sv-SE" sz="2400" dirty="0">
                <a:sym typeface="Wingdings" panose="05000000000000000000" pitchFamily="2" charset="2"/>
              </a:rPr>
              <a:t></a:t>
            </a: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r>
              <a:rPr lang="sv-SE" sz="2400" b="1" dirty="0"/>
              <a:t>Budget: </a:t>
            </a:r>
          </a:p>
          <a:p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2,8 Mkr (enbart fysiska åtgärder)</a:t>
            </a:r>
          </a:p>
        </p:txBody>
      </p:sp>
    </p:spTree>
    <p:extLst>
      <p:ext uri="{BB962C8B-B14F-4D97-AF65-F5344CB8AC3E}">
        <p14:creationId xmlns:p14="http://schemas.microsoft.com/office/powerpoint/2010/main" val="390120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90C5C0-20AD-484E-880F-E14AD472D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65557"/>
            <a:ext cx="12192000" cy="1325563"/>
          </a:xfrm>
        </p:spPr>
        <p:txBody>
          <a:bodyPr/>
          <a:lstStyle/>
          <a:p>
            <a:pPr algn="ctr"/>
            <a:r>
              <a:rPr lang="sv-SE" dirty="0"/>
              <a:t>Tack för uppmärksamheten!</a:t>
            </a:r>
          </a:p>
        </p:txBody>
      </p:sp>
    </p:spTree>
    <p:extLst>
      <p:ext uri="{BB962C8B-B14F-4D97-AF65-F5344CB8AC3E}">
        <p14:creationId xmlns:p14="http://schemas.microsoft.com/office/powerpoint/2010/main" val="172276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nordvarmland.com/istid/pix/imagedb/tr231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0" y="1358153"/>
            <a:ext cx="5599423" cy="388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495" y="5244813"/>
            <a:ext cx="4827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Flottning vid Långflon 1956. Foto: Arne Bergqvist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AAFC9B0-5024-4150-B6E5-83517EDA1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439" y="664111"/>
            <a:ext cx="4877639" cy="5274744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A3D80DF0-9652-4A67-8CE8-10CA8370C8FC}"/>
              </a:ext>
            </a:extLst>
          </p:cNvPr>
          <p:cNvSpPr txBox="1"/>
          <p:nvPr/>
        </p:nvSpPr>
        <p:spPr>
          <a:xfrm>
            <a:off x="6582031" y="5938855"/>
            <a:ext cx="5247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Timmerbråte vid Klarabron, Karlstad 1947. Foto: Alice Rhodiner</a:t>
            </a:r>
          </a:p>
        </p:txBody>
      </p:sp>
    </p:spTree>
    <p:extLst>
      <p:ext uri="{BB962C8B-B14F-4D97-AF65-F5344CB8AC3E}">
        <p14:creationId xmlns:p14="http://schemas.microsoft.com/office/powerpoint/2010/main" val="437285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resultat för flottledsrensning">
            <a:extLst>
              <a:ext uri="{FF2B5EF4-FFF2-40B4-BE49-F238E27FC236}">
                <a16:creationId xmlns:a16="http://schemas.microsoft.com/office/drawing/2014/main" id="{9036F736-7E2A-4EA5-B087-7E25AF41B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6" y="922637"/>
            <a:ext cx="6015092" cy="470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becken.se/Gunnar%20Johansson%20om%20Kanalen/2%20PA1-pa-219ae%20s3.jpg">
            <a:extLst>
              <a:ext uri="{FF2B5EF4-FFF2-40B4-BE49-F238E27FC236}">
                <a16:creationId xmlns:a16="http://schemas.microsoft.com/office/drawing/2014/main" id="{5F40E7C4-0AC6-47B2-8DF8-8969D606E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557" y="922637"/>
            <a:ext cx="5208175" cy="470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668D2098-A372-455F-BE00-CEBD3199A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634" y="6083014"/>
            <a:ext cx="3034954" cy="77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EA5AB843-00E4-4D8D-9632-E24A093762DA}"/>
              </a:ext>
            </a:extLst>
          </p:cNvPr>
          <p:cNvSpPr/>
          <p:nvPr/>
        </p:nvSpPr>
        <p:spPr>
          <a:xfrm>
            <a:off x="4107058" y="6470507"/>
            <a:ext cx="42053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dirty="0"/>
              <a:t>Foton: Umeå flottningsförenings arkiv, Folkrörelsearkivet, Umeå.</a:t>
            </a:r>
          </a:p>
        </p:txBody>
      </p:sp>
    </p:spTree>
    <p:extLst>
      <p:ext uri="{BB962C8B-B14F-4D97-AF65-F5344CB8AC3E}">
        <p14:creationId xmlns:p14="http://schemas.microsoft.com/office/powerpoint/2010/main" val="1080548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95AE70E-C779-4953-A4B2-2854796FC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28" y="443257"/>
            <a:ext cx="10867317" cy="4565347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D1DAC53-24F1-4783-8603-31120E312C74}"/>
              </a:ext>
            </a:extLst>
          </p:cNvPr>
          <p:cNvSpPr/>
          <p:nvPr/>
        </p:nvSpPr>
        <p:spPr>
          <a:xfrm>
            <a:off x="4107058" y="6470507"/>
            <a:ext cx="42053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dirty="0"/>
              <a:t>Foton: Umeå flottningsförenings arkiv, Folkrörelsearkivet, Umeå.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B0518D8-4463-49CB-BC7F-BC65F373D6F2}"/>
              </a:ext>
            </a:extLst>
          </p:cNvPr>
          <p:cNvSpPr txBox="1"/>
          <p:nvPr/>
        </p:nvSpPr>
        <p:spPr>
          <a:xfrm>
            <a:off x="651028" y="4823938"/>
            <a:ext cx="249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Traktor i arbete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5F1EEF2-D9A4-4C74-8731-7F6EC5356B96}"/>
              </a:ext>
            </a:extLst>
          </p:cNvPr>
          <p:cNvSpPr txBox="1"/>
          <p:nvPr/>
        </p:nvSpPr>
        <p:spPr>
          <a:xfrm>
            <a:off x="6981807" y="4916271"/>
            <a:ext cx="249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Stubbrytare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042C9B7E-1E2B-4C29-9D7E-B3805F12D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634" y="6083014"/>
            <a:ext cx="3034954" cy="77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614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476408-A581-45CC-9F03-AA8D7F1CA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35" y="332822"/>
            <a:ext cx="9484348" cy="568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E27EB5E-FED3-4D65-97C2-60AE7366D749}"/>
              </a:ext>
            </a:extLst>
          </p:cNvPr>
          <p:cNvSpPr/>
          <p:nvPr/>
        </p:nvSpPr>
        <p:spPr>
          <a:xfrm>
            <a:off x="1397835" y="6211669"/>
            <a:ext cx="49230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3"/>
              </a:rPr>
              <a:t>https://www.youtube.com/watch?v=p508N83Lorg</a:t>
            </a:r>
            <a:endParaRPr lang="sv-SE" dirty="0"/>
          </a:p>
          <a:p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D1DAC53-24F1-4783-8603-31120E312C74}"/>
              </a:ext>
            </a:extLst>
          </p:cNvPr>
          <p:cNvSpPr/>
          <p:nvPr/>
        </p:nvSpPr>
        <p:spPr>
          <a:xfrm>
            <a:off x="6676865" y="6036270"/>
            <a:ext cx="42053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dirty="0"/>
              <a:t>Foto: Umeå flottningsförenings arkiv, Folkrörelsearkivet, Umeå.</a:t>
            </a:r>
          </a:p>
        </p:txBody>
      </p:sp>
    </p:spTree>
    <p:extLst>
      <p:ext uri="{BB962C8B-B14F-4D97-AF65-F5344CB8AC3E}">
        <p14:creationId xmlns:p14="http://schemas.microsoft.com/office/powerpoint/2010/main" val="2284844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ljuden.com/gopshus/gopshusboken/bilder/ak_arbete/stenki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87" y="759812"/>
            <a:ext cx="5067605" cy="46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ildresultat för stenkista älv">
            <a:extLst>
              <a:ext uri="{FF2B5EF4-FFF2-40B4-BE49-F238E27FC236}">
                <a16:creationId xmlns:a16="http://schemas.microsoft.com/office/drawing/2014/main" id="{9CF787C0-917D-4066-AA32-B862834B1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784" y="759812"/>
            <a:ext cx="5679476" cy="46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643B5CC-5D8B-4D14-9DDF-039B254E368C}"/>
              </a:ext>
            </a:extLst>
          </p:cNvPr>
          <p:cNvSpPr/>
          <p:nvPr/>
        </p:nvSpPr>
        <p:spPr>
          <a:xfrm>
            <a:off x="2716614" y="5493258"/>
            <a:ext cx="287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Verdana" panose="020B0604030504040204" pitchFamily="34" charset="0"/>
              </a:rPr>
              <a:t>Foto: Inga Leffler 1960</a:t>
            </a:r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02B242E-A74C-44A8-997E-63E4D9A68E3B}"/>
              </a:ext>
            </a:extLst>
          </p:cNvPr>
          <p:cNvSpPr/>
          <p:nvPr/>
        </p:nvSpPr>
        <p:spPr>
          <a:xfrm>
            <a:off x="8932133" y="5461454"/>
            <a:ext cx="2636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Verdana" panose="020B0604030504040204" pitchFamily="34" charset="0"/>
              </a:rPr>
              <a:t>Foto: LST Norrbotten</a:t>
            </a:r>
            <a:endParaRPr lang="sv-SE" dirty="0"/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19128D90-A81A-4062-95E1-842721CCA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634" y="6083014"/>
            <a:ext cx="3034954" cy="77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488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resultat för rensvallar">
            <a:extLst>
              <a:ext uri="{FF2B5EF4-FFF2-40B4-BE49-F238E27FC236}">
                <a16:creationId xmlns:a16="http://schemas.microsoft.com/office/drawing/2014/main" id="{277B38B8-A086-43C5-AA98-8D9713385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3" y="0"/>
            <a:ext cx="1219526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B8E8BA3-C7A1-4979-9F78-EE8CD7F420A0}"/>
              </a:ext>
            </a:extLst>
          </p:cNvPr>
          <p:cNvSpPr txBox="1"/>
          <p:nvPr/>
        </p:nvSpPr>
        <p:spPr>
          <a:xfrm>
            <a:off x="10225177" y="6488667"/>
            <a:ext cx="196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© Fiskevårdstjänst</a:t>
            </a:r>
          </a:p>
        </p:txBody>
      </p:sp>
    </p:spTree>
    <p:extLst>
      <p:ext uri="{BB962C8B-B14F-4D97-AF65-F5344CB8AC3E}">
        <p14:creationId xmlns:p14="http://schemas.microsoft.com/office/powerpoint/2010/main" val="2136705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fiskevardstjanst.se/assets/bilder/aktuellt/life2.jpg">
            <a:extLst>
              <a:ext uri="{FF2B5EF4-FFF2-40B4-BE49-F238E27FC236}">
                <a16:creationId xmlns:a16="http://schemas.microsoft.com/office/drawing/2014/main" id="{D6644850-BC97-4209-B6A3-4152CDCD4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0949A00-B187-4997-8D66-D5F81CD05218}"/>
              </a:ext>
            </a:extLst>
          </p:cNvPr>
          <p:cNvSpPr txBox="1"/>
          <p:nvPr/>
        </p:nvSpPr>
        <p:spPr>
          <a:xfrm>
            <a:off x="10225177" y="6488668"/>
            <a:ext cx="196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© Fiskevårdstjänst</a:t>
            </a:r>
          </a:p>
        </p:txBody>
      </p:sp>
    </p:spTree>
    <p:extLst>
      <p:ext uri="{BB962C8B-B14F-4D97-AF65-F5344CB8AC3E}">
        <p14:creationId xmlns:p14="http://schemas.microsoft.com/office/powerpoint/2010/main" val="667222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1005</TotalTime>
  <Words>719</Words>
  <Application>Microsoft Office PowerPoint</Application>
  <PresentationFormat>Bredbild</PresentationFormat>
  <Paragraphs>123</Paragraphs>
  <Slides>29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29</vt:i4>
      </vt:variant>
    </vt:vector>
  </HeadingPairs>
  <TitlesOfParts>
    <vt:vector size="36" baseType="lpstr">
      <vt:lpstr>Adobe Garamond Pro</vt:lpstr>
      <vt:lpstr>Arial</vt:lpstr>
      <vt:lpstr>Calibri</vt:lpstr>
      <vt:lpstr>Calibri Light</vt:lpstr>
      <vt:lpstr>Verdana</vt:lpstr>
      <vt:lpstr>Wingdings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Effekter på vattenmiljön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Slutsatser</vt:lpstr>
      <vt:lpstr>PowerPoint-presentation</vt:lpstr>
      <vt:lpstr>PowerPoint-presentation</vt:lpstr>
      <vt:lpstr>Rehabiliteringsprojekt i övre Klarälven (Sysslebäck – Höljes)</vt:lpstr>
      <vt:lpstr>Stenledare nedströms Deje kraftverk</vt:lpstr>
      <vt:lpstr>PowerPoint-presentation</vt:lpstr>
      <vt:lpstr>Tack för uppmärksamheten!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Gustafsson Pär</dc:creator>
  <cp:lastModifiedBy>Gustafsson Pär</cp:lastModifiedBy>
  <cp:revision>62</cp:revision>
  <dcterms:created xsi:type="dcterms:W3CDTF">2017-12-05T13:22:12Z</dcterms:created>
  <dcterms:modified xsi:type="dcterms:W3CDTF">2017-12-07T10:15:56Z</dcterms:modified>
</cp:coreProperties>
</file>