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3" r:id="rId2"/>
    <p:sldId id="256" r:id="rId3"/>
    <p:sldId id="257" r:id="rId4"/>
    <p:sldId id="259" r:id="rId5"/>
    <p:sldId id="262" r:id="rId6"/>
    <p:sldId id="260" r:id="rId7"/>
    <p:sldId id="261" r:id="rId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71353" autoAdjust="0"/>
  </p:normalViewPr>
  <p:slideViewPr>
    <p:cSldViewPr snapToGrid="0">
      <p:cViewPr varScale="1">
        <p:scale>
          <a:sx n="63" d="100"/>
          <a:sy n="63" d="100"/>
        </p:scale>
        <p:origin x="1459"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40F77-FCCD-446C-8109-DC82FEF86AE0}" type="datetimeFigureOut">
              <a:rPr lang="nb-NO" smtClean="0"/>
              <a:t>07.12.2017</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84752-7E2A-426A-B9AE-D21926F91FCC}" type="slidenum">
              <a:rPr lang="nb-NO" smtClean="0"/>
              <a:t>‹#›</a:t>
            </a:fld>
            <a:endParaRPr lang="nb-NO"/>
          </a:p>
        </p:txBody>
      </p:sp>
    </p:spTree>
    <p:extLst>
      <p:ext uri="{BB962C8B-B14F-4D97-AF65-F5344CB8AC3E}">
        <p14:creationId xmlns:p14="http://schemas.microsoft.com/office/powerpoint/2010/main" val="3434396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Välkomna! Kort inledning av Johan, presentationsrunda mm.</a:t>
            </a:r>
          </a:p>
          <a:p>
            <a:r>
              <a:rPr lang="sv-SE" dirty="0">
                <a:sym typeface="Wingdings" panose="05000000000000000000" pitchFamily="2" charset="2"/>
              </a:rPr>
              <a:t> Projektets stora</a:t>
            </a:r>
            <a:r>
              <a:rPr lang="sv-SE" baseline="0" dirty="0">
                <a:sym typeface="Wingdings" panose="05000000000000000000" pitchFamily="2" charset="2"/>
              </a:rPr>
              <a:t> syften!</a:t>
            </a:r>
            <a:endParaRPr lang="sv-SE" dirty="0"/>
          </a:p>
        </p:txBody>
      </p:sp>
      <p:sp>
        <p:nvSpPr>
          <p:cNvPr id="4" name="Platshållare för bildnummer 3"/>
          <p:cNvSpPr>
            <a:spLocks noGrp="1"/>
          </p:cNvSpPr>
          <p:nvPr>
            <p:ph type="sldNum" sz="quarter" idx="10"/>
          </p:nvPr>
        </p:nvSpPr>
        <p:spPr/>
        <p:txBody>
          <a:bodyPr/>
          <a:lstStyle/>
          <a:p>
            <a:fld id="{CBF2BE34-6344-4D9D-B0F9-A1DCAC55B426}" type="slidenum">
              <a:rPr lang="sv-SE" smtClean="0"/>
              <a:t>1</a:t>
            </a:fld>
            <a:endParaRPr lang="sv-SE"/>
          </a:p>
        </p:txBody>
      </p:sp>
    </p:spTree>
    <p:extLst>
      <p:ext uri="{BB962C8B-B14F-4D97-AF65-F5344CB8AC3E}">
        <p14:creationId xmlns:p14="http://schemas.microsoft.com/office/powerpoint/2010/main" val="72635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For å bygge opp populasjoner av laks, der man vet at det tidligere har vært oppvandring av gytelaks i elva, kan støtteutsetting og reetablering være et aktuelt tiltak.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Formålet med prosjektet er blant annet å reetablere laks på norsk side, og et av delaktivitetene går ut på å</a:t>
            </a:r>
            <a:r>
              <a:rPr lang="nb-NO" sz="1200" kern="1200" dirty="0">
                <a:solidFill>
                  <a:schemeClr val="tx1"/>
                </a:solidFill>
                <a:effectLst/>
                <a:latin typeface="+mn-lt"/>
                <a:ea typeface="+mn-ea"/>
                <a:cs typeface="+mn-cs"/>
              </a:rPr>
              <a:t> utarbeide en plan for fiskekultivering og reintroduksjon i form av rogn, yngel og/eller voksen </a:t>
            </a:r>
            <a:r>
              <a:rPr lang="nb-NO" sz="1200" kern="1200" dirty="0" err="1">
                <a:solidFill>
                  <a:schemeClr val="tx1"/>
                </a:solidFill>
                <a:effectLst/>
                <a:latin typeface="+mn-lt"/>
                <a:ea typeface="+mn-ea"/>
                <a:cs typeface="+mn-cs"/>
              </a:rPr>
              <a:t>Vänerlaks</a:t>
            </a:r>
            <a:r>
              <a:rPr lang="nb-NO" sz="1200" kern="1200" dirty="0">
                <a:solidFill>
                  <a:schemeClr val="tx1"/>
                </a:solidFill>
                <a:effectLst/>
                <a:latin typeface="+mn-lt"/>
                <a:ea typeface="+mn-ea"/>
                <a:cs typeface="+mn-cs"/>
              </a:rPr>
              <a:t> (og –ørret).</a:t>
            </a:r>
            <a:r>
              <a:rPr lang="nb-NO" dirty="0"/>
              <a:t> Vi jobber nå med en reetableringsplan som er tuftet på de resultater og forslag til tiltak som kom frem i rapporten «</a:t>
            </a:r>
            <a:r>
              <a:rPr lang="nb-NO" dirty="0" err="1"/>
              <a:t>Vänerlaksens</a:t>
            </a:r>
            <a:r>
              <a:rPr lang="nb-NO" dirty="0"/>
              <a:t> frie gang». Planen vil også bli gjennomført i samsvar med oppdatert kunnskap innen dette fagområdet.</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D8184752-7E2A-426A-B9AE-D21926F91FCC}" type="slidenum">
              <a:rPr lang="nb-NO" smtClean="0"/>
              <a:t>2</a:t>
            </a:fld>
            <a:endParaRPr lang="nb-NO"/>
          </a:p>
        </p:txBody>
      </p:sp>
    </p:spTree>
    <p:extLst>
      <p:ext uri="{BB962C8B-B14F-4D97-AF65-F5344CB8AC3E}">
        <p14:creationId xmlns:p14="http://schemas.microsoft.com/office/powerpoint/2010/main" val="393598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b-NO" sz="1200" kern="1200" dirty="0">
              <a:solidFill>
                <a:schemeClr val="tx1"/>
              </a:solidFill>
              <a:effectLst/>
              <a:latin typeface="+mn-lt"/>
              <a:ea typeface="+mn-ea"/>
              <a:cs typeface="+mn-cs"/>
            </a:endParaRPr>
          </a:p>
          <a:p>
            <a:pPr marL="171450" indent="-171450">
              <a:buFont typeface="Arial" panose="020B0604020202020204" pitchFamily="34" charset="0"/>
              <a:buChar char="•"/>
            </a:pPr>
            <a:r>
              <a:rPr lang="nb-NO" dirty="0"/>
              <a:t>På lang sikt er målet at gytebestandsmålet skal nås gjennom naturlig vandring av laks, men for at</a:t>
            </a:r>
            <a:r>
              <a:rPr lang="nb-NO" sz="1200" kern="1200" dirty="0">
                <a:solidFill>
                  <a:schemeClr val="tx1"/>
                </a:solidFill>
                <a:effectLst/>
                <a:latin typeface="+mn-lt"/>
                <a:ea typeface="+mn-ea"/>
                <a:cs typeface="+mn-cs"/>
              </a:rPr>
              <a:t> gytemoden laks skal kunne vandre naturlig fra Vänern og opp til den norske delen av vassdraget og gyte naturlig forutsetter det at laksen har gode vandringsmuligheter ved alle kraftanleggene på svensk og norsk side. Dette er ikke realiteten pr. i dag pga. </a:t>
            </a:r>
            <a:r>
              <a:rPr lang="nb-NO" sz="1200" kern="1200" dirty="0" err="1">
                <a:solidFill>
                  <a:schemeClr val="tx1"/>
                </a:solidFill>
                <a:effectLst/>
                <a:latin typeface="+mn-lt"/>
                <a:ea typeface="+mn-ea"/>
                <a:cs typeface="+mn-cs"/>
              </a:rPr>
              <a:t>Høljesmagasinet</a:t>
            </a:r>
            <a:r>
              <a:rPr lang="nb-NO" sz="1200" kern="1200" dirty="0">
                <a:solidFill>
                  <a:schemeClr val="tx1"/>
                </a:solidFill>
                <a:effectLst/>
                <a:latin typeface="+mn-lt"/>
                <a:ea typeface="+mn-ea"/>
                <a:cs typeface="+mn-cs"/>
              </a:rPr>
              <a:t> som representerer et fullstendig vandringshinder, så i planen foreslås det alternative løsninger: </a:t>
            </a:r>
            <a:endParaRPr lang="nb-NO" dirty="0"/>
          </a:p>
          <a:p>
            <a:pPr marL="171450" indent="-171450">
              <a:buFont typeface="Arial" panose="020B0604020202020204" pitchFamily="34" charset="0"/>
              <a:buChar char="•"/>
            </a:pPr>
            <a:r>
              <a:rPr lang="nb-NO" dirty="0"/>
              <a:t>På kortere sikt er derfor målet å sette ut gytemoden laks for gyting på egnede strekninger på norsk side. Men på grunn av lakseparasitten </a:t>
            </a:r>
            <a:r>
              <a:rPr lang="nb-NO" i="1" dirty="0" err="1"/>
              <a:t>Gyrodactylus</a:t>
            </a:r>
            <a:r>
              <a:rPr lang="nb-NO" i="1" dirty="0"/>
              <a:t> </a:t>
            </a:r>
            <a:r>
              <a:rPr lang="nb-NO" i="1" dirty="0" err="1"/>
              <a:t>salaris</a:t>
            </a:r>
            <a:r>
              <a:rPr lang="nb-NO" dirty="0"/>
              <a:t> som er påvist på laks i det svenske vassdraget må prosjektet vente med dette til vi får godkjent en </a:t>
            </a:r>
            <a:r>
              <a:rPr lang="nb-NO" dirty="0" err="1"/>
              <a:t>dekontamineringsmetode</a:t>
            </a:r>
            <a:r>
              <a:rPr lang="nb-NO" dirty="0"/>
              <a:t> før dette alternativet er aktuelt.  </a:t>
            </a:r>
          </a:p>
          <a:p>
            <a:pPr marL="171450" indent="-171450">
              <a:buFont typeface="Arial" panose="020B0604020202020204" pitchFamily="34" charset="0"/>
              <a:buChar char="•"/>
            </a:pPr>
            <a:r>
              <a:rPr lang="nb-NO" dirty="0"/>
              <a:t>Den mest realistiske metode å reetablere laksen er å sette ut rogn og/eller yngel.</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10"/>
          </p:nvPr>
        </p:nvSpPr>
        <p:spPr/>
        <p:txBody>
          <a:bodyPr/>
          <a:lstStyle/>
          <a:p>
            <a:fld id="{D8184752-7E2A-426A-B9AE-D21926F91FCC}" type="slidenum">
              <a:rPr lang="nb-NO" smtClean="0"/>
              <a:t>3</a:t>
            </a:fld>
            <a:endParaRPr lang="nb-NO"/>
          </a:p>
        </p:txBody>
      </p:sp>
    </p:spTree>
    <p:extLst>
      <p:ext uri="{BB962C8B-B14F-4D97-AF65-F5344CB8AC3E}">
        <p14:creationId xmlns:p14="http://schemas.microsoft.com/office/powerpoint/2010/main" val="3237357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1200" kern="1200" dirty="0">
                <a:solidFill>
                  <a:schemeClr val="tx1"/>
                </a:solidFill>
                <a:effectLst/>
                <a:latin typeface="+mn-lt"/>
                <a:ea typeface="+mn-ea"/>
                <a:cs typeface="+mn-cs"/>
              </a:rPr>
              <a:t>Utplanting av rogn i </a:t>
            </a:r>
            <a:r>
              <a:rPr lang="nb-NO" sz="1200" kern="1200" dirty="0" err="1">
                <a:solidFill>
                  <a:schemeClr val="tx1"/>
                </a:solidFill>
                <a:effectLst/>
                <a:latin typeface="+mn-lt"/>
                <a:ea typeface="+mn-ea"/>
                <a:cs typeface="+mn-cs"/>
              </a:rPr>
              <a:t>Vibert</a:t>
            </a:r>
            <a:r>
              <a:rPr lang="nb-NO" sz="1200" kern="1200" dirty="0">
                <a:solidFill>
                  <a:schemeClr val="tx1"/>
                </a:solidFill>
                <a:effectLst/>
                <a:latin typeface="+mn-lt"/>
                <a:ea typeface="+mn-ea"/>
                <a:cs typeface="+mn-cs"/>
              </a:rPr>
              <a:t>-bokser er vurdert som hovedstrategi for gjenoppbygging av </a:t>
            </a:r>
            <a:r>
              <a:rPr lang="nb-NO" sz="1200" kern="1200" dirty="0" err="1">
                <a:solidFill>
                  <a:schemeClr val="tx1"/>
                </a:solidFill>
                <a:effectLst/>
                <a:latin typeface="+mn-lt"/>
                <a:ea typeface="+mn-ea"/>
                <a:cs typeface="+mn-cs"/>
              </a:rPr>
              <a:t>Klarälvslaksen</a:t>
            </a:r>
            <a:r>
              <a:rPr lang="nb-NO" sz="1200" kern="1200" dirty="0">
                <a:solidFill>
                  <a:schemeClr val="tx1"/>
                </a:solidFill>
                <a:effectLst/>
                <a:latin typeface="+mn-lt"/>
                <a:ea typeface="+mn-ea"/>
                <a:cs typeface="+mn-cs"/>
              </a:rPr>
              <a:t> i vassdraget.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Rognplantingen har vist seg å være en god metode i flere vassdrag og den har et potensial som gjør at man på en kostnadseffektiv måte med liten kultiveringspåvirkning kan utplassere et større antall rogn i elvegrusen. Overlevelsen fra rogn til yngel kan, om rognutsettingen gjøres på gode habitater, sammenlignes med naturlig rekruttert fisk. En av utfordringene med metoden kan være at is- og temperaturforholdene i elva kan være vanskelige når et stort antall med rogn skal settes ut på øyerognstadiet i riktig tid. Dette ble erfart i 2012 og 2013. </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Vi ser derfor at man må vurdere å startefôret yngel på fiskeanlegg frem til temperaturen i vassdraget er gunstig for yngelutsetting.</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Beholde noe fisk og sette dem ut som </a:t>
            </a:r>
            <a:r>
              <a:rPr lang="nb-NO" sz="1200" kern="1200" dirty="0" err="1">
                <a:solidFill>
                  <a:schemeClr val="tx1"/>
                </a:solidFill>
                <a:effectLst/>
                <a:latin typeface="+mn-lt"/>
                <a:ea typeface="+mn-ea"/>
                <a:cs typeface="+mn-cs"/>
              </a:rPr>
              <a:t>ensomrig</a:t>
            </a:r>
            <a:r>
              <a:rPr lang="nb-NO" sz="1200" kern="1200" dirty="0">
                <a:solidFill>
                  <a:schemeClr val="tx1"/>
                </a:solidFill>
                <a:effectLst/>
                <a:latin typeface="+mn-lt"/>
                <a:ea typeface="+mn-ea"/>
                <a:cs typeface="+mn-cs"/>
              </a:rPr>
              <a:t> laks, får større påvirkning fra settefiskanlegget, men er samtidig mer robuste.</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Det kan være et alternativ å kombinere de ulike alternativene. </a:t>
            </a:r>
            <a:endParaRPr lang="nb-NO" dirty="0"/>
          </a:p>
        </p:txBody>
      </p:sp>
      <p:sp>
        <p:nvSpPr>
          <p:cNvPr id="4" name="Plassholder for lysbildenummer 3"/>
          <p:cNvSpPr>
            <a:spLocks noGrp="1"/>
          </p:cNvSpPr>
          <p:nvPr>
            <p:ph type="sldNum" sz="quarter" idx="10"/>
          </p:nvPr>
        </p:nvSpPr>
        <p:spPr/>
        <p:txBody>
          <a:bodyPr/>
          <a:lstStyle/>
          <a:p>
            <a:fld id="{D8184752-7E2A-426A-B9AE-D21926F91FCC}" type="slidenum">
              <a:rPr lang="nb-NO" smtClean="0"/>
              <a:t>4</a:t>
            </a:fld>
            <a:endParaRPr lang="nb-NO"/>
          </a:p>
        </p:txBody>
      </p:sp>
    </p:spTree>
    <p:extLst>
      <p:ext uri="{BB962C8B-B14F-4D97-AF65-F5344CB8AC3E}">
        <p14:creationId xmlns:p14="http://schemas.microsoft.com/office/powerpoint/2010/main" val="176571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Vi har kartlagt kapasiteten til noen kultiveringsanlegg som ligger i nærheten av vassdraget på norsk side for innleggelse av rogn og startforing. Og vi ser for oss et fremtidig inntak på 500.000 rogn pr. år og evt. startforing.</a:t>
            </a:r>
          </a:p>
          <a:p>
            <a:pPr marL="171450" indent="-171450">
              <a:buFontTx/>
              <a:buChar char="-"/>
            </a:pPr>
            <a:r>
              <a:rPr lang="nb-NO" dirty="0"/>
              <a:t>Både Snerta fiskeanlegg som eies av Engerdal fjellstyre og Østmoe fiskeanlegg (eies av Roar Østmo) kan være aktuelle, men pr. i dag må anleggene gjøre investeringer for å øke kapasiteten til å ta inn det vi har behov for. I tillegg ligger Østmoe-anlegget brakk så her vil det kreves nye drivere for at det skal være aktuelt.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Isterfossen harrklekkeri er et </a:t>
            </a:r>
            <a:r>
              <a:rPr lang="nb-NO" sz="1200" kern="1200" dirty="0">
                <a:solidFill>
                  <a:schemeClr val="tx1"/>
                </a:solidFill>
                <a:effectLst/>
                <a:latin typeface="+mn-lt"/>
                <a:ea typeface="+mn-ea"/>
                <a:cs typeface="+mn-cs"/>
              </a:rPr>
              <a:t>anlegget er bygget for klekking på sommeren og er derfor ikke egnet til inntak og klekking av </a:t>
            </a:r>
            <a:r>
              <a:rPr lang="nb-NO" sz="1200" kern="1200" dirty="0" err="1">
                <a:solidFill>
                  <a:schemeClr val="tx1"/>
                </a:solidFill>
                <a:effectLst/>
                <a:latin typeface="+mn-lt"/>
                <a:ea typeface="+mn-ea"/>
                <a:cs typeface="+mn-cs"/>
              </a:rPr>
              <a:t>øyerogn</a:t>
            </a:r>
            <a:r>
              <a:rPr lang="nb-NO" sz="1200" kern="1200" dirty="0">
                <a:solidFill>
                  <a:schemeClr val="tx1"/>
                </a:solidFill>
                <a:effectLst/>
                <a:latin typeface="+mn-lt"/>
                <a:ea typeface="+mn-ea"/>
                <a:cs typeface="+mn-cs"/>
              </a:rPr>
              <a:t> av </a:t>
            </a:r>
            <a:r>
              <a:rPr lang="nb-NO" sz="1200" kern="1200" dirty="0" err="1">
                <a:solidFill>
                  <a:schemeClr val="tx1"/>
                </a:solidFill>
                <a:effectLst/>
                <a:latin typeface="+mn-lt"/>
                <a:ea typeface="+mn-ea"/>
                <a:cs typeface="+mn-cs"/>
              </a:rPr>
              <a:t>vänerlaks</a:t>
            </a:r>
            <a:r>
              <a:rPr lang="nb-NO" sz="1200" kern="1200" dirty="0">
                <a:solidFill>
                  <a:schemeClr val="tx1"/>
                </a:solidFill>
                <a:effectLst/>
                <a:latin typeface="+mn-lt"/>
                <a:ea typeface="+mn-ea"/>
                <a:cs typeface="+mn-cs"/>
              </a:rPr>
              <a:t>.</a:t>
            </a:r>
            <a:endParaRPr lang="nb-NO" dirty="0"/>
          </a:p>
          <a:p>
            <a:pPr marL="171450" indent="-171450">
              <a:buFontTx/>
              <a:buChar char="-"/>
            </a:pPr>
            <a:r>
              <a:rPr lang="nb-NO" dirty="0"/>
              <a:t>Og </a:t>
            </a:r>
            <a:r>
              <a:rPr lang="nb-NO" dirty="0" err="1"/>
              <a:t>Tufsinga</a:t>
            </a:r>
            <a:r>
              <a:rPr lang="nb-NO" dirty="0"/>
              <a:t> Fisk BA har vi foreløpig ikke fått vært i kontakt med.</a:t>
            </a:r>
          </a:p>
          <a:p>
            <a:r>
              <a:rPr lang="nb-NO" dirty="0"/>
              <a:t> </a:t>
            </a:r>
          </a:p>
        </p:txBody>
      </p:sp>
      <p:sp>
        <p:nvSpPr>
          <p:cNvPr id="4" name="Plassholder for lysbildenummer 3"/>
          <p:cNvSpPr>
            <a:spLocks noGrp="1"/>
          </p:cNvSpPr>
          <p:nvPr>
            <p:ph type="sldNum" sz="quarter" idx="10"/>
          </p:nvPr>
        </p:nvSpPr>
        <p:spPr/>
        <p:txBody>
          <a:bodyPr/>
          <a:lstStyle/>
          <a:p>
            <a:fld id="{D8184752-7E2A-426A-B9AE-D21926F91FCC}" type="slidenum">
              <a:rPr lang="nb-NO" smtClean="0"/>
              <a:t>5</a:t>
            </a:fld>
            <a:endParaRPr lang="nb-NO"/>
          </a:p>
        </p:txBody>
      </p:sp>
    </p:spTree>
    <p:extLst>
      <p:ext uri="{BB962C8B-B14F-4D97-AF65-F5344CB8AC3E}">
        <p14:creationId xmlns:p14="http://schemas.microsoft.com/office/powerpoint/2010/main" val="7127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1200" kern="1200" dirty="0">
                <a:solidFill>
                  <a:schemeClr val="tx1"/>
                </a:solidFill>
                <a:effectLst/>
                <a:latin typeface="+mn-lt"/>
                <a:ea typeface="+mn-ea"/>
                <a:cs typeface="+mn-cs"/>
              </a:rPr>
              <a:t>For å kunne evaluere effekten av utsettingen må utsatt rogn eller fisk merkes. Det er aktuelt å bademerke </a:t>
            </a:r>
            <a:r>
              <a:rPr lang="nb-NO" sz="1200" kern="1200" dirty="0" err="1">
                <a:solidFill>
                  <a:schemeClr val="tx1"/>
                </a:solidFill>
                <a:effectLst/>
                <a:latin typeface="+mn-lt"/>
                <a:ea typeface="+mn-ea"/>
                <a:cs typeface="+mn-cs"/>
              </a:rPr>
              <a:t>øyerogn</a:t>
            </a:r>
            <a:r>
              <a:rPr lang="nb-NO" sz="1200" kern="1200" dirty="0">
                <a:solidFill>
                  <a:schemeClr val="tx1"/>
                </a:solidFill>
                <a:effectLst/>
                <a:latin typeface="+mn-lt"/>
                <a:ea typeface="+mn-ea"/>
                <a:cs typeface="+mn-cs"/>
              </a:rPr>
              <a:t> i Alizarin før utsetting eller klekking. Dette gjøres for å kunne skille utsatt fisk fra naturlig produsert fisk på senere livsstadier ved å påvise dette fargestoffet i otolittene. Merking av </a:t>
            </a:r>
            <a:r>
              <a:rPr lang="nb-NO" sz="1200" kern="1200" dirty="0" err="1">
                <a:solidFill>
                  <a:schemeClr val="tx1"/>
                </a:solidFill>
                <a:effectLst/>
                <a:latin typeface="+mn-lt"/>
                <a:ea typeface="+mn-ea"/>
                <a:cs typeface="+mn-cs"/>
              </a:rPr>
              <a:t>øyerogn</a:t>
            </a:r>
            <a:r>
              <a:rPr lang="nb-NO" sz="1200" kern="1200" dirty="0">
                <a:solidFill>
                  <a:schemeClr val="tx1"/>
                </a:solidFill>
                <a:effectLst/>
                <a:latin typeface="+mn-lt"/>
                <a:ea typeface="+mn-ea"/>
                <a:cs typeface="+mn-cs"/>
              </a:rPr>
              <a:t> gjennomføres etter at rogna er sjokket, og sortert siste gang før levering. </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Denne type merking kan gjøres i flere omganger og kan således lage gruppemerking som f.eks. vil kunne skille mellom </a:t>
            </a:r>
            <a:r>
              <a:rPr lang="nb-NO" sz="1200" kern="1200" dirty="0" err="1">
                <a:solidFill>
                  <a:schemeClr val="tx1"/>
                </a:solidFill>
                <a:effectLst/>
                <a:latin typeface="+mn-lt"/>
                <a:ea typeface="+mn-ea"/>
                <a:cs typeface="+mn-cs"/>
              </a:rPr>
              <a:t>ufôret</a:t>
            </a:r>
            <a:r>
              <a:rPr lang="nb-NO" sz="1200" kern="1200" dirty="0">
                <a:solidFill>
                  <a:schemeClr val="tx1"/>
                </a:solidFill>
                <a:effectLst/>
                <a:latin typeface="+mn-lt"/>
                <a:ea typeface="+mn-ea"/>
                <a:cs typeface="+mn-cs"/>
              </a:rPr>
              <a:t> yngel og </a:t>
            </a:r>
            <a:r>
              <a:rPr lang="nb-NO" sz="1200" kern="1200" dirty="0" err="1">
                <a:solidFill>
                  <a:schemeClr val="tx1"/>
                </a:solidFill>
                <a:effectLst/>
                <a:latin typeface="+mn-lt"/>
                <a:ea typeface="+mn-ea"/>
                <a:cs typeface="+mn-cs"/>
              </a:rPr>
              <a:t>startfôret</a:t>
            </a:r>
            <a:r>
              <a:rPr lang="nb-NO" sz="1200" kern="1200" dirty="0">
                <a:solidFill>
                  <a:schemeClr val="tx1"/>
                </a:solidFill>
                <a:effectLst/>
                <a:latin typeface="+mn-lt"/>
                <a:ea typeface="+mn-ea"/>
                <a:cs typeface="+mn-cs"/>
              </a:rPr>
              <a:t> yngel som er satt ut, eller norsk og svensk utsetting.</a:t>
            </a:r>
          </a:p>
          <a:p>
            <a:pPr marL="171450" indent="-171450">
              <a:buFont typeface="Arial" panose="020B0604020202020204" pitchFamily="34" charset="0"/>
              <a:buChar char="•"/>
            </a:pP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El-fiske for å se på tettheten av laks</a:t>
            </a:r>
          </a:p>
          <a:p>
            <a:r>
              <a:rPr lang="nb-NO" sz="1200" kern="1200" dirty="0">
                <a:solidFill>
                  <a:schemeClr val="tx1"/>
                </a:solidFill>
                <a:effectLst/>
                <a:latin typeface="+mn-lt"/>
                <a:ea typeface="+mn-ea"/>
                <a:cs typeface="+mn-cs"/>
              </a:rPr>
              <a:t>Fangst ved oppvandring</a:t>
            </a:r>
          </a:p>
          <a:p>
            <a:r>
              <a:rPr lang="nb-NO" sz="1200" kern="1200" dirty="0" err="1">
                <a:solidFill>
                  <a:schemeClr val="tx1"/>
                </a:solidFill>
                <a:effectLst/>
                <a:latin typeface="+mn-lt"/>
                <a:ea typeface="+mn-ea"/>
                <a:cs typeface="+mn-cs"/>
              </a:rPr>
              <a:t>Smoltfeller</a:t>
            </a:r>
            <a:r>
              <a:rPr lang="nb-NO" sz="1200" kern="1200" dirty="0">
                <a:solidFill>
                  <a:schemeClr val="tx1"/>
                </a:solidFill>
                <a:effectLst/>
                <a:latin typeface="+mn-lt"/>
                <a:ea typeface="+mn-ea"/>
                <a:cs typeface="+mn-cs"/>
              </a:rPr>
              <a:t> på vannkraftanleggene for å estimere smoltproduksjon, innsamlingsruser, </a:t>
            </a:r>
          </a:p>
          <a:p>
            <a:r>
              <a:rPr lang="nb-NO" sz="1200" kern="1200" dirty="0">
                <a:solidFill>
                  <a:schemeClr val="tx1"/>
                </a:solidFill>
                <a:effectLst/>
                <a:latin typeface="+mn-lt"/>
                <a:ea typeface="+mn-ea"/>
                <a:cs typeface="+mn-cs"/>
              </a:rPr>
              <a:t>Rapport fra fiskere</a:t>
            </a:r>
            <a:endParaRPr lang="nb-NO" dirty="0"/>
          </a:p>
        </p:txBody>
      </p:sp>
      <p:sp>
        <p:nvSpPr>
          <p:cNvPr id="4" name="Plassholder for lysbildenummer 3"/>
          <p:cNvSpPr>
            <a:spLocks noGrp="1"/>
          </p:cNvSpPr>
          <p:nvPr>
            <p:ph type="sldNum" sz="quarter" idx="10"/>
          </p:nvPr>
        </p:nvSpPr>
        <p:spPr/>
        <p:txBody>
          <a:bodyPr/>
          <a:lstStyle/>
          <a:p>
            <a:fld id="{D8184752-7E2A-426A-B9AE-D21926F91FCC}" type="slidenum">
              <a:rPr lang="nb-NO" smtClean="0"/>
              <a:t>6</a:t>
            </a:fld>
            <a:endParaRPr lang="nb-NO"/>
          </a:p>
        </p:txBody>
      </p:sp>
    </p:spTree>
    <p:extLst>
      <p:ext uri="{BB962C8B-B14F-4D97-AF65-F5344CB8AC3E}">
        <p14:creationId xmlns:p14="http://schemas.microsoft.com/office/powerpoint/2010/main" val="3618479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Reetablering og oppbygging av lokale laksebestander skal så langt det er mulig baseres på bruk av godkjent lokalt genetisk materiale med tilstrekkelig genetisk variasjon. Levende genbanker er fiskeanlegg hvor det oppdrettes stamfisk fra laksebestander som er utsatt for forskjellige trusler. Genbanken leverer rogn av lokal opprinnelse til utsetting direkte i vassdrag eller til lokale kultiveringsanlegg, som produserer fisk for utsetting, jf. Veterinærinstituttet. En </a:t>
            </a:r>
            <a:r>
              <a:rPr lang="nb-NO" sz="1200" kern="1200" dirty="0" err="1">
                <a:solidFill>
                  <a:schemeClr val="tx1"/>
                </a:solidFill>
                <a:effectLst/>
                <a:latin typeface="+mn-lt"/>
                <a:ea typeface="+mn-ea"/>
                <a:cs typeface="+mn-cs"/>
              </a:rPr>
              <a:t>oppskalering</a:t>
            </a:r>
            <a:r>
              <a:rPr lang="nb-NO" sz="1200" kern="1200" dirty="0">
                <a:solidFill>
                  <a:schemeClr val="tx1"/>
                </a:solidFill>
                <a:effectLst/>
                <a:latin typeface="+mn-lt"/>
                <a:ea typeface="+mn-ea"/>
                <a:cs typeface="+mn-cs"/>
              </a:rPr>
              <a:t> av materialet fra stamfisk vil normalt måtte starte 4-5 år før en starter tilbakeføring av rogn, ved </a:t>
            </a:r>
            <a:r>
              <a:rPr lang="nb-NO" sz="1200" kern="1200" dirty="0" err="1">
                <a:solidFill>
                  <a:schemeClr val="tx1"/>
                </a:solidFill>
                <a:effectLst/>
                <a:latin typeface="+mn-lt"/>
                <a:ea typeface="+mn-ea"/>
                <a:cs typeface="+mn-cs"/>
              </a:rPr>
              <a:t>smoltutsett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tilsvarerende</a:t>
            </a:r>
            <a:r>
              <a:rPr lang="nb-NO" sz="1200" kern="1200" dirty="0">
                <a:solidFill>
                  <a:schemeClr val="tx1"/>
                </a:solidFill>
                <a:effectLst/>
                <a:latin typeface="+mn-lt"/>
                <a:ea typeface="+mn-ea"/>
                <a:cs typeface="+mn-cs"/>
              </a:rPr>
              <a:t> 5-6 år før utsett. </a:t>
            </a:r>
            <a:r>
              <a:rPr lang="nb-NO" sz="1200" kern="1200" dirty="0" err="1">
                <a:solidFill>
                  <a:schemeClr val="tx1"/>
                </a:solidFill>
                <a:effectLst/>
                <a:latin typeface="+mn-lt"/>
                <a:ea typeface="+mn-ea"/>
                <a:cs typeface="+mn-cs"/>
              </a:rPr>
              <a:t>Klarälvslaksen</a:t>
            </a:r>
            <a:r>
              <a:rPr lang="nb-NO" sz="1200" kern="1200" dirty="0">
                <a:solidFill>
                  <a:schemeClr val="tx1"/>
                </a:solidFill>
                <a:effectLst/>
                <a:latin typeface="+mn-lt"/>
                <a:ea typeface="+mn-ea"/>
                <a:cs typeface="+mn-cs"/>
              </a:rPr>
              <a:t> er ikke etablert i genbanken for vill laks pr. i dag hverken på svensk eller norsk side. Men det kan være aktuelt i prosjektet å søke om en etablering for å sikre arvematerialet fra bestanden inntil forsvarlig naturlig produksjon er oppnådd. </a:t>
            </a:r>
            <a:endParaRPr lang="nb-NO" dirty="0"/>
          </a:p>
        </p:txBody>
      </p:sp>
      <p:sp>
        <p:nvSpPr>
          <p:cNvPr id="4" name="Plassholder for lysbildenummer 3"/>
          <p:cNvSpPr>
            <a:spLocks noGrp="1"/>
          </p:cNvSpPr>
          <p:nvPr>
            <p:ph type="sldNum" sz="quarter" idx="10"/>
          </p:nvPr>
        </p:nvSpPr>
        <p:spPr/>
        <p:txBody>
          <a:bodyPr/>
          <a:lstStyle/>
          <a:p>
            <a:fld id="{D8184752-7E2A-426A-B9AE-D21926F91FCC}" type="slidenum">
              <a:rPr lang="nb-NO" smtClean="0"/>
              <a:t>7</a:t>
            </a:fld>
            <a:endParaRPr lang="nb-NO"/>
          </a:p>
        </p:txBody>
      </p:sp>
    </p:spTree>
    <p:extLst>
      <p:ext uri="{BB962C8B-B14F-4D97-AF65-F5344CB8AC3E}">
        <p14:creationId xmlns:p14="http://schemas.microsoft.com/office/powerpoint/2010/main" val="358819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88E80534-9553-40AE-BA2B-9343758CF5C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xmlns="" id="{89096D7A-CF92-4E96-A636-91FCEC03F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xmlns="" id="{BB199972-3ADD-4D35-B571-82FE48494240}"/>
              </a:ext>
            </a:extLst>
          </p:cNvPr>
          <p:cNvSpPr>
            <a:spLocks noGrp="1"/>
          </p:cNvSpPr>
          <p:nvPr>
            <p:ph type="dt" sz="half" idx="10"/>
          </p:nvPr>
        </p:nvSpPr>
        <p:spPr/>
        <p:txBody>
          <a:bodyPr/>
          <a:lstStyle/>
          <a:p>
            <a:fld id="{EDBCB4F9-64F1-4DFE-9E29-A7A51DB013E7}" type="datetimeFigureOut">
              <a:rPr lang="nb-NO" smtClean="0"/>
              <a:t>07.12.2017</a:t>
            </a:fld>
            <a:endParaRPr lang="nb-NO"/>
          </a:p>
        </p:txBody>
      </p:sp>
      <p:sp>
        <p:nvSpPr>
          <p:cNvPr id="5" name="Plassholder for bunntekst 4">
            <a:extLst>
              <a:ext uri="{FF2B5EF4-FFF2-40B4-BE49-F238E27FC236}">
                <a16:creationId xmlns:a16="http://schemas.microsoft.com/office/drawing/2014/main" xmlns="" id="{EB154EFE-D488-4510-BDEB-2ED79C4B17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271175CC-6670-43E4-B7A7-3163714ADF2D}"/>
              </a:ext>
            </a:extLst>
          </p:cNvPr>
          <p:cNvSpPr>
            <a:spLocks noGrp="1"/>
          </p:cNvSpPr>
          <p:nvPr>
            <p:ph type="sldNum" sz="quarter" idx="12"/>
          </p:nvPr>
        </p:nvSpPr>
        <p:spPr/>
        <p:txBody>
          <a:bodyPr/>
          <a:lstStyle/>
          <a:p>
            <a:fld id="{1C5300D1-9328-4A78-AA68-828E702F3E0B}" type="slidenum">
              <a:rPr lang="nb-NO" smtClean="0"/>
              <a:t>‹#›</a:t>
            </a:fld>
            <a:endParaRPr lang="nb-NO"/>
          </a:p>
        </p:txBody>
      </p:sp>
    </p:spTree>
    <p:extLst>
      <p:ext uri="{BB962C8B-B14F-4D97-AF65-F5344CB8AC3E}">
        <p14:creationId xmlns:p14="http://schemas.microsoft.com/office/powerpoint/2010/main" val="420199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C3EB866-951B-47D9-8CA6-809798FD14D9}"/>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xmlns="" id="{743F3FB1-B29F-4205-A166-FF05CB718D40}"/>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B52BF6A4-7DD8-4F97-A1BF-EF51ED481EA8}"/>
              </a:ext>
            </a:extLst>
          </p:cNvPr>
          <p:cNvSpPr>
            <a:spLocks noGrp="1"/>
          </p:cNvSpPr>
          <p:nvPr>
            <p:ph type="dt" sz="half" idx="10"/>
          </p:nvPr>
        </p:nvSpPr>
        <p:spPr/>
        <p:txBody>
          <a:bodyPr/>
          <a:lstStyle/>
          <a:p>
            <a:fld id="{EDBCB4F9-64F1-4DFE-9E29-A7A51DB013E7}" type="datetimeFigureOut">
              <a:rPr lang="nb-NO" smtClean="0"/>
              <a:t>07.12.2017</a:t>
            </a:fld>
            <a:endParaRPr lang="nb-NO"/>
          </a:p>
        </p:txBody>
      </p:sp>
      <p:sp>
        <p:nvSpPr>
          <p:cNvPr id="5" name="Plassholder for bunntekst 4">
            <a:extLst>
              <a:ext uri="{FF2B5EF4-FFF2-40B4-BE49-F238E27FC236}">
                <a16:creationId xmlns:a16="http://schemas.microsoft.com/office/drawing/2014/main" xmlns="" id="{BDE88EEC-AB61-46A4-8F3C-051355108E5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7864AA77-55E0-4475-AFA6-2E4AACFC02A1}"/>
              </a:ext>
            </a:extLst>
          </p:cNvPr>
          <p:cNvSpPr>
            <a:spLocks noGrp="1"/>
          </p:cNvSpPr>
          <p:nvPr>
            <p:ph type="sldNum" sz="quarter" idx="12"/>
          </p:nvPr>
        </p:nvSpPr>
        <p:spPr/>
        <p:txBody>
          <a:bodyPr/>
          <a:lstStyle/>
          <a:p>
            <a:fld id="{1C5300D1-9328-4A78-AA68-828E702F3E0B}" type="slidenum">
              <a:rPr lang="nb-NO" smtClean="0"/>
              <a:t>‹#›</a:t>
            </a:fld>
            <a:endParaRPr lang="nb-NO"/>
          </a:p>
        </p:txBody>
      </p:sp>
    </p:spTree>
    <p:extLst>
      <p:ext uri="{BB962C8B-B14F-4D97-AF65-F5344CB8AC3E}">
        <p14:creationId xmlns:p14="http://schemas.microsoft.com/office/powerpoint/2010/main" val="85204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xmlns="" id="{83442467-5237-4067-B491-2AEADE04992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xmlns="" id="{30784E35-1531-4629-B833-B1EF439B0D3F}"/>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A0A17C91-4957-4588-A33E-B2087A5B9ED0}"/>
              </a:ext>
            </a:extLst>
          </p:cNvPr>
          <p:cNvSpPr>
            <a:spLocks noGrp="1"/>
          </p:cNvSpPr>
          <p:nvPr>
            <p:ph type="dt" sz="half" idx="10"/>
          </p:nvPr>
        </p:nvSpPr>
        <p:spPr/>
        <p:txBody>
          <a:bodyPr/>
          <a:lstStyle/>
          <a:p>
            <a:fld id="{EDBCB4F9-64F1-4DFE-9E29-A7A51DB013E7}" type="datetimeFigureOut">
              <a:rPr lang="nb-NO" smtClean="0"/>
              <a:t>07.12.2017</a:t>
            </a:fld>
            <a:endParaRPr lang="nb-NO"/>
          </a:p>
        </p:txBody>
      </p:sp>
      <p:sp>
        <p:nvSpPr>
          <p:cNvPr id="5" name="Plassholder for bunntekst 4">
            <a:extLst>
              <a:ext uri="{FF2B5EF4-FFF2-40B4-BE49-F238E27FC236}">
                <a16:creationId xmlns:a16="http://schemas.microsoft.com/office/drawing/2014/main" xmlns="" id="{AFCEBC9F-066F-4176-99CC-4F0C0E177DB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1BF3EE3C-37AC-4A53-B258-3F2B2A7954AE}"/>
              </a:ext>
            </a:extLst>
          </p:cNvPr>
          <p:cNvSpPr>
            <a:spLocks noGrp="1"/>
          </p:cNvSpPr>
          <p:nvPr>
            <p:ph type="sldNum" sz="quarter" idx="12"/>
          </p:nvPr>
        </p:nvSpPr>
        <p:spPr/>
        <p:txBody>
          <a:bodyPr/>
          <a:lstStyle/>
          <a:p>
            <a:fld id="{1C5300D1-9328-4A78-AA68-828E702F3E0B}" type="slidenum">
              <a:rPr lang="nb-NO" smtClean="0"/>
              <a:t>‹#›</a:t>
            </a:fld>
            <a:endParaRPr lang="nb-NO"/>
          </a:p>
        </p:txBody>
      </p:sp>
    </p:spTree>
    <p:extLst>
      <p:ext uri="{BB962C8B-B14F-4D97-AF65-F5344CB8AC3E}">
        <p14:creationId xmlns:p14="http://schemas.microsoft.com/office/powerpoint/2010/main" val="228327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C29951D6-CC32-4058-94A5-DB128358D10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xmlns="" id="{10EA0F94-90C0-4B58-8BE0-CD22E0C10F4E}"/>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A2BBF54F-492C-4C0A-BE79-108BE25699C3}"/>
              </a:ext>
            </a:extLst>
          </p:cNvPr>
          <p:cNvSpPr>
            <a:spLocks noGrp="1"/>
          </p:cNvSpPr>
          <p:nvPr>
            <p:ph type="dt" sz="half" idx="10"/>
          </p:nvPr>
        </p:nvSpPr>
        <p:spPr/>
        <p:txBody>
          <a:bodyPr/>
          <a:lstStyle/>
          <a:p>
            <a:fld id="{EDBCB4F9-64F1-4DFE-9E29-A7A51DB013E7}" type="datetimeFigureOut">
              <a:rPr lang="nb-NO" smtClean="0"/>
              <a:t>07.12.2017</a:t>
            </a:fld>
            <a:endParaRPr lang="nb-NO"/>
          </a:p>
        </p:txBody>
      </p:sp>
      <p:sp>
        <p:nvSpPr>
          <p:cNvPr id="5" name="Plassholder for bunntekst 4">
            <a:extLst>
              <a:ext uri="{FF2B5EF4-FFF2-40B4-BE49-F238E27FC236}">
                <a16:creationId xmlns:a16="http://schemas.microsoft.com/office/drawing/2014/main" xmlns="" id="{E218D507-F65B-4BFF-9EBD-7A2E53B3618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8BD7A80A-89EB-4E84-85A9-0F51CF3E1CAC}"/>
              </a:ext>
            </a:extLst>
          </p:cNvPr>
          <p:cNvSpPr>
            <a:spLocks noGrp="1"/>
          </p:cNvSpPr>
          <p:nvPr>
            <p:ph type="sldNum" sz="quarter" idx="12"/>
          </p:nvPr>
        </p:nvSpPr>
        <p:spPr/>
        <p:txBody>
          <a:bodyPr/>
          <a:lstStyle/>
          <a:p>
            <a:fld id="{1C5300D1-9328-4A78-AA68-828E702F3E0B}" type="slidenum">
              <a:rPr lang="nb-NO" smtClean="0"/>
              <a:t>‹#›</a:t>
            </a:fld>
            <a:endParaRPr lang="nb-NO"/>
          </a:p>
        </p:txBody>
      </p:sp>
    </p:spTree>
    <p:extLst>
      <p:ext uri="{BB962C8B-B14F-4D97-AF65-F5344CB8AC3E}">
        <p14:creationId xmlns:p14="http://schemas.microsoft.com/office/powerpoint/2010/main" val="200726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97D56C13-6481-486B-BCF6-3A938008A895}"/>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xmlns="" id="{52AB5C22-7701-4B99-9AAE-786569A0C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xmlns="" id="{4D16D1F4-EF9E-4299-87B5-B3327E0069E2}"/>
              </a:ext>
            </a:extLst>
          </p:cNvPr>
          <p:cNvSpPr>
            <a:spLocks noGrp="1"/>
          </p:cNvSpPr>
          <p:nvPr>
            <p:ph type="dt" sz="half" idx="10"/>
          </p:nvPr>
        </p:nvSpPr>
        <p:spPr/>
        <p:txBody>
          <a:bodyPr/>
          <a:lstStyle/>
          <a:p>
            <a:fld id="{EDBCB4F9-64F1-4DFE-9E29-A7A51DB013E7}" type="datetimeFigureOut">
              <a:rPr lang="nb-NO" smtClean="0"/>
              <a:t>07.12.2017</a:t>
            </a:fld>
            <a:endParaRPr lang="nb-NO"/>
          </a:p>
        </p:txBody>
      </p:sp>
      <p:sp>
        <p:nvSpPr>
          <p:cNvPr id="5" name="Plassholder for bunntekst 4">
            <a:extLst>
              <a:ext uri="{FF2B5EF4-FFF2-40B4-BE49-F238E27FC236}">
                <a16:creationId xmlns:a16="http://schemas.microsoft.com/office/drawing/2014/main" xmlns="" id="{B80867D7-BC5E-4273-91B1-FA34EA67D02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7FD7466D-3C1A-447C-9257-38C663EE7E16}"/>
              </a:ext>
            </a:extLst>
          </p:cNvPr>
          <p:cNvSpPr>
            <a:spLocks noGrp="1"/>
          </p:cNvSpPr>
          <p:nvPr>
            <p:ph type="sldNum" sz="quarter" idx="12"/>
          </p:nvPr>
        </p:nvSpPr>
        <p:spPr/>
        <p:txBody>
          <a:bodyPr/>
          <a:lstStyle/>
          <a:p>
            <a:fld id="{1C5300D1-9328-4A78-AA68-828E702F3E0B}" type="slidenum">
              <a:rPr lang="nb-NO" smtClean="0"/>
              <a:t>‹#›</a:t>
            </a:fld>
            <a:endParaRPr lang="nb-NO"/>
          </a:p>
        </p:txBody>
      </p:sp>
    </p:spTree>
    <p:extLst>
      <p:ext uri="{BB962C8B-B14F-4D97-AF65-F5344CB8AC3E}">
        <p14:creationId xmlns:p14="http://schemas.microsoft.com/office/powerpoint/2010/main" val="4178530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1C8C670-9F6D-4013-9597-2A1AE0FDA2F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xmlns="" id="{FA589F7E-02AF-4305-A2A8-778CE75711CC}"/>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xmlns="" id="{8C101919-9AD4-4DD8-8B6C-2539C5AEE852}"/>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xmlns="" id="{09FBCDCC-F072-4327-B85C-D0F976FA0C57}"/>
              </a:ext>
            </a:extLst>
          </p:cNvPr>
          <p:cNvSpPr>
            <a:spLocks noGrp="1"/>
          </p:cNvSpPr>
          <p:nvPr>
            <p:ph type="dt" sz="half" idx="10"/>
          </p:nvPr>
        </p:nvSpPr>
        <p:spPr/>
        <p:txBody>
          <a:bodyPr/>
          <a:lstStyle/>
          <a:p>
            <a:fld id="{EDBCB4F9-64F1-4DFE-9E29-A7A51DB013E7}" type="datetimeFigureOut">
              <a:rPr lang="nb-NO" smtClean="0"/>
              <a:t>07.12.2017</a:t>
            </a:fld>
            <a:endParaRPr lang="nb-NO"/>
          </a:p>
        </p:txBody>
      </p:sp>
      <p:sp>
        <p:nvSpPr>
          <p:cNvPr id="6" name="Plassholder for bunntekst 5">
            <a:extLst>
              <a:ext uri="{FF2B5EF4-FFF2-40B4-BE49-F238E27FC236}">
                <a16:creationId xmlns:a16="http://schemas.microsoft.com/office/drawing/2014/main" xmlns="" id="{B8AB1EE4-DEBC-4194-8F55-9113F905D4B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C9876059-BF7E-4AF7-92B3-4A5ED7306C88}"/>
              </a:ext>
            </a:extLst>
          </p:cNvPr>
          <p:cNvSpPr>
            <a:spLocks noGrp="1"/>
          </p:cNvSpPr>
          <p:nvPr>
            <p:ph type="sldNum" sz="quarter" idx="12"/>
          </p:nvPr>
        </p:nvSpPr>
        <p:spPr/>
        <p:txBody>
          <a:bodyPr/>
          <a:lstStyle/>
          <a:p>
            <a:fld id="{1C5300D1-9328-4A78-AA68-828E702F3E0B}" type="slidenum">
              <a:rPr lang="nb-NO" smtClean="0"/>
              <a:t>‹#›</a:t>
            </a:fld>
            <a:endParaRPr lang="nb-NO"/>
          </a:p>
        </p:txBody>
      </p:sp>
    </p:spTree>
    <p:extLst>
      <p:ext uri="{BB962C8B-B14F-4D97-AF65-F5344CB8AC3E}">
        <p14:creationId xmlns:p14="http://schemas.microsoft.com/office/powerpoint/2010/main" val="2118884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DEF8F2AF-33AE-41EA-82AB-49A6384567A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xmlns="" id="{4189EE91-B50E-49A7-84C1-6B8696D32B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xmlns="" id="{FA0BB6EA-7E4E-4F84-B574-4DDE7FEED67C}"/>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xmlns="" id="{D5F34A1B-5D83-4FB8-A13D-7AD3ABAF9C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xmlns="" id="{B556B97D-1F49-46D2-A2B2-D61AD223B6E3}"/>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xmlns="" id="{6F7AEBC3-6B82-4C0D-A672-5FD3E923A9BA}"/>
              </a:ext>
            </a:extLst>
          </p:cNvPr>
          <p:cNvSpPr>
            <a:spLocks noGrp="1"/>
          </p:cNvSpPr>
          <p:nvPr>
            <p:ph type="dt" sz="half" idx="10"/>
          </p:nvPr>
        </p:nvSpPr>
        <p:spPr/>
        <p:txBody>
          <a:bodyPr/>
          <a:lstStyle/>
          <a:p>
            <a:fld id="{EDBCB4F9-64F1-4DFE-9E29-A7A51DB013E7}" type="datetimeFigureOut">
              <a:rPr lang="nb-NO" smtClean="0"/>
              <a:t>07.12.2017</a:t>
            </a:fld>
            <a:endParaRPr lang="nb-NO"/>
          </a:p>
        </p:txBody>
      </p:sp>
      <p:sp>
        <p:nvSpPr>
          <p:cNvPr id="8" name="Plassholder for bunntekst 7">
            <a:extLst>
              <a:ext uri="{FF2B5EF4-FFF2-40B4-BE49-F238E27FC236}">
                <a16:creationId xmlns:a16="http://schemas.microsoft.com/office/drawing/2014/main" xmlns="" id="{55E6912E-E070-4222-97E9-BA0B37D73957}"/>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xmlns="" id="{F54D632E-5CB1-44D4-86D3-2B525D0AEC84}"/>
              </a:ext>
            </a:extLst>
          </p:cNvPr>
          <p:cNvSpPr>
            <a:spLocks noGrp="1"/>
          </p:cNvSpPr>
          <p:nvPr>
            <p:ph type="sldNum" sz="quarter" idx="12"/>
          </p:nvPr>
        </p:nvSpPr>
        <p:spPr/>
        <p:txBody>
          <a:bodyPr/>
          <a:lstStyle/>
          <a:p>
            <a:fld id="{1C5300D1-9328-4A78-AA68-828E702F3E0B}" type="slidenum">
              <a:rPr lang="nb-NO" smtClean="0"/>
              <a:t>‹#›</a:t>
            </a:fld>
            <a:endParaRPr lang="nb-NO"/>
          </a:p>
        </p:txBody>
      </p:sp>
    </p:spTree>
    <p:extLst>
      <p:ext uri="{BB962C8B-B14F-4D97-AF65-F5344CB8AC3E}">
        <p14:creationId xmlns:p14="http://schemas.microsoft.com/office/powerpoint/2010/main" val="95840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B2D2BDC3-C604-4B2A-8AC9-7A3FAC23BE0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xmlns="" id="{B761CAE7-7510-4AC5-9703-BBA90746FF20}"/>
              </a:ext>
            </a:extLst>
          </p:cNvPr>
          <p:cNvSpPr>
            <a:spLocks noGrp="1"/>
          </p:cNvSpPr>
          <p:nvPr>
            <p:ph type="dt" sz="half" idx="10"/>
          </p:nvPr>
        </p:nvSpPr>
        <p:spPr/>
        <p:txBody>
          <a:bodyPr/>
          <a:lstStyle/>
          <a:p>
            <a:fld id="{EDBCB4F9-64F1-4DFE-9E29-A7A51DB013E7}" type="datetimeFigureOut">
              <a:rPr lang="nb-NO" smtClean="0"/>
              <a:t>07.12.2017</a:t>
            </a:fld>
            <a:endParaRPr lang="nb-NO"/>
          </a:p>
        </p:txBody>
      </p:sp>
      <p:sp>
        <p:nvSpPr>
          <p:cNvPr id="4" name="Plassholder for bunntekst 3">
            <a:extLst>
              <a:ext uri="{FF2B5EF4-FFF2-40B4-BE49-F238E27FC236}">
                <a16:creationId xmlns:a16="http://schemas.microsoft.com/office/drawing/2014/main" xmlns="" id="{7EE7AC39-BE64-430D-9342-03892164BDC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xmlns="" id="{0DA89AD2-C826-4D4B-985A-5B1889395F2F}"/>
              </a:ext>
            </a:extLst>
          </p:cNvPr>
          <p:cNvSpPr>
            <a:spLocks noGrp="1"/>
          </p:cNvSpPr>
          <p:nvPr>
            <p:ph type="sldNum" sz="quarter" idx="12"/>
          </p:nvPr>
        </p:nvSpPr>
        <p:spPr/>
        <p:txBody>
          <a:bodyPr/>
          <a:lstStyle/>
          <a:p>
            <a:fld id="{1C5300D1-9328-4A78-AA68-828E702F3E0B}" type="slidenum">
              <a:rPr lang="nb-NO" smtClean="0"/>
              <a:t>‹#›</a:t>
            </a:fld>
            <a:endParaRPr lang="nb-NO"/>
          </a:p>
        </p:txBody>
      </p:sp>
    </p:spTree>
    <p:extLst>
      <p:ext uri="{BB962C8B-B14F-4D97-AF65-F5344CB8AC3E}">
        <p14:creationId xmlns:p14="http://schemas.microsoft.com/office/powerpoint/2010/main" val="179398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xmlns="" id="{5B91F88D-E468-423B-BAFB-D3A004F6009A}"/>
              </a:ext>
            </a:extLst>
          </p:cNvPr>
          <p:cNvSpPr>
            <a:spLocks noGrp="1"/>
          </p:cNvSpPr>
          <p:nvPr>
            <p:ph type="dt" sz="half" idx="10"/>
          </p:nvPr>
        </p:nvSpPr>
        <p:spPr/>
        <p:txBody>
          <a:bodyPr/>
          <a:lstStyle/>
          <a:p>
            <a:fld id="{EDBCB4F9-64F1-4DFE-9E29-A7A51DB013E7}" type="datetimeFigureOut">
              <a:rPr lang="nb-NO" smtClean="0"/>
              <a:t>07.12.2017</a:t>
            </a:fld>
            <a:endParaRPr lang="nb-NO"/>
          </a:p>
        </p:txBody>
      </p:sp>
      <p:sp>
        <p:nvSpPr>
          <p:cNvPr id="3" name="Plassholder for bunntekst 2">
            <a:extLst>
              <a:ext uri="{FF2B5EF4-FFF2-40B4-BE49-F238E27FC236}">
                <a16:creationId xmlns:a16="http://schemas.microsoft.com/office/drawing/2014/main" xmlns="" id="{7A07F8CC-A857-4F99-A9A4-76C5A186820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xmlns="" id="{80173821-939C-48A6-BCF5-6B969C1C351E}"/>
              </a:ext>
            </a:extLst>
          </p:cNvPr>
          <p:cNvSpPr>
            <a:spLocks noGrp="1"/>
          </p:cNvSpPr>
          <p:nvPr>
            <p:ph type="sldNum" sz="quarter" idx="12"/>
          </p:nvPr>
        </p:nvSpPr>
        <p:spPr/>
        <p:txBody>
          <a:bodyPr/>
          <a:lstStyle/>
          <a:p>
            <a:fld id="{1C5300D1-9328-4A78-AA68-828E702F3E0B}" type="slidenum">
              <a:rPr lang="nb-NO" smtClean="0"/>
              <a:t>‹#›</a:t>
            </a:fld>
            <a:endParaRPr lang="nb-NO"/>
          </a:p>
        </p:txBody>
      </p:sp>
    </p:spTree>
    <p:extLst>
      <p:ext uri="{BB962C8B-B14F-4D97-AF65-F5344CB8AC3E}">
        <p14:creationId xmlns:p14="http://schemas.microsoft.com/office/powerpoint/2010/main" val="217948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A15257C8-5E4C-4E06-B151-1DCA15C17C1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xmlns="" id="{6E6E7F9C-E319-48DD-8C8D-FBE9603700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xmlns="" id="{769D8335-5B95-4786-860F-114F75612A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xmlns="" id="{3F77ABEC-096E-446F-8AE0-FA0F7A161C6D}"/>
              </a:ext>
            </a:extLst>
          </p:cNvPr>
          <p:cNvSpPr>
            <a:spLocks noGrp="1"/>
          </p:cNvSpPr>
          <p:nvPr>
            <p:ph type="dt" sz="half" idx="10"/>
          </p:nvPr>
        </p:nvSpPr>
        <p:spPr/>
        <p:txBody>
          <a:bodyPr/>
          <a:lstStyle/>
          <a:p>
            <a:fld id="{EDBCB4F9-64F1-4DFE-9E29-A7A51DB013E7}" type="datetimeFigureOut">
              <a:rPr lang="nb-NO" smtClean="0"/>
              <a:t>07.12.2017</a:t>
            </a:fld>
            <a:endParaRPr lang="nb-NO"/>
          </a:p>
        </p:txBody>
      </p:sp>
      <p:sp>
        <p:nvSpPr>
          <p:cNvPr id="6" name="Plassholder for bunntekst 5">
            <a:extLst>
              <a:ext uri="{FF2B5EF4-FFF2-40B4-BE49-F238E27FC236}">
                <a16:creationId xmlns:a16="http://schemas.microsoft.com/office/drawing/2014/main" xmlns="" id="{BC6892D8-EF7C-4BBD-B8F3-5F68B005BFD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D5440024-841E-4FDA-9843-D07E89427C57}"/>
              </a:ext>
            </a:extLst>
          </p:cNvPr>
          <p:cNvSpPr>
            <a:spLocks noGrp="1"/>
          </p:cNvSpPr>
          <p:nvPr>
            <p:ph type="sldNum" sz="quarter" idx="12"/>
          </p:nvPr>
        </p:nvSpPr>
        <p:spPr/>
        <p:txBody>
          <a:bodyPr/>
          <a:lstStyle/>
          <a:p>
            <a:fld id="{1C5300D1-9328-4A78-AA68-828E702F3E0B}" type="slidenum">
              <a:rPr lang="nb-NO" smtClean="0"/>
              <a:t>‹#›</a:t>
            </a:fld>
            <a:endParaRPr lang="nb-NO"/>
          </a:p>
        </p:txBody>
      </p:sp>
    </p:spTree>
    <p:extLst>
      <p:ext uri="{BB962C8B-B14F-4D97-AF65-F5344CB8AC3E}">
        <p14:creationId xmlns:p14="http://schemas.microsoft.com/office/powerpoint/2010/main" val="41731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3A1533D1-8313-4A84-9DEB-E97838C01A1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xmlns="" id="{15D37870-8B6F-4847-AE9E-3BED762E0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xmlns="" id="{A7BF6B0E-B121-41B9-983A-D43493BB6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xmlns="" id="{B5168283-3C8C-4B5D-B50E-E871C41ED1DC}"/>
              </a:ext>
            </a:extLst>
          </p:cNvPr>
          <p:cNvSpPr>
            <a:spLocks noGrp="1"/>
          </p:cNvSpPr>
          <p:nvPr>
            <p:ph type="dt" sz="half" idx="10"/>
          </p:nvPr>
        </p:nvSpPr>
        <p:spPr/>
        <p:txBody>
          <a:bodyPr/>
          <a:lstStyle/>
          <a:p>
            <a:fld id="{EDBCB4F9-64F1-4DFE-9E29-A7A51DB013E7}" type="datetimeFigureOut">
              <a:rPr lang="nb-NO" smtClean="0"/>
              <a:t>07.12.2017</a:t>
            </a:fld>
            <a:endParaRPr lang="nb-NO"/>
          </a:p>
        </p:txBody>
      </p:sp>
      <p:sp>
        <p:nvSpPr>
          <p:cNvPr id="6" name="Plassholder for bunntekst 5">
            <a:extLst>
              <a:ext uri="{FF2B5EF4-FFF2-40B4-BE49-F238E27FC236}">
                <a16:creationId xmlns:a16="http://schemas.microsoft.com/office/drawing/2014/main" xmlns="" id="{9A1C8B7D-93E3-488E-9ACD-56309BA60E9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5132FE4B-5492-4C75-B9DC-8AAF84A0A13C}"/>
              </a:ext>
            </a:extLst>
          </p:cNvPr>
          <p:cNvSpPr>
            <a:spLocks noGrp="1"/>
          </p:cNvSpPr>
          <p:nvPr>
            <p:ph type="sldNum" sz="quarter" idx="12"/>
          </p:nvPr>
        </p:nvSpPr>
        <p:spPr/>
        <p:txBody>
          <a:bodyPr/>
          <a:lstStyle/>
          <a:p>
            <a:fld id="{1C5300D1-9328-4A78-AA68-828E702F3E0B}" type="slidenum">
              <a:rPr lang="nb-NO" smtClean="0"/>
              <a:t>‹#›</a:t>
            </a:fld>
            <a:endParaRPr lang="nb-NO"/>
          </a:p>
        </p:txBody>
      </p:sp>
    </p:spTree>
    <p:extLst>
      <p:ext uri="{BB962C8B-B14F-4D97-AF65-F5344CB8AC3E}">
        <p14:creationId xmlns:p14="http://schemas.microsoft.com/office/powerpoint/2010/main" val="295115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xmlns="" id="{7E6E8EF2-3BB9-4C58-A4AF-31D8DC021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xmlns="" id="{3BC9ECDE-08B2-47E4-A1EC-5815608FD1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825FEE31-5374-41C4-86C2-81BC7EC389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B4F9-64F1-4DFE-9E29-A7A51DB013E7}" type="datetimeFigureOut">
              <a:rPr lang="nb-NO" smtClean="0"/>
              <a:t>07.12.2017</a:t>
            </a:fld>
            <a:endParaRPr lang="nb-NO"/>
          </a:p>
        </p:txBody>
      </p:sp>
      <p:sp>
        <p:nvSpPr>
          <p:cNvPr id="5" name="Plassholder for bunntekst 4">
            <a:extLst>
              <a:ext uri="{FF2B5EF4-FFF2-40B4-BE49-F238E27FC236}">
                <a16:creationId xmlns:a16="http://schemas.microsoft.com/office/drawing/2014/main" xmlns="" id="{5812A186-4198-4487-866D-5AF80DB188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xmlns="" id="{F40B0110-0DB8-4006-937F-3F8F05230E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300D1-9328-4A78-AA68-828E702F3E0B}" type="slidenum">
              <a:rPr lang="nb-NO" smtClean="0"/>
              <a:t>‹#›</a:t>
            </a:fld>
            <a:endParaRPr lang="nb-NO"/>
          </a:p>
        </p:txBody>
      </p:sp>
    </p:spTree>
    <p:extLst>
      <p:ext uri="{BB962C8B-B14F-4D97-AF65-F5344CB8AC3E}">
        <p14:creationId xmlns:p14="http://schemas.microsoft.com/office/powerpoint/2010/main" val="1631011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925683" cy="6845566"/>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a:spLocks noChangeArrowheads="1"/>
          </p:cNvSpPr>
          <p:nvPr/>
        </p:nvSpPr>
        <p:spPr bwMode="auto">
          <a:xfrm>
            <a:off x="230261" y="2990087"/>
            <a:ext cx="44651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v-SE" altLang="sv-SE" sz="3200" b="1" i="0" u="none" strike="noStrike" cap="none" normalizeH="0" baseline="0" dirty="0">
                <a:ln>
                  <a:noFill/>
                </a:ln>
                <a:solidFill>
                  <a:schemeClr val="bg1"/>
                </a:solidFill>
                <a:effectLst/>
                <a:latin typeface="+mj-lt"/>
              </a:rPr>
              <a:t>TVÅ LÄNDER – ÉN ELV</a:t>
            </a:r>
            <a:endParaRPr kumimoji="0" lang="sv-SE" altLang="sv-SE" sz="3200" b="0" i="0" u="none" strike="noStrike" cap="none" normalizeH="0" baseline="0" dirty="0">
              <a:ln>
                <a:noFill/>
              </a:ln>
              <a:solidFill>
                <a:schemeClr val="bg1"/>
              </a:solidFill>
              <a:effectLst/>
              <a:latin typeface="+mj-l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v-SE" altLang="sv-SE" sz="3200" b="0" i="0" u="none" strike="noStrike" cap="none" normalizeH="0" baseline="0" dirty="0">
                <a:ln>
                  <a:noFill/>
                </a:ln>
                <a:solidFill>
                  <a:schemeClr val="bg1"/>
                </a:solidFill>
                <a:effectLst/>
                <a:latin typeface="+mj-lt"/>
              </a:rPr>
              <a:t>2017-2020</a:t>
            </a:r>
          </a:p>
        </p:txBody>
      </p:sp>
      <p:pic>
        <p:nvPicPr>
          <p:cNvPr id="2050" name="Picture 6" descr="http://www.varldensflaggor.se/bilder/flaggor/sveriges-flagg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0002" y="149133"/>
            <a:ext cx="102235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8" descr="http://www.varldensflaggor.se/bilder/flaggor/norges-flagg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5791" y="144678"/>
            <a:ext cx="1028700" cy="638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7" name="Rectangle 9"/>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8" name="Rektangel 7"/>
          <p:cNvSpPr/>
          <p:nvPr/>
        </p:nvSpPr>
        <p:spPr>
          <a:xfrm>
            <a:off x="5016978" y="2990087"/>
            <a:ext cx="7083726" cy="2785378"/>
          </a:xfrm>
          <a:prstGeom prst="rect">
            <a:avLst/>
          </a:prstGeom>
        </p:spPr>
        <p:txBody>
          <a:bodyPr wrap="square">
            <a:spAutoFit/>
          </a:bodyPr>
          <a:lstStyle/>
          <a:p>
            <a:pPr>
              <a:spcAft>
                <a:spcPts val="0"/>
              </a:spcAft>
            </a:pPr>
            <a:r>
              <a:rPr lang="sv-SE" sz="1600" b="1" dirty="0">
                <a:latin typeface="+mj-lt"/>
                <a:ea typeface="Tahoma" panose="020B0604030504040204" pitchFamily="34" charset="0"/>
                <a:cs typeface="Tahoma" panose="020B0604030504040204" pitchFamily="34" charset="0"/>
              </a:rPr>
              <a:t>Två länder – én elv</a:t>
            </a:r>
          </a:p>
          <a:p>
            <a:pPr>
              <a:spcAft>
                <a:spcPts val="0"/>
              </a:spcAft>
            </a:pPr>
            <a:r>
              <a:rPr lang="sv-SE" sz="1600" dirty="0">
                <a:latin typeface="+mj-lt"/>
                <a:ea typeface="Tahoma" panose="020B0604030504040204" pitchFamily="34" charset="0"/>
                <a:cs typeface="Tahoma" panose="020B0604030504040204" pitchFamily="34" charset="0"/>
              </a:rPr>
              <a:t>Projektet har sin utgångspunkt i de resultat och åtgärdsförslag som VFG tog fram, vilket fordrar ett gränsöverskridande samarbete med avrinningsområdes-perspektiv. TLE utgör steg 2 i en långsiktig 20-årsplan för avrinningsområdet.</a:t>
            </a:r>
          </a:p>
          <a:p>
            <a:pPr>
              <a:spcAft>
                <a:spcPts val="0"/>
              </a:spcAft>
            </a:pPr>
            <a:endParaRPr lang="sv-SE" sz="1600" dirty="0">
              <a:latin typeface="+mj-lt"/>
              <a:ea typeface="Tahoma" panose="020B0604030504040204" pitchFamily="34" charset="0"/>
              <a:cs typeface="Tahoma" panose="020B0604030504040204" pitchFamily="34" charset="0"/>
            </a:endParaRPr>
          </a:p>
          <a:p>
            <a:pPr>
              <a:spcBef>
                <a:spcPts val="600"/>
              </a:spcBef>
              <a:spcAft>
                <a:spcPts val="0"/>
              </a:spcAft>
            </a:pPr>
            <a:r>
              <a:rPr lang="sv-SE" sz="1600" b="1" dirty="0">
                <a:latin typeface="+mj-lt"/>
                <a:ea typeface="Tahoma" panose="020B0604030504040204" pitchFamily="34" charset="0"/>
                <a:cs typeface="Tahoma" panose="020B0604030504040204" pitchFamily="34" charset="0"/>
              </a:rPr>
              <a:t>Övergripande syften</a:t>
            </a:r>
            <a:endParaRPr lang="sv-SE" sz="1600" dirty="0">
              <a:latin typeface="+mj-lt"/>
              <a:ea typeface="Tahoma" panose="020B0604030504040204" pitchFamily="34" charset="0"/>
              <a:cs typeface="Tahoma" panose="020B0604030504040204" pitchFamily="34" charset="0"/>
            </a:endParaRPr>
          </a:p>
          <a:p>
            <a:pPr marL="342900" lvl="0" indent="-342900">
              <a:spcBef>
                <a:spcPts val="600"/>
              </a:spcBef>
              <a:spcAft>
                <a:spcPts val="0"/>
              </a:spcAft>
              <a:buFont typeface="Symbol" panose="05050102010706020507" pitchFamily="18" charset="2"/>
              <a:buChar char=""/>
              <a:tabLst>
                <a:tab pos="1350645" algn="l"/>
              </a:tabLst>
            </a:pPr>
            <a:r>
              <a:rPr lang="sv-SE" sz="1600" i="1" dirty="0">
                <a:latin typeface="+mj-lt"/>
                <a:ea typeface="Tahoma" panose="020B0604030504040204" pitchFamily="34" charset="0"/>
                <a:cs typeface="Tahoma" panose="020B0604030504040204" pitchFamily="34" charset="0"/>
              </a:rPr>
              <a:t>God ekologisk status </a:t>
            </a:r>
            <a:r>
              <a:rPr lang="sv-SE" sz="1600" dirty="0">
                <a:latin typeface="+mj-lt"/>
                <a:ea typeface="Tahoma" panose="020B0604030504040204" pitchFamily="34" charset="0"/>
                <a:cs typeface="Tahoma" panose="020B0604030504040204" pitchFamily="34" charset="0"/>
              </a:rPr>
              <a:t>enligt Ramdirektivet för vatten (2000/60/EG), </a:t>
            </a:r>
            <a:r>
              <a:rPr lang="sv-SE" sz="1600" i="1" dirty="0">
                <a:latin typeface="+mj-lt"/>
                <a:ea typeface="Tahoma" panose="020B0604030504040204" pitchFamily="34" charset="0"/>
                <a:cs typeface="Tahoma" panose="020B0604030504040204" pitchFamily="34" charset="0"/>
              </a:rPr>
              <a:t>gynnsam bevarandestatus </a:t>
            </a:r>
            <a:r>
              <a:rPr lang="sv-SE" sz="1600" dirty="0">
                <a:latin typeface="+mj-lt"/>
                <a:ea typeface="Tahoma" panose="020B0604030504040204" pitchFamily="34" charset="0"/>
                <a:cs typeface="Tahoma" panose="020B0604030504040204" pitchFamily="34" charset="0"/>
              </a:rPr>
              <a:t>enligt Art- och habitatdirektivet (92/43/EEG), samt att uppfylla de svenska och norska miljömålen.</a:t>
            </a:r>
          </a:p>
          <a:p>
            <a:pPr marL="342900" lvl="0" indent="-342900">
              <a:spcBef>
                <a:spcPts val="600"/>
              </a:spcBef>
              <a:spcAft>
                <a:spcPts val="0"/>
              </a:spcAft>
              <a:buFont typeface="Symbol" panose="05050102010706020507" pitchFamily="18" charset="2"/>
              <a:buChar char=""/>
              <a:tabLst>
                <a:tab pos="1350645" algn="l"/>
              </a:tabLst>
            </a:pPr>
            <a:r>
              <a:rPr lang="sv-SE" sz="1600" i="1" dirty="0">
                <a:latin typeface="+mj-lt"/>
                <a:ea typeface="Tahoma" panose="020B0604030504040204" pitchFamily="34" charset="0"/>
                <a:cs typeface="Tahoma" panose="020B0604030504040204" pitchFamily="34" charset="0"/>
              </a:rPr>
              <a:t>Levande landsbygd </a:t>
            </a:r>
            <a:r>
              <a:rPr lang="sv-SE" sz="1600" dirty="0">
                <a:latin typeface="+mj-lt"/>
                <a:ea typeface="Tahoma" panose="020B0604030504040204" pitchFamily="34" charset="0"/>
                <a:cs typeface="Tahoma" panose="020B0604030504040204" pitchFamily="34" charset="0"/>
              </a:rPr>
              <a:t>(ökad och hållbar fisketurism i sjö och älv)</a:t>
            </a:r>
          </a:p>
        </p:txBody>
      </p:sp>
      <p:pic>
        <p:nvPicPr>
          <p:cNvPr id="9" name="Bildobjek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059" y="108644"/>
            <a:ext cx="1404552" cy="679622"/>
          </a:xfrm>
          <a:prstGeom prst="rect">
            <a:avLst/>
          </a:prstGeom>
        </p:spPr>
      </p:pic>
      <p:pic>
        <p:nvPicPr>
          <p:cNvPr id="12" name="Bildobjekt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5611" y="113495"/>
            <a:ext cx="1795848" cy="687410"/>
          </a:xfrm>
          <a:prstGeom prst="rect">
            <a:avLst/>
          </a:prstGeom>
        </p:spPr>
      </p:pic>
      <p:pic>
        <p:nvPicPr>
          <p:cNvPr id="13" name="Bildobjekt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8536" y="924120"/>
            <a:ext cx="1032691" cy="1021088"/>
          </a:xfrm>
          <a:prstGeom prst="rect">
            <a:avLst/>
          </a:prstGeom>
        </p:spPr>
      </p:pic>
      <p:pic>
        <p:nvPicPr>
          <p:cNvPr id="14" name="Bildobjekt 13" descr="G:\Miljöanalys\Restaurering\Två Länder - én elv (2017-2020)\Kommunikation\Logos\interreg_Sverige-Norge_2016_SV_RGB.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0611" y="197971"/>
            <a:ext cx="1861391" cy="589079"/>
          </a:xfrm>
          <a:prstGeom prst="rect">
            <a:avLst/>
          </a:prstGeom>
          <a:solidFill>
            <a:schemeClr val="bg1"/>
          </a:solidFill>
          <a:ln>
            <a:noFill/>
          </a:ln>
        </p:spPr>
      </p:pic>
      <p:sp>
        <p:nvSpPr>
          <p:cNvPr id="4" name="textruta 3"/>
          <p:cNvSpPr txBox="1"/>
          <p:nvPr/>
        </p:nvSpPr>
        <p:spPr>
          <a:xfrm>
            <a:off x="5318975" y="1308416"/>
            <a:ext cx="5962918" cy="646331"/>
          </a:xfrm>
          <a:prstGeom prst="rect">
            <a:avLst/>
          </a:prstGeom>
          <a:noFill/>
        </p:spPr>
        <p:txBody>
          <a:bodyPr wrap="square" rtlCol="0">
            <a:spAutoFit/>
          </a:bodyPr>
          <a:lstStyle/>
          <a:p>
            <a:pPr algn="ctr"/>
            <a:r>
              <a:rPr lang="sv-SE" sz="3600" dirty="0"/>
              <a:t>VÄLKOMNA!</a:t>
            </a:r>
          </a:p>
        </p:txBody>
      </p:sp>
    </p:spTree>
    <p:extLst>
      <p:ext uri="{BB962C8B-B14F-4D97-AF65-F5344CB8AC3E}">
        <p14:creationId xmlns:p14="http://schemas.microsoft.com/office/powerpoint/2010/main" val="28724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3130A835-79C7-4BF8-ACC8-EB8316F8D709}"/>
              </a:ext>
            </a:extLst>
          </p:cNvPr>
          <p:cNvSpPr>
            <a:spLocks noGrp="1"/>
          </p:cNvSpPr>
          <p:nvPr>
            <p:ph type="ctrTitle"/>
          </p:nvPr>
        </p:nvSpPr>
        <p:spPr>
          <a:xfrm>
            <a:off x="6951784" y="1055076"/>
            <a:ext cx="4501662" cy="2114917"/>
          </a:xfrm>
        </p:spPr>
        <p:txBody>
          <a:bodyPr>
            <a:normAutofit fontScale="90000"/>
          </a:bodyPr>
          <a:lstStyle/>
          <a:p>
            <a:r>
              <a:rPr lang="nb-NO" dirty="0"/>
              <a:t>Plan for reetablering og kultivering</a:t>
            </a:r>
          </a:p>
        </p:txBody>
      </p:sp>
      <p:sp>
        <p:nvSpPr>
          <p:cNvPr id="3" name="Undertittel 2">
            <a:extLst>
              <a:ext uri="{FF2B5EF4-FFF2-40B4-BE49-F238E27FC236}">
                <a16:creationId xmlns:a16="http://schemas.microsoft.com/office/drawing/2014/main" xmlns="" id="{43DCE61F-0BB7-4319-8241-94ACE2A2D4BD}"/>
              </a:ext>
            </a:extLst>
          </p:cNvPr>
          <p:cNvSpPr>
            <a:spLocks noGrp="1"/>
          </p:cNvSpPr>
          <p:nvPr>
            <p:ph type="subTitle" idx="1"/>
          </p:nvPr>
        </p:nvSpPr>
        <p:spPr>
          <a:xfrm>
            <a:off x="6799384" y="3475893"/>
            <a:ext cx="5392615" cy="1655762"/>
          </a:xfrm>
        </p:spPr>
        <p:txBody>
          <a:bodyPr/>
          <a:lstStyle/>
          <a:p>
            <a:r>
              <a:rPr lang="nb-NO" dirty="0"/>
              <a:t>av </a:t>
            </a:r>
            <a:r>
              <a:rPr lang="nb-NO" dirty="0" err="1"/>
              <a:t>Klarälvslaks</a:t>
            </a:r>
            <a:r>
              <a:rPr lang="nb-NO" dirty="0"/>
              <a:t> i Femund- og Trysilelva</a:t>
            </a:r>
          </a:p>
        </p:txBody>
      </p:sp>
      <p:pic>
        <p:nvPicPr>
          <p:cNvPr id="5" name="Bilde 4">
            <a:extLst>
              <a:ext uri="{FF2B5EF4-FFF2-40B4-BE49-F238E27FC236}">
                <a16:creationId xmlns:a16="http://schemas.microsoft.com/office/drawing/2014/main" xmlns="" id="{5FED29C1-5ACA-4E7E-AC64-C30C67CCDB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6682154" cy="6857999"/>
          </a:xfrm>
          <a:prstGeom prst="rect">
            <a:avLst/>
          </a:prstGeom>
        </p:spPr>
      </p:pic>
    </p:spTree>
    <p:extLst>
      <p:ext uri="{BB962C8B-B14F-4D97-AF65-F5344CB8AC3E}">
        <p14:creationId xmlns:p14="http://schemas.microsoft.com/office/powerpoint/2010/main" val="2795497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xmlns="" id="{7705E1BE-D01A-405C-92D4-2D2B0DCCEE94}"/>
              </a:ext>
            </a:extLst>
          </p:cNvPr>
          <p:cNvSpPr>
            <a:spLocks noGrp="1"/>
          </p:cNvSpPr>
          <p:nvPr>
            <p:ph sz="half" idx="1"/>
          </p:nvPr>
        </p:nvSpPr>
        <p:spPr>
          <a:xfrm>
            <a:off x="284018" y="1823916"/>
            <a:ext cx="5950527" cy="4351338"/>
          </a:xfrm>
        </p:spPr>
        <p:txBody>
          <a:bodyPr/>
          <a:lstStyle/>
          <a:p>
            <a:r>
              <a:rPr lang="nb-NO" u="sng" dirty="0"/>
              <a:t>På lang sikt: </a:t>
            </a:r>
          </a:p>
          <a:p>
            <a:pPr>
              <a:buFontTx/>
              <a:buChar char="-"/>
            </a:pPr>
            <a:r>
              <a:rPr lang="nb-NO" dirty="0"/>
              <a:t>naturlig vandring </a:t>
            </a:r>
            <a:r>
              <a:rPr lang="nb-NO" dirty="0" smtClean="0"/>
              <a:t>og gyting av </a:t>
            </a:r>
            <a:r>
              <a:rPr lang="nb-NO" dirty="0"/>
              <a:t>laks.</a:t>
            </a:r>
          </a:p>
          <a:p>
            <a:pPr marL="0" indent="0">
              <a:buNone/>
            </a:pPr>
            <a:endParaRPr lang="nb-NO" dirty="0"/>
          </a:p>
          <a:p>
            <a:r>
              <a:rPr lang="nb-NO" u="sng" dirty="0"/>
              <a:t>På kortere sikt:</a:t>
            </a:r>
          </a:p>
          <a:p>
            <a:pPr>
              <a:buFontTx/>
              <a:buChar char="-"/>
            </a:pPr>
            <a:r>
              <a:rPr lang="nb-NO" dirty="0"/>
              <a:t>Sette ut gytemoden laks på norsk side.</a:t>
            </a:r>
          </a:p>
          <a:p>
            <a:pPr>
              <a:buFontTx/>
              <a:buChar char="-"/>
            </a:pPr>
            <a:r>
              <a:rPr lang="nb-NO" b="1" dirty="0"/>
              <a:t>Sette ut rogn og/eller yngel - aktuelt i nåværende prosjektperiode.</a:t>
            </a:r>
          </a:p>
        </p:txBody>
      </p:sp>
      <p:sp>
        <p:nvSpPr>
          <p:cNvPr id="9" name="Tittel 8">
            <a:extLst>
              <a:ext uri="{FF2B5EF4-FFF2-40B4-BE49-F238E27FC236}">
                <a16:creationId xmlns:a16="http://schemas.microsoft.com/office/drawing/2014/main" xmlns="" id="{74AAEEAC-F086-4D8B-8918-D1B290357D28}"/>
              </a:ext>
            </a:extLst>
          </p:cNvPr>
          <p:cNvSpPr>
            <a:spLocks noGrp="1"/>
          </p:cNvSpPr>
          <p:nvPr>
            <p:ph type="title"/>
          </p:nvPr>
        </p:nvSpPr>
        <p:spPr>
          <a:xfrm>
            <a:off x="284018" y="295852"/>
            <a:ext cx="10515600" cy="1325563"/>
          </a:xfrm>
        </p:spPr>
        <p:txBody>
          <a:bodyPr/>
          <a:lstStyle/>
          <a:p>
            <a:r>
              <a:rPr lang="nb-NO" b="1" dirty="0"/>
              <a:t>Om planen</a:t>
            </a:r>
          </a:p>
        </p:txBody>
      </p:sp>
      <p:pic>
        <p:nvPicPr>
          <p:cNvPr id="3" name="Bilde 2">
            <a:extLst>
              <a:ext uri="{FF2B5EF4-FFF2-40B4-BE49-F238E27FC236}">
                <a16:creationId xmlns:a16="http://schemas.microsoft.com/office/drawing/2014/main" xmlns="" id="{45A5BC1E-62B3-4DDB-88A4-3D71DFDA83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9345" y="184621"/>
            <a:ext cx="5652655" cy="6507126"/>
          </a:xfrm>
          <a:prstGeom prst="rect">
            <a:avLst/>
          </a:prstGeom>
        </p:spPr>
      </p:pic>
    </p:spTree>
    <p:extLst>
      <p:ext uri="{BB962C8B-B14F-4D97-AF65-F5344CB8AC3E}">
        <p14:creationId xmlns:p14="http://schemas.microsoft.com/office/powerpoint/2010/main" val="282497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60D163A6-A093-4EAA-9A81-C2AE473D5E42}"/>
              </a:ext>
            </a:extLst>
          </p:cNvPr>
          <p:cNvSpPr>
            <a:spLocks noGrp="1"/>
          </p:cNvSpPr>
          <p:nvPr>
            <p:ph type="title"/>
          </p:nvPr>
        </p:nvSpPr>
        <p:spPr>
          <a:xfrm>
            <a:off x="562708" y="0"/>
            <a:ext cx="10515600" cy="1325563"/>
          </a:xfrm>
        </p:spPr>
        <p:txBody>
          <a:bodyPr/>
          <a:lstStyle/>
          <a:p>
            <a:r>
              <a:rPr lang="nb-NO" dirty="0"/>
              <a:t>Utsettingsstrategi</a:t>
            </a:r>
          </a:p>
        </p:txBody>
      </p:sp>
      <p:sp>
        <p:nvSpPr>
          <p:cNvPr id="3" name="Plassholder for innhold 2">
            <a:extLst>
              <a:ext uri="{FF2B5EF4-FFF2-40B4-BE49-F238E27FC236}">
                <a16:creationId xmlns:a16="http://schemas.microsoft.com/office/drawing/2014/main" xmlns="" id="{8921EDCA-84B5-4966-A18F-55BCF99FDE99}"/>
              </a:ext>
            </a:extLst>
          </p:cNvPr>
          <p:cNvSpPr>
            <a:spLocks noGrp="1"/>
          </p:cNvSpPr>
          <p:nvPr>
            <p:ph sz="half" idx="1"/>
          </p:nvPr>
        </p:nvSpPr>
        <p:spPr>
          <a:xfrm>
            <a:off x="562708" y="1325563"/>
            <a:ext cx="6951784" cy="4981452"/>
          </a:xfrm>
        </p:spPr>
        <p:txBody>
          <a:bodyPr>
            <a:normAutofit fontScale="77500" lnSpcReduction="20000"/>
          </a:bodyPr>
          <a:lstStyle/>
          <a:p>
            <a:pPr marL="0" indent="0">
              <a:buNone/>
            </a:pPr>
            <a:r>
              <a:rPr lang="nb-NO" u="sng" dirty="0"/>
              <a:t>Alternativer:</a:t>
            </a:r>
          </a:p>
          <a:p>
            <a:pPr>
              <a:buFont typeface="Wingdings" panose="05000000000000000000" pitchFamily="2" charset="2"/>
              <a:buChar char="Ø"/>
            </a:pPr>
            <a:r>
              <a:rPr lang="nb-NO" dirty="0"/>
              <a:t>Utsetting av desinfisert </a:t>
            </a:r>
            <a:r>
              <a:rPr lang="nb-NO" dirty="0" err="1"/>
              <a:t>øyerogn</a:t>
            </a:r>
            <a:r>
              <a:rPr lang="nb-NO" dirty="0"/>
              <a:t> er vurdert som hovedstrategi, men må vurdere forholdene (</a:t>
            </a:r>
            <a:r>
              <a:rPr lang="nb-NO" dirty="0" err="1"/>
              <a:t>Vibert</a:t>
            </a:r>
            <a:r>
              <a:rPr lang="nb-NO" dirty="0"/>
              <a:t>-bokser).</a:t>
            </a:r>
          </a:p>
          <a:p>
            <a:pPr marL="0" indent="0">
              <a:buNone/>
            </a:pPr>
            <a:endParaRPr lang="nb-NO" dirty="0"/>
          </a:p>
          <a:p>
            <a:pPr lvl="1"/>
            <a:r>
              <a:rPr lang="nb-NO" dirty="0"/>
              <a:t>Faktorer som kan påvirke utsettingsstrategien:</a:t>
            </a:r>
          </a:p>
          <a:p>
            <a:pPr marL="0" indent="0">
              <a:buNone/>
            </a:pPr>
            <a:r>
              <a:rPr lang="nb-NO" dirty="0"/>
              <a:t>	- Høy og ugunstig vannføring. </a:t>
            </a:r>
          </a:p>
          <a:p>
            <a:pPr marL="0" indent="0">
              <a:buNone/>
            </a:pPr>
            <a:r>
              <a:rPr lang="nb-NO" dirty="0"/>
              <a:t>	- Vanskelige isforhold.</a:t>
            </a:r>
          </a:p>
          <a:p>
            <a:pPr marL="0" indent="0">
              <a:buNone/>
            </a:pPr>
            <a:r>
              <a:rPr lang="nb-NO" dirty="0"/>
              <a:t>	- Klekketidspunkt for </a:t>
            </a:r>
            <a:r>
              <a:rPr lang="nb-NO" dirty="0" err="1"/>
              <a:t>øyerogn</a:t>
            </a:r>
            <a:r>
              <a:rPr lang="nb-NO" dirty="0"/>
              <a:t> og 	temperaturforhold i vassdraget.</a:t>
            </a:r>
          </a:p>
          <a:p>
            <a:pPr marL="0" indent="0">
              <a:buNone/>
            </a:pPr>
            <a:endParaRPr lang="nb-NO" dirty="0"/>
          </a:p>
          <a:p>
            <a:pPr>
              <a:buFont typeface="Wingdings" panose="05000000000000000000" pitchFamily="2" charset="2"/>
              <a:buChar char="Ø"/>
            </a:pPr>
            <a:r>
              <a:rPr lang="nb-NO" dirty="0" err="1"/>
              <a:t>Starfôre</a:t>
            </a:r>
            <a:r>
              <a:rPr lang="nb-NO" dirty="0"/>
              <a:t> yngel på fiskeanlegg til forholdene i elva er gunstige for yngelutsetting.</a:t>
            </a:r>
          </a:p>
          <a:p>
            <a:pPr marL="0" indent="0">
              <a:buNone/>
            </a:pPr>
            <a:endParaRPr lang="nb-NO" dirty="0"/>
          </a:p>
          <a:p>
            <a:pPr>
              <a:buFont typeface="Wingdings" panose="05000000000000000000" pitchFamily="2" charset="2"/>
              <a:buChar char="Ø"/>
            </a:pPr>
            <a:r>
              <a:rPr lang="nb-NO" dirty="0"/>
              <a:t>Utsetting av </a:t>
            </a:r>
            <a:r>
              <a:rPr lang="nb-NO" dirty="0" err="1"/>
              <a:t>ensomrig</a:t>
            </a:r>
            <a:r>
              <a:rPr lang="nb-NO" dirty="0"/>
              <a:t> laks.</a:t>
            </a:r>
          </a:p>
        </p:txBody>
      </p:sp>
      <p:pic>
        <p:nvPicPr>
          <p:cNvPr id="5" name="Bilde 4">
            <a:extLst>
              <a:ext uri="{FF2B5EF4-FFF2-40B4-BE49-F238E27FC236}">
                <a16:creationId xmlns:a16="http://schemas.microsoft.com/office/drawing/2014/main" xmlns="" id="{2BFC166C-A4E2-4887-8EC3-32D195A123D3}"/>
              </a:ext>
            </a:extLst>
          </p:cNvPr>
          <p:cNvPicPr>
            <a:picLocks noChangeAspect="1"/>
          </p:cNvPicPr>
          <p:nvPr/>
        </p:nvPicPr>
        <p:blipFill>
          <a:blip r:embed="rId3"/>
          <a:stretch>
            <a:fillRect/>
          </a:stretch>
        </p:blipFill>
        <p:spPr>
          <a:xfrm>
            <a:off x="7601107" y="0"/>
            <a:ext cx="4590893" cy="6858000"/>
          </a:xfrm>
          <a:prstGeom prst="rect">
            <a:avLst/>
          </a:prstGeom>
        </p:spPr>
      </p:pic>
    </p:spTree>
    <p:extLst>
      <p:ext uri="{BB962C8B-B14F-4D97-AF65-F5344CB8AC3E}">
        <p14:creationId xmlns:p14="http://schemas.microsoft.com/office/powerpoint/2010/main" val="9646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EF08C73E-C097-45FD-93BF-6EF5555A93E7}"/>
              </a:ext>
            </a:extLst>
          </p:cNvPr>
          <p:cNvSpPr>
            <a:spLocks noGrp="1"/>
          </p:cNvSpPr>
          <p:nvPr>
            <p:ph type="title"/>
          </p:nvPr>
        </p:nvSpPr>
        <p:spPr/>
        <p:txBody>
          <a:bodyPr/>
          <a:lstStyle/>
          <a:p>
            <a:r>
              <a:rPr lang="nb-NO" dirty="0"/>
              <a:t>Settefiskanlegg</a:t>
            </a:r>
          </a:p>
        </p:txBody>
      </p:sp>
      <p:sp>
        <p:nvSpPr>
          <p:cNvPr id="3" name="Plassholder for innhold 2">
            <a:extLst>
              <a:ext uri="{FF2B5EF4-FFF2-40B4-BE49-F238E27FC236}">
                <a16:creationId xmlns:a16="http://schemas.microsoft.com/office/drawing/2014/main" xmlns="" id="{40C36357-2405-4213-9695-F21FACC1A8AC}"/>
              </a:ext>
            </a:extLst>
          </p:cNvPr>
          <p:cNvSpPr>
            <a:spLocks noGrp="1"/>
          </p:cNvSpPr>
          <p:nvPr>
            <p:ph sz="half" idx="1"/>
          </p:nvPr>
        </p:nvSpPr>
        <p:spPr>
          <a:xfrm>
            <a:off x="838200" y="1825625"/>
            <a:ext cx="8505092" cy="4351338"/>
          </a:xfrm>
        </p:spPr>
        <p:txBody>
          <a:bodyPr/>
          <a:lstStyle/>
          <a:p>
            <a:r>
              <a:rPr lang="nb-NO" dirty="0"/>
              <a:t>Snerta fiskeanlegg</a:t>
            </a:r>
          </a:p>
          <a:p>
            <a:r>
              <a:rPr lang="nb-NO" dirty="0"/>
              <a:t>Østmoe fiskeanlegg</a:t>
            </a:r>
          </a:p>
          <a:p>
            <a:r>
              <a:rPr lang="nb-NO" dirty="0"/>
              <a:t>Isterfossen harrklekkeri</a:t>
            </a:r>
          </a:p>
          <a:p>
            <a:r>
              <a:rPr lang="nb-NO" dirty="0" err="1"/>
              <a:t>Tufsingdal</a:t>
            </a:r>
            <a:r>
              <a:rPr lang="nb-NO" dirty="0"/>
              <a:t> Fisk BA</a:t>
            </a:r>
          </a:p>
        </p:txBody>
      </p:sp>
      <p:pic>
        <p:nvPicPr>
          <p:cNvPr id="5" name="Bilde 4">
            <a:extLst>
              <a:ext uri="{FF2B5EF4-FFF2-40B4-BE49-F238E27FC236}">
                <a16:creationId xmlns:a16="http://schemas.microsoft.com/office/drawing/2014/main" xmlns="" id="{B7EBFA33-7BA8-44A4-98B3-0C4D0F4DB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0"/>
            <a:ext cx="4590893" cy="6858000"/>
          </a:xfrm>
          <a:prstGeom prst="rect">
            <a:avLst/>
          </a:prstGeom>
        </p:spPr>
      </p:pic>
    </p:spTree>
    <p:extLst>
      <p:ext uri="{BB962C8B-B14F-4D97-AF65-F5344CB8AC3E}">
        <p14:creationId xmlns:p14="http://schemas.microsoft.com/office/powerpoint/2010/main" val="1891963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A648A55-1878-4FD5-A8E3-495177692D4B}"/>
              </a:ext>
            </a:extLst>
          </p:cNvPr>
          <p:cNvSpPr>
            <a:spLocks noGrp="1"/>
          </p:cNvSpPr>
          <p:nvPr>
            <p:ph type="title"/>
          </p:nvPr>
        </p:nvSpPr>
        <p:spPr>
          <a:xfrm>
            <a:off x="838200" y="0"/>
            <a:ext cx="10515600" cy="1325563"/>
          </a:xfrm>
        </p:spPr>
        <p:txBody>
          <a:bodyPr>
            <a:normAutofit/>
          </a:bodyPr>
          <a:lstStyle/>
          <a:p>
            <a:r>
              <a:rPr lang="nb-NO" sz="4000" dirty="0"/>
              <a:t>Merking og gjenfangst</a:t>
            </a:r>
          </a:p>
        </p:txBody>
      </p:sp>
      <p:sp>
        <p:nvSpPr>
          <p:cNvPr id="3" name="Plassholder for innhold 2">
            <a:extLst>
              <a:ext uri="{FF2B5EF4-FFF2-40B4-BE49-F238E27FC236}">
                <a16:creationId xmlns:a16="http://schemas.microsoft.com/office/drawing/2014/main" xmlns="" id="{AE238F1D-26F4-4D62-8D22-78CEC1E1F12B}"/>
              </a:ext>
            </a:extLst>
          </p:cNvPr>
          <p:cNvSpPr>
            <a:spLocks noGrp="1"/>
          </p:cNvSpPr>
          <p:nvPr>
            <p:ph sz="half" idx="1"/>
          </p:nvPr>
        </p:nvSpPr>
        <p:spPr>
          <a:xfrm>
            <a:off x="838200" y="1165227"/>
            <a:ext cx="5687291" cy="1444048"/>
          </a:xfrm>
        </p:spPr>
        <p:txBody>
          <a:bodyPr/>
          <a:lstStyle/>
          <a:p>
            <a:r>
              <a:rPr lang="nb-NO" dirty="0"/>
              <a:t>Merking av utsatt rogn og fisk.</a:t>
            </a:r>
          </a:p>
          <a:p>
            <a:r>
              <a:rPr lang="nb-NO" dirty="0"/>
              <a:t>Bademerke </a:t>
            </a:r>
            <a:r>
              <a:rPr lang="nb-NO" dirty="0" err="1"/>
              <a:t>øyerogn</a:t>
            </a:r>
            <a:r>
              <a:rPr lang="nb-NO" dirty="0"/>
              <a:t> i Alizarin før utsetting eller klekking.</a:t>
            </a:r>
          </a:p>
        </p:txBody>
      </p:sp>
      <p:sp>
        <p:nvSpPr>
          <p:cNvPr id="6" name="Tittel 1">
            <a:extLst>
              <a:ext uri="{FF2B5EF4-FFF2-40B4-BE49-F238E27FC236}">
                <a16:creationId xmlns:a16="http://schemas.microsoft.com/office/drawing/2014/main" xmlns="" id="{9E03C617-F8CE-4C15-AA6D-522F619A78A1}"/>
              </a:ext>
            </a:extLst>
          </p:cNvPr>
          <p:cNvSpPr txBox="1">
            <a:spLocks/>
          </p:cNvSpPr>
          <p:nvPr/>
        </p:nvSpPr>
        <p:spPr>
          <a:xfrm>
            <a:off x="838200" y="28134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dirty="0"/>
              <a:t>Evaluering tilslag/overvåking</a:t>
            </a:r>
          </a:p>
        </p:txBody>
      </p:sp>
      <p:sp>
        <p:nvSpPr>
          <p:cNvPr id="7" name="Plassholder for innhold 2">
            <a:extLst>
              <a:ext uri="{FF2B5EF4-FFF2-40B4-BE49-F238E27FC236}">
                <a16:creationId xmlns:a16="http://schemas.microsoft.com/office/drawing/2014/main" xmlns="" id="{C5C16B34-4C44-4F4D-A37A-6ADB34666739}"/>
              </a:ext>
            </a:extLst>
          </p:cNvPr>
          <p:cNvSpPr>
            <a:spLocks noGrp="1"/>
          </p:cNvSpPr>
          <p:nvPr>
            <p:ph sz="half" idx="1"/>
          </p:nvPr>
        </p:nvSpPr>
        <p:spPr>
          <a:xfrm>
            <a:off x="838200" y="3873862"/>
            <a:ext cx="6199909" cy="1444048"/>
          </a:xfrm>
        </p:spPr>
        <p:txBody>
          <a:bodyPr>
            <a:noAutofit/>
          </a:bodyPr>
          <a:lstStyle/>
          <a:p>
            <a:r>
              <a:rPr lang="nb-NO" dirty="0"/>
              <a:t>El-fiske for å se på tettheten av laks.</a:t>
            </a:r>
          </a:p>
          <a:p>
            <a:r>
              <a:rPr lang="nb-NO" dirty="0"/>
              <a:t>Fangst ved </a:t>
            </a:r>
            <a:r>
              <a:rPr lang="nb-NO" dirty="0" smtClean="0"/>
              <a:t>opp- og nedvandring</a:t>
            </a:r>
            <a:r>
              <a:rPr lang="nb-NO" dirty="0"/>
              <a:t>.</a:t>
            </a:r>
          </a:p>
          <a:p>
            <a:r>
              <a:rPr lang="nb-NO" dirty="0" err="1"/>
              <a:t>Smoltfeller</a:t>
            </a:r>
            <a:r>
              <a:rPr lang="nb-NO" dirty="0"/>
              <a:t> på vannkraftanleggene for å estimere smoltproduksjon, innsamlingsruser.</a:t>
            </a:r>
          </a:p>
          <a:p>
            <a:r>
              <a:rPr lang="nb-NO" dirty="0"/>
              <a:t>Rapport fra fiskere.</a:t>
            </a:r>
          </a:p>
        </p:txBody>
      </p:sp>
      <p:pic>
        <p:nvPicPr>
          <p:cNvPr id="9" name="Bilde 8">
            <a:extLst>
              <a:ext uri="{FF2B5EF4-FFF2-40B4-BE49-F238E27FC236}">
                <a16:creationId xmlns:a16="http://schemas.microsoft.com/office/drawing/2014/main" xmlns="" id="{497B9948-8054-4802-95BA-0E446F76B0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519" y="1165227"/>
            <a:ext cx="5782613" cy="4414473"/>
          </a:xfrm>
          <a:prstGeom prst="rect">
            <a:avLst/>
          </a:prstGeom>
        </p:spPr>
      </p:pic>
    </p:spTree>
    <p:extLst>
      <p:ext uri="{BB962C8B-B14F-4D97-AF65-F5344CB8AC3E}">
        <p14:creationId xmlns:p14="http://schemas.microsoft.com/office/powerpoint/2010/main" val="951674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6FEE4A48-AAEA-479B-854E-B2D05E0C85DE}"/>
              </a:ext>
            </a:extLst>
          </p:cNvPr>
          <p:cNvSpPr>
            <a:spLocks noGrp="1"/>
          </p:cNvSpPr>
          <p:nvPr>
            <p:ph type="title"/>
          </p:nvPr>
        </p:nvSpPr>
        <p:spPr/>
        <p:txBody>
          <a:bodyPr/>
          <a:lstStyle/>
          <a:p>
            <a:r>
              <a:rPr lang="nb-NO" dirty="0"/>
              <a:t>Genbank</a:t>
            </a:r>
          </a:p>
        </p:txBody>
      </p:sp>
      <p:sp>
        <p:nvSpPr>
          <p:cNvPr id="3" name="Plassholder for innhold 2">
            <a:extLst>
              <a:ext uri="{FF2B5EF4-FFF2-40B4-BE49-F238E27FC236}">
                <a16:creationId xmlns:a16="http://schemas.microsoft.com/office/drawing/2014/main" xmlns="" id="{9D46C199-9F5F-41FA-AEB9-7EF8EC944933}"/>
              </a:ext>
            </a:extLst>
          </p:cNvPr>
          <p:cNvSpPr>
            <a:spLocks noGrp="1"/>
          </p:cNvSpPr>
          <p:nvPr>
            <p:ph sz="half" idx="1"/>
          </p:nvPr>
        </p:nvSpPr>
        <p:spPr>
          <a:xfrm>
            <a:off x="838200" y="1825625"/>
            <a:ext cx="5905500" cy="4351338"/>
          </a:xfrm>
        </p:spPr>
        <p:txBody>
          <a:bodyPr/>
          <a:lstStyle/>
          <a:p>
            <a:r>
              <a:rPr lang="nb-NO" dirty="0"/>
              <a:t>Levende genbank – fiskeanlegg som oppdretter stamfisk fra laksebestander utsatt for forskjellige trusler.</a:t>
            </a:r>
          </a:p>
          <a:p>
            <a:r>
              <a:rPr lang="nb-NO" dirty="0"/>
              <a:t>Levere rogn av lokal opprinnelse til utsetting.</a:t>
            </a:r>
          </a:p>
          <a:p>
            <a:r>
              <a:rPr lang="nb-NO" dirty="0" err="1"/>
              <a:t>Klarälvslaksen</a:t>
            </a:r>
            <a:r>
              <a:rPr lang="nb-NO" dirty="0"/>
              <a:t> ikke etablert i genbank, men kan være aktuelt å søke om en etablering.</a:t>
            </a:r>
          </a:p>
        </p:txBody>
      </p:sp>
      <p:pic>
        <p:nvPicPr>
          <p:cNvPr id="5" name="Bilde 4">
            <a:extLst>
              <a:ext uri="{FF2B5EF4-FFF2-40B4-BE49-F238E27FC236}">
                <a16:creationId xmlns:a16="http://schemas.microsoft.com/office/drawing/2014/main" xmlns="" id="{C2302144-E489-4693-8E59-D95B38186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8560" y="0"/>
            <a:ext cx="4663440" cy="6858000"/>
          </a:xfrm>
          <a:prstGeom prst="rect">
            <a:avLst/>
          </a:prstGeom>
        </p:spPr>
      </p:pic>
    </p:spTree>
    <p:extLst>
      <p:ext uri="{BB962C8B-B14F-4D97-AF65-F5344CB8AC3E}">
        <p14:creationId xmlns:p14="http://schemas.microsoft.com/office/powerpoint/2010/main" val="195172220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TotalTime>
  <Words>1120</Words>
  <Application>Microsoft Office PowerPoint</Application>
  <PresentationFormat>Widescreen</PresentationFormat>
  <Paragraphs>81</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Calibri Light</vt:lpstr>
      <vt:lpstr>Symbol</vt:lpstr>
      <vt:lpstr>Tahoma</vt:lpstr>
      <vt:lpstr>Times New Roman</vt:lpstr>
      <vt:lpstr>Wingdings</vt:lpstr>
      <vt:lpstr>Office-tema</vt:lpstr>
      <vt:lpstr>PowerPoint Presentation</vt:lpstr>
      <vt:lpstr>Plan for reetablering og kultivering</vt:lpstr>
      <vt:lpstr>Om planen</vt:lpstr>
      <vt:lpstr>Utsettingsstrategi</vt:lpstr>
      <vt:lpstr>Settefiskanlegg</vt:lpstr>
      <vt:lpstr>Merking og gjenfangst</vt:lpstr>
      <vt:lpstr>Genbank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for reetablering og kultivering</dc:title>
  <dc:creator>Kildahl, Henriette Othilie Bøe</dc:creator>
  <cp:lastModifiedBy>Atle Rustadbakken</cp:lastModifiedBy>
  <cp:revision>67</cp:revision>
  <dcterms:created xsi:type="dcterms:W3CDTF">2017-11-28T09:41:37Z</dcterms:created>
  <dcterms:modified xsi:type="dcterms:W3CDTF">2017-12-07T12:12:07Z</dcterms:modified>
</cp:coreProperties>
</file>