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7" r:id="rId5"/>
    <p:sldId id="258" r:id="rId6"/>
    <p:sldId id="262" r:id="rId7"/>
    <p:sldId id="266" r:id="rId8"/>
    <p:sldId id="267" r:id="rId9"/>
    <p:sldId id="269" r:id="rId10"/>
    <p:sldId id="265" r:id="rId11"/>
    <p:sldId id="264" r:id="rId12"/>
    <p:sldId id="27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059" autoAdjust="0"/>
  </p:normalViewPr>
  <p:slideViewPr>
    <p:cSldViewPr snapToGrid="0">
      <p:cViewPr varScale="1">
        <p:scale>
          <a:sx n="53" d="100"/>
          <a:sy n="53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a1\redirected$\eva1868\My%20Documents\Forskning\InterReg\Rapportering\Slutrapport\VildsmoltJohnny\Figur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8239282589676"/>
          <c:y val="5.49888888888889E-2"/>
          <c:w val="0.81910520559930011"/>
          <c:h val="0.68328479375307505"/>
        </c:manualLayout>
      </c:layout>
      <c:lineChart>
        <c:grouping val="standard"/>
        <c:varyColors val="0"/>
        <c:ser>
          <c:idx val="0"/>
          <c:order val="0"/>
          <c:tx>
            <c:strRef>
              <c:f>'Fig 4'!$F$1</c:f>
              <c:strCache>
                <c:ptCount val="1"/>
                <c:pt idx="0">
                  <c:v>Survival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'Fig 4'!$A$2:$A$16</c:f>
              <c:strCache>
                <c:ptCount val="15"/>
                <c:pt idx="0">
                  <c:v>Ransby-Stöllet</c:v>
                </c:pt>
                <c:pt idx="1">
                  <c:v>Stöllet-Edsforsen</c:v>
                </c:pt>
                <c:pt idx="2">
                  <c:v>Edsforsen KRV</c:v>
                </c:pt>
                <c:pt idx="3">
                  <c:v>Skoga KRV</c:v>
                </c:pt>
                <c:pt idx="4">
                  <c:v>Skoga-Krakerud</c:v>
                </c:pt>
                <c:pt idx="5">
                  <c:v>Krakerud KRV</c:v>
                </c:pt>
                <c:pt idx="6">
                  <c:v>Forshult KRV</c:v>
                </c:pt>
                <c:pt idx="7">
                  <c:v>Skymnäs KRV</c:v>
                </c:pt>
                <c:pt idx="8">
                  <c:v>Skymnäs-Munkfors</c:v>
                </c:pt>
                <c:pt idx="9">
                  <c:v>Munkfors KRV</c:v>
                </c:pt>
                <c:pt idx="10">
                  <c:v>Munkfors-Deje</c:v>
                </c:pt>
                <c:pt idx="11">
                  <c:v>Deje KRV</c:v>
                </c:pt>
                <c:pt idx="12">
                  <c:v>Deje-Forshaga</c:v>
                </c:pt>
                <c:pt idx="13">
                  <c:v>Forshaga KRV</c:v>
                </c:pt>
                <c:pt idx="14">
                  <c:v>Forshaga-Vänern</c:v>
                </c:pt>
              </c:strCache>
            </c:strRef>
          </c:cat>
          <c:val>
            <c:numRef>
              <c:f>'Fig 4'!$F$2:$F$16</c:f>
              <c:numCache>
                <c:formatCode>0.00</c:formatCode>
                <c:ptCount val="15"/>
                <c:pt idx="0">
                  <c:v>0.96551724137931039</c:v>
                </c:pt>
                <c:pt idx="1">
                  <c:v>0.96551724137931039</c:v>
                </c:pt>
                <c:pt idx="2">
                  <c:v>0.94729993493819131</c:v>
                </c:pt>
                <c:pt idx="3">
                  <c:v>0.84433255070577917</c:v>
                </c:pt>
                <c:pt idx="4">
                  <c:v>0.70017821278040215</c:v>
                </c:pt>
                <c:pt idx="5">
                  <c:v>0.61780430539447251</c:v>
                </c:pt>
                <c:pt idx="6">
                  <c:v>0.57661735170150763</c:v>
                </c:pt>
                <c:pt idx="7">
                  <c:v>0.49424344431557798</c:v>
                </c:pt>
                <c:pt idx="8">
                  <c:v>0.4736499674690956</c:v>
                </c:pt>
                <c:pt idx="9">
                  <c:v>0.45305649062261322</c:v>
                </c:pt>
                <c:pt idx="10">
                  <c:v>0.41752264822083968</c:v>
                </c:pt>
                <c:pt idx="11">
                  <c:v>0.40708458201531866</c:v>
                </c:pt>
                <c:pt idx="12">
                  <c:v>0.33401811857667169</c:v>
                </c:pt>
                <c:pt idx="13">
                  <c:v>0.3027039199601087</c:v>
                </c:pt>
                <c:pt idx="14">
                  <c:v>0.28619279705319367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E7-4794-A2CF-CCBFAC3E7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10192"/>
        <c:axId val="561104752"/>
      </c:lineChart>
      <c:catAx>
        <c:axId val="56111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0"/>
            </a:pPr>
            <a:endParaRPr lang="sv-SE"/>
          </a:p>
        </c:txPr>
        <c:crossAx val="56110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1104752"/>
        <c:scaling>
          <c:orientation val="minMax"/>
          <c:max val="1.100000000000000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err="1"/>
                  <a:t>Kumulativ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vandringsframgång</a:t>
                </a:r>
                <a:r>
                  <a:rPr lang="en-US" sz="1800" b="1" dirty="0"/>
                  <a:t> </a:t>
                </a:r>
                <a:r>
                  <a:rPr lang="en-US" sz="1800" b="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3593613298337689E-3"/>
              <c:y val="9.929849064389670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sv-SE"/>
          </a:p>
        </c:txPr>
        <c:crossAx val="56111019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Times New Roman" panose="02020603050405020304" pitchFamily="18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9007545931759"/>
          <c:y val="3.0334657651497253E-2"/>
          <c:w val="0.82512727344020609"/>
          <c:h val="0.8299316507868452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Blad1!$F$7:$F$14</c:f>
              <c:strCache>
                <c:ptCount val="8"/>
                <c:pt idx="0">
                  <c:v>Edsforsen</c:v>
                </c:pt>
                <c:pt idx="1">
                  <c:v>Skoga</c:v>
                </c:pt>
                <c:pt idx="2">
                  <c:v>Krakerud</c:v>
                </c:pt>
                <c:pt idx="3">
                  <c:v>Forshult</c:v>
                </c:pt>
                <c:pt idx="4">
                  <c:v>Skymnäs</c:v>
                </c:pt>
                <c:pt idx="5">
                  <c:v>Munkfors</c:v>
                </c:pt>
                <c:pt idx="6">
                  <c:v>Deje</c:v>
                </c:pt>
                <c:pt idx="7">
                  <c:v>Forshaga</c:v>
                </c:pt>
              </c:strCache>
            </c:strRef>
          </c:cat>
          <c:val>
            <c:numRef>
              <c:f>Blad1!$G$7:$G$14</c:f>
              <c:numCache>
                <c:formatCode>0%</c:formatCode>
                <c:ptCount val="8"/>
                <c:pt idx="0">
                  <c:v>0.84</c:v>
                </c:pt>
                <c:pt idx="1">
                  <c:v>0.48</c:v>
                </c:pt>
                <c:pt idx="2">
                  <c:v>0.32</c:v>
                </c:pt>
                <c:pt idx="3">
                  <c:v>0.1</c:v>
                </c:pt>
                <c:pt idx="4">
                  <c:v>0.1</c:v>
                </c:pt>
                <c:pt idx="5">
                  <c:v>0.06</c:v>
                </c:pt>
                <c:pt idx="6">
                  <c:v>0.03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1-4677-B76C-A6471AD7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15088"/>
        <c:axId val="561118352"/>
      </c:lineChart>
      <c:catAx>
        <c:axId val="56111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sv-SE"/>
          </a:p>
        </c:txPr>
        <c:crossAx val="561118352"/>
        <c:crosses val="autoZero"/>
        <c:auto val="1"/>
        <c:lblAlgn val="ctr"/>
        <c:lblOffset val="100"/>
        <c:noMultiLvlLbl val="0"/>
      </c:catAx>
      <c:valAx>
        <c:axId val="56111835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sv-SE"/>
          </a:p>
        </c:txPr>
        <c:crossAx val="56111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Calibri" panose="020F0502020204030204" pitchFamily="34" charset="0"/>
        </a:defRPr>
      </a:pPr>
      <a:endParaRPr lang="sv-S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</cdr:x>
      <cdr:y>0</cdr:y>
    </cdr:from>
    <cdr:to>
      <cdr:x>0.28554</cdr:x>
      <cdr:y>0.14297</cdr:y>
    </cdr:to>
    <cdr:pic>
      <cdr:nvPicPr>
        <cdr:cNvPr id="2" name="Picture 2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1C9772F4-B842-4CB5-9956-8891CF84DF8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1231348" y="-510677"/>
          <a:ext cx="2249912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0.06961</cdr:x>
      <cdr:y>0.11315</cdr:y>
    </cdr:from>
    <cdr:to>
      <cdr:x>0.25415</cdr:x>
      <cdr:y>0.25612</cdr:y>
    </cdr:to>
    <cdr:pic>
      <cdr:nvPicPr>
        <cdr:cNvPr id="5" name="Picture 4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D20AC4FE-4615-4FC6-905A-F1DA753D681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848643" y="578504"/>
          <a:ext cx="2249912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0.09144</cdr:x>
      <cdr:y>0</cdr:y>
    </cdr:from>
    <cdr:to>
      <cdr:x>0.27598</cdr:x>
      <cdr:y>0.14297</cdr:y>
    </cdr:to>
    <cdr:pic>
      <cdr:nvPicPr>
        <cdr:cNvPr id="6" name="Picture 5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B471CAAD-3776-46BF-80DB-741D25E0342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1114807" y="-510677"/>
          <a:ext cx="2249912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0.06961</cdr:x>
      <cdr:y>0</cdr:y>
    </cdr:from>
    <cdr:to>
      <cdr:x>0.25415</cdr:x>
      <cdr:y>0.14297</cdr:y>
    </cdr:to>
    <cdr:pic>
      <cdr:nvPicPr>
        <cdr:cNvPr id="7" name="Picture 6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B7B986E0-04CB-45CE-BCBB-124566580CB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848643" y="-510677"/>
          <a:ext cx="2249912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0.52727</cdr:x>
      <cdr:y>0.64441</cdr:y>
    </cdr:from>
    <cdr:to>
      <cdr:x>0.72044</cdr:x>
      <cdr:y>0.78738</cdr:y>
    </cdr:to>
    <cdr:pic>
      <cdr:nvPicPr>
        <cdr:cNvPr id="8" name="Picture 7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0473FB84-65F5-4498-938A-2D783AE8A9A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6428415" y="3294580"/>
          <a:ext cx="2355250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0.06961</cdr:x>
      <cdr:y>0.04983</cdr:y>
    </cdr:from>
    <cdr:to>
      <cdr:x>0.25415</cdr:x>
      <cdr:y>0.1928</cdr:y>
    </cdr:to>
    <cdr:pic>
      <cdr:nvPicPr>
        <cdr:cNvPr id="11" name="Picture 10" descr="http://extra.lansstyrelsen.se/projektenningdalsalven/SiteCollectionImages/fiskarter-i-enningdalsalven/lax-tommy-gustavsson.jpg">
          <a:extLst xmlns:a="http://schemas.openxmlformats.org/drawingml/2006/main">
            <a:ext uri="{FF2B5EF4-FFF2-40B4-BE49-F238E27FC236}">
              <a16:creationId xmlns:a16="http://schemas.microsoft.com/office/drawing/2014/main" id="{5C7AB250-0582-4D3F-8E03-A3592640FF4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9662" b="89372" l="3125" r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574455">
          <a:off x="848644" y="254764"/>
          <a:ext cx="2249911" cy="73094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4AB8-B30E-43D4-A5E7-DA0644BAB00C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8DA2-BF57-417B-9565-DFC05B1D17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8DA2-BF57-417B-9565-DFC05B1D17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51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LEKLAX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Ungefär 50% av fisken överlever leken och påbörjar sin nedströmsvandring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vissa direkt efter leken på hösten medan andra övervintrar och vandrar ner under våren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SMOLT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Efter 2-3 år i lven startar smolten sin nedströmsvandring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Sker under maj - juli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8DA2-BF57-417B-9565-DFC05B1D17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17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8DA2-BF57-417B-9565-DFC05B1D17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9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8DA2-BF57-417B-9565-DFC05B1D17A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66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8DA2-BF57-417B-9565-DFC05B1D17A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94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29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26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4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76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0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9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4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98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5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C36D-D9A0-48E9-B8CC-0E0741A7292E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3383-2AA8-41DC-A2C9-7C950093B6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2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36176"/>
            <a:ext cx="12191999" cy="912397"/>
          </a:xfrm>
        </p:spPr>
        <p:txBody>
          <a:bodyPr>
            <a:normAutofit/>
          </a:bodyPr>
          <a:lstStyle/>
          <a:p>
            <a:r>
              <a:rPr lang="sv-SE" sz="4800" dirty="0"/>
              <a:t>En lång lax-färd mot natt – ett drama i åtta delar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63025"/>
            <a:ext cx="3853903" cy="2772009"/>
          </a:xfrm>
          <a:prstGeom prst="rect">
            <a:avLst/>
          </a:prstGeom>
        </p:spPr>
      </p:pic>
      <p:pic>
        <p:nvPicPr>
          <p:cNvPr id="5" name="Picture 4" descr="Bildresultat för edsforsens kraftv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02" y="2263024"/>
            <a:ext cx="4383120" cy="27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21" y="2263023"/>
            <a:ext cx="3954977" cy="2772011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23" y="6049484"/>
            <a:ext cx="3034954" cy="7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A1712711-7EF8-47D8-A7D5-43289350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11" flipH="1">
            <a:off x="5462389" y="4197943"/>
            <a:ext cx="9219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5480C14A-8DF9-4A58-B803-0F0E201C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32" flipH="1">
            <a:off x="6718308" y="4197943"/>
            <a:ext cx="9219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362DFEAB-6B14-4ADA-87AB-0114BF78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32" y="3649028"/>
            <a:ext cx="584887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58303D90-A5EC-4B15-B953-BE456969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160">
            <a:off x="5697307" y="3484964"/>
            <a:ext cx="584887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1DC3728-27CB-4649-A232-6610E32B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8819">
            <a:off x="4875148" y="3827493"/>
            <a:ext cx="584887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8282" y="5820555"/>
            <a:ext cx="289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Pär Gustafsson</a:t>
            </a:r>
          </a:p>
          <a:p>
            <a:pPr algn="ctr"/>
            <a:r>
              <a:rPr lang="sv-SE" dirty="0"/>
              <a:t>Referensgruppsmöte TLEE</a:t>
            </a:r>
          </a:p>
          <a:p>
            <a:pPr algn="ctr"/>
            <a:r>
              <a:rPr lang="sv-SE" dirty="0"/>
              <a:t>171207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4936" y="1515486"/>
            <a:ext cx="614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Delprojekt 1:2 – Ökad överlevnad för nedströmsvandrande smolt och kelt vid Edsforsen</a:t>
            </a:r>
          </a:p>
        </p:txBody>
      </p:sp>
    </p:spTree>
    <p:extLst>
      <p:ext uri="{BB962C8B-B14F-4D97-AF65-F5344CB8AC3E}">
        <p14:creationId xmlns:p14="http://schemas.microsoft.com/office/powerpoint/2010/main" val="417002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74" y="6083014"/>
            <a:ext cx="3034954" cy="7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273296D-A45A-45E9-9DA4-F20B03BA08A9}"/>
              </a:ext>
            </a:extLst>
          </p:cNvPr>
          <p:cNvSpPr txBox="1"/>
          <p:nvPr/>
        </p:nvSpPr>
        <p:spPr>
          <a:xfrm>
            <a:off x="298939" y="4513354"/>
            <a:ext cx="1181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Rapportförfattarna bedömer att ett realistiskt </a:t>
            </a:r>
            <a:r>
              <a:rPr lang="sv-SE" sz="2400" u="sng" dirty="0"/>
              <a:t>utgångsläge</a:t>
            </a:r>
            <a:r>
              <a:rPr lang="sv-SE" sz="2400" dirty="0"/>
              <a:t> för avledningseffektivitet är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&lt; 90%, men att </a:t>
            </a:r>
            <a:r>
              <a:rPr lang="sv-SE" sz="2400" u="sng" dirty="0"/>
              <a:t>målsättningen</a:t>
            </a:r>
            <a:r>
              <a:rPr lang="sv-SE" sz="2400" dirty="0"/>
              <a:t> bör vara &gt; 90%.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TLEE:s målsättning: 90% (= Bästa Möjliga Teknik enligt Havs- och vattenmyndigheten)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938" y="492370"/>
            <a:ext cx="11447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Alla 6 alternativ har det gemensamt att de ska avleda fisk från att gå genom turbinerna, och därigenom minska förlusterna.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När fisken väl har avletts kan den:</a:t>
            </a:r>
          </a:p>
          <a:p>
            <a:r>
              <a:rPr lang="sv-SE" sz="2400" dirty="0"/>
              <a:t>	1. 	Samlas upp och räknas</a:t>
            </a:r>
          </a:p>
          <a:p>
            <a:pPr defTabSz="896938">
              <a:tabLst>
                <a:tab pos="896938" algn="l"/>
              </a:tabLst>
            </a:pPr>
            <a:r>
              <a:rPr lang="sv-SE" sz="2400" dirty="0"/>
              <a:t>	2. 	a. släppas nedströms kraftverket</a:t>
            </a:r>
          </a:p>
          <a:p>
            <a:pPr>
              <a:tabLst>
                <a:tab pos="1793875" algn="l"/>
              </a:tabLst>
            </a:pPr>
            <a:r>
              <a:rPr lang="sv-SE" sz="2400" dirty="0"/>
              <a:t>		b. köras nedströms med lastbil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Beräknad kostnad för det rekommenderade alternativet (Inverterad dubbel-β): 130 Mkr + årlig drift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2619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8FC73-0B76-4A39-9A4A-41950962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02"/>
            <a:ext cx="10515600" cy="883383"/>
          </a:xfrm>
        </p:spPr>
        <p:txBody>
          <a:bodyPr/>
          <a:lstStyle/>
          <a:p>
            <a:r>
              <a:rPr lang="sv-SE" dirty="0"/>
              <a:t>Hur går vi vidare?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303826"/>
            <a:ext cx="1135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Smolten och kelten fortsätter att dö vid kraftverken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Många, långa och dyra undersökningar har gjorts vid Edsforsen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Rapport med förslag på bra fungerande fiskavledare vid Edsforsen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Kraftbolaget har alla möjligheter att själva ta initativ till att spaden sätts i marken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Länsstyrelsen och Kammarkollegiet kommer annars att ta fram en ansökan till Miljödomstolen om omprövning av kraftverkets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/>
              <a:t>I omprövningsprocessen kommer yrkas på villkor om avledningsanordning i enlighet med förslagen i Edsforsen-rapporten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88546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90C5C0-20AD-484E-880F-E14AD472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557"/>
            <a:ext cx="12192000" cy="1325563"/>
          </a:xfrm>
        </p:spPr>
        <p:txBody>
          <a:bodyPr/>
          <a:lstStyle/>
          <a:p>
            <a:pPr algn="ctr"/>
            <a:r>
              <a:rPr lang="sv-SE" dirty="0"/>
              <a:t>Tack för uppmärksamheten!</a:t>
            </a:r>
          </a:p>
        </p:txBody>
      </p:sp>
    </p:spTree>
    <p:extLst>
      <p:ext uri="{BB962C8B-B14F-4D97-AF65-F5344CB8AC3E}">
        <p14:creationId xmlns:p14="http://schemas.microsoft.com/office/powerpoint/2010/main" val="91467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7/7b/Klaralven.png">
            <a:extLst>
              <a:ext uri="{FF2B5EF4-FFF2-40B4-BE49-F238E27FC236}">
                <a16:creationId xmlns:a16="http://schemas.microsoft.com/office/drawing/2014/main" id="{F42EDCB7-55C4-4E2B-9415-2D130CC9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8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C339F05-014E-448C-B3F7-3A580626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33" y="3131849"/>
            <a:ext cx="596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(#9)</a:t>
            </a:r>
          </a:p>
        </p:txBody>
      </p:sp>
      <p:cxnSp>
        <p:nvCxnSpPr>
          <p:cNvPr id="7" name="Rak 40">
            <a:extLst>
              <a:ext uri="{FF2B5EF4-FFF2-40B4-BE49-F238E27FC236}">
                <a16:creationId xmlns:a16="http://schemas.microsoft.com/office/drawing/2014/main" id="{AEB09EA5-DCA1-4991-9692-6FA6D4EA0F4D}"/>
              </a:ext>
            </a:extLst>
          </p:cNvPr>
          <p:cNvCxnSpPr/>
          <p:nvPr/>
        </p:nvCxnSpPr>
        <p:spPr>
          <a:xfrm>
            <a:off x="2376264" y="6023546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41">
            <a:extLst>
              <a:ext uri="{FF2B5EF4-FFF2-40B4-BE49-F238E27FC236}">
                <a16:creationId xmlns:a16="http://schemas.microsoft.com/office/drawing/2014/main" id="{A113AF58-EF1E-4CAC-B3A2-E2F6593E860C}"/>
              </a:ext>
            </a:extLst>
          </p:cNvPr>
          <p:cNvCxnSpPr/>
          <p:nvPr/>
        </p:nvCxnSpPr>
        <p:spPr>
          <a:xfrm>
            <a:off x="2438747" y="5416650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42">
            <a:extLst>
              <a:ext uri="{FF2B5EF4-FFF2-40B4-BE49-F238E27FC236}">
                <a16:creationId xmlns:a16="http://schemas.microsoft.com/office/drawing/2014/main" id="{43998995-FF4F-4604-BA70-E080BA8FBA87}"/>
              </a:ext>
            </a:extLst>
          </p:cNvPr>
          <p:cNvCxnSpPr/>
          <p:nvPr/>
        </p:nvCxnSpPr>
        <p:spPr>
          <a:xfrm>
            <a:off x="2371203" y="6199213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44">
            <a:extLst>
              <a:ext uri="{FF2B5EF4-FFF2-40B4-BE49-F238E27FC236}">
                <a16:creationId xmlns:a16="http://schemas.microsoft.com/office/drawing/2014/main" id="{1D0EB7FD-BD06-4115-9D83-9755C2C20CAC}"/>
              </a:ext>
            </a:extLst>
          </p:cNvPr>
          <p:cNvCxnSpPr/>
          <p:nvPr/>
        </p:nvCxnSpPr>
        <p:spPr>
          <a:xfrm>
            <a:off x="2399181" y="5229201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45">
            <a:extLst>
              <a:ext uri="{FF2B5EF4-FFF2-40B4-BE49-F238E27FC236}">
                <a16:creationId xmlns:a16="http://schemas.microsoft.com/office/drawing/2014/main" id="{65EE290F-2196-4AD8-95E6-AC2CECC87E5F}"/>
              </a:ext>
            </a:extLst>
          </p:cNvPr>
          <p:cNvCxnSpPr/>
          <p:nvPr/>
        </p:nvCxnSpPr>
        <p:spPr>
          <a:xfrm>
            <a:off x="2444080" y="5526758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46">
            <a:extLst>
              <a:ext uri="{FF2B5EF4-FFF2-40B4-BE49-F238E27FC236}">
                <a16:creationId xmlns:a16="http://schemas.microsoft.com/office/drawing/2014/main" id="{798D636A-76E8-4540-8316-56D857B0D526}"/>
              </a:ext>
            </a:extLst>
          </p:cNvPr>
          <p:cNvCxnSpPr/>
          <p:nvPr/>
        </p:nvCxnSpPr>
        <p:spPr>
          <a:xfrm>
            <a:off x="2425030" y="4969744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47">
            <a:extLst>
              <a:ext uri="{FF2B5EF4-FFF2-40B4-BE49-F238E27FC236}">
                <a16:creationId xmlns:a16="http://schemas.microsoft.com/office/drawing/2014/main" id="{93BB67E5-3272-462C-A539-6DDE9EF4DE9A}"/>
              </a:ext>
            </a:extLst>
          </p:cNvPr>
          <p:cNvCxnSpPr/>
          <p:nvPr/>
        </p:nvCxnSpPr>
        <p:spPr>
          <a:xfrm>
            <a:off x="2377405" y="4907261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48">
            <a:extLst>
              <a:ext uri="{FF2B5EF4-FFF2-40B4-BE49-F238E27FC236}">
                <a16:creationId xmlns:a16="http://schemas.microsoft.com/office/drawing/2014/main" id="{1CA42B9E-DD96-49D7-9ED2-7E6969BF920B}"/>
              </a:ext>
            </a:extLst>
          </p:cNvPr>
          <p:cNvCxnSpPr/>
          <p:nvPr/>
        </p:nvCxnSpPr>
        <p:spPr>
          <a:xfrm>
            <a:off x="2415505" y="5165577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49">
            <a:extLst>
              <a:ext uri="{FF2B5EF4-FFF2-40B4-BE49-F238E27FC236}">
                <a16:creationId xmlns:a16="http://schemas.microsoft.com/office/drawing/2014/main" id="{C982EFA6-F752-4EC5-8F89-75111AE57FC5}"/>
              </a:ext>
            </a:extLst>
          </p:cNvPr>
          <p:cNvCxnSpPr/>
          <p:nvPr/>
        </p:nvCxnSpPr>
        <p:spPr>
          <a:xfrm>
            <a:off x="1440160" y="3294510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50">
            <a:extLst>
              <a:ext uri="{FF2B5EF4-FFF2-40B4-BE49-F238E27FC236}">
                <a16:creationId xmlns:a16="http://schemas.microsoft.com/office/drawing/2014/main" id="{9A00CF2E-2D1B-4BBD-B950-1B1E507E7BE0}"/>
              </a:ext>
            </a:extLst>
          </p:cNvPr>
          <p:cNvCxnSpPr/>
          <p:nvPr/>
        </p:nvCxnSpPr>
        <p:spPr>
          <a:xfrm>
            <a:off x="1368152" y="2862462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51">
            <a:extLst>
              <a:ext uri="{FF2B5EF4-FFF2-40B4-BE49-F238E27FC236}">
                <a16:creationId xmlns:a16="http://schemas.microsoft.com/office/drawing/2014/main" id="{7C4DCDDC-2464-4142-B80C-F25C796A21E4}"/>
              </a:ext>
            </a:extLst>
          </p:cNvPr>
          <p:cNvCxnSpPr/>
          <p:nvPr/>
        </p:nvCxnSpPr>
        <p:spPr>
          <a:xfrm>
            <a:off x="1296144" y="2790454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6E410A13-2AB2-4BED-856E-F8DC1664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086" y="4737511"/>
            <a:ext cx="62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(#8)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E322F69-0B21-45C5-A60E-112CB3FB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5" y="6105663"/>
            <a:ext cx="62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(#1)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2AD17833-EEE1-4ED7-A36F-79F62F5385EF}"/>
              </a:ext>
            </a:extLst>
          </p:cNvPr>
          <p:cNvSpPr/>
          <p:nvPr/>
        </p:nvSpPr>
        <p:spPr>
          <a:xfrm rot="19733457">
            <a:off x="1613724" y="3314820"/>
            <a:ext cx="179511" cy="3624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27459836-F05C-403C-9035-D91DDEAE73A6}"/>
              </a:ext>
            </a:extLst>
          </p:cNvPr>
          <p:cNvSpPr/>
          <p:nvPr/>
        </p:nvSpPr>
        <p:spPr>
          <a:xfrm>
            <a:off x="3517557" y="255373"/>
            <a:ext cx="337751" cy="1729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8C24733-C14A-42CC-8A99-C518DBCD3AB1}"/>
              </a:ext>
            </a:extLst>
          </p:cNvPr>
          <p:cNvSpPr txBox="1"/>
          <p:nvPr/>
        </p:nvSpPr>
        <p:spPr>
          <a:xfrm>
            <a:off x="3912972" y="156519"/>
            <a:ext cx="341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Dagens huvudsakliga lekområde</a:t>
            </a:r>
          </a:p>
        </p:txBody>
      </p:sp>
      <p:cxnSp>
        <p:nvCxnSpPr>
          <p:cNvPr id="27" name="Rak 58">
            <a:extLst>
              <a:ext uri="{FF2B5EF4-FFF2-40B4-BE49-F238E27FC236}">
                <a16:creationId xmlns:a16="http://schemas.microsoft.com/office/drawing/2014/main" id="{09A8305E-B06B-41A2-B42A-239AB3160C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7970" y="796748"/>
            <a:ext cx="287338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ruta 279563">
            <a:extLst>
              <a:ext uri="{FF2B5EF4-FFF2-40B4-BE49-F238E27FC236}">
                <a16:creationId xmlns:a16="http://schemas.microsoft.com/office/drawing/2014/main" id="{C97AEFE1-2293-42F1-B133-1634CD48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259" y="612082"/>
            <a:ext cx="1035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dirty="0">
                <a:latin typeface="Calibri" panose="020F0502020204030204" pitchFamily="34" charset="0"/>
              </a:rPr>
              <a:t>Kraftverk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5AFB676-7218-404B-9BD0-36B4C6FC82AA}"/>
              </a:ext>
            </a:extLst>
          </p:cNvPr>
          <p:cNvSpPr txBox="1"/>
          <p:nvPr/>
        </p:nvSpPr>
        <p:spPr>
          <a:xfrm>
            <a:off x="3660278" y="5762809"/>
            <a:ext cx="846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32" name="Picture 2" descr="http://www.nasco.int/images/lifecycle680x512.jpg">
            <a:extLst>
              <a:ext uri="{FF2B5EF4-FFF2-40B4-BE49-F238E27FC236}">
                <a16:creationId xmlns:a16="http://schemas.microsoft.com/office/drawing/2014/main" id="{BB94D6C2-F78A-4C84-A7AD-BF6F7BE6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18" y="1425761"/>
            <a:ext cx="6794903" cy="51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41172CBD-585D-4758-9456-A4460F4CC9BA}"/>
              </a:ext>
            </a:extLst>
          </p:cNvPr>
          <p:cNvSpPr txBox="1"/>
          <p:nvPr/>
        </p:nvSpPr>
        <p:spPr>
          <a:xfrm>
            <a:off x="3660278" y="1641785"/>
            <a:ext cx="2131660" cy="339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pPr algn="r"/>
            <a:r>
              <a:rPr lang="sv-SE" dirty="0">
                <a:latin typeface="Calibri" panose="020F0502020204030204" pitchFamily="34" charset="0"/>
              </a:rPr>
              <a:t>LAX UTE I VÄNERN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5D832D06-7D1C-4440-876F-E72828C4803F}"/>
              </a:ext>
            </a:extLst>
          </p:cNvPr>
          <p:cNvSpPr txBox="1"/>
          <p:nvPr/>
        </p:nvSpPr>
        <p:spPr>
          <a:xfrm>
            <a:off x="10076413" y="1326045"/>
            <a:ext cx="1871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Calibri" panose="020F0502020204030204" pitchFamily="34" charset="0"/>
              </a:rPr>
              <a:t>LEKVANDRANDE LAX (Klarälven)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099B2F0-38D1-40BD-9DAC-B8D2527428EA}"/>
              </a:ext>
            </a:extLst>
          </p:cNvPr>
          <p:cNvSpPr txBox="1"/>
          <p:nvPr/>
        </p:nvSpPr>
        <p:spPr>
          <a:xfrm>
            <a:off x="4276607" y="3175438"/>
            <a:ext cx="8951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pPr algn="r"/>
            <a:r>
              <a:rPr lang="sv-SE" dirty="0">
                <a:latin typeface="Calibri" panose="020F0502020204030204" pitchFamily="34" charset="0"/>
              </a:rPr>
              <a:t>SMOLT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7D061EA-B0E9-4C49-840E-60610748C055}"/>
              </a:ext>
            </a:extLst>
          </p:cNvPr>
          <p:cNvSpPr txBox="1"/>
          <p:nvPr/>
        </p:nvSpPr>
        <p:spPr>
          <a:xfrm>
            <a:off x="4420623" y="5170176"/>
            <a:ext cx="6070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6E1F130-980F-4A68-B423-8CD6BCADDD4D}"/>
              </a:ext>
            </a:extLst>
          </p:cNvPr>
          <p:cNvSpPr txBox="1"/>
          <p:nvPr/>
        </p:nvSpPr>
        <p:spPr>
          <a:xfrm>
            <a:off x="5756977" y="6322304"/>
            <a:ext cx="447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506097B0-2543-47C1-81C6-07F9D6FBCA79}"/>
              </a:ext>
            </a:extLst>
          </p:cNvPr>
          <p:cNvSpPr txBox="1"/>
          <p:nvPr/>
        </p:nvSpPr>
        <p:spPr>
          <a:xfrm>
            <a:off x="7130417" y="6322304"/>
            <a:ext cx="6766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r>
              <a:rPr lang="sv-SE" dirty="0">
                <a:latin typeface="Calibri" panose="020F0502020204030204" pitchFamily="34" charset="0"/>
              </a:rPr>
              <a:t>ROM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CD6ACC6-9026-4E0B-A80F-4EE7A3C833BC}"/>
              </a:ext>
            </a:extLst>
          </p:cNvPr>
          <p:cNvSpPr txBox="1"/>
          <p:nvPr/>
        </p:nvSpPr>
        <p:spPr>
          <a:xfrm>
            <a:off x="8556823" y="4687606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pPr algn="ctr"/>
            <a:r>
              <a:rPr lang="sv-SE" dirty="0">
                <a:latin typeface="Calibri" panose="020F0502020204030204" pitchFamily="34" charset="0"/>
              </a:rPr>
              <a:t>LEKANDE LAX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AD381C55-D01F-4574-8D5A-E2262A04524D}"/>
              </a:ext>
            </a:extLst>
          </p:cNvPr>
          <p:cNvSpPr txBox="1"/>
          <p:nvPr/>
        </p:nvSpPr>
        <p:spPr>
          <a:xfrm>
            <a:off x="4423786" y="4455391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0ECECA87-2995-4909-8C66-25EFFFA00244}"/>
              </a:ext>
            </a:extLst>
          </p:cNvPr>
          <p:cNvSpPr txBox="1"/>
          <p:nvPr/>
        </p:nvSpPr>
        <p:spPr>
          <a:xfrm>
            <a:off x="4061296" y="5098168"/>
            <a:ext cx="8951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600"/>
            </a:lvl1pPr>
          </a:lstStyle>
          <a:p>
            <a:pPr algn="r"/>
            <a:r>
              <a:rPr lang="sv-SE" dirty="0">
                <a:latin typeface="Calibri" panose="020F0502020204030204" pitchFamily="34" charset="0"/>
              </a:rPr>
              <a:t>YNGEL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83318" y="2778367"/>
            <a:ext cx="2239513" cy="1195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2831" y="5018183"/>
            <a:ext cx="1934307" cy="1473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7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68" y="290022"/>
            <a:ext cx="8528539" cy="925793"/>
          </a:xfrm>
        </p:spPr>
        <p:txBody>
          <a:bodyPr>
            <a:noAutofit/>
          </a:bodyPr>
          <a:lstStyle/>
          <a:p>
            <a:r>
              <a:rPr lang="sv-SE" sz="3600" dirty="0"/>
              <a:t>Generella problem vid fiskens nedströmsvandring och passage av kraftverk</a:t>
            </a:r>
          </a:p>
        </p:txBody>
      </p:sp>
      <p:pic>
        <p:nvPicPr>
          <p:cNvPr id="4" name="Picture 2" descr="http://upload.wikimedia.org/wikipedia/commons/7/7b/Klaralven.png">
            <a:extLst>
              <a:ext uri="{FF2B5EF4-FFF2-40B4-BE49-F238E27FC236}">
                <a16:creationId xmlns:a16="http://schemas.microsoft.com/office/drawing/2014/main" id="{F42EDCB7-55C4-4E2B-9415-2D130CC9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8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C339F05-014E-448C-B3F7-3A580626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33" y="3131849"/>
            <a:ext cx="596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(#9)</a:t>
            </a:r>
          </a:p>
        </p:txBody>
      </p:sp>
      <p:cxnSp>
        <p:nvCxnSpPr>
          <p:cNvPr id="6" name="Rak 40">
            <a:extLst>
              <a:ext uri="{FF2B5EF4-FFF2-40B4-BE49-F238E27FC236}">
                <a16:creationId xmlns:a16="http://schemas.microsoft.com/office/drawing/2014/main" id="{AEB09EA5-DCA1-4991-9692-6FA6D4EA0F4D}"/>
              </a:ext>
            </a:extLst>
          </p:cNvPr>
          <p:cNvCxnSpPr/>
          <p:nvPr/>
        </p:nvCxnSpPr>
        <p:spPr>
          <a:xfrm>
            <a:off x="2376264" y="6023546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41">
            <a:extLst>
              <a:ext uri="{FF2B5EF4-FFF2-40B4-BE49-F238E27FC236}">
                <a16:creationId xmlns:a16="http://schemas.microsoft.com/office/drawing/2014/main" id="{A113AF58-EF1E-4CAC-B3A2-E2F6593E860C}"/>
              </a:ext>
            </a:extLst>
          </p:cNvPr>
          <p:cNvCxnSpPr/>
          <p:nvPr/>
        </p:nvCxnSpPr>
        <p:spPr>
          <a:xfrm>
            <a:off x="2438747" y="5416650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42">
            <a:extLst>
              <a:ext uri="{FF2B5EF4-FFF2-40B4-BE49-F238E27FC236}">
                <a16:creationId xmlns:a16="http://schemas.microsoft.com/office/drawing/2014/main" id="{43998995-FF4F-4604-BA70-E080BA8FBA87}"/>
              </a:ext>
            </a:extLst>
          </p:cNvPr>
          <p:cNvCxnSpPr/>
          <p:nvPr/>
        </p:nvCxnSpPr>
        <p:spPr>
          <a:xfrm>
            <a:off x="2371203" y="6199213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44">
            <a:extLst>
              <a:ext uri="{FF2B5EF4-FFF2-40B4-BE49-F238E27FC236}">
                <a16:creationId xmlns:a16="http://schemas.microsoft.com/office/drawing/2014/main" id="{1D0EB7FD-BD06-4115-9D83-9755C2C20CAC}"/>
              </a:ext>
            </a:extLst>
          </p:cNvPr>
          <p:cNvCxnSpPr/>
          <p:nvPr/>
        </p:nvCxnSpPr>
        <p:spPr>
          <a:xfrm>
            <a:off x="2399181" y="5229201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45">
            <a:extLst>
              <a:ext uri="{FF2B5EF4-FFF2-40B4-BE49-F238E27FC236}">
                <a16:creationId xmlns:a16="http://schemas.microsoft.com/office/drawing/2014/main" id="{65EE290F-2196-4AD8-95E6-AC2CECC87E5F}"/>
              </a:ext>
            </a:extLst>
          </p:cNvPr>
          <p:cNvCxnSpPr/>
          <p:nvPr/>
        </p:nvCxnSpPr>
        <p:spPr>
          <a:xfrm>
            <a:off x="2444080" y="5526758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46">
            <a:extLst>
              <a:ext uri="{FF2B5EF4-FFF2-40B4-BE49-F238E27FC236}">
                <a16:creationId xmlns:a16="http://schemas.microsoft.com/office/drawing/2014/main" id="{798D636A-76E8-4540-8316-56D857B0D526}"/>
              </a:ext>
            </a:extLst>
          </p:cNvPr>
          <p:cNvCxnSpPr/>
          <p:nvPr/>
        </p:nvCxnSpPr>
        <p:spPr>
          <a:xfrm>
            <a:off x="2425030" y="4969744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47">
            <a:extLst>
              <a:ext uri="{FF2B5EF4-FFF2-40B4-BE49-F238E27FC236}">
                <a16:creationId xmlns:a16="http://schemas.microsoft.com/office/drawing/2014/main" id="{93BB67E5-3272-462C-A539-6DDE9EF4DE9A}"/>
              </a:ext>
            </a:extLst>
          </p:cNvPr>
          <p:cNvCxnSpPr/>
          <p:nvPr/>
        </p:nvCxnSpPr>
        <p:spPr>
          <a:xfrm>
            <a:off x="2377405" y="4907261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48">
            <a:extLst>
              <a:ext uri="{FF2B5EF4-FFF2-40B4-BE49-F238E27FC236}">
                <a16:creationId xmlns:a16="http://schemas.microsoft.com/office/drawing/2014/main" id="{1CA42B9E-DD96-49D7-9ED2-7E6969BF920B}"/>
              </a:ext>
            </a:extLst>
          </p:cNvPr>
          <p:cNvCxnSpPr/>
          <p:nvPr/>
        </p:nvCxnSpPr>
        <p:spPr>
          <a:xfrm>
            <a:off x="2415505" y="5165577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49">
            <a:extLst>
              <a:ext uri="{FF2B5EF4-FFF2-40B4-BE49-F238E27FC236}">
                <a16:creationId xmlns:a16="http://schemas.microsoft.com/office/drawing/2014/main" id="{C982EFA6-F752-4EC5-8F89-75111AE57FC5}"/>
              </a:ext>
            </a:extLst>
          </p:cNvPr>
          <p:cNvCxnSpPr/>
          <p:nvPr/>
        </p:nvCxnSpPr>
        <p:spPr>
          <a:xfrm>
            <a:off x="1440160" y="3294510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50">
            <a:extLst>
              <a:ext uri="{FF2B5EF4-FFF2-40B4-BE49-F238E27FC236}">
                <a16:creationId xmlns:a16="http://schemas.microsoft.com/office/drawing/2014/main" id="{9A00CF2E-2D1B-4BBD-B950-1B1E507E7BE0}"/>
              </a:ext>
            </a:extLst>
          </p:cNvPr>
          <p:cNvCxnSpPr/>
          <p:nvPr/>
        </p:nvCxnSpPr>
        <p:spPr>
          <a:xfrm>
            <a:off x="1368152" y="2862462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51">
            <a:extLst>
              <a:ext uri="{FF2B5EF4-FFF2-40B4-BE49-F238E27FC236}">
                <a16:creationId xmlns:a16="http://schemas.microsoft.com/office/drawing/2014/main" id="{7C4DCDDC-2464-4142-B80C-F25C796A21E4}"/>
              </a:ext>
            </a:extLst>
          </p:cNvPr>
          <p:cNvCxnSpPr/>
          <p:nvPr/>
        </p:nvCxnSpPr>
        <p:spPr>
          <a:xfrm>
            <a:off x="1296144" y="2790454"/>
            <a:ext cx="288032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9">
            <a:extLst>
              <a:ext uri="{FF2B5EF4-FFF2-40B4-BE49-F238E27FC236}">
                <a16:creationId xmlns:a16="http://schemas.microsoft.com/office/drawing/2014/main" id="{6E410A13-2AB2-4BED-856E-F8DC1664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086" y="4737511"/>
            <a:ext cx="62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(#8)</a:t>
            </a:r>
          </a:p>
        </p:txBody>
      </p:sp>
      <p:sp>
        <p:nvSpPr>
          <p:cNvPr id="18" name="textruta 20">
            <a:extLst>
              <a:ext uri="{FF2B5EF4-FFF2-40B4-BE49-F238E27FC236}">
                <a16:creationId xmlns:a16="http://schemas.microsoft.com/office/drawing/2014/main" id="{DE322F69-0B21-45C5-A60E-112CB3FB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5" y="6105663"/>
            <a:ext cx="62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(#1)</a:t>
            </a:r>
          </a:p>
        </p:txBody>
      </p:sp>
      <p:sp>
        <p:nvSpPr>
          <p:cNvPr id="19" name="Ellips 23">
            <a:extLst>
              <a:ext uri="{FF2B5EF4-FFF2-40B4-BE49-F238E27FC236}">
                <a16:creationId xmlns:a16="http://schemas.microsoft.com/office/drawing/2014/main" id="{2AD17833-EEE1-4ED7-A36F-79F62F5385EF}"/>
              </a:ext>
            </a:extLst>
          </p:cNvPr>
          <p:cNvSpPr/>
          <p:nvPr/>
        </p:nvSpPr>
        <p:spPr>
          <a:xfrm rot="19733457">
            <a:off x="1613724" y="3314820"/>
            <a:ext cx="179511" cy="3624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627267"/>
            <a:ext cx="8428820" cy="4906060"/>
          </a:xfrm>
          <a:prstGeom prst="rect">
            <a:avLst/>
          </a:prstGeom>
        </p:spPr>
      </p:pic>
      <p:pic>
        <p:nvPicPr>
          <p:cNvPr id="26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E0F64202-500D-4D67-AA05-60AA40D6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420" flipH="1">
            <a:off x="6528456" y="4323429"/>
            <a:ext cx="663878" cy="3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749ABB1-50F3-4029-A00B-3697AAA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01">
            <a:off x="5669069" y="4577631"/>
            <a:ext cx="496632" cy="4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E0F64202-500D-4D67-AA05-60AA40D6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636" flipH="1">
            <a:off x="6362029" y="4953014"/>
            <a:ext cx="663878" cy="3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749ABB1-50F3-4029-A00B-3697AAA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01">
            <a:off x="5727466" y="4056212"/>
            <a:ext cx="496632" cy="4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749ABB1-50F3-4029-A00B-3697AAA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9274">
            <a:off x="8618387" y="3706395"/>
            <a:ext cx="496632" cy="4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749ABB1-50F3-4029-A00B-3697AAA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940">
            <a:off x="7698347" y="4337334"/>
            <a:ext cx="496632" cy="4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627077" y="3566791"/>
            <a:ext cx="4870938" cy="1357397"/>
          </a:xfrm>
          <a:custGeom>
            <a:avLst/>
            <a:gdLst>
              <a:gd name="connsiteX0" fmla="*/ 4870938 w 4870938"/>
              <a:gd name="connsiteY0" fmla="*/ 1163477 h 1357397"/>
              <a:gd name="connsiteX1" fmla="*/ 4237892 w 4870938"/>
              <a:gd name="connsiteY1" fmla="*/ 583185 h 1357397"/>
              <a:gd name="connsiteX2" fmla="*/ 3851031 w 4870938"/>
              <a:gd name="connsiteY2" fmla="*/ 125985 h 1357397"/>
              <a:gd name="connsiteX3" fmla="*/ 3376246 w 4870938"/>
              <a:gd name="connsiteY3" fmla="*/ 2892 h 1357397"/>
              <a:gd name="connsiteX4" fmla="*/ 3042138 w 4870938"/>
              <a:gd name="connsiteY4" fmla="*/ 213908 h 1357397"/>
              <a:gd name="connsiteX5" fmla="*/ 2743200 w 4870938"/>
              <a:gd name="connsiteY5" fmla="*/ 899708 h 1357397"/>
              <a:gd name="connsiteX6" fmla="*/ 2057400 w 4870938"/>
              <a:gd name="connsiteY6" fmla="*/ 1321738 h 1357397"/>
              <a:gd name="connsiteX7" fmla="*/ 1389185 w 4870938"/>
              <a:gd name="connsiteY7" fmla="*/ 1304154 h 1357397"/>
              <a:gd name="connsiteX8" fmla="*/ 562708 w 4870938"/>
              <a:gd name="connsiteY8" fmla="*/ 1057969 h 1357397"/>
              <a:gd name="connsiteX9" fmla="*/ 0 w 4870938"/>
              <a:gd name="connsiteY9" fmla="*/ 688692 h 135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0938" h="1357397">
                <a:moveTo>
                  <a:pt x="4870938" y="1163477"/>
                </a:moveTo>
                <a:cubicBezTo>
                  <a:pt x="4639407" y="959788"/>
                  <a:pt x="4407876" y="756100"/>
                  <a:pt x="4237892" y="583185"/>
                </a:cubicBezTo>
                <a:cubicBezTo>
                  <a:pt x="4067908" y="410270"/>
                  <a:pt x="3994638" y="222700"/>
                  <a:pt x="3851031" y="125985"/>
                </a:cubicBezTo>
                <a:cubicBezTo>
                  <a:pt x="3707424" y="29270"/>
                  <a:pt x="3511062" y="-11762"/>
                  <a:pt x="3376246" y="2892"/>
                </a:cubicBezTo>
                <a:cubicBezTo>
                  <a:pt x="3241430" y="17546"/>
                  <a:pt x="3147646" y="64439"/>
                  <a:pt x="3042138" y="213908"/>
                </a:cubicBezTo>
                <a:cubicBezTo>
                  <a:pt x="2936630" y="363377"/>
                  <a:pt x="2907323" y="715070"/>
                  <a:pt x="2743200" y="899708"/>
                </a:cubicBezTo>
                <a:cubicBezTo>
                  <a:pt x="2579077" y="1084346"/>
                  <a:pt x="2283069" y="1254330"/>
                  <a:pt x="2057400" y="1321738"/>
                </a:cubicBezTo>
                <a:cubicBezTo>
                  <a:pt x="1831731" y="1389146"/>
                  <a:pt x="1638300" y="1348116"/>
                  <a:pt x="1389185" y="1304154"/>
                </a:cubicBezTo>
                <a:cubicBezTo>
                  <a:pt x="1140070" y="1260193"/>
                  <a:pt x="794239" y="1160546"/>
                  <a:pt x="562708" y="1057969"/>
                </a:cubicBezTo>
                <a:cubicBezTo>
                  <a:pt x="331177" y="955392"/>
                  <a:pt x="165588" y="822042"/>
                  <a:pt x="0" y="68869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396155" y="2989391"/>
            <a:ext cx="1095776" cy="10423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farm1.staticflickr.com/74/187918196_4c7e156fab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66" y="4373906"/>
            <a:ext cx="3926072" cy="19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fpc.org/bon_jda/Images/shredded%20posteri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04" y="1762164"/>
            <a:ext cx="3926072" cy="19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2012627"/>
              </p:ext>
            </p:extLst>
          </p:nvPr>
        </p:nvGraphicFramePr>
        <p:xfrm>
          <a:off x="147918" y="764704"/>
          <a:ext cx="11914094" cy="528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1"/>
          <p:cNvSpPr txBox="1">
            <a:spLocks/>
          </p:cNvSpPr>
          <p:nvPr/>
        </p:nvSpPr>
        <p:spPr bwMode="auto">
          <a:xfrm>
            <a:off x="1524000" y="368470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endParaRPr lang="sv-SE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23" y="6049484"/>
            <a:ext cx="3034954" cy="7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339650" y="60408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</a:rPr>
              <a:t>Kraftverk/sträcka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0160213" y="2615327"/>
            <a:ext cx="1685797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2200" b="1" dirty="0">
                <a:latin typeface="Calibri" panose="020F0502020204030204" pitchFamily="34" charset="0"/>
              </a:rPr>
              <a:t>2009*: </a:t>
            </a:r>
            <a:r>
              <a:rPr lang="sv-SE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16%</a:t>
            </a:r>
          </a:p>
          <a:p>
            <a:r>
              <a:rPr lang="sv-SE" sz="2200" b="1" dirty="0">
                <a:latin typeface="Calibri" panose="020F0502020204030204" pitchFamily="34" charset="0"/>
              </a:rPr>
              <a:t>2013**: </a:t>
            </a:r>
            <a:r>
              <a:rPr lang="sv-SE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29%</a:t>
            </a:r>
          </a:p>
        </p:txBody>
      </p:sp>
      <p:pic>
        <p:nvPicPr>
          <p:cNvPr id="2050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3060" y="570578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5460" y="722978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7860" y="875378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0260" y="1027778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2803" y="1002626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8787" y="858610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012" y="696513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9044" y="714594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0875" y="768521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3357" y="2455069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3160" y="2621236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5961" y="2773636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141" y="2613599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2025" y="2833190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3480" y="3572193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6068" y="3288841"/>
            <a:ext cx="667844" cy="5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3330" y="1314202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8482" y="1153001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eafoodinschools.org/sites/default/files/imagecache/gallery_main/salmon_smolt4-6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012" y="1200569"/>
            <a:ext cx="676321" cy="5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ktangel 25"/>
          <p:cNvSpPr/>
          <p:nvPr/>
        </p:nvSpPr>
        <p:spPr>
          <a:xfrm>
            <a:off x="0" y="612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v-SE" sz="2400" b="1" dirty="0">
                <a:latin typeface="Calibri" panose="020F0502020204030204" pitchFamily="34" charset="0"/>
              </a:rPr>
              <a:t>Smoltöverlevnad (lax)</a:t>
            </a:r>
            <a:endParaRPr lang="sv-SE" sz="2400" dirty="0">
              <a:latin typeface="Calibri" panose="020F0502020204030204" pitchFamily="34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5697300" y="395260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150 km, 8 Krv</a:t>
            </a:r>
          </a:p>
        </p:txBody>
      </p:sp>
      <p:cxnSp>
        <p:nvCxnSpPr>
          <p:cNvPr id="31" name="Rak pilkoppling 30"/>
          <p:cNvCxnSpPr/>
          <p:nvPr/>
        </p:nvCxnSpPr>
        <p:spPr>
          <a:xfrm>
            <a:off x="7269850" y="4145892"/>
            <a:ext cx="3964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/>
          <p:nvPr/>
        </p:nvCxnSpPr>
        <p:spPr>
          <a:xfrm flipH="1">
            <a:off x="1661012" y="4145892"/>
            <a:ext cx="4023518" cy="6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A288FB24-518D-4915-8600-E179E1341008}"/>
              </a:ext>
            </a:extLst>
          </p:cNvPr>
          <p:cNvSpPr txBox="1"/>
          <p:nvPr/>
        </p:nvSpPr>
        <p:spPr>
          <a:xfrm>
            <a:off x="76871" y="6518432"/>
            <a:ext cx="746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* Norrgård et al. 2013, ** Bergman &amp; Norrgård 2015 (inom ”Vänerlaxens Fria Gång”)</a:t>
            </a:r>
          </a:p>
        </p:txBody>
      </p:sp>
    </p:spTree>
    <p:extLst>
      <p:ext uri="{BB962C8B-B14F-4D97-AF65-F5344CB8AC3E}">
        <p14:creationId xmlns:p14="http://schemas.microsoft.com/office/powerpoint/2010/main" val="25628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72101"/>
              </p:ext>
            </p:extLst>
          </p:nvPr>
        </p:nvGraphicFramePr>
        <p:xfrm>
          <a:off x="0" y="692696"/>
          <a:ext cx="12192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16" y="5989930"/>
            <a:ext cx="3034954" cy="7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891300" y="5652165"/>
            <a:ext cx="12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</a:rPr>
              <a:t>Kraftverk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093" y="47096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2%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0376" y="3244753"/>
            <a:ext cx="2049472" cy="110799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tabLst>
                <a:tab pos="1165225" algn="l"/>
              </a:tabLst>
            </a:pPr>
            <a:r>
              <a:rPr lang="sv-SE" sz="2200" b="1" dirty="0">
                <a:latin typeface="Calibri" panose="020F0502020204030204" pitchFamily="34" charset="0"/>
              </a:rPr>
              <a:t>1930: 	 </a:t>
            </a:r>
            <a:r>
              <a:rPr lang="sv-SE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10%</a:t>
            </a:r>
          </a:p>
          <a:p>
            <a:pPr>
              <a:tabLst>
                <a:tab pos="1165225" algn="l"/>
              </a:tabLst>
            </a:pPr>
            <a:r>
              <a:rPr lang="sv-SE" sz="2200" b="1" dirty="0">
                <a:latin typeface="Calibri" panose="020F0502020204030204" pitchFamily="34" charset="0"/>
              </a:rPr>
              <a:t>1960: 	 </a:t>
            </a:r>
            <a:r>
              <a:rPr lang="sv-SE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5%</a:t>
            </a:r>
            <a:r>
              <a:rPr lang="sv-SE" sz="2200" b="1" dirty="0">
                <a:latin typeface="Calibri" panose="020F0502020204030204" pitchFamily="34" charset="0"/>
              </a:rPr>
              <a:t> 2013/14*: </a:t>
            </a:r>
            <a:r>
              <a:rPr lang="sv-SE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2%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627948" y="26276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70 km, 8 krv</a:t>
            </a:r>
          </a:p>
        </p:txBody>
      </p:sp>
      <p:cxnSp>
        <p:nvCxnSpPr>
          <p:cNvPr id="14" name="Rak pilkoppling 13"/>
          <p:cNvCxnSpPr/>
          <p:nvPr/>
        </p:nvCxnSpPr>
        <p:spPr>
          <a:xfrm>
            <a:off x="7140116" y="2812286"/>
            <a:ext cx="3469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H="1">
            <a:off x="1398494" y="2812286"/>
            <a:ext cx="4156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25"/>
          <p:cNvSpPr/>
          <p:nvPr/>
        </p:nvSpPr>
        <p:spPr>
          <a:xfrm>
            <a:off x="0" y="612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v-SE" sz="2400" b="1" dirty="0">
                <a:latin typeface="Calibri" panose="020F0502020204030204" pitchFamily="34" charset="0"/>
              </a:rPr>
              <a:t>Keltöverlevnad (lax)</a:t>
            </a:r>
            <a:endParaRPr lang="sv-SE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371961" y="2812286"/>
            <a:ext cx="340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Times New Roman" panose="02020603050405020304" pitchFamily="18" charset="0"/>
              </a:defRPr>
            </a:pPr>
            <a:r>
              <a:rPr lang="en-US" b="1" dirty="0" err="1"/>
              <a:t>Kumulativ</a:t>
            </a:r>
            <a:r>
              <a:rPr lang="en-US" b="1" dirty="0"/>
              <a:t> </a:t>
            </a:r>
            <a:r>
              <a:rPr lang="en-US" b="1" dirty="0" err="1"/>
              <a:t>vandringsframgång</a:t>
            </a:r>
            <a:r>
              <a:rPr lang="en-US" b="1" dirty="0"/>
              <a:t> </a:t>
            </a:r>
            <a:r>
              <a:rPr lang="en-US" dirty="0"/>
              <a:t>(%)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C3077E1-C3BF-4D8C-BB5B-2713493DA500}"/>
              </a:ext>
            </a:extLst>
          </p:cNvPr>
          <p:cNvSpPr txBox="1"/>
          <p:nvPr/>
        </p:nvSpPr>
        <p:spPr>
          <a:xfrm>
            <a:off x="35682" y="6518628"/>
            <a:ext cx="601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200" i="1"/>
            </a:lvl1pPr>
          </a:lstStyle>
          <a:p>
            <a:r>
              <a:rPr lang="sv-SE" sz="1400" dirty="0"/>
              <a:t>* Nyqvist et al. 2016 (inom ”Vänerlaxens Fria Gång”)</a:t>
            </a:r>
          </a:p>
        </p:txBody>
      </p:sp>
    </p:spTree>
    <p:extLst>
      <p:ext uri="{BB962C8B-B14F-4D97-AF65-F5344CB8AC3E}">
        <p14:creationId xmlns:p14="http://schemas.microsoft.com/office/powerpoint/2010/main" val="34117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43600" y="5645375"/>
            <a:ext cx="2567354" cy="1040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316"/>
          </a:xfrm>
        </p:spPr>
        <p:txBody>
          <a:bodyPr>
            <a:normAutofit fontScale="90000"/>
          </a:bodyPr>
          <a:lstStyle/>
          <a:p>
            <a:r>
              <a:rPr lang="sv-SE" dirty="0"/>
              <a:t>Lösningar Klarälven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64C60C-ED6A-4333-BF2C-1E1C579168D1}"/>
              </a:ext>
            </a:extLst>
          </p:cNvPr>
          <p:cNvSpPr txBox="1"/>
          <p:nvPr/>
        </p:nvSpPr>
        <p:spPr>
          <a:xfrm>
            <a:off x="838200" y="1112619"/>
            <a:ext cx="707487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 err="1"/>
              <a:t>Edsforsenprojektet</a:t>
            </a:r>
            <a:r>
              <a:rPr lang="sv-SE" sz="2400" b="1" dirty="0"/>
              <a:t> (2011-2016): </a:t>
            </a:r>
            <a:r>
              <a:rPr lang="sv-SE" sz="2400" dirty="0"/>
              <a:t>ett samfinansierat projekt mellan Karlstads universitet, Fortum och Länsstyrelsen Värmland (inom Interregprojektet ”Vänerlaxens Fria Gång”).</a:t>
            </a:r>
          </a:p>
          <a:p>
            <a:endParaRPr lang="sv-SE" sz="2400" dirty="0"/>
          </a:p>
          <a:p>
            <a:r>
              <a:rPr lang="sv-SE" sz="2400" b="1" dirty="0"/>
              <a:t>Syfte: </a:t>
            </a:r>
            <a:r>
              <a:rPr lang="sv-SE" sz="2400" dirty="0"/>
              <a:t>Att ta fram förslag på åtgärd/er som ökar överlevnaden av smolt och kelt vid passage förbi Edsforsens kraftverk</a:t>
            </a:r>
          </a:p>
          <a:p>
            <a:endParaRPr lang="sv-SE" sz="2400" dirty="0"/>
          </a:p>
          <a:p>
            <a:r>
              <a:rPr lang="sv-SE" sz="2400" b="1" dirty="0"/>
              <a:t>Bakomliggande studier/utredningar: </a:t>
            </a:r>
          </a:p>
          <a:p>
            <a:endParaRPr lang="sv-S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Smoltvandring/överlevnad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Keltvandring/överlevnad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Beteendestudier av smolt och kelt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Hydraulikstudier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Konstruktörer/ingenjörer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23" y="6049484"/>
            <a:ext cx="3034954" cy="7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39" y="365126"/>
            <a:ext cx="3724052" cy="5124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3923" y="5883156"/>
            <a:ext cx="263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Rapporten kan laddas ned via nrrv.se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96727" y="5222631"/>
            <a:ext cx="414227" cy="660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A43871-28CE-4410-831B-9A7757DD9F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3" y="840826"/>
            <a:ext cx="10816698" cy="5496910"/>
          </a:xfrm>
          <a:prstGeom prst="rect">
            <a:avLst/>
          </a:prstGeom>
        </p:spPr>
      </p:pic>
      <p:sp>
        <p:nvSpPr>
          <p:cNvPr id="4" name="Frihandsfigur 12">
            <a:extLst>
              <a:ext uri="{FF2B5EF4-FFF2-40B4-BE49-F238E27FC236}">
                <a16:creationId xmlns:a16="http://schemas.microsoft.com/office/drawing/2014/main" id="{17CAFB57-A78D-476A-A8FD-19089478E028}"/>
              </a:ext>
            </a:extLst>
          </p:cNvPr>
          <p:cNvSpPr/>
          <p:nvPr/>
        </p:nvSpPr>
        <p:spPr>
          <a:xfrm>
            <a:off x="1150033" y="3314475"/>
            <a:ext cx="8601190" cy="2471382"/>
          </a:xfrm>
          <a:custGeom>
            <a:avLst/>
            <a:gdLst>
              <a:gd name="connsiteX0" fmla="*/ 0 w 3857625"/>
              <a:gd name="connsiteY0" fmla="*/ 1011441 h 1011441"/>
              <a:gd name="connsiteX1" fmla="*/ 295275 w 3857625"/>
              <a:gd name="connsiteY1" fmla="*/ 839991 h 1011441"/>
              <a:gd name="connsiteX2" fmla="*/ 971550 w 3857625"/>
              <a:gd name="connsiteY2" fmla="*/ 973341 h 1011441"/>
              <a:gd name="connsiteX3" fmla="*/ 1333500 w 3857625"/>
              <a:gd name="connsiteY3" fmla="*/ 773316 h 1011441"/>
              <a:gd name="connsiteX4" fmla="*/ 1209675 w 3857625"/>
              <a:gd name="connsiteY4" fmla="*/ 449466 h 1011441"/>
              <a:gd name="connsiteX5" fmla="*/ 1590675 w 3857625"/>
              <a:gd name="connsiteY5" fmla="*/ 182766 h 1011441"/>
              <a:gd name="connsiteX6" fmla="*/ 2047875 w 3857625"/>
              <a:gd name="connsiteY6" fmla="*/ 201816 h 1011441"/>
              <a:gd name="connsiteX7" fmla="*/ 2466975 w 3857625"/>
              <a:gd name="connsiteY7" fmla="*/ 230391 h 1011441"/>
              <a:gd name="connsiteX8" fmla="*/ 2771775 w 3857625"/>
              <a:gd name="connsiteY8" fmla="*/ 258966 h 1011441"/>
              <a:gd name="connsiteX9" fmla="*/ 3086100 w 3857625"/>
              <a:gd name="connsiteY9" fmla="*/ 201816 h 1011441"/>
              <a:gd name="connsiteX10" fmla="*/ 3419475 w 3857625"/>
              <a:gd name="connsiteY10" fmla="*/ 20841 h 1011441"/>
              <a:gd name="connsiteX11" fmla="*/ 3857625 w 3857625"/>
              <a:gd name="connsiteY11" fmla="*/ 11316 h 101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625" h="1011441">
                <a:moveTo>
                  <a:pt x="0" y="1011441"/>
                </a:moveTo>
                <a:cubicBezTo>
                  <a:pt x="66675" y="928891"/>
                  <a:pt x="133350" y="846341"/>
                  <a:pt x="295275" y="839991"/>
                </a:cubicBezTo>
                <a:cubicBezTo>
                  <a:pt x="457200" y="833641"/>
                  <a:pt x="798513" y="984453"/>
                  <a:pt x="971550" y="973341"/>
                </a:cubicBezTo>
                <a:cubicBezTo>
                  <a:pt x="1144587" y="962229"/>
                  <a:pt x="1293813" y="860628"/>
                  <a:pt x="1333500" y="773316"/>
                </a:cubicBezTo>
                <a:cubicBezTo>
                  <a:pt x="1373187" y="686004"/>
                  <a:pt x="1166812" y="547891"/>
                  <a:pt x="1209675" y="449466"/>
                </a:cubicBezTo>
                <a:cubicBezTo>
                  <a:pt x="1252538" y="351041"/>
                  <a:pt x="1450975" y="224041"/>
                  <a:pt x="1590675" y="182766"/>
                </a:cubicBezTo>
                <a:cubicBezTo>
                  <a:pt x="1730375" y="141491"/>
                  <a:pt x="1901825" y="193878"/>
                  <a:pt x="2047875" y="201816"/>
                </a:cubicBezTo>
                <a:cubicBezTo>
                  <a:pt x="2193925" y="209753"/>
                  <a:pt x="2346325" y="220866"/>
                  <a:pt x="2466975" y="230391"/>
                </a:cubicBezTo>
                <a:cubicBezTo>
                  <a:pt x="2587625" y="239916"/>
                  <a:pt x="2668588" y="263728"/>
                  <a:pt x="2771775" y="258966"/>
                </a:cubicBezTo>
                <a:cubicBezTo>
                  <a:pt x="2874962" y="254204"/>
                  <a:pt x="2978150" y="241503"/>
                  <a:pt x="3086100" y="201816"/>
                </a:cubicBezTo>
                <a:cubicBezTo>
                  <a:pt x="3194050" y="162129"/>
                  <a:pt x="3290887" y="52591"/>
                  <a:pt x="3419475" y="20841"/>
                </a:cubicBezTo>
                <a:cubicBezTo>
                  <a:pt x="3548063" y="-10909"/>
                  <a:pt x="3702844" y="203"/>
                  <a:pt x="3857625" y="11316"/>
                </a:cubicBez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15">
            <a:extLst>
              <a:ext uri="{FF2B5EF4-FFF2-40B4-BE49-F238E27FC236}">
                <a16:creationId xmlns:a16="http://schemas.microsoft.com/office/drawing/2014/main" id="{DF812057-A06E-4D28-953E-C3E54B21F22B}"/>
              </a:ext>
            </a:extLst>
          </p:cNvPr>
          <p:cNvSpPr/>
          <p:nvPr/>
        </p:nvSpPr>
        <p:spPr>
          <a:xfrm>
            <a:off x="5100393" y="3924810"/>
            <a:ext cx="2081276" cy="2048081"/>
          </a:xfrm>
          <a:custGeom>
            <a:avLst/>
            <a:gdLst>
              <a:gd name="connsiteX0" fmla="*/ 0 w 933450"/>
              <a:gd name="connsiteY0" fmla="*/ 838200 h 838200"/>
              <a:gd name="connsiteX1" fmla="*/ 561975 w 933450"/>
              <a:gd name="connsiteY1" fmla="*/ 695325 h 838200"/>
              <a:gd name="connsiteX2" fmla="*/ 323850 w 933450"/>
              <a:gd name="connsiteY2" fmla="*/ 371475 h 838200"/>
              <a:gd name="connsiteX3" fmla="*/ 542925 w 933450"/>
              <a:gd name="connsiteY3" fmla="*/ 114300 h 838200"/>
              <a:gd name="connsiteX4" fmla="*/ 933450 w 93345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838200">
                <a:moveTo>
                  <a:pt x="0" y="838200"/>
                </a:moveTo>
                <a:cubicBezTo>
                  <a:pt x="254000" y="805656"/>
                  <a:pt x="508000" y="773112"/>
                  <a:pt x="561975" y="695325"/>
                </a:cubicBezTo>
                <a:cubicBezTo>
                  <a:pt x="615950" y="617538"/>
                  <a:pt x="327025" y="468312"/>
                  <a:pt x="323850" y="371475"/>
                </a:cubicBezTo>
                <a:cubicBezTo>
                  <a:pt x="320675" y="274638"/>
                  <a:pt x="441325" y="176213"/>
                  <a:pt x="542925" y="114300"/>
                </a:cubicBezTo>
                <a:cubicBezTo>
                  <a:pt x="644525" y="52387"/>
                  <a:pt x="788987" y="26193"/>
                  <a:pt x="93345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499133BD-1670-4D19-9E5A-A7917F78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09" flipH="1">
            <a:off x="6051564" y="3654772"/>
            <a:ext cx="661151" cy="5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D47F1B68-6FCD-4D83-879B-C77934A9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5309" flipH="1">
            <a:off x="3876064" y="4891480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E0F64202-500D-4D67-AA05-60AA40D6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711">
            <a:off x="3574681" y="4154096"/>
            <a:ext cx="895600" cy="4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33E915D1-B802-4819-B96F-D4E7FDEC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09" flipH="1">
            <a:off x="5066683" y="3590230"/>
            <a:ext cx="661151" cy="5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749ABB1-50F3-4029-A00B-3697AAA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2318" flipH="1">
            <a:off x="5698054" y="4824063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58038218-48BF-4B36-8B48-67BDDF4B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90" flipH="1">
            <a:off x="3375675" y="5428666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49E34110-8F5B-4DC9-9C09-A304C255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90" flipH="1">
            <a:off x="4069828" y="3765365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292A1C48-FFD0-4365-9021-83A2AACE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4279" flipH="1">
            <a:off x="3727611" y="4488132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E6BDD8A7-4C8D-486D-8FCF-97159E65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90" flipH="1">
            <a:off x="5767752" y="4213727"/>
            <a:ext cx="474828" cy="3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53F7AFC5-2D8E-4011-89FB-BF40A481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1832">
            <a:off x="5906737" y="4422782"/>
            <a:ext cx="895600" cy="4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E91BDFF5-5CF9-48A4-A631-25C6DC1D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77">
            <a:off x="6742179" y="3825653"/>
            <a:ext cx="895600" cy="4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E4AF9E3-B19E-4D93-AE39-CE79CE81BA97}"/>
              </a:ext>
            </a:extLst>
          </p:cNvPr>
          <p:cNvSpPr txBox="1"/>
          <p:nvPr/>
        </p:nvSpPr>
        <p:spPr>
          <a:xfrm>
            <a:off x="0" y="225394"/>
            <a:ext cx="12192000" cy="50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/>
              <a:t>α-avledare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82554" y="5972891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Norconsult 2017</a:t>
            </a:r>
          </a:p>
        </p:txBody>
      </p:sp>
    </p:spTree>
    <p:extLst>
      <p:ext uri="{BB962C8B-B14F-4D97-AF65-F5344CB8AC3E}">
        <p14:creationId xmlns:p14="http://schemas.microsoft.com/office/powerpoint/2010/main" val="235717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B8D6DF4-FAE0-4B58-B0CF-980FF3B544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" y="775185"/>
            <a:ext cx="11042516" cy="5899493"/>
          </a:xfrm>
          <a:prstGeom prst="rect">
            <a:avLst/>
          </a:prstGeom>
        </p:spPr>
      </p:pic>
      <p:sp>
        <p:nvSpPr>
          <p:cNvPr id="4" name="Frihandsfigur 13">
            <a:extLst>
              <a:ext uri="{FF2B5EF4-FFF2-40B4-BE49-F238E27FC236}">
                <a16:creationId xmlns:a16="http://schemas.microsoft.com/office/drawing/2014/main" id="{FD7D136E-3439-4E14-9565-2864EE8DBE46}"/>
              </a:ext>
            </a:extLst>
          </p:cNvPr>
          <p:cNvSpPr/>
          <p:nvPr/>
        </p:nvSpPr>
        <p:spPr>
          <a:xfrm>
            <a:off x="1051033" y="4351860"/>
            <a:ext cx="1370321" cy="590268"/>
          </a:xfrm>
          <a:custGeom>
            <a:avLst/>
            <a:gdLst>
              <a:gd name="connsiteX0" fmla="*/ 0 w 590550"/>
              <a:gd name="connsiteY0" fmla="*/ 479665 h 479665"/>
              <a:gd name="connsiteX1" fmla="*/ 142875 w 590550"/>
              <a:gd name="connsiteY1" fmla="*/ 108190 h 479665"/>
              <a:gd name="connsiteX2" fmla="*/ 419100 w 590550"/>
              <a:gd name="connsiteY2" fmla="*/ 12940 h 479665"/>
              <a:gd name="connsiteX3" fmla="*/ 590550 w 590550"/>
              <a:gd name="connsiteY3" fmla="*/ 3415 h 4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0" h="479665">
                <a:moveTo>
                  <a:pt x="0" y="479665"/>
                </a:moveTo>
                <a:cubicBezTo>
                  <a:pt x="36512" y="332821"/>
                  <a:pt x="73025" y="185977"/>
                  <a:pt x="142875" y="108190"/>
                </a:cubicBezTo>
                <a:cubicBezTo>
                  <a:pt x="212725" y="30403"/>
                  <a:pt x="344488" y="30402"/>
                  <a:pt x="419100" y="12940"/>
                </a:cubicBezTo>
                <a:cubicBezTo>
                  <a:pt x="493712" y="-4522"/>
                  <a:pt x="542131" y="-554"/>
                  <a:pt x="590550" y="341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14">
            <a:extLst>
              <a:ext uri="{FF2B5EF4-FFF2-40B4-BE49-F238E27FC236}">
                <a16:creationId xmlns:a16="http://schemas.microsoft.com/office/drawing/2014/main" id="{6FB0EA39-EBCE-4DD8-974B-24AE84ABDBFC}"/>
              </a:ext>
            </a:extLst>
          </p:cNvPr>
          <p:cNvSpPr/>
          <p:nvPr/>
        </p:nvSpPr>
        <p:spPr>
          <a:xfrm>
            <a:off x="2983759" y="3399956"/>
            <a:ext cx="7393454" cy="921303"/>
          </a:xfrm>
          <a:custGeom>
            <a:avLst/>
            <a:gdLst>
              <a:gd name="connsiteX0" fmla="*/ 0 w 3248025"/>
              <a:gd name="connsiteY0" fmla="*/ 382338 h 382338"/>
              <a:gd name="connsiteX1" fmla="*/ 190500 w 3248025"/>
              <a:gd name="connsiteY1" fmla="*/ 306138 h 382338"/>
              <a:gd name="connsiteX2" fmla="*/ 352425 w 3248025"/>
              <a:gd name="connsiteY2" fmla="*/ 372813 h 382338"/>
              <a:gd name="connsiteX3" fmla="*/ 561975 w 3248025"/>
              <a:gd name="connsiteY3" fmla="*/ 268038 h 382338"/>
              <a:gd name="connsiteX4" fmla="*/ 800100 w 3248025"/>
              <a:gd name="connsiteY4" fmla="*/ 248988 h 382338"/>
              <a:gd name="connsiteX5" fmla="*/ 1190625 w 3248025"/>
              <a:gd name="connsiteY5" fmla="*/ 87063 h 382338"/>
              <a:gd name="connsiteX6" fmla="*/ 1400175 w 3248025"/>
              <a:gd name="connsiteY6" fmla="*/ 39438 h 382338"/>
              <a:gd name="connsiteX7" fmla="*/ 1838325 w 3248025"/>
              <a:gd name="connsiteY7" fmla="*/ 220413 h 382338"/>
              <a:gd name="connsiteX8" fmla="*/ 2286000 w 3248025"/>
              <a:gd name="connsiteY8" fmla="*/ 106113 h 382338"/>
              <a:gd name="connsiteX9" fmla="*/ 2695575 w 3248025"/>
              <a:gd name="connsiteY9" fmla="*/ 1338 h 382338"/>
              <a:gd name="connsiteX10" fmla="*/ 2981325 w 3248025"/>
              <a:gd name="connsiteY10" fmla="*/ 182313 h 382338"/>
              <a:gd name="connsiteX11" fmla="*/ 3248025 w 3248025"/>
              <a:gd name="connsiteY11" fmla="*/ 29913 h 3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8025" h="382338">
                <a:moveTo>
                  <a:pt x="0" y="382338"/>
                </a:moveTo>
                <a:cubicBezTo>
                  <a:pt x="65881" y="345031"/>
                  <a:pt x="131763" y="307725"/>
                  <a:pt x="190500" y="306138"/>
                </a:cubicBezTo>
                <a:cubicBezTo>
                  <a:pt x="249237" y="304551"/>
                  <a:pt x="290513" y="379163"/>
                  <a:pt x="352425" y="372813"/>
                </a:cubicBezTo>
                <a:cubicBezTo>
                  <a:pt x="414338" y="366463"/>
                  <a:pt x="487362" y="288676"/>
                  <a:pt x="561975" y="268038"/>
                </a:cubicBezTo>
                <a:cubicBezTo>
                  <a:pt x="636588" y="247400"/>
                  <a:pt x="695325" y="279150"/>
                  <a:pt x="800100" y="248988"/>
                </a:cubicBezTo>
                <a:cubicBezTo>
                  <a:pt x="904875" y="218826"/>
                  <a:pt x="1090613" y="121988"/>
                  <a:pt x="1190625" y="87063"/>
                </a:cubicBezTo>
                <a:cubicBezTo>
                  <a:pt x="1290637" y="52138"/>
                  <a:pt x="1292225" y="17213"/>
                  <a:pt x="1400175" y="39438"/>
                </a:cubicBezTo>
                <a:cubicBezTo>
                  <a:pt x="1508125" y="61663"/>
                  <a:pt x="1690688" y="209301"/>
                  <a:pt x="1838325" y="220413"/>
                </a:cubicBezTo>
                <a:cubicBezTo>
                  <a:pt x="1985962" y="231525"/>
                  <a:pt x="2286000" y="106113"/>
                  <a:pt x="2286000" y="106113"/>
                </a:cubicBezTo>
                <a:cubicBezTo>
                  <a:pt x="2428875" y="69601"/>
                  <a:pt x="2579688" y="-11362"/>
                  <a:pt x="2695575" y="1338"/>
                </a:cubicBezTo>
                <a:cubicBezTo>
                  <a:pt x="2811462" y="14038"/>
                  <a:pt x="2889250" y="177551"/>
                  <a:pt x="2981325" y="182313"/>
                </a:cubicBezTo>
                <a:cubicBezTo>
                  <a:pt x="3073400" y="187075"/>
                  <a:pt x="3160712" y="108494"/>
                  <a:pt x="3248025" y="29913"/>
                </a:cubicBez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9A8B52C7-7464-4F29-942B-87BF865A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4076629" y="3734249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F1C91655-B29F-49BF-99AA-A5C55D55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711">
            <a:off x="1068178" y="4685906"/>
            <a:ext cx="1163062" cy="5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B162233-B013-4387-AEC1-9543149F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2598360" y="4547461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A324A2C8-BDDE-4488-8665-EA16314E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1494715" y="4116712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60D7A40A-4705-4A3C-9B2C-D56BE6E1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14" y="3943372"/>
            <a:ext cx="911568" cy="4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D0CAB98-2747-4593-9865-EB8E95CB9452}"/>
              </a:ext>
            </a:extLst>
          </p:cNvPr>
          <p:cNvSpPr txBox="1"/>
          <p:nvPr/>
        </p:nvSpPr>
        <p:spPr>
          <a:xfrm>
            <a:off x="0" y="8538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Dubbel β-avledare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4292" y="6305346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Norconsult 2017</a:t>
            </a:r>
          </a:p>
        </p:txBody>
      </p:sp>
    </p:spTree>
    <p:extLst>
      <p:ext uri="{BB962C8B-B14F-4D97-AF65-F5344CB8AC3E}">
        <p14:creationId xmlns:p14="http://schemas.microsoft.com/office/powerpoint/2010/main" val="38678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1" y="807232"/>
            <a:ext cx="10441827" cy="5646321"/>
          </a:xfrm>
          <a:prstGeom prst="rect">
            <a:avLst/>
          </a:prstGeom>
          <a:ln>
            <a:noFill/>
          </a:ln>
        </p:spPr>
      </p:pic>
      <p:sp>
        <p:nvSpPr>
          <p:cNvPr id="4" name="textruta 11">
            <a:extLst>
              <a:ext uri="{FF2B5EF4-FFF2-40B4-BE49-F238E27FC236}">
                <a16:creationId xmlns:a16="http://schemas.microsoft.com/office/drawing/2014/main" id="{CD0CAB98-2747-4593-9865-EB8E95CB9452}"/>
              </a:ext>
            </a:extLst>
          </p:cNvPr>
          <p:cNvSpPr txBox="1"/>
          <p:nvPr/>
        </p:nvSpPr>
        <p:spPr>
          <a:xfrm>
            <a:off x="0" y="16571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i="1" dirty="0"/>
              <a:t>Inverterad</a:t>
            </a:r>
            <a:r>
              <a:rPr lang="sv-SE" sz="3600" dirty="0"/>
              <a:t> dubbel β-avledare</a:t>
            </a:r>
          </a:p>
        </p:txBody>
      </p:sp>
      <p:sp>
        <p:nvSpPr>
          <p:cNvPr id="5" name="Freeform 4"/>
          <p:cNvSpPr/>
          <p:nvPr/>
        </p:nvSpPr>
        <p:spPr>
          <a:xfrm>
            <a:off x="2813538" y="5222631"/>
            <a:ext cx="1477108" cy="949569"/>
          </a:xfrm>
          <a:custGeom>
            <a:avLst/>
            <a:gdLst>
              <a:gd name="connsiteX0" fmla="*/ 0 w 1477108"/>
              <a:gd name="connsiteY0" fmla="*/ 949569 h 949569"/>
              <a:gd name="connsiteX1" fmla="*/ 967154 w 1477108"/>
              <a:gd name="connsiteY1" fmla="*/ 826477 h 949569"/>
              <a:gd name="connsiteX2" fmla="*/ 1213339 w 1477108"/>
              <a:gd name="connsiteY2" fmla="*/ 474784 h 949569"/>
              <a:gd name="connsiteX3" fmla="*/ 1477108 w 1477108"/>
              <a:gd name="connsiteY3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08" h="949569">
                <a:moveTo>
                  <a:pt x="0" y="949569"/>
                </a:moveTo>
                <a:cubicBezTo>
                  <a:pt x="382465" y="927588"/>
                  <a:pt x="764931" y="905608"/>
                  <a:pt x="967154" y="826477"/>
                </a:cubicBezTo>
                <a:cubicBezTo>
                  <a:pt x="1169377" y="747346"/>
                  <a:pt x="1128347" y="612530"/>
                  <a:pt x="1213339" y="474784"/>
                </a:cubicBezTo>
                <a:cubicBezTo>
                  <a:pt x="1298331" y="337038"/>
                  <a:pt x="1387719" y="168519"/>
                  <a:pt x="1477108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5"/>
          <p:cNvSpPr/>
          <p:nvPr/>
        </p:nvSpPr>
        <p:spPr>
          <a:xfrm>
            <a:off x="4695092" y="3534508"/>
            <a:ext cx="3622431" cy="1635369"/>
          </a:xfrm>
          <a:custGeom>
            <a:avLst/>
            <a:gdLst>
              <a:gd name="connsiteX0" fmla="*/ 0 w 3622431"/>
              <a:gd name="connsiteY0" fmla="*/ 1635369 h 1635369"/>
              <a:gd name="connsiteX1" fmla="*/ 281354 w 3622431"/>
              <a:gd name="connsiteY1" fmla="*/ 1424354 h 1635369"/>
              <a:gd name="connsiteX2" fmla="*/ 650631 w 3622431"/>
              <a:gd name="connsiteY2" fmla="*/ 1266092 h 1635369"/>
              <a:gd name="connsiteX3" fmla="*/ 949570 w 3622431"/>
              <a:gd name="connsiteY3" fmla="*/ 1230923 h 1635369"/>
              <a:gd name="connsiteX4" fmla="*/ 1318846 w 3622431"/>
              <a:gd name="connsiteY4" fmla="*/ 1002323 h 1635369"/>
              <a:gd name="connsiteX5" fmla="*/ 1740877 w 3622431"/>
              <a:gd name="connsiteY5" fmla="*/ 844061 h 1635369"/>
              <a:gd name="connsiteX6" fmla="*/ 1969477 w 3622431"/>
              <a:gd name="connsiteY6" fmla="*/ 791307 h 1635369"/>
              <a:gd name="connsiteX7" fmla="*/ 2286000 w 3622431"/>
              <a:gd name="connsiteY7" fmla="*/ 650630 h 1635369"/>
              <a:gd name="connsiteX8" fmla="*/ 2655277 w 3622431"/>
              <a:gd name="connsiteY8" fmla="*/ 597877 h 1635369"/>
              <a:gd name="connsiteX9" fmla="*/ 2866293 w 3622431"/>
              <a:gd name="connsiteY9" fmla="*/ 439615 h 1635369"/>
              <a:gd name="connsiteX10" fmla="*/ 3200400 w 3622431"/>
              <a:gd name="connsiteY10" fmla="*/ 175846 h 1635369"/>
              <a:gd name="connsiteX11" fmla="*/ 3622431 w 3622431"/>
              <a:gd name="connsiteY11" fmla="*/ 0 h 163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431" h="1635369">
                <a:moveTo>
                  <a:pt x="0" y="1635369"/>
                </a:moveTo>
                <a:cubicBezTo>
                  <a:pt x="86458" y="1560634"/>
                  <a:pt x="172916" y="1485900"/>
                  <a:pt x="281354" y="1424354"/>
                </a:cubicBezTo>
                <a:cubicBezTo>
                  <a:pt x="389792" y="1362808"/>
                  <a:pt x="539262" y="1298331"/>
                  <a:pt x="650631" y="1266092"/>
                </a:cubicBezTo>
                <a:cubicBezTo>
                  <a:pt x="762000" y="1233853"/>
                  <a:pt x="838201" y="1274884"/>
                  <a:pt x="949570" y="1230923"/>
                </a:cubicBezTo>
                <a:cubicBezTo>
                  <a:pt x="1060939" y="1186961"/>
                  <a:pt x="1186962" y="1066800"/>
                  <a:pt x="1318846" y="1002323"/>
                </a:cubicBezTo>
                <a:cubicBezTo>
                  <a:pt x="1450730" y="937846"/>
                  <a:pt x="1632439" y="879230"/>
                  <a:pt x="1740877" y="844061"/>
                </a:cubicBezTo>
                <a:cubicBezTo>
                  <a:pt x="1849315" y="808892"/>
                  <a:pt x="1878623" y="823545"/>
                  <a:pt x="1969477" y="791307"/>
                </a:cubicBezTo>
                <a:cubicBezTo>
                  <a:pt x="2060331" y="759068"/>
                  <a:pt x="2171700" y="682868"/>
                  <a:pt x="2286000" y="650630"/>
                </a:cubicBezTo>
                <a:cubicBezTo>
                  <a:pt x="2400300" y="618392"/>
                  <a:pt x="2558562" y="633046"/>
                  <a:pt x="2655277" y="597877"/>
                </a:cubicBezTo>
                <a:cubicBezTo>
                  <a:pt x="2751992" y="562708"/>
                  <a:pt x="2775439" y="509953"/>
                  <a:pt x="2866293" y="439615"/>
                </a:cubicBezTo>
                <a:cubicBezTo>
                  <a:pt x="2957147" y="369277"/>
                  <a:pt x="3074377" y="249115"/>
                  <a:pt x="3200400" y="175846"/>
                </a:cubicBezTo>
                <a:cubicBezTo>
                  <a:pt x="3326423" y="102577"/>
                  <a:pt x="3474427" y="51288"/>
                  <a:pt x="3622431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eeform 6"/>
          <p:cNvSpPr/>
          <p:nvPr/>
        </p:nvSpPr>
        <p:spPr>
          <a:xfrm>
            <a:off x="1371600" y="4747846"/>
            <a:ext cx="1847777" cy="624950"/>
          </a:xfrm>
          <a:custGeom>
            <a:avLst/>
            <a:gdLst>
              <a:gd name="connsiteX0" fmla="*/ 0 w 1847777"/>
              <a:gd name="connsiteY0" fmla="*/ 597877 h 624950"/>
              <a:gd name="connsiteX1" fmla="*/ 703385 w 1847777"/>
              <a:gd name="connsiteY1" fmla="*/ 597877 h 624950"/>
              <a:gd name="connsiteX2" fmla="*/ 1230923 w 1847777"/>
              <a:gd name="connsiteY2" fmla="*/ 316523 h 624950"/>
              <a:gd name="connsiteX3" fmla="*/ 1793631 w 1847777"/>
              <a:gd name="connsiteY3" fmla="*/ 52754 h 624950"/>
              <a:gd name="connsiteX4" fmla="*/ 1793631 w 1847777"/>
              <a:gd name="connsiteY4" fmla="*/ 0 h 6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777" h="624950">
                <a:moveTo>
                  <a:pt x="0" y="597877"/>
                </a:moveTo>
                <a:cubicBezTo>
                  <a:pt x="249115" y="621323"/>
                  <a:pt x="498231" y="644769"/>
                  <a:pt x="703385" y="597877"/>
                </a:cubicBezTo>
                <a:cubicBezTo>
                  <a:pt x="908539" y="550985"/>
                  <a:pt x="1049216" y="407377"/>
                  <a:pt x="1230923" y="316523"/>
                </a:cubicBezTo>
                <a:cubicBezTo>
                  <a:pt x="1412630" y="225669"/>
                  <a:pt x="1699846" y="105508"/>
                  <a:pt x="1793631" y="52754"/>
                </a:cubicBezTo>
                <a:cubicBezTo>
                  <a:pt x="1887416" y="0"/>
                  <a:pt x="1840523" y="0"/>
                  <a:pt x="1793631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3499338" y="1789371"/>
            <a:ext cx="1828800" cy="2870552"/>
          </a:xfrm>
          <a:custGeom>
            <a:avLst/>
            <a:gdLst>
              <a:gd name="connsiteX0" fmla="*/ 0 w 1828800"/>
              <a:gd name="connsiteY0" fmla="*/ 2870552 h 2870552"/>
              <a:gd name="connsiteX1" fmla="*/ 228600 w 1828800"/>
              <a:gd name="connsiteY1" fmla="*/ 2729875 h 2870552"/>
              <a:gd name="connsiteX2" fmla="*/ 422031 w 1828800"/>
              <a:gd name="connsiteY2" fmla="*/ 2325429 h 2870552"/>
              <a:gd name="connsiteX3" fmla="*/ 808893 w 1828800"/>
              <a:gd name="connsiteY3" fmla="*/ 2096829 h 2870552"/>
              <a:gd name="connsiteX4" fmla="*/ 1055077 w 1828800"/>
              <a:gd name="connsiteY4" fmla="*/ 1885814 h 2870552"/>
              <a:gd name="connsiteX5" fmla="*/ 1529862 w 1828800"/>
              <a:gd name="connsiteY5" fmla="*/ 1692383 h 2870552"/>
              <a:gd name="connsiteX6" fmla="*/ 1635370 w 1828800"/>
              <a:gd name="connsiteY6" fmla="*/ 1551706 h 2870552"/>
              <a:gd name="connsiteX7" fmla="*/ 1178170 w 1828800"/>
              <a:gd name="connsiteY7" fmla="*/ 1428614 h 2870552"/>
              <a:gd name="connsiteX8" fmla="*/ 879231 w 1828800"/>
              <a:gd name="connsiteY8" fmla="*/ 1340691 h 2870552"/>
              <a:gd name="connsiteX9" fmla="*/ 668216 w 1828800"/>
              <a:gd name="connsiteY9" fmla="*/ 1252767 h 2870552"/>
              <a:gd name="connsiteX10" fmla="*/ 527539 w 1828800"/>
              <a:gd name="connsiteY10" fmla="*/ 1076921 h 2870552"/>
              <a:gd name="connsiteX11" fmla="*/ 316524 w 1828800"/>
              <a:gd name="connsiteY11" fmla="*/ 936244 h 2870552"/>
              <a:gd name="connsiteX12" fmla="*/ 298939 w 1828800"/>
              <a:gd name="connsiteY12" fmla="*/ 830737 h 2870552"/>
              <a:gd name="connsiteX13" fmla="*/ 597877 w 1828800"/>
              <a:gd name="connsiteY13" fmla="*/ 602137 h 2870552"/>
              <a:gd name="connsiteX14" fmla="*/ 1125416 w 1828800"/>
              <a:gd name="connsiteY14" fmla="*/ 320783 h 2870552"/>
              <a:gd name="connsiteX15" fmla="*/ 1494693 w 1828800"/>
              <a:gd name="connsiteY15" fmla="*/ 92183 h 2870552"/>
              <a:gd name="connsiteX16" fmla="*/ 1688124 w 1828800"/>
              <a:gd name="connsiteY16" fmla="*/ 4260 h 2870552"/>
              <a:gd name="connsiteX17" fmla="*/ 1828800 w 1828800"/>
              <a:gd name="connsiteY17" fmla="*/ 21844 h 28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8800" h="2870552">
                <a:moveTo>
                  <a:pt x="0" y="2870552"/>
                </a:moveTo>
                <a:cubicBezTo>
                  <a:pt x="79131" y="2845640"/>
                  <a:pt x="158262" y="2820729"/>
                  <a:pt x="228600" y="2729875"/>
                </a:cubicBezTo>
                <a:cubicBezTo>
                  <a:pt x="298938" y="2639021"/>
                  <a:pt x="325316" y="2430937"/>
                  <a:pt x="422031" y="2325429"/>
                </a:cubicBezTo>
                <a:cubicBezTo>
                  <a:pt x="518746" y="2219921"/>
                  <a:pt x="703385" y="2170098"/>
                  <a:pt x="808893" y="2096829"/>
                </a:cubicBezTo>
                <a:cubicBezTo>
                  <a:pt x="914401" y="2023560"/>
                  <a:pt x="934916" y="1953222"/>
                  <a:pt x="1055077" y="1885814"/>
                </a:cubicBezTo>
                <a:cubicBezTo>
                  <a:pt x="1175238" y="1818406"/>
                  <a:pt x="1433147" y="1748068"/>
                  <a:pt x="1529862" y="1692383"/>
                </a:cubicBezTo>
                <a:cubicBezTo>
                  <a:pt x="1626577" y="1636698"/>
                  <a:pt x="1693985" y="1595667"/>
                  <a:pt x="1635370" y="1551706"/>
                </a:cubicBezTo>
                <a:cubicBezTo>
                  <a:pt x="1576755" y="1507745"/>
                  <a:pt x="1304193" y="1463783"/>
                  <a:pt x="1178170" y="1428614"/>
                </a:cubicBezTo>
                <a:cubicBezTo>
                  <a:pt x="1052147" y="1393445"/>
                  <a:pt x="964223" y="1369999"/>
                  <a:pt x="879231" y="1340691"/>
                </a:cubicBezTo>
                <a:cubicBezTo>
                  <a:pt x="794239" y="1311383"/>
                  <a:pt x="726831" y="1296729"/>
                  <a:pt x="668216" y="1252767"/>
                </a:cubicBezTo>
                <a:cubicBezTo>
                  <a:pt x="609601" y="1208805"/>
                  <a:pt x="586154" y="1129675"/>
                  <a:pt x="527539" y="1076921"/>
                </a:cubicBezTo>
                <a:cubicBezTo>
                  <a:pt x="468924" y="1024167"/>
                  <a:pt x="354624" y="977275"/>
                  <a:pt x="316524" y="936244"/>
                </a:cubicBezTo>
                <a:cubicBezTo>
                  <a:pt x="278424" y="895213"/>
                  <a:pt x="252047" y="886421"/>
                  <a:pt x="298939" y="830737"/>
                </a:cubicBezTo>
                <a:cubicBezTo>
                  <a:pt x="345831" y="775053"/>
                  <a:pt x="460131" y="687129"/>
                  <a:pt x="597877" y="602137"/>
                </a:cubicBezTo>
                <a:cubicBezTo>
                  <a:pt x="735623" y="517145"/>
                  <a:pt x="975947" y="405775"/>
                  <a:pt x="1125416" y="320783"/>
                </a:cubicBezTo>
                <a:cubicBezTo>
                  <a:pt x="1274885" y="235791"/>
                  <a:pt x="1400908" y="144937"/>
                  <a:pt x="1494693" y="92183"/>
                </a:cubicBezTo>
                <a:cubicBezTo>
                  <a:pt x="1588478" y="39429"/>
                  <a:pt x="1632440" y="15983"/>
                  <a:pt x="1688124" y="4260"/>
                </a:cubicBezTo>
                <a:cubicBezTo>
                  <a:pt x="1743808" y="-7463"/>
                  <a:pt x="1786304" y="7190"/>
                  <a:pt x="1828800" y="2184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F1C91655-B29F-49BF-99AA-A5C55D55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711">
            <a:off x="1684284" y="4695974"/>
            <a:ext cx="1163062" cy="5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B162233-B013-4387-AEC1-9543149F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3236704" y="4091989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B162233-B013-4387-AEC1-9543149F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5527474" y="4360017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B162233-B013-4387-AEC1-9543149F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6807358" y="3950925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eafoodinschools.org/sites/default/files/imagecache/gallery_main/salmon_smolt4-6987.jpg">
            <a:extLst>
              <a:ext uri="{FF2B5EF4-FFF2-40B4-BE49-F238E27FC236}">
                <a16:creationId xmlns:a16="http://schemas.microsoft.com/office/drawing/2014/main" id="{8B162233-B013-4387-AEC1-9543149F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1" r="9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4" flipH="1">
            <a:off x="4098349" y="1990628"/>
            <a:ext cx="630776" cy="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F1C91655-B29F-49BF-99AA-A5C55D55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290">
            <a:off x="3074447" y="5478558"/>
            <a:ext cx="1163062" cy="5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extra.lansstyrelsen.se/projektenningdalsalven/SiteCollectionImages/fiskarter-i-enningdalsalven/lax-tommy-gustavsson.jpg">
            <a:extLst>
              <a:ext uri="{FF2B5EF4-FFF2-40B4-BE49-F238E27FC236}">
                <a16:creationId xmlns:a16="http://schemas.microsoft.com/office/drawing/2014/main" id="{F1C91655-B29F-49BF-99AA-A5C55D55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372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290">
            <a:off x="4504835" y="4646095"/>
            <a:ext cx="1163062" cy="5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5191" y="6084221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Norconsult 2017</a:t>
            </a:r>
          </a:p>
        </p:txBody>
      </p:sp>
    </p:spTree>
    <p:extLst>
      <p:ext uri="{BB962C8B-B14F-4D97-AF65-F5344CB8AC3E}">
        <p14:creationId xmlns:p14="http://schemas.microsoft.com/office/powerpoint/2010/main" val="65804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427</Words>
  <Application>Microsoft Office PowerPoint</Application>
  <PresentationFormat>Bredbild</PresentationFormat>
  <Paragraphs>91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En lång lax-färd mot natt – ett drama i åtta delar</vt:lpstr>
      <vt:lpstr>PowerPoint-presentation</vt:lpstr>
      <vt:lpstr>Generella problem vid fiskens nedströmsvandring och passage av kraftverk</vt:lpstr>
      <vt:lpstr>PowerPoint-presentation</vt:lpstr>
      <vt:lpstr>PowerPoint-presentation</vt:lpstr>
      <vt:lpstr>Lösningar Klarälven</vt:lpstr>
      <vt:lpstr>PowerPoint-presentation</vt:lpstr>
      <vt:lpstr>PowerPoint-presentation</vt:lpstr>
      <vt:lpstr>PowerPoint-presentation</vt:lpstr>
      <vt:lpstr>PowerPoint-presentation</vt:lpstr>
      <vt:lpstr>Hur går vi vidare?</vt:lpstr>
      <vt:lpstr>Tack för uppmärksamheten!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Laxens vandring nedför Klarälven – ett tragiskt drama i åtta delar</dc:title>
  <dc:creator>Användaren</dc:creator>
  <cp:lastModifiedBy>Gustafsson Pär</cp:lastModifiedBy>
  <cp:revision>32</cp:revision>
  <dcterms:created xsi:type="dcterms:W3CDTF">2017-12-05T22:26:37Z</dcterms:created>
  <dcterms:modified xsi:type="dcterms:W3CDTF">2017-12-07T10:26:35Z</dcterms:modified>
</cp:coreProperties>
</file>