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21"/>
  </p:notesMasterIdLst>
  <p:sldIdLst>
    <p:sldId id="259" r:id="rId2"/>
    <p:sldId id="263" r:id="rId3"/>
    <p:sldId id="258" r:id="rId4"/>
    <p:sldId id="260" r:id="rId5"/>
    <p:sldId id="261" r:id="rId6"/>
    <p:sldId id="270" r:id="rId7"/>
    <p:sldId id="262" r:id="rId8"/>
    <p:sldId id="277" r:id="rId9"/>
    <p:sldId id="264" r:id="rId10"/>
    <p:sldId id="267" r:id="rId11"/>
    <p:sldId id="268" r:id="rId12"/>
    <p:sldId id="269" r:id="rId13"/>
    <p:sldId id="271" r:id="rId14"/>
    <p:sldId id="272" r:id="rId15"/>
    <p:sldId id="265" r:id="rId16"/>
    <p:sldId id="273" r:id="rId17"/>
    <p:sldId id="274" r:id="rId18"/>
    <p:sldId id="275" r:id="rId19"/>
    <p:sldId id="276" r:id="rId20"/>
  </p:sldIdLst>
  <p:sldSz cx="10691813" cy="7559675"/>
  <p:notesSz cx="6858000" cy="9144000"/>
  <p:defaultTextStyle>
    <a:defPPr>
      <a:defRPr lang="en-US"/>
    </a:defPPr>
    <a:lvl1pPr marL="0" algn="l" defTabSz="521437" rtl="0" eaLnBrk="1" latinLnBrk="0" hangingPunct="1">
      <a:defRPr sz="2053" kern="1200">
        <a:solidFill>
          <a:schemeClr val="tx1"/>
        </a:solidFill>
        <a:latin typeface="+mn-lt"/>
        <a:ea typeface="+mn-ea"/>
        <a:cs typeface="+mn-cs"/>
      </a:defRPr>
    </a:lvl1pPr>
    <a:lvl2pPr marL="521437" algn="l" defTabSz="521437" rtl="0" eaLnBrk="1" latinLnBrk="0" hangingPunct="1">
      <a:defRPr sz="2053" kern="1200">
        <a:solidFill>
          <a:schemeClr val="tx1"/>
        </a:solidFill>
        <a:latin typeface="+mn-lt"/>
        <a:ea typeface="+mn-ea"/>
        <a:cs typeface="+mn-cs"/>
      </a:defRPr>
    </a:lvl2pPr>
    <a:lvl3pPr marL="1042873" algn="l" defTabSz="521437" rtl="0" eaLnBrk="1" latinLnBrk="0" hangingPunct="1">
      <a:defRPr sz="2053" kern="1200">
        <a:solidFill>
          <a:schemeClr val="tx1"/>
        </a:solidFill>
        <a:latin typeface="+mn-lt"/>
        <a:ea typeface="+mn-ea"/>
        <a:cs typeface="+mn-cs"/>
      </a:defRPr>
    </a:lvl3pPr>
    <a:lvl4pPr marL="1564310" algn="l" defTabSz="521437" rtl="0" eaLnBrk="1" latinLnBrk="0" hangingPunct="1">
      <a:defRPr sz="2053" kern="1200">
        <a:solidFill>
          <a:schemeClr val="tx1"/>
        </a:solidFill>
        <a:latin typeface="+mn-lt"/>
        <a:ea typeface="+mn-ea"/>
        <a:cs typeface="+mn-cs"/>
      </a:defRPr>
    </a:lvl4pPr>
    <a:lvl5pPr marL="2085746" algn="l" defTabSz="521437" rtl="0" eaLnBrk="1" latinLnBrk="0" hangingPunct="1">
      <a:defRPr sz="2053" kern="1200">
        <a:solidFill>
          <a:schemeClr val="tx1"/>
        </a:solidFill>
        <a:latin typeface="+mn-lt"/>
        <a:ea typeface="+mn-ea"/>
        <a:cs typeface="+mn-cs"/>
      </a:defRPr>
    </a:lvl5pPr>
    <a:lvl6pPr marL="2607183" algn="l" defTabSz="521437" rtl="0" eaLnBrk="1" latinLnBrk="0" hangingPunct="1">
      <a:defRPr sz="2053" kern="1200">
        <a:solidFill>
          <a:schemeClr val="tx1"/>
        </a:solidFill>
        <a:latin typeface="+mn-lt"/>
        <a:ea typeface="+mn-ea"/>
        <a:cs typeface="+mn-cs"/>
      </a:defRPr>
    </a:lvl6pPr>
    <a:lvl7pPr marL="3128620" algn="l" defTabSz="521437" rtl="0" eaLnBrk="1" latinLnBrk="0" hangingPunct="1">
      <a:defRPr sz="2053" kern="1200">
        <a:solidFill>
          <a:schemeClr val="tx1"/>
        </a:solidFill>
        <a:latin typeface="+mn-lt"/>
        <a:ea typeface="+mn-ea"/>
        <a:cs typeface="+mn-cs"/>
      </a:defRPr>
    </a:lvl7pPr>
    <a:lvl8pPr marL="3650056" algn="l" defTabSz="521437" rtl="0" eaLnBrk="1" latinLnBrk="0" hangingPunct="1">
      <a:defRPr sz="2053" kern="1200">
        <a:solidFill>
          <a:schemeClr val="tx1"/>
        </a:solidFill>
        <a:latin typeface="+mn-lt"/>
        <a:ea typeface="+mn-ea"/>
        <a:cs typeface="+mn-cs"/>
      </a:defRPr>
    </a:lvl8pPr>
    <a:lvl9pPr marL="4171493" algn="l" defTabSz="521437"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5" autoAdjust="0"/>
    <p:restoredTop sz="79074" autoAdjust="0"/>
  </p:normalViewPr>
  <p:slideViewPr>
    <p:cSldViewPr snapToGrid="0">
      <p:cViewPr varScale="1">
        <p:scale>
          <a:sx n="129" d="100"/>
          <a:sy n="129" d="100"/>
        </p:scale>
        <p:origin x="1344" y="2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7B8B5-05E8-4DA9-9511-8AB0702A4077}" type="datetimeFigureOut">
              <a:rPr lang="nb-NO" smtClean="0"/>
              <a:t>23.08.2019</a:t>
            </a:fld>
            <a:endParaRPr lang="nb-NO"/>
          </a:p>
        </p:txBody>
      </p:sp>
      <p:sp>
        <p:nvSpPr>
          <p:cNvPr id="4" name="Plassholder for lysbilde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D0336-A1C2-4205-BC39-9F5FF36DDA5E}" type="slidenum">
              <a:rPr lang="nb-NO" smtClean="0"/>
              <a:t>‹Nr.›</a:t>
            </a:fld>
            <a:endParaRPr lang="nb-NO"/>
          </a:p>
        </p:txBody>
      </p:sp>
    </p:spTree>
    <p:extLst>
      <p:ext uri="{BB962C8B-B14F-4D97-AF65-F5344CB8AC3E}">
        <p14:creationId xmlns:p14="http://schemas.microsoft.com/office/powerpoint/2010/main" val="1423949429"/>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Berätta om skillnaden mellan ett spår/fotavtryck och andra spårtecken som djur lämnar efter sig.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Spår – fotavtryck / spårstämpel</a:t>
            </a:r>
          </a:p>
          <a:p>
            <a:r>
              <a:rPr lang="sv-SE" sz="1200" kern="1200" dirty="0">
                <a:solidFill>
                  <a:schemeClr val="tx1"/>
                </a:solidFill>
                <a:effectLst/>
                <a:latin typeface="+mn-lt"/>
                <a:ea typeface="+mn-ea"/>
                <a:cs typeface="+mn-cs"/>
              </a:rPr>
              <a:t>Spårtecken ­– spår av aktivitet såsom </a:t>
            </a:r>
            <a:r>
              <a:rPr lang="sv-SE" sz="1200" kern="1200" dirty="0" err="1">
                <a:solidFill>
                  <a:schemeClr val="tx1"/>
                </a:solidFill>
                <a:effectLst/>
                <a:latin typeface="+mn-lt"/>
                <a:ea typeface="+mn-ea"/>
                <a:cs typeface="+mn-cs"/>
              </a:rPr>
              <a:t>betesmärken</a:t>
            </a:r>
            <a:r>
              <a:rPr lang="sv-SE" sz="1200" kern="1200" dirty="0">
                <a:solidFill>
                  <a:schemeClr val="tx1"/>
                </a:solidFill>
                <a:effectLst/>
                <a:latin typeface="+mn-lt"/>
                <a:ea typeface="+mn-ea"/>
                <a:cs typeface="+mn-cs"/>
              </a:rPr>
              <a:t>, vingavtryck, bajs, hår, fjädrar, bytesdjur, klösmärken m m.</a:t>
            </a:r>
          </a:p>
          <a:p>
            <a:r>
              <a:rPr lang="sv-SE" sz="1200" kern="1200" dirty="0">
                <a:solidFill>
                  <a:schemeClr val="tx1"/>
                </a:solidFill>
                <a:effectLst/>
                <a:latin typeface="+mn-lt"/>
                <a:ea typeface="+mn-ea"/>
                <a:cs typeface="+mn-cs"/>
              </a:rPr>
              <a:t>Bra om eleverna också kan gå ut i närområdet och leta efter spår och spårtecken.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Illustrationerna är mestadels hämtade från: Aronson, Å. och Eriksson, P., </a:t>
            </a:r>
            <a:r>
              <a:rPr lang="sv-SE" sz="1200" i="1" kern="1200" dirty="0">
                <a:solidFill>
                  <a:schemeClr val="tx1"/>
                </a:solidFill>
                <a:effectLst/>
                <a:latin typeface="+mn-lt"/>
                <a:ea typeface="+mn-ea"/>
                <a:cs typeface="+mn-cs"/>
              </a:rPr>
              <a:t>Djurens spår och konsten att spåra. </a:t>
            </a:r>
            <a:r>
              <a:rPr lang="sv-SE" sz="1200" kern="1200" dirty="0">
                <a:solidFill>
                  <a:schemeClr val="tx1"/>
                </a:solidFill>
                <a:effectLst/>
                <a:latin typeface="+mn-lt"/>
                <a:ea typeface="+mn-ea"/>
                <a:cs typeface="+mn-cs"/>
              </a:rPr>
              <a:t>Bonniers förlag.</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a:t>
            </a:fld>
            <a:endParaRPr lang="nb-NO"/>
          </a:p>
        </p:txBody>
      </p:sp>
    </p:spTree>
    <p:extLst>
      <p:ext uri="{BB962C8B-B14F-4D97-AF65-F5344CB8AC3E}">
        <p14:creationId xmlns:p14="http://schemas.microsoft.com/office/powerpoint/2010/main" val="12051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r>
              <a:rPr lang="sv-SE" dirty="0"/>
              <a:t>Berätta gärna om att det finns många olika mårddjur:</a:t>
            </a:r>
          </a:p>
          <a:p>
            <a:endParaRPr lang="sv-SE" dirty="0"/>
          </a:p>
          <a:p>
            <a:r>
              <a:rPr lang="sv-SE" dirty="0"/>
              <a:t>– alltifrån de stora som järv, grävling och utter,</a:t>
            </a:r>
          </a:p>
          <a:p>
            <a:r>
              <a:rPr lang="sv-SE" dirty="0"/>
              <a:t>– till de betydligt mindre som mård, mink, hermelin och vesslor.</a:t>
            </a:r>
          </a:p>
        </p:txBody>
      </p:sp>
      <p:sp>
        <p:nvSpPr>
          <p:cNvPr id="4" name="Platshållare för bildnummer 3"/>
          <p:cNvSpPr>
            <a:spLocks noGrp="1"/>
          </p:cNvSpPr>
          <p:nvPr>
            <p:ph type="sldNum" sz="quarter" idx="5"/>
          </p:nvPr>
        </p:nvSpPr>
        <p:spPr/>
        <p:txBody>
          <a:bodyPr/>
          <a:lstStyle/>
          <a:p>
            <a:fld id="{D85D0336-A1C2-4205-BC39-9F5FF36DDA5E}" type="slidenum">
              <a:rPr lang="nb-NO" smtClean="0"/>
              <a:t>10</a:t>
            </a:fld>
            <a:endParaRPr lang="nb-NO"/>
          </a:p>
        </p:txBody>
      </p:sp>
    </p:spTree>
    <p:extLst>
      <p:ext uri="{BB962C8B-B14F-4D97-AF65-F5344CB8AC3E}">
        <p14:creationId xmlns:p14="http://schemas.microsoft.com/office/powerpoint/2010/main" val="334170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noProof="0" dirty="0"/>
              <a:t>Kom ihåg att flera djur kan klättra.</a:t>
            </a:r>
          </a:p>
          <a:p>
            <a:r>
              <a:rPr lang="sv-SE" noProof="0" dirty="0"/>
              <a:t>Då kan spåren plötsligt försvinna vid foten av ett träd, när exempelvis ekorren som du följer klättrar upp i trädet. </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11</a:t>
            </a:fld>
            <a:endParaRPr lang="nb-NO"/>
          </a:p>
        </p:txBody>
      </p:sp>
    </p:spTree>
    <p:extLst>
      <p:ext uri="{BB962C8B-B14F-4D97-AF65-F5344CB8AC3E}">
        <p14:creationId xmlns:p14="http://schemas.microsoft.com/office/powerpoint/2010/main" val="152834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Bäverspåren: </a:t>
            </a:r>
          </a:p>
          <a:p>
            <a:r>
              <a:rPr lang="sv-SE" sz="1200" kern="1200" dirty="0">
                <a:solidFill>
                  <a:schemeClr val="tx1"/>
                </a:solidFill>
                <a:effectLst/>
                <a:latin typeface="+mn-lt"/>
                <a:ea typeface="+mn-ea"/>
                <a:cs typeface="+mn-cs"/>
              </a:rPr>
              <a:t>På bakfoten syns simhuden bra mellan tårna. Detta brukar synas på mjukt underlag.</a:t>
            </a:r>
          </a:p>
          <a:p>
            <a:r>
              <a:rPr lang="sv-SE" sz="1200" kern="1200" dirty="0">
                <a:solidFill>
                  <a:schemeClr val="tx1"/>
                </a:solidFill>
                <a:effectLst/>
                <a:latin typeface="+mn-lt"/>
                <a:ea typeface="+mn-ea"/>
                <a:cs typeface="+mn-cs"/>
              </a:rPr>
              <a:t>Framfoten har tydligare «fingrar».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Harspåren:</a:t>
            </a:r>
          </a:p>
          <a:p>
            <a:r>
              <a:rPr lang="sv-SE" sz="1200" kern="1200" dirty="0">
                <a:solidFill>
                  <a:schemeClr val="tx1"/>
                </a:solidFill>
                <a:effectLst/>
                <a:latin typeface="+mn-lt"/>
                <a:ea typeface="+mn-ea"/>
                <a:cs typeface="+mn-cs"/>
              </a:rPr>
              <a:t>I de översta spåren, på hårt underlag, är trampdynorna väl samlade. Lägg märke till det </a:t>
            </a:r>
            <a:r>
              <a:rPr lang="sv-SE" sz="1200" kern="1200" dirty="0" err="1">
                <a:solidFill>
                  <a:schemeClr val="tx1"/>
                </a:solidFill>
                <a:effectLst/>
                <a:latin typeface="+mn-lt"/>
                <a:ea typeface="+mn-ea"/>
                <a:cs typeface="+mn-cs"/>
              </a:rPr>
              <a:t>assymetriska</a:t>
            </a:r>
            <a:r>
              <a:rPr lang="sv-SE" sz="1200" kern="1200" dirty="0">
                <a:solidFill>
                  <a:schemeClr val="tx1"/>
                </a:solidFill>
                <a:effectLst/>
                <a:latin typeface="+mn-lt"/>
                <a:ea typeface="+mn-ea"/>
                <a:cs typeface="+mn-cs"/>
              </a:rPr>
              <a:t> avtrycket.  </a:t>
            </a:r>
          </a:p>
          <a:p>
            <a:r>
              <a:rPr lang="sv-SE" sz="1200" kern="1200" dirty="0">
                <a:solidFill>
                  <a:schemeClr val="tx1"/>
                </a:solidFill>
                <a:effectLst/>
                <a:latin typeface="+mn-lt"/>
                <a:ea typeface="+mn-ea"/>
                <a:cs typeface="+mn-cs"/>
              </a:rPr>
              <a:t>Spåren nederst till höger är avsatta i snö. Där ser du att trampdynorna spretar och speciellt bakfotsavtrycket blir större och skapar en «snöskoform» - perfekt i lös snö.  </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12</a:t>
            </a:fld>
            <a:endParaRPr lang="nb-NO"/>
          </a:p>
        </p:txBody>
      </p:sp>
    </p:spTree>
    <p:extLst>
      <p:ext uri="{BB962C8B-B14F-4D97-AF65-F5344CB8AC3E}">
        <p14:creationId xmlns:p14="http://schemas.microsoft.com/office/powerpoint/2010/main" val="50711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err="1">
                <a:solidFill>
                  <a:schemeClr val="tx1"/>
                </a:solidFill>
                <a:effectLst/>
                <a:latin typeface="+mn-lt"/>
                <a:ea typeface="+mn-ea"/>
                <a:cs typeface="+mn-cs"/>
              </a:rPr>
              <a:t>Spårlöpan</a:t>
            </a:r>
            <a:r>
              <a:rPr lang="sv-SE" sz="1200" kern="1200" dirty="0">
                <a:solidFill>
                  <a:schemeClr val="tx1"/>
                </a:solidFill>
                <a:effectLst/>
                <a:latin typeface="+mn-lt"/>
                <a:ea typeface="+mn-ea"/>
                <a:cs typeface="+mn-cs"/>
              </a:rPr>
              <a:t> är en rad spår av en art. </a:t>
            </a:r>
            <a:r>
              <a:rPr lang="sv-SE" sz="1200" kern="1200" dirty="0" err="1">
                <a:solidFill>
                  <a:schemeClr val="tx1"/>
                </a:solidFill>
                <a:effectLst/>
                <a:latin typeface="+mn-lt"/>
                <a:ea typeface="+mn-ea"/>
                <a:cs typeface="+mn-cs"/>
              </a:rPr>
              <a:t>Spårlöpan</a:t>
            </a:r>
            <a:r>
              <a:rPr lang="sv-SE" sz="1200" kern="1200" dirty="0">
                <a:solidFill>
                  <a:schemeClr val="tx1"/>
                </a:solidFill>
                <a:effectLst/>
                <a:latin typeface="+mn-lt"/>
                <a:ea typeface="+mn-ea"/>
                <a:cs typeface="+mn-cs"/>
              </a:rPr>
              <a:t> ser olika ut för olika fart, gångart och underlag.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Djuret kan förändra sättet att röra sig, beroende på hur fort det tar sig fram.</a:t>
            </a:r>
          </a:p>
          <a:p>
            <a:r>
              <a:rPr lang="sv-SE" sz="1200" kern="1200" dirty="0">
                <a:solidFill>
                  <a:schemeClr val="tx1"/>
                </a:solidFill>
                <a:effectLst/>
                <a:latin typeface="+mn-lt"/>
                <a:ea typeface="+mn-ea"/>
                <a:cs typeface="+mn-cs"/>
              </a:rPr>
              <a:t>Gångarten kan också anpassas till underlaget. Är det mycket lös snö krävs mer kraft för att förflytta sig. Olika arter sjunker också olika djupt i snön beroende på både storleken på djuret och hur tassarna ser ut.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Både lodjur och fjällräv, och inte minst järven med sina stora tassar, «flyter» bra ovanpå snön.  </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13</a:t>
            </a:fld>
            <a:endParaRPr lang="nb-NO"/>
          </a:p>
        </p:txBody>
      </p:sp>
    </p:spTree>
    <p:extLst>
      <p:ext uri="{BB962C8B-B14F-4D97-AF65-F5344CB8AC3E}">
        <p14:creationId xmlns:p14="http://schemas.microsoft.com/office/powerpoint/2010/main" val="4068972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Det är summan av spårstämplarnas utseende och storlek, djurets beteende, placering av spårstämplarna och steglängd som avgör vilken art som har varit i farten. Det är inte alltid lätt att avgöra säkert vilken art det handlar om.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Vissa arter kan lämna spår efter svansen i snön. Det ser vi här hos skogsmusen.  </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14</a:t>
            </a:fld>
            <a:endParaRPr lang="nb-NO"/>
          </a:p>
        </p:txBody>
      </p:sp>
    </p:spTree>
    <p:extLst>
      <p:ext uri="{BB962C8B-B14F-4D97-AF65-F5344CB8AC3E}">
        <p14:creationId xmlns:p14="http://schemas.microsoft.com/office/powerpoint/2010/main" val="1131872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Björnens spårlöpa präglas av att djuret ser ut att vara bredbent. </a:t>
            </a:r>
          </a:p>
          <a:p>
            <a:r>
              <a:rPr lang="sv-SE" sz="1200" kern="1200" dirty="0">
                <a:solidFill>
                  <a:schemeClr val="tx1"/>
                </a:solidFill>
                <a:effectLst/>
                <a:latin typeface="+mn-lt"/>
                <a:ea typeface="+mn-ea"/>
                <a:cs typeface="+mn-cs"/>
              </a:rPr>
              <a:t>Spåren visar också att björnen går inåt med tårna.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Järvens spårlöpa är en förstoring av de </a:t>
            </a:r>
            <a:r>
              <a:rPr lang="sv-SE" sz="1200" kern="1200" dirty="0" err="1">
                <a:solidFill>
                  <a:schemeClr val="tx1"/>
                </a:solidFill>
                <a:effectLst/>
                <a:latin typeface="+mn-lt"/>
                <a:ea typeface="+mn-ea"/>
                <a:cs typeface="+mn-cs"/>
              </a:rPr>
              <a:t>spårlöpor</a:t>
            </a:r>
            <a:r>
              <a:rPr lang="sv-SE" sz="1200" kern="1200" dirty="0">
                <a:solidFill>
                  <a:schemeClr val="tx1"/>
                </a:solidFill>
                <a:effectLst/>
                <a:latin typeface="+mn-lt"/>
                <a:ea typeface="+mn-ea"/>
                <a:cs typeface="+mn-cs"/>
              </a:rPr>
              <a:t> som mindre mårddjur lämnar.</a:t>
            </a:r>
          </a:p>
          <a:p>
            <a:r>
              <a:rPr lang="sv-SE" sz="1200" kern="1200" dirty="0">
                <a:solidFill>
                  <a:schemeClr val="tx1"/>
                </a:solidFill>
                <a:effectLst/>
                <a:latin typeface="+mn-lt"/>
                <a:ea typeface="+mn-ea"/>
                <a:cs typeface="+mn-cs"/>
              </a:rPr>
              <a:t>Notera det klassiska snedställda tre-spåret som ofta tydligt visar att järven har skuttat fram.  </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15</a:t>
            </a:fld>
            <a:endParaRPr lang="nb-NO"/>
          </a:p>
        </p:txBody>
      </p:sp>
    </p:spTree>
    <p:extLst>
      <p:ext uri="{BB962C8B-B14F-4D97-AF65-F5344CB8AC3E}">
        <p14:creationId xmlns:p14="http://schemas.microsoft.com/office/powerpoint/2010/main" val="146981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Använd spårboken och leta efter spår i naturen. Det är inte meningen att varken lärare eller elever ska komma ihåg alla detaljer. Spårboken kan bli en inspiration till att bli mer uppmärksam på vilka spårtecken, från många olika djur, som finns i naturen – också nära dig.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För att hitta betesspår är det bra att veta skillnaden mellan köttätare och växtätare.</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Fjällräven är en allätare – också ett begrepp att känna till – men det betyder inte att fjällräven äter allt den kommer över. Men den kan livnära sig på både kött, fågelägg och ungar, växtdelar, bär insekter och grodor. </a:t>
            </a:r>
            <a:r>
              <a:rPr lang="sv-SE" sz="1200" kern="1200">
                <a:solidFill>
                  <a:schemeClr val="tx1"/>
                </a:solidFill>
                <a:effectLst/>
                <a:latin typeface="+mn-lt"/>
                <a:ea typeface="+mn-ea"/>
                <a:cs typeface="+mn-cs"/>
              </a:rPr>
              <a:t>Men fjällämlar och andra smågnagare är ändå älsklingsfödan för fjällräven. </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16</a:t>
            </a:fld>
            <a:endParaRPr lang="nb-NO"/>
          </a:p>
        </p:txBody>
      </p:sp>
    </p:spTree>
    <p:extLst>
      <p:ext uri="{BB962C8B-B14F-4D97-AF65-F5344CB8AC3E}">
        <p14:creationId xmlns:p14="http://schemas.microsoft.com/office/powerpoint/2010/main" val="1750381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Ekorrens efterlämnade gnagspår på kottarna är «slarvigare» än de kottar som skogsmus och andra smågnagare lämnar efter sig.</a:t>
            </a:r>
          </a:p>
          <a:p>
            <a:r>
              <a:rPr lang="sv-SE" sz="1200" kern="1200" dirty="0">
                <a:solidFill>
                  <a:schemeClr val="tx1"/>
                </a:solidFill>
                <a:effectLst/>
                <a:latin typeface="+mn-lt"/>
                <a:ea typeface="+mn-ea"/>
                <a:cs typeface="+mn-cs"/>
              </a:rPr>
              <a:t>Smågnagarna är duktigare än den «slarviga» ekorren på att gnaga rent.</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17</a:t>
            </a:fld>
            <a:endParaRPr lang="nb-NO"/>
          </a:p>
        </p:txBody>
      </p:sp>
    </p:spTree>
    <p:extLst>
      <p:ext uri="{BB962C8B-B14F-4D97-AF65-F5344CB8AC3E}">
        <p14:creationId xmlns:p14="http://schemas.microsoft.com/office/powerpoint/2010/main" val="354330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pPr lvl="0"/>
            <a:r>
              <a:rPr lang="sv-SE" sz="1200" kern="1200" dirty="0">
                <a:solidFill>
                  <a:schemeClr val="tx1"/>
                </a:solidFill>
                <a:effectLst/>
                <a:latin typeface="+mn-lt"/>
                <a:ea typeface="+mn-ea"/>
                <a:cs typeface="+mn-cs"/>
              </a:rPr>
              <a:t>a) Hjortdjuren har inte framtänder i överkäken. Därför får hjortbetade kvistar ett uppfläkt, trasigt snitt.  </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b) Haren har ett exakt bett, med skarpa tänder i både över- och underkäken. Kvistar som betats av harar får därför ett skarpt snitt.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är ganska lätt att skilja på betesspår från hjortdjur och hare – kanske finns spåren i närheten av din skola?   </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18</a:t>
            </a:fld>
            <a:endParaRPr lang="nb-NO"/>
          </a:p>
        </p:txBody>
      </p:sp>
    </p:spTree>
    <p:extLst>
      <p:ext uri="{BB962C8B-B14F-4D97-AF65-F5344CB8AC3E}">
        <p14:creationId xmlns:p14="http://schemas.microsoft.com/office/powerpoint/2010/main" val="76916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Exkrementer (bajs eller spillning) från olika djur kan vara svåra att skilja, om man inte också hittar spår/fotavtryck som kan vara till hjälp när man ska bedöma vilken art det handlar om.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När man ska bedöma vilket djur som har lämnat spillningen måste man ta hänsyn till många faktorer – såsom storlek, form och innehåll.</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Forskare som studerar vad olika djur äter har stor nytta av att undersöka vad olika arters bajs innehåller. </a:t>
            </a:r>
          </a:p>
          <a:p>
            <a:r>
              <a:rPr lang="sv-SE" sz="1200" kern="1200">
                <a:solidFill>
                  <a:schemeClr val="tx1"/>
                </a:solidFill>
                <a:effectLst/>
                <a:latin typeface="+mn-lt"/>
                <a:ea typeface="+mn-ea"/>
                <a:cs typeface="+mn-cs"/>
              </a:rPr>
              <a:t>Idag </a:t>
            </a:r>
            <a:r>
              <a:rPr lang="sv-SE" sz="1200" kern="1200" dirty="0">
                <a:solidFill>
                  <a:schemeClr val="tx1"/>
                </a:solidFill>
                <a:effectLst/>
                <a:latin typeface="+mn-lt"/>
                <a:ea typeface="+mn-ea"/>
                <a:cs typeface="+mn-cs"/>
              </a:rPr>
              <a:t>kan man också använda bajs för att med hjälp av DNA skilja på olika individer av samma art. </a:t>
            </a:r>
          </a:p>
          <a:p>
            <a:r>
              <a:rPr lang="nb-NO" baseline="0" dirty="0"/>
              <a:t>.</a:t>
            </a: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19</a:t>
            </a:fld>
            <a:endParaRPr lang="nb-NO"/>
          </a:p>
        </p:txBody>
      </p:sp>
    </p:spTree>
    <p:extLst>
      <p:ext uri="{BB962C8B-B14F-4D97-AF65-F5344CB8AC3E}">
        <p14:creationId xmlns:p14="http://schemas.microsoft.com/office/powerpoint/2010/main" val="347118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Hur mäter vi spår? Det finns många sätt att mäta spår.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Förkortningarna som används i bilderna är:</a:t>
            </a:r>
          </a:p>
          <a:p>
            <a:r>
              <a:rPr lang="sv-SE" sz="1200" kern="1200" dirty="0">
                <a:solidFill>
                  <a:schemeClr val="tx1"/>
                </a:solidFill>
                <a:effectLst/>
                <a:latin typeface="+mn-lt"/>
                <a:ea typeface="+mn-ea"/>
                <a:cs typeface="+mn-cs"/>
              </a:rPr>
              <a:t>HB: Höger bakfot</a:t>
            </a:r>
          </a:p>
          <a:p>
            <a:r>
              <a:rPr lang="sv-SE" sz="1200" kern="1200" dirty="0">
                <a:solidFill>
                  <a:schemeClr val="tx1"/>
                </a:solidFill>
                <a:effectLst/>
                <a:latin typeface="+mn-lt"/>
                <a:ea typeface="+mn-ea"/>
                <a:cs typeface="+mn-cs"/>
              </a:rPr>
              <a:t>HF: Höger framfot</a:t>
            </a:r>
          </a:p>
          <a:p>
            <a:r>
              <a:rPr lang="sv-SE" sz="1200" kern="1200" dirty="0">
                <a:solidFill>
                  <a:schemeClr val="tx1"/>
                </a:solidFill>
                <a:effectLst/>
                <a:latin typeface="+mn-lt"/>
                <a:ea typeface="+mn-ea"/>
                <a:cs typeface="+mn-cs"/>
              </a:rPr>
              <a:t>VB: Vänster bakfot</a:t>
            </a:r>
          </a:p>
          <a:p>
            <a:r>
              <a:rPr lang="sv-SE" sz="1200" kern="1200" dirty="0">
                <a:solidFill>
                  <a:schemeClr val="tx1"/>
                </a:solidFill>
                <a:effectLst/>
                <a:latin typeface="+mn-lt"/>
                <a:ea typeface="+mn-ea"/>
                <a:cs typeface="+mn-cs"/>
              </a:rPr>
              <a:t>VF: Vänster framfot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På bilden ser ni hur vi mäter björnspår. Klorna räknas inte med när man mäter spårets längd, eftersom klolängden kan variera – jämför med våra egna naglar.</a:t>
            </a:r>
          </a:p>
          <a:p>
            <a:r>
              <a:rPr lang="sv-SE" sz="1200" kern="1200" dirty="0">
                <a:solidFill>
                  <a:schemeClr val="tx1"/>
                </a:solidFill>
                <a:effectLst/>
                <a:latin typeface="+mn-lt"/>
                <a:ea typeface="+mn-ea"/>
                <a:cs typeface="+mn-cs"/>
              </a:rPr>
              <a:t>Björnens framfot liknar en människohand. Det är dock inte alltid man ser det lilla runda avtrycket i bakkant. Därför mäter vi bredden på framfoten.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Låt eleverna prova att mäta bredden på sina egna handavtryck.</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2</a:t>
            </a:fld>
            <a:endParaRPr lang="nb-NO"/>
          </a:p>
        </p:txBody>
      </p:sp>
    </p:spTree>
    <p:extLst>
      <p:ext uri="{BB962C8B-B14F-4D97-AF65-F5344CB8AC3E}">
        <p14:creationId xmlns:p14="http://schemas.microsoft.com/office/powerpoint/2010/main" val="360521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b="1" kern="1200" dirty="0">
                <a:solidFill>
                  <a:schemeClr val="tx1"/>
                </a:solidFill>
                <a:effectLst/>
                <a:latin typeface="+mn-lt"/>
                <a:ea typeface="+mn-ea"/>
                <a:cs typeface="+mn-cs"/>
              </a:rPr>
              <a:t>Steglängden </a:t>
            </a:r>
            <a:r>
              <a:rPr lang="sv-SE" sz="1200" kern="1200" dirty="0">
                <a:solidFill>
                  <a:schemeClr val="tx1"/>
                </a:solidFill>
                <a:effectLst/>
                <a:latin typeface="+mn-lt"/>
                <a:ea typeface="+mn-ea"/>
                <a:cs typeface="+mn-cs"/>
              </a:rPr>
              <a:t>är ett viktigt begrepp.</a:t>
            </a:r>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Steglängden är avståndet från en tåspets till nästa tåspets från </a:t>
            </a:r>
            <a:r>
              <a:rPr lang="sv-SE" sz="1200" i="1" kern="1200" dirty="0">
                <a:solidFill>
                  <a:schemeClr val="tx1"/>
                </a:solidFill>
                <a:effectLst/>
                <a:latin typeface="+mn-lt"/>
                <a:ea typeface="+mn-ea"/>
                <a:cs typeface="+mn-cs"/>
              </a:rPr>
              <a:t>samma</a:t>
            </a:r>
            <a:r>
              <a:rPr lang="sv-SE" sz="1200" kern="1200" dirty="0">
                <a:solidFill>
                  <a:schemeClr val="tx1"/>
                </a:solidFill>
                <a:effectLst/>
                <a:latin typeface="+mn-lt"/>
                <a:ea typeface="+mn-ea"/>
                <a:cs typeface="+mn-cs"/>
              </a:rPr>
              <a:t> fot. Steglängden är också ett mått på hur fort djuret har rört sig. Ju fortare djuret har rört sig, desto längre steglängd.</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När vi spårar djur är det viktigt att också följa </a:t>
            </a:r>
            <a:r>
              <a:rPr lang="sv-SE" sz="1200" b="1" kern="1200" dirty="0" err="1">
                <a:solidFill>
                  <a:schemeClr val="tx1"/>
                </a:solidFill>
                <a:effectLst/>
                <a:latin typeface="+mn-lt"/>
                <a:ea typeface="+mn-ea"/>
                <a:cs typeface="+mn-cs"/>
              </a:rPr>
              <a:t>spårlöpan</a:t>
            </a:r>
            <a:r>
              <a:rPr lang="sv-SE" sz="1200" kern="1200" dirty="0">
                <a:solidFill>
                  <a:schemeClr val="tx1"/>
                </a:solidFill>
                <a:effectLst/>
                <a:latin typeface="+mn-lt"/>
                <a:ea typeface="+mn-ea"/>
                <a:cs typeface="+mn-cs"/>
              </a:rPr>
              <a:t>. En spårlöpa visar hur djuret har rört sig i terrängen. Ofta räcker det inte med att bara titta på spårstämpeln för att veta säkert vilken art som det handlar om. Det är summan av spårstämplarnas storlek, steglängden och </a:t>
            </a:r>
            <a:r>
              <a:rPr lang="sv-SE" sz="1200" kern="1200" dirty="0" err="1">
                <a:solidFill>
                  <a:schemeClr val="tx1"/>
                </a:solidFill>
                <a:effectLst/>
                <a:latin typeface="+mn-lt"/>
                <a:ea typeface="+mn-ea"/>
                <a:cs typeface="+mn-cs"/>
              </a:rPr>
              <a:t>spårlöpans</a:t>
            </a:r>
            <a:r>
              <a:rPr lang="sv-SE" sz="1200" kern="1200" dirty="0">
                <a:solidFill>
                  <a:schemeClr val="tx1"/>
                </a:solidFill>
                <a:effectLst/>
                <a:latin typeface="+mn-lt"/>
                <a:ea typeface="+mn-ea"/>
                <a:cs typeface="+mn-cs"/>
              </a:rPr>
              <a:t> utseende som avgör vilken art som har varit framme.</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3</a:t>
            </a:fld>
            <a:endParaRPr lang="nb-NO"/>
          </a:p>
        </p:txBody>
      </p:sp>
    </p:spTree>
    <p:extLst>
      <p:ext uri="{BB962C8B-B14F-4D97-AF65-F5344CB8AC3E}">
        <p14:creationId xmlns:p14="http://schemas.microsoft.com/office/powerpoint/2010/main" val="334898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Klövdjur känner många till sedan tidigare.</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Fråga eleverna om de känner till några andra djur än älg och rådjur som har klövar.</a:t>
            </a:r>
          </a:p>
          <a:p>
            <a:r>
              <a:rPr lang="sv-SE" sz="1200" kern="1200" dirty="0">
                <a:solidFill>
                  <a:schemeClr val="tx1"/>
                </a:solidFill>
                <a:effectLst/>
                <a:latin typeface="+mn-lt"/>
                <a:ea typeface="+mn-ea"/>
                <a:cs typeface="+mn-cs"/>
              </a:rPr>
              <a:t>Exempel: får, get, ko, gris och hjort.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Vad har hästen för typ av fot. Eleverna bör kunna resonera sig fram till hov.</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Storleken på klövar:</a:t>
            </a:r>
          </a:p>
          <a:p>
            <a:pPr lvl="0"/>
            <a:r>
              <a:rPr lang="sv-SE" sz="1200" kern="1200" dirty="0">
                <a:solidFill>
                  <a:schemeClr val="tx1"/>
                </a:solidFill>
                <a:effectLst/>
                <a:latin typeface="+mn-lt"/>
                <a:ea typeface="+mn-ea"/>
                <a:cs typeface="+mn-cs"/>
              </a:rPr>
              <a:t>Låt eleverna använda linjal eller tumstock för att mäta storleken på klövarna som visas på bilden. </a:t>
            </a:r>
          </a:p>
          <a:p>
            <a:pPr lvl="0"/>
            <a:r>
              <a:rPr lang="sv-SE" sz="1200" kern="1200" dirty="0">
                <a:solidFill>
                  <a:schemeClr val="tx1"/>
                </a:solidFill>
                <a:effectLst/>
                <a:latin typeface="+mn-lt"/>
                <a:ea typeface="+mn-ea"/>
                <a:cs typeface="+mn-cs"/>
              </a:rPr>
              <a:t>Eleverna kan också rita av klövar från olika djur i rätt storlek.   </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4</a:t>
            </a:fld>
            <a:endParaRPr lang="nb-NO"/>
          </a:p>
        </p:txBody>
      </p:sp>
    </p:spTree>
    <p:extLst>
      <p:ext uri="{BB962C8B-B14F-4D97-AF65-F5344CB8AC3E}">
        <p14:creationId xmlns:p14="http://schemas.microsoft.com/office/powerpoint/2010/main" val="46108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Hunddjuren har många elever ett förhållande till.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Spårstämplarnas storlek.  </a:t>
            </a:r>
          </a:p>
          <a:p>
            <a:pPr lvl="0"/>
            <a:r>
              <a:rPr lang="sv-SE" sz="1200" kern="1200" dirty="0">
                <a:solidFill>
                  <a:schemeClr val="tx1"/>
                </a:solidFill>
                <a:effectLst/>
                <a:latin typeface="+mn-lt"/>
                <a:ea typeface="+mn-ea"/>
                <a:cs typeface="+mn-cs"/>
              </a:rPr>
              <a:t>Låt eleverna mäta hur stora de avbildade spåren är.  </a:t>
            </a:r>
          </a:p>
          <a:p>
            <a:pPr lvl="0"/>
            <a:r>
              <a:rPr lang="sv-SE" sz="1200" kern="1200" dirty="0">
                <a:solidFill>
                  <a:schemeClr val="tx1"/>
                </a:solidFill>
                <a:effectLst/>
                <a:latin typeface="+mn-lt"/>
                <a:ea typeface="+mn-ea"/>
                <a:cs typeface="+mn-cs"/>
              </a:rPr>
              <a:t>Viktigt att eleverna räknar antal trampdynor eller klor.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Spåren är symmetriska och framfoten (nederst på bilderna) är större än bakfoten.  </a:t>
            </a:r>
          </a:p>
          <a:p>
            <a:r>
              <a:rPr lang="sv-SE" sz="1200" kern="1200" dirty="0">
                <a:solidFill>
                  <a:schemeClr val="tx1"/>
                </a:solidFill>
                <a:effectLst/>
                <a:latin typeface="+mn-lt"/>
                <a:ea typeface="+mn-ea"/>
                <a:cs typeface="+mn-cs"/>
              </a:rPr>
              <a:t>Se skillnaden på rödrävens och fjällrävens spår.  </a:t>
            </a:r>
          </a:p>
          <a:p>
            <a:r>
              <a:rPr lang="sv-SE" sz="1200" kern="1200" dirty="0">
                <a:solidFill>
                  <a:schemeClr val="tx1"/>
                </a:solidFill>
                <a:effectLst/>
                <a:latin typeface="+mn-lt"/>
                <a:ea typeface="+mn-ea"/>
                <a:cs typeface="+mn-cs"/>
              </a:rPr>
              <a:t>Elever som har hund hemma kan gärna undersöka och ta bilder på tassarna, gärna med en linjal så att man ser storleken.   </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5</a:t>
            </a:fld>
            <a:endParaRPr lang="nb-NO"/>
          </a:p>
        </p:txBody>
      </p:sp>
    </p:spTree>
    <p:extLst>
      <p:ext uri="{BB962C8B-B14F-4D97-AF65-F5344CB8AC3E}">
        <p14:creationId xmlns:p14="http://schemas.microsoft.com/office/powerpoint/2010/main" val="286000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Vilket djur har lämnat de olika spåren?</a:t>
            </a:r>
          </a:p>
          <a:p>
            <a:r>
              <a:rPr lang="sv-SE" sz="1200" kern="1200" dirty="0">
                <a:solidFill>
                  <a:schemeClr val="tx1"/>
                </a:solidFill>
                <a:effectLst/>
                <a:latin typeface="+mn-lt"/>
                <a:ea typeface="+mn-ea"/>
                <a:cs typeface="+mn-cs"/>
              </a:rPr>
              <a:t>Vilket spåravtryck är framfot och vilket är bakfot?</a:t>
            </a:r>
          </a:p>
          <a:p>
            <a:r>
              <a:rPr lang="sv-SE" sz="1200" i="1" kern="1200" dirty="0">
                <a:solidFill>
                  <a:schemeClr val="tx1"/>
                </a:solidFill>
                <a:effectLst/>
                <a:latin typeface="+mn-lt"/>
                <a:ea typeface="+mn-ea"/>
                <a:cs typeface="+mn-cs"/>
              </a:rPr>
              <a:t>Klurigt – en slamkrypare … – omöjligt att veta.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Låt eleverna gissa. Rätta svaren är: </a:t>
            </a:r>
          </a:p>
          <a:p>
            <a:pPr lvl="0"/>
            <a:r>
              <a:rPr lang="sv-SE" sz="1200" kern="1200" dirty="0">
                <a:solidFill>
                  <a:schemeClr val="tx1"/>
                </a:solidFill>
                <a:effectLst/>
                <a:latin typeface="+mn-lt"/>
                <a:ea typeface="+mn-ea"/>
                <a:cs typeface="+mn-cs"/>
              </a:rPr>
              <a:t>Rödräv framfot</a:t>
            </a:r>
          </a:p>
          <a:p>
            <a:pPr lvl="0"/>
            <a:r>
              <a:rPr lang="sv-SE" sz="1200" kern="1200" dirty="0">
                <a:solidFill>
                  <a:schemeClr val="tx1"/>
                </a:solidFill>
                <a:effectLst/>
                <a:latin typeface="+mn-lt"/>
                <a:ea typeface="+mn-ea"/>
                <a:cs typeface="+mn-cs"/>
              </a:rPr>
              <a:t>Fjällräv framfot</a:t>
            </a:r>
          </a:p>
          <a:p>
            <a:pPr lvl="0"/>
            <a:r>
              <a:rPr lang="sv-SE" sz="1200" kern="1200" dirty="0">
                <a:solidFill>
                  <a:schemeClr val="tx1"/>
                </a:solidFill>
                <a:effectLst/>
                <a:latin typeface="+mn-lt"/>
                <a:ea typeface="+mn-ea"/>
                <a:cs typeface="+mn-cs"/>
              </a:rPr>
              <a:t>Varg framfot</a:t>
            </a:r>
          </a:p>
          <a:p>
            <a:pPr lvl="0"/>
            <a:r>
              <a:rPr lang="sv-SE" sz="1200" kern="1200" dirty="0">
                <a:solidFill>
                  <a:schemeClr val="tx1"/>
                </a:solidFill>
                <a:effectLst/>
                <a:latin typeface="+mn-lt"/>
                <a:ea typeface="+mn-ea"/>
                <a:cs typeface="+mn-cs"/>
              </a:rPr>
              <a:t>Rödräv bakfot</a:t>
            </a:r>
          </a:p>
          <a:p>
            <a:pPr lvl="0"/>
            <a:r>
              <a:rPr lang="sv-SE" sz="1200" kern="1200" dirty="0">
                <a:solidFill>
                  <a:schemeClr val="tx1"/>
                </a:solidFill>
                <a:effectLst/>
                <a:latin typeface="+mn-lt"/>
                <a:ea typeface="+mn-ea"/>
                <a:cs typeface="+mn-cs"/>
              </a:rPr>
              <a:t>Fjällräv framfot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Men, varför är det omöjligt att säga vilken art spåren tillhör? </a:t>
            </a:r>
          </a:p>
          <a:p>
            <a:r>
              <a:rPr lang="sv-SE" sz="1200" kern="1200" dirty="0">
                <a:solidFill>
                  <a:schemeClr val="tx1"/>
                </a:solidFill>
                <a:effectLst/>
                <a:latin typeface="+mn-lt"/>
                <a:ea typeface="+mn-ea"/>
                <a:cs typeface="+mn-cs"/>
              </a:rPr>
              <a:t>Jo, på bilderna saknar vi ju storleksuppgifter. Utan uppgifter om storlek är det omöjligt att skilja på arter som tillhör samma familj – här hundfamiljen.   </a:t>
            </a:r>
          </a:p>
          <a:p>
            <a:pPr marL="228600" indent="-228600">
              <a:buFont typeface="+mj-lt"/>
              <a:buAutoNum type="arabicPeriod"/>
            </a:pPr>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6</a:t>
            </a:fld>
            <a:endParaRPr lang="nb-NO"/>
          </a:p>
        </p:txBody>
      </p:sp>
    </p:spTree>
    <p:extLst>
      <p:ext uri="{BB962C8B-B14F-4D97-AF65-F5344CB8AC3E}">
        <p14:creationId xmlns:p14="http://schemas.microsoft.com/office/powerpoint/2010/main" val="267820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Kattdjuren går sällan med klorna framme – även om dom kan göra det.</a:t>
            </a:r>
          </a:p>
          <a:p>
            <a:r>
              <a:rPr lang="sv-SE" sz="1200" kern="1200" dirty="0">
                <a:solidFill>
                  <a:schemeClr val="tx1"/>
                </a:solidFill>
                <a:effectLst/>
                <a:latin typeface="+mn-lt"/>
                <a:ea typeface="+mn-ea"/>
                <a:cs typeface="+mn-cs"/>
              </a:rPr>
              <a:t>Det gäller också lodjuret.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Observera att de två främre trampdynorna hos kattdjuren är placerade osymmetriskt.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Elever som har katt hemma kan undersöka och ta bilder av tassarna, gärna med en linjal så att storleken syns. Jämför sedan tamkattens spårstorlek med exempelvis lodjur eller fjällräv.   </a:t>
            </a:r>
          </a:p>
          <a:p>
            <a:endParaRPr lang="nb-NO" sz="1200" baseline="0" dirty="0">
              <a:solidFill>
                <a:srgbClr val="002060"/>
              </a:solidFill>
            </a:endParaRPr>
          </a:p>
        </p:txBody>
      </p:sp>
      <p:sp>
        <p:nvSpPr>
          <p:cNvPr id="4" name="Plassholder for lysbildenummer 3"/>
          <p:cNvSpPr>
            <a:spLocks noGrp="1"/>
          </p:cNvSpPr>
          <p:nvPr>
            <p:ph type="sldNum" sz="quarter" idx="10"/>
          </p:nvPr>
        </p:nvSpPr>
        <p:spPr/>
        <p:txBody>
          <a:bodyPr/>
          <a:lstStyle/>
          <a:p>
            <a:fld id="{D85D0336-A1C2-4205-BC39-9F5FF36DDA5E}" type="slidenum">
              <a:rPr lang="nb-NO" smtClean="0"/>
              <a:t>7</a:t>
            </a:fld>
            <a:endParaRPr lang="nb-NO"/>
          </a:p>
        </p:txBody>
      </p:sp>
    </p:spTree>
    <p:extLst>
      <p:ext uri="{BB962C8B-B14F-4D97-AF65-F5344CB8AC3E}">
        <p14:creationId xmlns:p14="http://schemas.microsoft.com/office/powerpoint/2010/main" val="45360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Tryck en gång till på pilknappen så syns svaren.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Här visas bakfotsavtryck på hårt underlag där klomärken inte syns.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Grävlingsspåret har inte heller något spår efter den femte tån, något som inte är ovanligt på hårt underlag.  </a:t>
            </a:r>
          </a:p>
        </p:txBody>
      </p:sp>
      <p:sp>
        <p:nvSpPr>
          <p:cNvPr id="4" name="Plassholder for lysbildenummer 3"/>
          <p:cNvSpPr>
            <a:spLocks noGrp="1"/>
          </p:cNvSpPr>
          <p:nvPr>
            <p:ph type="sldNum" sz="quarter" idx="10"/>
          </p:nvPr>
        </p:nvSpPr>
        <p:spPr/>
        <p:txBody>
          <a:bodyPr/>
          <a:lstStyle/>
          <a:p>
            <a:fld id="{D85D0336-A1C2-4205-BC39-9F5FF36DDA5E}" type="slidenum">
              <a:rPr lang="nb-NO" smtClean="0"/>
              <a:t>8</a:t>
            </a:fld>
            <a:endParaRPr lang="nb-NO"/>
          </a:p>
        </p:txBody>
      </p:sp>
    </p:spTree>
    <p:extLst>
      <p:ext uri="{BB962C8B-B14F-4D97-AF65-F5344CB8AC3E}">
        <p14:creationId xmlns:p14="http://schemas.microsoft.com/office/powerpoint/2010/main" val="186642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7775" y="1143000"/>
            <a:ext cx="4362450" cy="3086100"/>
          </a:xfrm>
        </p:spPr>
      </p:sp>
      <p:sp>
        <p:nvSpPr>
          <p:cNvPr id="3" name="Plassholder for notater 2"/>
          <p:cNvSpPr>
            <a:spLocks noGrp="1"/>
          </p:cNvSpPr>
          <p:nvPr>
            <p:ph type="body" idx="1"/>
          </p:nvPr>
        </p:nvSpPr>
        <p:spPr/>
        <p:txBody>
          <a:bodyPr/>
          <a:lstStyle/>
          <a:p>
            <a:r>
              <a:rPr lang="sv-SE" sz="1200" kern="1200" dirty="0">
                <a:solidFill>
                  <a:schemeClr val="tx1"/>
                </a:solidFill>
                <a:effectLst/>
                <a:latin typeface="+mn-lt"/>
                <a:ea typeface="+mn-ea"/>
                <a:cs typeface="+mn-cs"/>
              </a:rPr>
              <a:t>Björn och järv går på hela fotsulan – som vi människor.  </a:t>
            </a:r>
          </a:p>
          <a:p>
            <a:r>
              <a:rPr lang="sv-SE" sz="1200" kern="1200" dirty="0">
                <a:solidFill>
                  <a:schemeClr val="tx1"/>
                </a:solidFill>
                <a:effectLst/>
                <a:latin typeface="+mn-lt"/>
                <a:ea typeface="+mn-ea"/>
                <a:cs typeface="+mn-cs"/>
              </a:rPr>
              <a:t>Vi kallar dom hälgångare.</a:t>
            </a:r>
          </a:p>
          <a:p>
            <a:r>
              <a:rPr lang="sv-SE" sz="1200" kern="1200" dirty="0">
                <a:solidFill>
                  <a:schemeClr val="tx1"/>
                </a:solidFill>
                <a:effectLst/>
                <a:latin typeface="+mn-lt"/>
                <a:ea typeface="+mn-ea"/>
                <a:cs typeface="+mn-cs"/>
              </a:rPr>
              <a:t>Se till så att eleverna noterar att dessa arter har fem tår.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Spåren visar:</a:t>
            </a:r>
          </a:p>
          <a:p>
            <a:pPr lvl="0"/>
            <a:r>
              <a:rPr lang="sv-SE" sz="1200" kern="1200" dirty="0">
                <a:solidFill>
                  <a:schemeClr val="tx1"/>
                </a:solidFill>
                <a:effectLst/>
                <a:latin typeface="+mn-lt"/>
                <a:ea typeface="+mn-ea"/>
                <a:cs typeface="+mn-cs"/>
              </a:rPr>
              <a:t>Björn till vänster:</a:t>
            </a:r>
          </a:p>
          <a:p>
            <a:pPr lvl="1"/>
            <a:r>
              <a:rPr lang="sv-SE" sz="1200" kern="1200" dirty="0">
                <a:solidFill>
                  <a:schemeClr val="tx1"/>
                </a:solidFill>
                <a:effectLst/>
                <a:latin typeface="+mn-lt"/>
                <a:ea typeface="+mn-ea"/>
                <a:cs typeface="+mn-cs"/>
              </a:rPr>
              <a:t>Vi mäter framfotens bredd. Björnens framfot kan liknas vid vår hand. </a:t>
            </a:r>
          </a:p>
          <a:p>
            <a:r>
              <a:rPr lang="sv-SE" sz="1200" kern="1200" dirty="0">
                <a:solidFill>
                  <a:schemeClr val="tx1"/>
                </a:solidFill>
                <a:effectLst/>
                <a:latin typeface="+mn-lt"/>
                <a:ea typeface="+mn-ea"/>
                <a:cs typeface="+mn-cs"/>
              </a:rPr>
              <a:t>          Mät din egen hands bredd så som bilden visar.   </a:t>
            </a:r>
          </a:p>
          <a:p>
            <a:pPr lvl="1"/>
            <a:r>
              <a:rPr lang="sv-SE" sz="1200" kern="1200" dirty="0">
                <a:solidFill>
                  <a:schemeClr val="tx1"/>
                </a:solidFill>
                <a:effectLst/>
                <a:latin typeface="+mn-lt"/>
                <a:ea typeface="+mn-ea"/>
                <a:cs typeface="+mn-cs"/>
              </a:rPr>
              <a:t>Hos björnar är hanbjörnen störst, både i spår och kropp. Men ingen regel utan undantag. Det finns stora björnar med små spårstämplar, även om det är ovanligt.   </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Järv till höger:</a:t>
            </a:r>
          </a:p>
          <a:p>
            <a:pPr lvl="1"/>
            <a:r>
              <a:rPr lang="sv-SE" sz="1200" kern="1200" dirty="0">
                <a:solidFill>
                  <a:schemeClr val="tx1"/>
                </a:solidFill>
                <a:effectLst/>
                <a:latin typeface="+mn-lt"/>
                <a:ea typeface="+mn-ea"/>
                <a:cs typeface="+mn-cs"/>
              </a:rPr>
              <a:t>Vi mäter järvens framfot. Man ser ofta avtryck av häldynan, och den är med när vi mäter spårets längd.   </a:t>
            </a:r>
          </a:p>
          <a:p>
            <a:pPr lvl="1"/>
            <a:r>
              <a:rPr lang="sv-SE" sz="1200" kern="1200" dirty="0">
                <a:solidFill>
                  <a:schemeClr val="tx1"/>
                </a:solidFill>
                <a:effectLst/>
                <a:latin typeface="+mn-lt"/>
                <a:ea typeface="+mn-ea"/>
                <a:cs typeface="+mn-cs"/>
              </a:rPr>
              <a:t>Järvens bakfot saknar den lilla runda häldynan i spåret, och bakfoten är mindre. Det är viktigt att veta om man mäter framfot eller bakfot.  </a:t>
            </a:r>
          </a:p>
          <a:p>
            <a:pPr lvl="1"/>
            <a:r>
              <a:rPr lang="sv-SE" sz="1200" kern="1200" dirty="0">
                <a:solidFill>
                  <a:schemeClr val="tx1"/>
                </a:solidFill>
                <a:effectLst/>
                <a:latin typeface="+mn-lt"/>
                <a:ea typeface="+mn-ea"/>
                <a:cs typeface="+mn-cs"/>
              </a:rPr>
              <a:t>Hos järven är som regel spåret av honans framfot upp till 13 cm, medan hanens spår ofta mäter mer än 13 cm.  </a:t>
            </a:r>
          </a:p>
          <a:p>
            <a:endParaRPr lang="nb-NO" dirty="0"/>
          </a:p>
        </p:txBody>
      </p:sp>
      <p:sp>
        <p:nvSpPr>
          <p:cNvPr id="4" name="Plassholder for lysbildenummer 3"/>
          <p:cNvSpPr>
            <a:spLocks noGrp="1"/>
          </p:cNvSpPr>
          <p:nvPr>
            <p:ph type="sldNum" sz="quarter" idx="10"/>
          </p:nvPr>
        </p:nvSpPr>
        <p:spPr/>
        <p:txBody>
          <a:bodyPr/>
          <a:lstStyle/>
          <a:p>
            <a:fld id="{D85D0336-A1C2-4205-BC39-9F5FF36DDA5E}" type="slidenum">
              <a:rPr lang="nb-NO" smtClean="0"/>
              <a:t>9</a:t>
            </a:fld>
            <a:endParaRPr lang="nb-NO"/>
          </a:p>
        </p:txBody>
      </p:sp>
    </p:spTree>
    <p:extLst>
      <p:ext uri="{BB962C8B-B14F-4D97-AF65-F5344CB8AC3E}">
        <p14:creationId xmlns:p14="http://schemas.microsoft.com/office/powerpoint/2010/main" val="56943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sv-SE" smtClean="0"/>
              <a:t>Klicka här för att ändra format</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sv-SE" smtClean="0"/>
              <a:t>Klicka här för att ändra format</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sv-SE" smtClean="0"/>
              <a:t>Klicka här för att ändra format på bakgrundstexten</a:t>
            </a:r>
          </a:p>
        </p:txBody>
      </p:sp>
      <p:sp>
        <p:nvSpPr>
          <p:cNvPr id="4" name="Content Placeholder 3"/>
          <p:cNvSpPr>
            <a:spLocks noGrp="1"/>
          </p:cNvSpPr>
          <p:nvPr>
            <p:ph sz="half" idx="2"/>
          </p:nvPr>
        </p:nvSpPr>
        <p:spPr>
          <a:xfrm>
            <a:off x="736456" y="2761381"/>
            <a:ext cx="4523137" cy="406157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5412731" y="2761381"/>
            <a:ext cx="4545413" cy="406157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sv-SE" smtClean="0"/>
              <a:t>Klicka här för att ändra format</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sv-SE" smtClean="0"/>
              <a:t>Dra bilden till platshållaren eller klicka på ikonen för att lägga till den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8/23/19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61BEF0D-F0BB-DE4B-95CE-6DB70DBA9567}" type="datetimeFigureOut">
              <a:rPr lang="en-US" smtClean="0"/>
              <a:pPr/>
              <a:t>8/23/19</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oleObject" Target="../embeddings/oleObject5.bin"/><Relationship Id="rId10" Type="http://schemas.openxmlformats.org/officeDocument/2006/relationships/image" Target="../media/image33.wmf"/><Relationship Id="rId11" Type="http://schemas.openxmlformats.org/officeDocument/2006/relationships/image" Target="../media/image39.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bin"/><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wmf"/><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wmf"/><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70.png"/><Relationship Id="rId5" Type="http://schemas.openxmlformats.org/officeDocument/2006/relationships/image" Target="../media/image69.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69.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69.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3.wmf"/><Relationship Id="rId5" Type="http://schemas.openxmlformats.org/officeDocument/2006/relationships/oleObject" Target="../embeddings/oleObject1.bin"/><Relationship Id="rId6" Type="http://schemas.openxmlformats.org/officeDocument/2006/relationships/image" Target="../media/image12.wmf"/><Relationship Id="rId7" Type="http://schemas.openxmlformats.org/officeDocument/2006/relationships/image" Target="../media/image14.png"/><Relationship Id="rId8" Type="http://schemas.openxmlformats.org/officeDocument/2006/relationships/image" Target="../media/image15.emf"/><Relationship Id="rId9"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oleObject" Target="../embeddings/oleObject2.bin"/><Relationship Id="rId7" Type="http://schemas.openxmlformats.org/officeDocument/2006/relationships/image" Target="../media/image22.wmf"/><Relationship Id="rId8" Type="http://schemas.openxmlformats.org/officeDocument/2006/relationships/oleObject" Target="../embeddings/oleObject3.bin"/><Relationship Id="rId9" Type="http://schemas.openxmlformats.org/officeDocument/2006/relationships/image" Target="../media/image23.wmf"/><Relationship Id="rId10"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0.png"/><Relationship Id="rId5" Type="http://schemas.openxmlformats.org/officeDocument/2006/relationships/image" Target="../media/image31.wmf"/><Relationship Id="rId6" Type="http://schemas.openxmlformats.org/officeDocument/2006/relationships/oleObject" Target="../embeddings/oleObject4.bin"/><Relationship Id="rId7" Type="http://schemas.openxmlformats.org/officeDocument/2006/relationships/image" Target="../media/image29.wmf"/><Relationship Id="rId8" Type="http://schemas.openxmlformats.org/officeDocument/2006/relationships/image" Target="../media/image32.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4"/>
          <p:cNvSpPr>
            <a:spLocks noGrp="1"/>
          </p:cNvSpPr>
          <p:nvPr>
            <p:ph type="subTitle" idx="1"/>
          </p:nvPr>
        </p:nvSpPr>
        <p:spPr>
          <a:xfrm>
            <a:off x="1336477" y="3713405"/>
            <a:ext cx="8018860" cy="1825171"/>
          </a:xfrm>
        </p:spPr>
        <p:txBody>
          <a:bodyPr/>
          <a:lstStyle/>
          <a:p>
            <a:r>
              <a:rPr lang="sv-SE"/>
              <a:t>Hitta spår efter djur eller fåglar</a:t>
            </a:r>
          </a:p>
          <a:p>
            <a:endParaRPr lang="en-GB"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94428"/>
            <a:ext cx="9613392" cy="1258824"/>
          </a:xfrm>
          <a:prstGeom prst="rect">
            <a:avLst/>
          </a:prstGeom>
        </p:spPr>
      </p:pic>
    </p:spTree>
    <p:extLst>
      <p:ext uri="{BB962C8B-B14F-4D97-AF65-F5344CB8AC3E}">
        <p14:creationId xmlns:p14="http://schemas.microsoft.com/office/powerpoint/2010/main" val="151601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tretch>
            <a:fillRect/>
          </a:stretch>
        </p:blipFill>
        <p:spPr bwMode="auto">
          <a:xfrm>
            <a:off x="1015935" y="2087148"/>
            <a:ext cx="1785948" cy="2000170"/>
          </a:xfrm>
          <a:prstGeom prst="rect">
            <a:avLst/>
          </a:prstGeom>
          <a:noFill/>
          <a:ln w="9525">
            <a:noFill/>
            <a:miter lim="800000"/>
            <a:headEnd/>
            <a:tailEnd/>
          </a:ln>
        </p:spPr>
      </p:pic>
      <p:pic>
        <p:nvPicPr>
          <p:cNvPr id="7" name="Picture 1"/>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tretch>
            <a:fillRect/>
          </a:stretch>
        </p:blipFill>
        <p:spPr bwMode="auto">
          <a:xfrm>
            <a:off x="6939198" y="2026886"/>
            <a:ext cx="1700306" cy="3597409"/>
          </a:xfrm>
          <a:prstGeom prst="rect">
            <a:avLst/>
          </a:prstGeom>
          <a:noFill/>
          <a:ln w="9525">
            <a:noFill/>
            <a:miter lim="800000"/>
            <a:headEnd/>
            <a:tailEnd/>
          </a:ln>
        </p:spPr>
      </p:pic>
      <p:pic>
        <p:nvPicPr>
          <p:cNvPr id="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935" y="4196355"/>
            <a:ext cx="1785948" cy="1826538"/>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a:stretch>
            <a:fillRect/>
          </a:stretch>
        </p:blipFill>
        <p:spPr bwMode="auto">
          <a:xfrm>
            <a:off x="8918340" y="4558590"/>
            <a:ext cx="629973" cy="1086704"/>
          </a:xfrm>
          <a:prstGeom prst="rect">
            <a:avLst/>
          </a:prstGeom>
          <a:noFill/>
          <a:ln w="9525">
            <a:noFill/>
            <a:miter lim="800000"/>
            <a:headEnd/>
            <a:tailEnd/>
          </a:ln>
        </p:spPr>
      </p:pic>
      <p:pic>
        <p:nvPicPr>
          <p:cNvPr id="10" name="Picture 3"/>
          <p:cNvPicPr>
            <a:picLocks noChangeAspect="1" noChangeArrowheads="1"/>
          </p:cNvPicPr>
          <p:nvPr/>
        </p:nvPicPr>
        <p:blipFill>
          <a:blip r:embed="rId8" cstate="print"/>
          <a:srcRect/>
          <a:stretch>
            <a:fillRect/>
          </a:stretch>
        </p:blipFill>
        <p:spPr bwMode="auto">
          <a:xfrm>
            <a:off x="8918340" y="3678244"/>
            <a:ext cx="629973" cy="880347"/>
          </a:xfrm>
          <a:prstGeom prst="rect">
            <a:avLst/>
          </a:prstGeom>
          <a:noFill/>
          <a:ln w="9525">
            <a:noFill/>
            <a:miter lim="800000"/>
            <a:headEnd/>
            <a:tailEnd/>
          </a:ln>
        </p:spPr>
      </p:pic>
      <p:sp>
        <p:nvSpPr>
          <p:cNvPr id="12" name="Rektangel 11"/>
          <p:cNvSpPr/>
          <p:nvPr/>
        </p:nvSpPr>
        <p:spPr>
          <a:xfrm>
            <a:off x="6937944" y="1634704"/>
            <a:ext cx="1103395" cy="351141"/>
          </a:xfrm>
          <a:prstGeom prst="rect">
            <a:avLst/>
          </a:prstGeom>
        </p:spPr>
        <p:txBody>
          <a:bodyPr vert="horz" lIns="75597" tIns="37798" rIns="75597" bIns="37798" rtlCol="0" anchor="b">
            <a:noAutofit/>
          </a:bodyPr>
          <a:lstStyle/>
          <a:p>
            <a:pPr defTabSz="755957">
              <a:lnSpc>
                <a:spcPct val="90000"/>
              </a:lnSpc>
              <a:spcBef>
                <a:spcPts val="827"/>
              </a:spcBef>
            </a:pPr>
            <a:r>
              <a:rPr lang="sv-SE" sz="2315"/>
              <a:t>Mink</a:t>
            </a:r>
          </a:p>
        </p:txBody>
      </p:sp>
      <p:sp>
        <p:nvSpPr>
          <p:cNvPr id="13" name="Rektangel 12"/>
          <p:cNvSpPr/>
          <p:nvPr/>
        </p:nvSpPr>
        <p:spPr>
          <a:xfrm>
            <a:off x="1015936" y="1634704"/>
            <a:ext cx="1265653" cy="351141"/>
          </a:xfrm>
          <a:prstGeom prst="rect">
            <a:avLst/>
          </a:prstGeom>
        </p:spPr>
        <p:txBody>
          <a:bodyPr vert="horz" lIns="75597" tIns="37798" rIns="75597" bIns="37798" rtlCol="0" anchor="b">
            <a:noAutofit/>
          </a:bodyPr>
          <a:lstStyle/>
          <a:p>
            <a:pPr defTabSz="755957">
              <a:spcBef>
                <a:spcPts val="827"/>
              </a:spcBef>
            </a:pPr>
            <a:r>
              <a:rPr lang="sv-SE" sz="2315"/>
              <a:t>Grävling</a:t>
            </a:r>
          </a:p>
        </p:txBody>
      </p:sp>
      <p:graphicFrame>
        <p:nvGraphicFramePr>
          <p:cNvPr id="11" name="Object 2"/>
          <p:cNvGraphicFramePr>
            <a:graphicFrameLocks noChangeAspect="1"/>
          </p:cNvGraphicFramePr>
          <p:nvPr>
            <p:extLst>
              <p:ext uri="{D42A27DB-BD31-4B8C-83A1-F6EECF244321}">
                <p14:modId xmlns:p14="http://schemas.microsoft.com/office/powerpoint/2010/main" val="1391751659"/>
              </p:ext>
            </p:extLst>
          </p:nvPr>
        </p:nvGraphicFramePr>
        <p:xfrm>
          <a:off x="4380285" y="2026886"/>
          <a:ext cx="1992746" cy="3618408"/>
        </p:xfrm>
        <a:graphic>
          <a:graphicData uri="http://schemas.openxmlformats.org/presentationml/2006/ole">
            <mc:AlternateContent xmlns:mc="http://schemas.openxmlformats.org/markup-compatibility/2006">
              <mc:Choice xmlns:v="urn:schemas-microsoft-com:vml" Requires="v">
                <p:oleObj spid="_x0000_s6198" name="Picture" r:id="rId9" imgW="1931040" imgH="3505680" progId="Word.Picture.8">
                  <p:embed/>
                </p:oleObj>
              </mc:Choice>
              <mc:Fallback>
                <p:oleObj name="Picture" r:id="rId9" imgW="1931040" imgH="3505680" progId="Word.Pictur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0285" y="2026886"/>
                        <a:ext cx="1992746" cy="3618408"/>
                      </a:xfrm>
                      <a:prstGeom prst="rect">
                        <a:avLst/>
                      </a:prstGeom>
                      <a:noFill/>
                      <a:extLst/>
                    </p:spPr>
                  </p:pic>
                </p:oleObj>
              </mc:Fallback>
            </mc:AlternateContent>
          </a:graphicData>
        </a:graphic>
      </p:graphicFrame>
      <p:sp>
        <p:nvSpPr>
          <p:cNvPr id="14" name="Rektangel 13"/>
          <p:cNvSpPr/>
          <p:nvPr/>
        </p:nvSpPr>
        <p:spPr>
          <a:xfrm>
            <a:off x="4380284" y="1634704"/>
            <a:ext cx="1222160" cy="351141"/>
          </a:xfrm>
          <a:prstGeom prst="rect">
            <a:avLst/>
          </a:prstGeom>
        </p:spPr>
        <p:txBody>
          <a:bodyPr vert="horz" lIns="75597" tIns="37798" rIns="75597" bIns="37798" rtlCol="0" anchor="b">
            <a:noAutofit/>
          </a:bodyPr>
          <a:lstStyle/>
          <a:p>
            <a:pPr defTabSz="755957">
              <a:lnSpc>
                <a:spcPct val="90000"/>
              </a:lnSpc>
              <a:spcBef>
                <a:spcPts val="827"/>
              </a:spcBef>
            </a:pPr>
            <a:r>
              <a:rPr lang="sv-SE" sz="2315"/>
              <a:t>Vessla</a:t>
            </a:r>
          </a:p>
        </p:txBody>
      </p:sp>
      <p:pic>
        <p:nvPicPr>
          <p:cNvPr id="3" name="Bildobjekt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251545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5450" y="2002133"/>
            <a:ext cx="4264128" cy="681158"/>
          </a:xfrm>
        </p:spPr>
        <p:txBody>
          <a:bodyPr>
            <a:normAutofit/>
          </a:bodyPr>
          <a:lstStyle/>
          <a:p>
            <a:r>
              <a:rPr lang="sv-SE" sz="2315" b="0"/>
              <a:t>Skogsmus</a:t>
            </a:r>
          </a:p>
        </p:txBody>
      </p:sp>
      <p:graphicFrame>
        <p:nvGraphicFramePr>
          <p:cNvPr id="7" name="Object 8"/>
          <p:cNvGraphicFramePr>
            <a:graphicFrameLocks noGrp="1" noChangeAspect="1"/>
          </p:cNvGraphicFramePr>
          <p:nvPr>
            <p:ph sz="half" idx="2"/>
            <p:extLst>
              <p:ext uri="{D42A27DB-BD31-4B8C-83A1-F6EECF244321}">
                <p14:modId xmlns:p14="http://schemas.microsoft.com/office/powerpoint/2010/main" val="1236910789"/>
              </p:ext>
            </p:extLst>
          </p:nvPr>
        </p:nvGraphicFramePr>
        <p:xfrm>
          <a:off x="814388" y="2794000"/>
          <a:ext cx="1744662" cy="2012950"/>
        </p:xfrm>
        <a:graphic>
          <a:graphicData uri="http://schemas.openxmlformats.org/presentationml/2006/ole">
            <mc:AlternateContent xmlns:mc="http://schemas.openxmlformats.org/markup-compatibility/2006">
              <mc:Choice xmlns:v="urn:schemas-microsoft-com:vml" Requires="v">
                <p:oleObj spid="_x0000_s5187" name="Picture" r:id="rId4" imgW="1271016" imgH="1467612" progId="Word.Picture.8">
                  <p:embed/>
                </p:oleObj>
              </mc:Choice>
              <mc:Fallback>
                <p:oleObj name="Picture" r:id="rId4" imgW="1271016" imgH="146761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8" y="2794000"/>
                        <a:ext cx="1744662" cy="2012950"/>
                      </a:xfrm>
                      <a:prstGeom prst="rect">
                        <a:avLst/>
                      </a:prstGeom>
                      <a:noFill/>
                      <a:extLst/>
                    </p:spPr>
                  </p:pic>
                </p:oleObj>
              </mc:Fallback>
            </mc:AlternateContent>
          </a:graphicData>
        </a:graphic>
      </p:graphicFrame>
      <p:sp>
        <p:nvSpPr>
          <p:cNvPr id="5" name="Plassholder for tekst 4"/>
          <p:cNvSpPr>
            <a:spLocks noGrp="1"/>
          </p:cNvSpPr>
          <p:nvPr>
            <p:ph type="body" sz="quarter" idx="3"/>
          </p:nvPr>
        </p:nvSpPr>
        <p:spPr>
          <a:xfrm>
            <a:off x="6405305" y="2002133"/>
            <a:ext cx="4285129" cy="681158"/>
          </a:xfrm>
        </p:spPr>
        <p:txBody>
          <a:bodyPr>
            <a:normAutofit/>
          </a:bodyPr>
          <a:lstStyle/>
          <a:p>
            <a:r>
              <a:rPr lang="sv-SE" sz="2315" b="0"/>
              <a:t>Ekorre</a:t>
            </a:r>
          </a:p>
        </p:txBody>
      </p:sp>
      <p:pic>
        <p:nvPicPr>
          <p:cNvPr id="8" name="Picture 5"/>
          <p:cNvPicPr>
            <a:picLocks noGrp="1" noChangeAspect="1" noChangeArrowheads="1"/>
          </p:cNvPicPr>
          <p:nvPr>
            <p:ph sz="quarter" idx="4"/>
          </p:nvPr>
        </p:nvPicPr>
        <p:blipFill>
          <a:blip r:embed="rId6" cstate="print"/>
          <a:srcRect/>
          <a:stretch>
            <a:fillRect/>
          </a:stretch>
        </p:blipFill>
        <p:spPr bwMode="auto">
          <a:xfrm>
            <a:off x="6405306" y="2793536"/>
            <a:ext cx="1627713" cy="2370061"/>
          </a:xfrm>
          <a:prstGeom prst="rect">
            <a:avLst/>
          </a:prstGeom>
          <a:noFill/>
          <a:ln w="9525">
            <a:noFill/>
            <a:miter lim="800000"/>
            <a:headEnd/>
            <a:tailEnd/>
          </a:ln>
        </p:spPr>
      </p:pic>
      <p:pic>
        <p:nvPicPr>
          <p:cNvPr id="1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01203" y="2793537"/>
            <a:ext cx="1574932" cy="1606431"/>
          </a:xfrm>
          <a:prstGeom prst="rect">
            <a:avLst/>
          </a:prstGeom>
          <a:noFill/>
          <a:ln w="9525">
            <a:noFill/>
            <a:miter lim="800000"/>
            <a:headEnd/>
            <a:tailEnd/>
          </a:ln>
        </p:spPr>
      </p:pic>
      <p:sp>
        <p:nvSpPr>
          <p:cNvPr id="9" name="Plassholder for tekst 2"/>
          <p:cNvSpPr txBox="1">
            <a:spLocks/>
          </p:cNvSpPr>
          <p:nvPr/>
        </p:nvSpPr>
        <p:spPr>
          <a:xfrm>
            <a:off x="3768891" y="2004666"/>
            <a:ext cx="4264128" cy="681158"/>
          </a:xfrm>
          <a:prstGeom prst="rect">
            <a:avLst/>
          </a:prstGeom>
        </p:spPr>
        <p:txBody>
          <a:bodyPr vert="horz" lIns="75597" tIns="37798" rIns="75597" bIns="37798"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315" b="0"/>
              <a:t>Lämmel</a:t>
            </a:r>
          </a:p>
        </p:txBody>
      </p:sp>
      <p:pic>
        <p:nvPicPr>
          <p:cNvPr id="6" name="Bilde 5"/>
          <p:cNvPicPr>
            <a:picLocks noChangeAspect="1"/>
          </p:cNvPicPr>
          <p:nvPr/>
        </p:nvPicPr>
        <p:blipFill>
          <a:blip r:embed="rId8"/>
          <a:stretch>
            <a:fillRect/>
          </a:stretch>
        </p:blipFill>
        <p:spPr>
          <a:xfrm>
            <a:off x="3721941" y="2793537"/>
            <a:ext cx="1519810" cy="1212698"/>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395358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43934" y="1473731"/>
            <a:ext cx="4264128" cy="681158"/>
          </a:xfrm>
        </p:spPr>
        <p:txBody>
          <a:bodyPr vert="horz" lIns="75597" tIns="37798" rIns="75597" bIns="37798" rtlCol="0" anchor="b">
            <a:normAutofit/>
          </a:bodyPr>
          <a:lstStyle/>
          <a:p>
            <a:r>
              <a:rPr lang="sv-SE"/>
              <a:t>Bäver</a:t>
            </a:r>
          </a:p>
        </p:txBody>
      </p:sp>
      <p:pic>
        <p:nvPicPr>
          <p:cNvPr id="7"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1947240" y="2209549"/>
            <a:ext cx="1810455" cy="1385142"/>
          </a:xfrm>
          <a:prstGeom prst="rect">
            <a:avLst/>
          </a:prstGeom>
          <a:noFill/>
          <a:ln w="9525">
            <a:noFill/>
            <a:miter lim="800000"/>
            <a:headEnd/>
            <a:tailEnd/>
          </a:ln>
        </p:spPr>
      </p:pic>
      <p:sp>
        <p:nvSpPr>
          <p:cNvPr id="5" name="Plassholder for tekst 4"/>
          <p:cNvSpPr>
            <a:spLocks noGrp="1"/>
          </p:cNvSpPr>
          <p:nvPr>
            <p:ph type="body" sz="quarter" idx="3"/>
          </p:nvPr>
        </p:nvSpPr>
        <p:spPr>
          <a:xfrm>
            <a:off x="5408904" y="1374129"/>
            <a:ext cx="4285129" cy="681158"/>
          </a:xfrm>
        </p:spPr>
        <p:txBody>
          <a:bodyPr/>
          <a:lstStyle/>
          <a:p>
            <a:r>
              <a:rPr lang="sv-SE"/>
              <a:t>Hare</a:t>
            </a:r>
          </a:p>
        </p:txBody>
      </p:sp>
      <p:pic>
        <p:nvPicPr>
          <p:cNvPr id="12" name="Picture 5"/>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5507052" y="2183435"/>
            <a:ext cx="2352825" cy="1812228"/>
          </a:xfrm>
          <a:prstGeom prst="rect">
            <a:avLst/>
          </a:prstGeom>
          <a:noFill/>
          <a:ln w="9525">
            <a:noFill/>
            <a:miter lim="800000"/>
            <a:headEnd/>
            <a:tailEnd/>
          </a:ln>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1621" y="2209549"/>
            <a:ext cx="878747" cy="1385142"/>
          </a:xfrm>
          <a:prstGeom prst="rect">
            <a:avLst/>
          </a:prstGeom>
          <a:noFill/>
          <a:ln w="9525">
            <a:noFill/>
            <a:miter lim="800000"/>
            <a:headEnd/>
            <a:tailEnd/>
          </a:ln>
        </p:spPr>
      </p:pic>
      <p:sp>
        <p:nvSpPr>
          <p:cNvPr id="9" name="TekstSylinder 8"/>
          <p:cNvSpPr txBox="1"/>
          <p:nvPr/>
        </p:nvSpPr>
        <p:spPr>
          <a:xfrm>
            <a:off x="3423129" y="2318870"/>
            <a:ext cx="362728" cy="1190632"/>
          </a:xfrm>
          <a:prstGeom prst="rect">
            <a:avLst/>
          </a:prstGeom>
          <a:noFill/>
        </p:spPr>
        <p:txBody>
          <a:bodyPr vert="vert270" wrap="square" rtlCol="0">
            <a:spAutoFit/>
          </a:bodyPr>
          <a:lstStyle/>
          <a:p>
            <a:r>
              <a:rPr lang="sv-SE" sz="1157"/>
              <a:t>5–6 cm inkl. häl</a:t>
            </a:r>
          </a:p>
        </p:txBody>
      </p:sp>
      <p:sp>
        <p:nvSpPr>
          <p:cNvPr id="10" name="TekstSylinder 9"/>
          <p:cNvSpPr txBox="1"/>
          <p:nvPr/>
        </p:nvSpPr>
        <p:spPr>
          <a:xfrm>
            <a:off x="1791566" y="2209549"/>
            <a:ext cx="362728" cy="1385142"/>
          </a:xfrm>
          <a:prstGeom prst="rect">
            <a:avLst/>
          </a:prstGeom>
          <a:noFill/>
        </p:spPr>
        <p:txBody>
          <a:bodyPr vert="vert270" wrap="square" rtlCol="0">
            <a:spAutoFit/>
          </a:bodyPr>
          <a:lstStyle/>
          <a:p>
            <a:r>
              <a:rPr lang="sv-SE" sz="1157" dirty="0"/>
              <a:t>15–18 cm inkl. häl</a:t>
            </a:r>
          </a:p>
        </p:txBody>
      </p:sp>
      <p:pic>
        <p:nvPicPr>
          <p:cNvPr id="11" name="Picture 1"/>
          <p:cNvPicPr>
            <a:picLocks noChangeAspect="1" noChangeArrowheads="1"/>
          </p:cNvPicPr>
          <p:nvPr/>
        </p:nvPicPr>
        <p:blipFill>
          <a:blip r:embed="rId6" cstate="print"/>
          <a:srcRect/>
          <a:stretch>
            <a:fillRect/>
          </a:stretch>
        </p:blipFill>
        <p:spPr bwMode="auto">
          <a:xfrm>
            <a:off x="419239" y="4073568"/>
            <a:ext cx="4974067" cy="2392371"/>
          </a:xfrm>
          <a:prstGeom prst="rect">
            <a:avLst/>
          </a:prstGeom>
          <a:noFill/>
          <a:ln w="9525">
            <a:noFill/>
            <a:miter lim="800000"/>
            <a:headEnd/>
            <a:tailEnd/>
          </a:ln>
        </p:spPr>
      </p:pic>
      <p:cxnSp>
        <p:nvCxnSpPr>
          <p:cNvPr id="15" name="Rett linje 14"/>
          <p:cNvCxnSpPr/>
          <p:nvPr/>
        </p:nvCxnSpPr>
        <p:spPr>
          <a:xfrm>
            <a:off x="2359235" y="2521666"/>
            <a:ext cx="6715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2392781" y="3297617"/>
            <a:ext cx="683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a:off x="1056186" y="2309283"/>
            <a:ext cx="6547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1078556" y="3400346"/>
            <a:ext cx="6099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nvSpPr>
        <p:spPr>
          <a:xfrm>
            <a:off x="426637" y="4124281"/>
            <a:ext cx="1845480" cy="270395"/>
          </a:xfrm>
          <a:prstGeom prst="rect">
            <a:avLst/>
          </a:prstGeom>
          <a:noFill/>
        </p:spPr>
        <p:txBody>
          <a:bodyPr wrap="square" rtlCol="0">
            <a:spAutoFit/>
          </a:bodyPr>
          <a:lstStyle/>
          <a:p>
            <a:r>
              <a:rPr lang="sv-SE" sz="1157"/>
              <a:t>Bäverbo</a:t>
            </a:r>
          </a:p>
        </p:txBody>
      </p:sp>
      <p:sp>
        <p:nvSpPr>
          <p:cNvPr id="23" name="TekstSylinder 22"/>
          <p:cNvSpPr txBox="1"/>
          <p:nvPr/>
        </p:nvSpPr>
        <p:spPr>
          <a:xfrm>
            <a:off x="808668" y="5398867"/>
            <a:ext cx="892974" cy="245003"/>
          </a:xfrm>
          <a:prstGeom prst="rect">
            <a:avLst/>
          </a:prstGeom>
          <a:noFill/>
        </p:spPr>
        <p:txBody>
          <a:bodyPr wrap="square" rtlCol="0">
            <a:spAutoFit/>
          </a:bodyPr>
          <a:lstStyle/>
          <a:p>
            <a:r>
              <a:rPr lang="sv-SE" sz="992"/>
              <a:t>Sovrum</a:t>
            </a:r>
          </a:p>
        </p:txBody>
      </p:sp>
      <p:sp>
        <p:nvSpPr>
          <p:cNvPr id="24" name="TekstSylinder 23"/>
          <p:cNvSpPr txBox="1"/>
          <p:nvPr/>
        </p:nvSpPr>
        <p:spPr>
          <a:xfrm>
            <a:off x="1947239" y="5788992"/>
            <a:ext cx="892974" cy="245003"/>
          </a:xfrm>
          <a:prstGeom prst="rect">
            <a:avLst/>
          </a:prstGeom>
          <a:noFill/>
        </p:spPr>
        <p:txBody>
          <a:bodyPr wrap="square" rtlCol="0">
            <a:spAutoFit/>
          </a:bodyPr>
          <a:lstStyle/>
          <a:p>
            <a:r>
              <a:rPr lang="sv-SE" sz="992"/>
              <a:t>Matrum</a:t>
            </a:r>
          </a:p>
        </p:txBody>
      </p:sp>
      <p:sp>
        <p:nvSpPr>
          <p:cNvPr id="25" name="TekstSylinder 24"/>
          <p:cNvSpPr txBox="1"/>
          <p:nvPr/>
        </p:nvSpPr>
        <p:spPr>
          <a:xfrm>
            <a:off x="4247842" y="6112930"/>
            <a:ext cx="1012037" cy="245003"/>
          </a:xfrm>
          <a:prstGeom prst="rect">
            <a:avLst/>
          </a:prstGeom>
          <a:noFill/>
        </p:spPr>
        <p:txBody>
          <a:bodyPr wrap="square" rtlCol="0">
            <a:spAutoFit/>
          </a:bodyPr>
          <a:lstStyle/>
          <a:p>
            <a:r>
              <a:rPr lang="sv-SE" sz="992"/>
              <a:t>Ingångstunnel</a:t>
            </a:r>
          </a:p>
        </p:txBody>
      </p:sp>
      <p:pic>
        <p:nvPicPr>
          <p:cNvPr id="2" name="Bild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8336" y="4073568"/>
            <a:ext cx="1934052" cy="2370425"/>
          </a:xfrm>
          <a:prstGeom prst="rect">
            <a:avLst/>
          </a:prstGeom>
        </p:spPr>
      </p:pic>
      <p:sp>
        <p:nvSpPr>
          <p:cNvPr id="4" name="TekstSylinder 3"/>
          <p:cNvSpPr txBox="1"/>
          <p:nvPr/>
        </p:nvSpPr>
        <p:spPr>
          <a:xfrm>
            <a:off x="5702826" y="3734839"/>
            <a:ext cx="732034" cy="245003"/>
          </a:xfrm>
          <a:prstGeom prst="rect">
            <a:avLst/>
          </a:prstGeom>
          <a:noFill/>
        </p:spPr>
        <p:txBody>
          <a:bodyPr wrap="square" rtlCol="0">
            <a:spAutoFit/>
          </a:bodyPr>
          <a:lstStyle/>
          <a:p>
            <a:r>
              <a:rPr lang="sv-SE" sz="992">
                <a:solidFill>
                  <a:schemeClr val="tx1">
                    <a:lumMod val="50000"/>
                  </a:schemeClr>
                </a:solidFill>
              </a:rPr>
              <a:t>HB</a:t>
            </a:r>
          </a:p>
        </p:txBody>
      </p:sp>
      <p:sp>
        <p:nvSpPr>
          <p:cNvPr id="20" name="TekstSylinder 19"/>
          <p:cNvSpPr txBox="1"/>
          <p:nvPr/>
        </p:nvSpPr>
        <p:spPr>
          <a:xfrm>
            <a:off x="6962771" y="3734839"/>
            <a:ext cx="732034" cy="245003"/>
          </a:xfrm>
          <a:prstGeom prst="rect">
            <a:avLst/>
          </a:prstGeom>
          <a:noFill/>
        </p:spPr>
        <p:txBody>
          <a:bodyPr wrap="square" rtlCol="0">
            <a:spAutoFit/>
          </a:bodyPr>
          <a:lstStyle/>
          <a:p>
            <a:r>
              <a:rPr lang="sv-SE" sz="992">
                <a:solidFill>
                  <a:schemeClr val="tx1">
                    <a:lumMod val="50000"/>
                  </a:schemeClr>
                </a:solidFill>
              </a:rPr>
              <a:t>HF</a:t>
            </a:r>
          </a:p>
        </p:txBody>
      </p:sp>
      <p:sp>
        <p:nvSpPr>
          <p:cNvPr id="26" name="TekstSylinder 25"/>
          <p:cNvSpPr txBox="1"/>
          <p:nvPr/>
        </p:nvSpPr>
        <p:spPr>
          <a:xfrm>
            <a:off x="1229383" y="3385209"/>
            <a:ext cx="732034" cy="245003"/>
          </a:xfrm>
          <a:prstGeom prst="rect">
            <a:avLst/>
          </a:prstGeom>
          <a:noFill/>
        </p:spPr>
        <p:txBody>
          <a:bodyPr wrap="square" rtlCol="0">
            <a:spAutoFit/>
          </a:bodyPr>
          <a:lstStyle/>
          <a:p>
            <a:r>
              <a:rPr lang="sv-SE" sz="992">
                <a:solidFill>
                  <a:schemeClr val="tx1">
                    <a:lumMod val="50000"/>
                  </a:schemeClr>
                </a:solidFill>
              </a:rPr>
              <a:t>HB</a:t>
            </a:r>
          </a:p>
        </p:txBody>
      </p:sp>
      <p:sp>
        <p:nvSpPr>
          <p:cNvPr id="27" name="TekstSylinder 26"/>
          <p:cNvSpPr txBox="1"/>
          <p:nvPr/>
        </p:nvSpPr>
        <p:spPr>
          <a:xfrm>
            <a:off x="2474196" y="3331653"/>
            <a:ext cx="732034" cy="245003"/>
          </a:xfrm>
          <a:prstGeom prst="rect">
            <a:avLst/>
          </a:prstGeom>
          <a:noFill/>
        </p:spPr>
        <p:txBody>
          <a:bodyPr wrap="square" rtlCol="0">
            <a:spAutoFit/>
          </a:bodyPr>
          <a:lstStyle/>
          <a:p>
            <a:r>
              <a:rPr lang="sv-SE" sz="992">
                <a:solidFill>
                  <a:schemeClr val="tx1">
                    <a:lumMod val="50000"/>
                  </a:schemeClr>
                </a:solidFill>
              </a:rPr>
              <a:t>HF</a:t>
            </a:r>
          </a:p>
        </p:txBody>
      </p:sp>
      <p:sp>
        <p:nvSpPr>
          <p:cNvPr id="28" name="TekstSylinder 27"/>
          <p:cNvSpPr txBox="1"/>
          <p:nvPr/>
        </p:nvSpPr>
        <p:spPr>
          <a:xfrm>
            <a:off x="6551774" y="2544206"/>
            <a:ext cx="362728" cy="1190632"/>
          </a:xfrm>
          <a:prstGeom prst="rect">
            <a:avLst/>
          </a:prstGeom>
          <a:noFill/>
        </p:spPr>
        <p:txBody>
          <a:bodyPr vert="vert270" wrap="square" rtlCol="0">
            <a:spAutoFit/>
          </a:bodyPr>
          <a:lstStyle/>
          <a:p>
            <a:pPr algn="ctr"/>
            <a:r>
              <a:rPr lang="sv-SE" sz="1157"/>
              <a:t>7–10 cm </a:t>
            </a:r>
          </a:p>
        </p:txBody>
      </p:sp>
      <p:sp>
        <p:nvSpPr>
          <p:cNvPr id="29" name="TekstSylinder 28"/>
          <p:cNvSpPr txBox="1"/>
          <p:nvPr/>
        </p:nvSpPr>
        <p:spPr>
          <a:xfrm>
            <a:off x="7587550" y="2544207"/>
            <a:ext cx="362728" cy="1250945"/>
          </a:xfrm>
          <a:prstGeom prst="rect">
            <a:avLst/>
          </a:prstGeom>
          <a:noFill/>
        </p:spPr>
        <p:txBody>
          <a:bodyPr vert="vert270" wrap="square" rtlCol="0">
            <a:spAutoFit/>
          </a:bodyPr>
          <a:lstStyle/>
          <a:p>
            <a:pPr algn="ctr"/>
            <a:r>
              <a:rPr lang="sv-SE" sz="1157"/>
              <a:t>5–7 cm </a:t>
            </a:r>
          </a:p>
        </p:txBody>
      </p:sp>
      <p:pic>
        <p:nvPicPr>
          <p:cNvPr id="13" name="Bildobjekt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274397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099536" y="2190310"/>
            <a:ext cx="815297" cy="3597409"/>
          </a:xfrm>
          <a:prstGeom prst="rect">
            <a:avLst/>
          </a:prstGeom>
          <a:noFill/>
          <a:ln w="9525">
            <a:noFill/>
            <a:miter lim="800000"/>
            <a:headEnd/>
            <a:tailEnd/>
          </a:ln>
        </p:spPr>
      </p:pic>
      <p:pic>
        <p:nvPicPr>
          <p:cNvPr id="6" name="Content Placeholder 5"/>
          <p:cNvPicPr>
            <a:picLocks noGrp="1" noChangeAspect="1" noChangeArrowheads="1"/>
          </p:cNvPicPr>
          <p:nvPr>
            <p:ph sz="half" idx="2"/>
          </p:nvPr>
        </p:nvPicPr>
        <p:blipFill>
          <a:blip r:embed="rId4" cstate="print"/>
          <a:srcRect/>
          <a:stretch>
            <a:fillRect/>
          </a:stretch>
        </p:blipFill>
        <p:spPr bwMode="auto">
          <a:xfrm>
            <a:off x="2326094" y="2190310"/>
            <a:ext cx="1006495" cy="3597409"/>
          </a:xfrm>
          <a:prstGeom prst="rect">
            <a:avLst/>
          </a:prstGeom>
          <a:noFill/>
          <a:ln w="9525">
            <a:noFill/>
            <a:miter lim="800000"/>
            <a:headEnd/>
            <a:tailEnd/>
          </a:ln>
        </p:spPr>
      </p:pic>
      <p:sp>
        <p:nvSpPr>
          <p:cNvPr id="7" name="Rektangel 6"/>
          <p:cNvSpPr/>
          <p:nvPr/>
        </p:nvSpPr>
        <p:spPr>
          <a:xfrm>
            <a:off x="1507185" y="1786120"/>
            <a:ext cx="1322157" cy="321306"/>
          </a:xfrm>
          <a:prstGeom prst="rect">
            <a:avLst/>
          </a:prstGeom>
        </p:spPr>
        <p:txBody>
          <a:bodyPr wrap="none">
            <a:spAutoFit/>
          </a:bodyPr>
          <a:lstStyle/>
          <a:p>
            <a:r>
              <a:rPr lang="sv-SE" sz="1488" dirty="0"/>
              <a:t>Spårlöpa för lo</a:t>
            </a:r>
          </a:p>
        </p:txBody>
      </p:sp>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3074" y="2190310"/>
            <a:ext cx="1002478" cy="3597409"/>
          </a:xfrm>
          <a:prstGeom prst="rect">
            <a:avLst/>
          </a:prstGeom>
          <a:noFill/>
          <a:ln w="9525">
            <a:noFill/>
            <a:miter lim="800000"/>
            <a:headEnd/>
            <a:tailEnd/>
          </a:ln>
        </p:spPr>
      </p:pic>
      <p:sp>
        <p:nvSpPr>
          <p:cNvPr id="9" name="TekstSylinder 8"/>
          <p:cNvSpPr txBox="1"/>
          <p:nvPr/>
        </p:nvSpPr>
        <p:spPr>
          <a:xfrm>
            <a:off x="4227661" y="1786120"/>
            <a:ext cx="1613903" cy="321306"/>
          </a:xfrm>
          <a:prstGeom prst="rect">
            <a:avLst/>
          </a:prstGeom>
        </p:spPr>
        <p:txBody>
          <a:bodyPr wrap="none">
            <a:spAutoFit/>
          </a:bodyPr>
          <a:lstStyle>
            <a:defPPr>
              <a:defRPr lang="en-US"/>
            </a:defPPr>
          </a:lstStyle>
          <a:p>
            <a:r>
              <a:rPr lang="sv-SE" sz="1488"/>
              <a:t>Spårlöpa för bäver</a:t>
            </a:r>
          </a:p>
        </p:txBody>
      </p:sp>
      <p:sp>
        <p:nvSpPr>
          <p:cNvPr id="11" name="TekstSylinder 10"/>
          <p:cNvSpPr txBox="1"/>
          <p:nvPr/>
        </p:nvSpPr>
        <p:spPr>
          <a:xfrm>
            <a:off x="7704778" y="1786120"/>
            <a:ext cx="1696747" cy="321306"/>
          </a:xfrm>
          <a:prstGeom prst="rect">
            <a:avLst/>
          </a:prstGeom>
        </p:spPr>
        <p:txBody>
          <a:bodyPr wrap="none">
            <a:spAutoFit/>
          </a:bodyPr>
          <a:lstStyle>
            <a:defPPr>
              <a:defRPr lang="en-US"/>
            </a:defPPr>
          </a:lstStyle>
          <a:p>
            <a:r>
              <a:rPr lang="sv-SE" sz="1488"/>
              <a:t>Spårlöpa för fjällräv</a:t>
            </a:r>
          </a:p>
        </p:txBody>
      </p:sp>
      <p:pic>
        <p:nvPicPr>
          <p:cNvPr id="14" name="Bilde 13"/>
          <p:cNvPicPr>
            <a:picLocks noChangeAspect="1"/>
          </p:cNvPicPr>
          <p:nvPr/>
        </p:nvPicPr>
        <p:blipFill>
          <a:blip r:embed="rId6"/>
          <a:stretch>
            <a:fillRect/>
          </a:stretch>
        </p:blipFill>
        <p:spPr>
          <a:xfrm>
            <a:off x="8872249" y="2190309"/>
            <a:ext cx="755664" cy="3572230"/>
          </a:xfrm>
          <a:prstGeom prst="rect">
            <a:avLst/>
          </a:prstGeom>
        </p:spPr>
      </p:pic>
      <p:pic>
        <p:nvPicPr>
          <p:cNvPr id="4" name="Bild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14061" y="2190309"/>
            <a:ext cx="608434" cy="3597410"/>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1839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Grp="1" noChangeAspect="1" noChangeArrowheads="1"/>
          </p:cNvPicPr>
          <p:nvPr>
            <p:ph sz="half" idx="1"/>
          </p:nvPr>
        </p:nvPicPr>
        <p:blipFill>
          <a:blip r:embed="rId3" cstate="print"/>
          <a:srcRect/>
          <a:stretch>
            <a:fillRect/>
          </a:stretch>
        </p:blipFill>
        <p:spPr bwMode="auto">
          <a:xfrm>
            <a:off x="728034" y="2338012"/>
            <a:ext cx="1292644" cy="3687374"/>
          </a:xfrm>
          <a:prstGeom prst="rect">
            <a:avLst/>
          </a:prstGeom>
          <a:noFill/>
          <a:ln w="9525">
            <a:noFill/>
            <a:miter lim="800000"/>
            <a:headEnd/>
            <a:tailEnd/>
          </a:ln>
        </p:spPr>
      </p:pic>
      <p:pic>
        <p:nvPicPr>
          <p:cNvPr id="6" name="Picture 6"/>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2842140" y="2338012"/>
            <a:ext cx="555271" cy="3687374"/>
          </a:xfrm>
          <a:prstGeom prst="rect">
            <a:avLst/>
          </a:prstGeom>
          <a:noFill/>
          <a:ln w="9525">
            <a:noFill/>
            <a:miter lim="800000"/>
            <a:headEnd/>
            <a:tailEnd/>
          </a:ln>
        </p:spPr>
      </p:pic>
      <p:sp>
        <p:nvSpPr>
          <p:cNvPr id="7" name="Plassholder for tekst 2"/>
          <p:cNvSpPr txBox="1">
            <a:spLocks/>
          </p:cNvSpPr>
          <p:nvPr/>
        </p:nvSpPr>
        <p:spPr>
          <a:xfrm>
            <a:off x="627906" y="1656854"/>
            <a:ext cx="4264128" cy="681158"/>
          </a:xfrm>
          <a:prstGeom prst="rect">
            <a:avLst/>
          </a:prstGeom>
        </p:spPr>
        <p:txBody>
          <a:bodyPr vert="horz" lIns="75597" tIns="37798" rIns="75597" bIns="377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315"/>
              <a:t>Skogsmus</a:t>
            </a:r>
          </a:p>
        </p:txBody>
      </p:sp>
      <p:sp>
        <p:nvSpPr>
          <p:cNvPr id="8" name="Plassholder for tekst 4"/>
          <p:cNvSpPr txBox="1">
            <a:spLocks/>
          </p:cNvSpPr>
          <p:nvPr/>
        </p:nvSpPr>
        <p:spPr>
          <a:xfrm>
            <a:off x="2759970" y="1656854"/>
            <a:ext cx="4285129" cy="681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315"/>
              <a:t>Ekorre</a:t>
            </a:r>
          </a:p>
        </p:txBody>
      </p:sp>
      <p:sp>
        <p:nvSpPr>
          <p:cNvPr id="9" name="Plassholder for tekst 2"/>
          <p:cNvSpPr txBox="1">
            <a:spLocks/>
          </p:cNvSpPr>
          <p:nvPr/>
        </p:nvSpPr>
        <p:spPr>
          <a:xfrm>
            <a:off x="4229690" y="1656854"/>
            <a:ext cx="1115278" cy="681158"/>
          </a:xfrm>
          <a:prstGeom prst="rect">
            <a:avLst/>
          </a:prstGeom>
        </p:spPr>
        <p:txBody>
          <a:bodyPr vert="horz" lIns="75597" tIns="37798" rIns="75597" bIns="37798"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sv-SE" sz="2315" dirty="0"/>
              <a:t>Lämmel</a:t>
            </a:r>
          </a:p>
        </p:txBody>
      </p:sp>
      <p:pic>
        <p:nvPicPr>
          <p:cNvPr id="10" name="Picture 4"/>
          <p:cNvPicPr>
            <a:picLocks noChangeAspect="1" noChangeArrowheads="1"/>
          </p:cNvPicPr>
          <p:nvPr/>
        </p:nvPicPr>
        <p:blipFill>
          <a:blip r:embed="rId5" cstate="print"/>
          <a:srcRect/>
          <a:stretch>
            <a:fillRect/>
          </a:stretch>
        </p:blipFill>
        <p:spPr bwMode="auto">
          <a:xfrm>
            <a:off x="7860774" y="2338012"/>
            <a:ext cx="592999" cy="3687374"/>
          </a:xfrm>
          <a:prstGeom prst="rect">
            <a:avLst/>
          </a:prstGeom>
          <a:noFill/>
          <a:ln w="9525">
            <a:noFill/>
            <a:miter lim="800000"/>
            <a:headEnd/>
            <a:tailEnd/>
          </a:ln>
        </p:spPr>
      </p:pic>
      <p:sp>
        <p:nvSpPr>
          <p:cNvPr id="11" name="TekstSylinder 10"/>
          <p:cNvSpPr txBox="1"/>
          <p:nvPr/>
        </p:nvSpPr>
        <p:spPr>
          <a:xfrm>
            <a:off x="7784390" y="1638658"/>
            <a:ext cx="1305356" cy="717550"/>
          </a:xfrm>
          <a:prstGeom prst="rect">
            <a:avLst/>
          </a:prstGeom>
        </p:spPr>
        <p:txBody>
          <a:bodyPr vert="horz" lIns="75597" tIns="37798" rIns="75597" bIns="37798"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sv-SE" sz="2315"/>
              <a:t>Mink</a:t>
            </a:r>
          </a:p>
        </p:txBody>
      </p:sp>
      <p:pic>
        <p:nvPicPr>
          <p:cNvPr id="12" name="Bild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6619" y="2338012"/>
            <a:ext cx="714029" cy="3687374"/>
          </a:xfrm>
          <a:prstGeom prst="rect">
            <a:avLst/>
          </a:prstGeom>
        </p:spPr>
      </p:pic>
      <p:sp>
        <p:nvSpPr>
          <p:cNvPr id="13" name="Plassholder for tekst 2"/>
          <p:cNvSpPr txBox="1">
            <a:spLocks/>
          </p:cNvSpPr>
          <p:nvPr/>
        </p:nvSpPr>
        <p:spPr>
          <a:xfrm>
            <a:off x="5908821" y="1665952"/>
            <a:ext cx="1115278" cy="681158"/>
          </a:xfrm>
          <a:prstGeom prst="rect">
            <a:avLst/>
          </a:prstGeom>
        </p:spPr>
        <p:txBody>
          <a:bodyPr vert="horz" lIns="75597" tIns="37798" rIns="75597" bIns="37798"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sv-SE" sz="2315"/>
              <a:t>Hare</a:t>
            </a:r>
          </a:p>
        </p:txBody>
      </p:sp>
      <p:pic>
        <p:nvPicPr>
          <p:cNvPr id="14"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l="21396"/>
          <a:stretch>
            <a:fillRect/>
          </a:stretch>
        </p:blipFill>
        <p:spPr bwMode="auto">
          <a:xfrm>
            <a:off x="9045304" y="2338012"/>
            <a:ext cx="777805" cy="3687374"/>
          </a:xfrm>
          <a:prstGeom prst="rect">
            <a:avLst/>
          </a:prstGeom>
          <a:noFill/>
          <a:ln w="9525">
            <a:noFill/>
            <a:miter lim="800000"/>
            <a:headEnd/>
            <a:tailEnd/>
          </a:ln>
        </p:spPr>
      </p:pic>
      <p:sp>
        <p:nvSpPr>
          <p:cNvPr id="16" name="TekstSylinder 15"/>
          <p:cNvSpPr txBox="1"/>
          <p:nvPr/>
        </p:nvSpPr>
        <p:spPr>
          <a:xfrm>
            <a:off x="9089746" y="1665952"/>
            <a:ext cx="1305356" cy="717550"/>
          </a:xfrm>
          <a:prstGeom prst="rect">
            <a:avLst/>
          </a:prstGeom>
        </p:spPr>
        <p:txBody>
          <a:bodyPr vert="horz" lIns="75597" tIns="37798" rIns="75597" bIns="37798" rtlCol="0">
            <a:normAutofit/>
          </a:bodyPr>
          <a:lstStyle>
            <a:defPPr>
              <a:defRPr lang="en-US"/>
            </a:defPPr>
            <a:lvl1pPr indent="0" defTabSz="914400">
              <a:lnSpc>
                <a:spcPct val="90000"/>
              </a:lnSpc>
              <a:spcBef>
                <a:spcPts val="1000"/>
              </a:spcBef>
              <a:buFont typeface="Arial" panose="020B0604020202020204" pitchFamily="34" charset="0"/>
              <a:buNone/>
              <a:defRPr sz="2800"/>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sv-SE" sz="2315"/>
              <a:t>Vessla</a:t>
            </a:r>
          </a:p>
        </p:txBody>
      </p:sp>
      <p:pic>
        <p:nvPicPr>
          <p:cNvPr id="2" name="Bilde 1"/>
          <p:cNvPicPr>
            <a:picLocks noChangeAspect="1"/>
          </p:cNvPicPr>
          <p:nvPr/>
        </p:nvPicPr>
        <p:blipFill>
          <a:blip r:embed="rId8"/>
          <a:stretch>
            <a:fillRect/>
          </a:stretch>
        </p:blipFill>
        <p:spPr>
          <a:xfrm>
            <a:off x="4163443" y="2338012"/>
            <a:ext cx="1026865" cy="3687374"/>
          </a:xfrm>
          <a:prstGeom prst="rect">
            <a:avLst/>
          </a:prstGeom>
        </p:spPr>
      </p:pic>
      <p:pic>
        <p:nvPicPr>
          <p:cNvPr id="15" name="Bildobjekt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189982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093" y="2250160"/>
            <a:ext cx="1381819" cy="4005628"/>
          </a:xfrm>
          <a:prstGeom prst="rect">
            <a:avLst/>
          </a:prstGeom>
          <a:noFill/>
          <a:ln w="9525">
            <a:noFill/>
            <a:miter lim="800000"/>
            <a:headEnd/>
            <a:tailEnd/>
          </a:ln>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0912" y="2250160"/>
            <a:ext cx="1284655" cy="4005628"/>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7175397" y="3937330"/>
            <a:ext cx="1176082" cy="2484948"/>
          </a:xfrm>
          <a:prstGeom prst="rect">
            <a:avLst/>
          </a:prstGeom>
          <a:noFill/>
          <a:ln w="9525">
            <a:noFill/>
            <a:miter lim="800000"/>
            <a:headEnd/>
            <a:tailEnd/>
          </a:ln>
        </p:spPr>
      </p:pic>
      <p:pic>
        <p:nvPicPr>
          <p:cNvPr id="14" name="Picture 3"/>
          <p:cNvPicPr>
            <a:picLocks noChangeAspect="1" noChangeArrowheads="1"/>
          </p:cNvPicPr>
          <p:nvPr/>
        </p:nvPicPr>
        <p:blipFill>
          <a:blip r:embed="rId6" cstate="print"/>
          <a:srcRect/>
          <a:stretch>
            <a:fillRect/>
          </a:stretch>
        </p:blipFill>
        <p:spPr bwMode="auto">
          <a:xfrm>
            <a:off x="5242800" y="4576799"/>
            <a:ext cx="1421928" cy="1845480"/>
          </a:xfrm>
          <a:prstGeom prst="rect">
            <a:avLst/>
          </a:prstGeom>
          <a:noFill/>
          <a:ln w="9525">
            <a:noFill/>
            <a:miter lim="800000"/>
            <a:headEnd/>
            <a:tailEnd/>
          </a:ln>
        </p:spPr>
      </p:pic>
      <p:pic>
        <p:nvPicPr>
          <p:cNvPr id="15"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62148" y="2916512"/>
            <a:ext cx="1189298" cy="3505767"/>
          </a:xfrm>
          <a:prstGeom prst="rect">
            <a:avLst/>
          </a:prstGeom>
          <a:noFill/>
          <a:ln w="9525">
            <a:noFill/>
            <a:miter lim="800000"/>
            <a:headEnd/>
            <a:tailEnd/>
          </a:ln>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
        <p:nvSpPr>
          <p:cNvPr id="11" name="Plassholder for tekst 2"/>
          <p:cNvSpPr txBox="1">
            <a:spLocks/>
          </p:cNvSpPr>
          <p:nvPr/>
        </p:nvSpPr>
        <p:spPr>
          <a:xfrm>
            <a:off x="627906" y="1656854"/>
            <a:ext cx="4264128" cy="681158"/>
          </a:xfrm>
          <a:prstGeom prst="rect">
            <a:avLst/>
          </a:prstGeom>
        </p:spPr>
        <p:txBody>
          <a:bodyPr vert="horz" lIns="75597" tIns="37798" rIns="75597" bIns="377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315" dirty="0" smtClean="0"/>
              <a:t>Björn</a:t>
            </a:r>
            <a:endParaRPr lang="sv-SE" sz="2315" dirty="0"/>
          </a:p>
        </p:txBody>
      </p:sp>
      <p:sp>
        <p:nvSpPr>
          <p:cNvPr id="12" name="Plassholder for tekst 2"/>
          <p:cNvSpPr txBox="1">
            <a:spLocks/>
          </p:cNvSpPr>
          <p:nvPr/>
        </p:nvSpPr>
        <p:spPr>
          <a:xfrm>
            <a:off x="4957390" y="1656854"/>
            <a:ext cx="4264128" cy="681158"/>
          </a:xfrm>
          <a:prstGeom prst="rect">
            <a:avLst/>
          </a:prstGeom>
        </p:spPr>
        <p:txBody>
          <a:bodyPr vert="horz" lIns="75597" tIns="37798" rIns="75597" bIns="377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315" dirty="0" smtClean="0"/>
              <a:t>Järv</a:t>
            </a:r>
            <a:endParaRPr lang="sv-SE" sz="2315" dirty="0"/>
          </a:p>
        </p:txBody>
      </p:sp>
      <p:sp>
        <p:nvSpPr>
          <p:cNvPr id="4" name="Plassholder for innhold 3"/>
          <p:cNvSpPr>
            <a:spLocks noGrp="1"/>
          </p:cNvSpPr>
          <p:nvPr>
            <p:ph sz="half" idx="1"/>
          </p:nvPr>
        </p:nvSpPr>
        <p:spPr>
          <a:xfrm>
            <a:off x="4957390" y="2057189"/>
            <a:ext cx="4811584" cy="2160965"/>
          </a:xfrm>
        </p:spPr>
        <p:txBody>
          <a:bodyPr>
            <a:normAutofit lnSpcReduction="10000"/>
          </a:bodyPr>
          <a:lstStyle/>
          <a:p>
            <a:pPr marL="0" indent="0">
              <a:lnSpc>
                <a:spcPct val="160000"/>
              </a:lnSpc>
              <a:buNone/>
            </a:pPr>
            <a:r>
              <a:rPr lang="sv-SE" sz="1157" dirty="0"/>
              <a:t>Från vänster: tre-spår. Spåren bildar ett mönster som gör att det ser ut att bara vara tre spår. </a:t>
            </a:r>
          </a:p>
          <a:p>
            <a:pPr marL="0" indent="0">
              <a:lnSpc>
                <a:spcPct val="160000"/>
              </a:lnSpc>
              <a:buNone/>
            </a:pPr>
            <a:r>
              <a:rPr lang="sv-SE" sz="1157" dirty="0"/>
              <a:t>Mitten: Det klassiska tre-spåret. Här visas det att det minsta spåret egentligen är spårstämplar för två labbar.</a:t>
            </a:r>
          </a:p>
          <a:p>
            <a:pPr marL="0" indent="0">
              <a:lnSpc>
                <a:spcPct val="160000"/>
              </a:lnSpc>
              <a:buNone/>
            </a:pPr>
            <a:r>
              <a:rPr lang="sv-SE" sz="1157" dirty="0"/>
              <a:t>Till höger: två-spår, parvis spårsättning. </a:t>
            </a:r>
          </a:p>
          <a:p>
            <a:pPr marL="0" indent="0">
              <a:lnSpc>
                <a:spcPct val="160000"/>
              </a:lnSpc>
              <a:buNone/>
            </a:pPr>
            <a:r>
              <a:rPr lang="sv-SE" sz="1157" dirty="0"/>
              <a:t>På alla figurerna visas steglängden.</a:t>
            </a:r>
          </a:p>
        </p:txBody>
      </p:sp>
    </p:spTree>
    <p:extLst>
      <p:ext uri="{BB962C8B-B14F-4D97-AF65-F5344CB8AC3E}">
        <p14:creationId xmlns:p14="http://schemas.microsoft.com/office/powerpoint/2010/main" val="223481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36455" y="1853171"/>
            <a:ext cx="6568805" cy="542159"/>
          </a:xfrm>
        </p:spPr>
        <p:txBody>
          <a:bodyPr>
            <a:normAutofit/>
          </a:bodyPr>
          <a:lstStyle/>
          <a:p>
            <a:r>
              <a:rPr lang="sv-SE" sz="2800" dirty="0"/>
              <a:t>Spåren kan vara av många typer</a:t>
            </a:r>
          </a:p>
        </p:txBody>
      </p:sp>
      <p:sp>
        <p:nvSpPr>
          <p:cNvPr id="4" name="Plassholder for innhold 3"/>
          <p:cNvSpPr>
            <a:spLocks noGrp="1"/>
          </p:cNvSpPr>
          <p:nvPr>
            <p:ph sz="half" idx="2"/>
          </p:nvPr>
        </p:nvSpPr>
        <p:spPr>
          <a:xfrm>
            <a:off x="816959" y="2473146"/>
            <a:ext cx="4523137" cy="4061576"/>
          </a:xfrm>
        </p:spPr>
        <p:txBody>
          <a:bodyPr>
            <a:normAutofit/>
          </a:bodyPr>
          <a:lstStyle/>
          <a:p>
            <a:pPr>
              <a:lnSpc>
                <a:spcPct val="150000"/>
              </a:lnSpc>
              <a:spcBef>
                <a:spcPts val="0"/>
              </a:spcBef>
            </a:pPr>
            <a:r>
              <a:rPr lang="sv-SE" sz="2800" dirty="0"/>
              <a:t>Betesspår</a:t>
            </a:r>
          </a:p>
          <a:p>
            <a:pPr>
              <a:lnSpc>
                <a:spcPct val="150000"/>
              </a:lnSpc>
              <a:spcBef>
                <a:spcPts val="0"/>
              </a:spcBef>
            </a:pPr>
            <a:r>
              <a:rPr lang="sv-SE" sz="2800" dirty="0"/>
              <a:t>Avföring</a:t>
            </a:r>
          </a:p>
          <a:p>
            <a:pPr>
              <a:lnSpc>
                <a:spcPct val="150000"/>
              </a:lnSpc>
              <a:spcBef>
                <a:spcPts val="0"/>
              </a:spcBef>
            </a:pPr>
            <a:r>
              <a:rPr lang="sv-SE" sz="2800" dirty="0"/>
              <a:t>Hår</a:t>
            </a:r>
          </a:p>
          <a:p>
            <a:pPr>
              <a:lnSpc>
                <a:spcPct val="150000"/>
              </a:lnSpc>
              <a:spcBef>
                <a:spcPts val="0"/>
              </a:spcBef>
            </a:pPr>
            <a:r>
              <a:rPr lang="sv-SE" sz="2800" dirty="0"/>
              <a:t>Fjädrar</a:t>
            </a:r>
          </a:p>
          <a:p>
            <a:pPr>
              <a:lnSpc>
                <a:spcPct val="150000"/>
              </a:lnSpc>
              <a:spcBef>
                <a:spcPts val="0"/>
              </a:spcBef>
            </a:pPr>
            <a:r>
              <a:rPr lang="sv-SE" sz="2800" dirty="0" err="1" smtClean="0"/>
              <a:t>Bytesjur</a:t>
            </a:r>
            <a:endParaRPr lang="sv-SE" sz="2800" dirty="0"/>
          </a:p>
        </p:txBody>
      </p:sp>
      <p:pic>
        <p:nvPicPr>
          <p:cNvPr id="7" name="Plassholder for innhold 6"/>
          <p:cNvPicPr>
            <a:picLocks noGrp="1" noChangeAspect="1"/>
          </p:cNvPicPr>
          <p:nvPr>
            <p:ph sz="quarter" idx="4"/>
          </p:nvPr>
        </p:nvPicPr>
        <p:blipFill>
          <a:blip r:embed="rId3"/>
          <a:stretch>
            <a:fillRect/>
          </a:stretch>
        </p:blipFill>
        <p:spPr>
          <a:xfrm>
            <a:off x="5408903" y="3169068"/>
            <a:ext cx="3329857" cy="2473608"/>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71525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p:txBody>
          <a:bodyPr/>
          <a:lstStyle/>
          <a:p>
            <a:r>
              <a:rPr lang="sv-SE"/>
              <a:t>Betesspår efter smågnagare</a:t>
            </a:r>
          </a:p>
        </p:txBody>
      </p:sp>
      <p:pic>
        <p:nvPicPr>
          <p:cNvPr id="7" name="Plassholder for innhold 6"/>
          <p:cNvPicPr>
            <a:picLocks noGrp="1" noChangeAspect="1"/>
          </p:cNvPicPr>
          <p:nvPr>
            <p:ph sz="half" idx="2"/>
          </p:nvPr>
        </p:nvPicPr>
        <p:blipFill>
          <a:blip r:embed="rId3"/>
          <a:stretch>
            <a:fillRect/>
          </a:stretch>
        </p:blipFill>
        <p:spPr>
          <a:xfrm>
            <a:off x="1539071" y="3355417"/>
            <a:ext cx="2558046" cy="1900263"/>
          </a:xfrm>
          <a:prstGeom prst="rect">
            <a:avLst/>
          </a:prstGeom>
        </p:spPr>
      </p:pic>
      <p:sp>
        <p:nvSpPr>
          <p:cNvPr id="5" name="Plassholder for tekst 4"/>
          <p:cNvSpPr>
            <a:spLocks noGrp="1"/>
          </p:cNvSpPr>
          <p:nvPr>
            <p:ph type="body" sz="quarter" idx="3"/>
          </p:nvPr>
        </p:nvSpPr>
        <p:spPr/>
        <p:txBody>
          <a:bodyPr/>
          <a:lstStyle/>
          <a:p>
            <a:r>
              <a:rPr lang="sv-SE"/>
              <a:t>Betesspår efter ekorre</a:t>
            </a:r>
          </a:p>
        </p:txBody>
      </p:sp>
      <p:pic>
        <p:nvPicPr>
          <p:cNvPr id="8" name="Plassholder for innhold 7"/>
          <p:cNvPicPr>
            <a:picLocks noGrp="1" noChangeAspect="1"/>
          </p:cNvPicPr>
          <p:nvPr>
            <p:ph sz="quarter" idx="4"/>
          </p:nvPr>
        </p:nvPicPr>
        <p:blipFill>
          <a:blip r:embed="rId4"/>
          <a:stretch>
            <a:fillRect/>
          </a:stretch>
        </p:blipFill>
        <p:spPr>
          <a:xfrm>
            <a:off x="5471902" y="3355539"/>
            <a:ext cx="3304076" cy="1880455"/>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139412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1"/>
          </p:nvPr>
        </p:nvSpPr>
        <p:spPr/>
        <p:txBody>
          <a:bodyPr/>
          <a:lstStyle/>
          <a:p>
            <a:r>
              <a:rPr lang="sv-SE"/>
              <a:t>Kvistbetning</a:t>
            </a:r>
          </a:p>
        </p:txBody>
      </p:sp>
      <p:pic>
        <p:nvPicPr>
          <p:cNvPr id="7" name="Plassholder for innhold 6"/>
          <p:cNvPicPr>
            <a:picLocks noGrp="1" noChangeAspect="1"/>
          </p:cNvPicPr>
          <p:nvPr>
            <p:ph sz="half" idx="2"/>
          </p:nvPr>
        </p:nvPicPr>
        <p:blipFill>
          <a:blip r:embed="rId3"/>
          <a:stretch>
            <a:fillRect/>
          </a:stretch>
        </p:blipFill>
        <p:spPr>
          <a:xfrm>
            <a:off x="977309" y="3015996"/>
            <a:ext cx="3670529" cy="2832691"/>
          </a:xfrm>
          <a:prstGeom prst="rect">
            <a:avLst/>
          </a:prstGeom>
        </p:spPr>
      </p:pic>
      <p:sp>
        <p:nvSpPr>
          <p:cNvPr id="6" name="Plassholder for innhold 5"/>
          <p:cNvSpPr>
            <a:spLocks noGrp="1"/>
          </p:cNvSpPr>
          <p:nvPr>
            <p:ph sz="quarter" idx="4"/>
          </p:nvPr>
        </p:nvSpPr>
        <p:spPr/>
        <p:txBody>
          <a:bodyPr/>
          <a:lstStyle/>
          <a:p>
            <a:pPr marL="425227" indent="-425227">
              <a:lnSpc>
                <a:spcPct val="150000"/>
              </a:lnSpc>
              <a:buFont typeface="+mj-lt"/>
              <a:buAutoNum type="alphaLcParenR"/>
            </a:pPr>
            <a:r>
              <a:rPr lang="sv-SE"/>
              <a:t>Bete av hjortdjur</a:t>
            </a:r>
          </a:p>
          <a:p>
            <a:pPr marL="425227" indent="-425227">
              <a:lnSpc>
                <a:spcPct val="150000"/>
              </a:lnSpc>
              <a:buFont typeface="+mj-lt"/>
              <a:buAutoNum type="alphaLcParenR"/>
            </a:pPr>
            <a:r>
              <a:rPr lang="sv-SE"/>
              <a:t>Bete av hare</a:t>
            </a:r>
          </a:p>
        </p:txBody>
      </p:sp>
      <p:sp>
        <p:nvSpPr>
          <p:cNvPr id="8" name="Rektangel 7"/>
          <p:cNvSpPr/>
          <p:nvPr/>
        </p:nvSpPr>
        <p:spPr>
          <a:xfrm>
            <a:off x="2091947" y="3508159"/>
            <a:ext cx="2546890" cy="1811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88"/>
          </a:p>
        </p:txBody>
      </p:sp>
      <p:sp>
        <p:nvSpPr>
          <p:cNvPr id="10" name="Frihåndsform 9"/>
          <p:cNvSpPr/>
          <p:nvPr/>
        </p:nvSpPr>
        <p:spPr>
          <a:xfrm>
            <a:off x="977308" y="3536849"/>
            <a:ext cx="788226" cy="287987"/>
          </a:xfrm>
          <a:custGeom>
            <a:avLst/>
            <a:gdLst>
              <a:gd name="connsiteX0" fmla="*/ 26350 w 953418"/>
              <a:gd name="connsiteY0" fmla="*/ 0 h 348343"/>
              <a:gd name="connsiteX1" fmla="*/ 26350 w 953418"/>
              <a:gd name="connsiteY1" fmla="*/ 0 h 348343"/>
              <a:gd name="connsiteX2" fmla="*/ 635950 w 953418"/>
              <a:gd name="connsiteY2" fmla="*/ 10885 h 348343"/>
              <a:gd name="connsiteX3" fmla="*/ 701264 w 953418"/>
              <a:gd name="connsiteY3" fmla="*/ 32657 h 348343"/>
              <a:gd name="connsiteX4" fmla="*/ 766579 w 953418"/>
              <a:gd name="connsiteY4" fmla="*/ 54428 h 348343"/>
              <a:gd name="connsiteX5" fmla="*/ 821007 w 953418"/>
              <a:gd name="connsiteY5" fmla="*/ 65314 h 348343"/>
              <a:gd name="connsiteX6" fmla="*/ 875436 w 953418"/>
              <a:gd name="connsiteY6" fmla="*/ 97971 h 348343"/>
              <a:gd name="connsiteX7" fmla="*/ 929864 w 953418"/>
              <a:gd name="connsiteY7" fmla="*/ 130628 h 348343"/>
              <a:gd name="connsiteX8" fmla="*/ 951636 w 953418"/>
              <a:gd name="connsiteY8" fmla="*/ 217714 h 348343"/>
              <a:gd name="connsiteX9" fmla="*/ 940750 w 953418"/>
              <a:gd name="connsiteY9" fmla="*/ 293914 h 348343"/>
              <a:gd name="connsiteX10" fmla="*/ 853664 w 953418"/>
              <a:gd name="connsiteY10" fmla="*/ 304800 h 348343"/>
              <a:gd name="connsiteX11" fmla="*/ 799236 w 953418"/>
              <a:gd name="connsiteY11" fmla="*/ 315685 h 348343"/>
              <a:gd name="connsiteX12" fmla="*/ 733921 w 953418"/>
              <a:gd name="connsiteY12" fmla="*/ 337457 h 348343"/>
              <a:gd name="connsiteX13" fmla="*/ 701264 w 953418"/>
              <a:gd name="connsiteY13" fmla="*/ 348343 h 348343"/>
              <a:gd name="connsiteX14" fmla="*/ 91664 w 953418"/>
              <a:gd name="connsiteY14" fmla="*/ 337457 h 348343"/>
              <a:gd name="connsiteX15" fmla="*/ 59007 w 953418"/>
              <a:gd name="connsiteY15" fmla="*/ 326571 h 348343"/>
              <a:gd name="connsiteX16" fmla="*/ 15464 w 953418"/>
              <a:gd name="connsiteY16" fmla="*/ 315685 h 348343"/>
              <a:gd name="connsiteX17" fmla="*/ 26350 w 953418"/>
              <a:gd name="connsiteY17" fmla="*/ 0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3418" h="348343">
                <a:moveTo>
                  <a:pt x="26350" y="0"/>
                </a:moveTo>
                <a:lnTo>
                  <a:pt x="26350" y="0"/>
                </a:lnTo>
                <a:cubicBezTo>
                  <a:pt x="229550" y="3628"/>
                  <a:pt x="432955" y="1063"/>
                  <a:pt x="635950" y="10885"/>
                </a:cubicBezTo>
                <a:cubicBezTo>
                  <a:pt x="658872" y="11994"/>
                  <a:pt x="679493" y="25400"/>
                  <a:pt x="701264" y="32657"/>
                </a:cubicBezTo>
                <a:cubicBezTo>
                  <a:pt x="701277" y="32661"/>
                  <a:pt x="766566" y="54425"/>
                  <a:pt x="766579" y="54428"/>
                </a:cubicBezTo>
                <a:lnTo>
                  <a:pt x="821007" y="65314"/>
                </a:lnTo>
                <a:cubicBezTo>
                  <a:pt x="876177" y="120481"/>
                  <a:pt x="804774" y="55572"/>
                  <a:pt x="875436" y="97971"/>
                </a:cubicBezTo>
                <a:cubicBezTo>
                  <a:pt x="950143" y="142797"/>
                  <a:pt x="837358" y="99795"/>
                  <a:pt x="929864" y="130628"/>
                </a:cubicBezTo>
                <a:cubicBezTo>
                  <a:pt x="938454" y="156398"/>
                  <a:pt x="951636" y="191441"/>
                  <a:pt x="951636" y="217714"/>
                </a:cubicBezTo>
                <a:cubicBezTo>
                  <a:pt x="951636" y="243372"/>
                  <a:pt x="959927" y="276868"/>
                  <a:pt x="940750" y="293914"/>
                </a:cubicBezTo>
                <a:cubicBezTo>
                  <a:pt x="918885" y="313350"/>
                  <a:pt x="882578" y="300352"/>
                  <a:pt x="853664" y="304800"/>
                </a:cubicBezTo>
                <a:cubicBezTo>
                  <a:pt x="835377" y="307613"/>
                  <a:pt x="817086" y="310817"/>
                  <a:pt x="799236" y="315685"/>
                </a:cubicBezTo>
                <a:cubicBezTo>
                  <a:pt x="777095" y="321723"/>
                  <a:pt x="755693" y="330200"/>
                  <a:pt x="733921" y="337457"/>
                </a:cubicBezTo>
                <a:lnTo>
                  <a:pt x="701264" y="348343"/>
                </a:lnTo>
                <a:lnTo>
                  <a:pt x="91664" y="337457"/>
                </a:lnTo>
                <a:cubicBezTo>
                  <a:pt x="80196" y="337068"/>
                  <a:pt x="70040" y="329723"/>
                  <a:pt x="59007" y="326571"/>
                </a:cubicBezTo>
                <a:cubicBezTo>
                  <a:pt x="44622" y="322461"/>
                  <a:pt x="29978" y="319314"/>
                  <a:pt x="15464" y="315685"/>
                </a:cubicBezTo>
                <a:cubicBezTo>
                  <a:pt x="-24106" y="196968"/>
                  <a:pt x="24536" y="52614"/>
                  <a:pt x="26350"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88"/>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98814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p:txBody>
          <a:bodyPr/>
          <a:lstStyle/>
          <a:p>
            <a:r>
              <a:rPr lang="sv-SE"/>
              <a:t>Exkrementer (avföring)</a:t>
            </a:r>
          </a:p>
        </p:txBody>
      </p:sp>
      <p:pic>
        <p:nvPicPr>
          <p:cNvPr id="7" name="Plassholder for innhold 6"/>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1913"/>
          <a:stretch/>
        </p:blipFill>
        <p:spPr>
          <a:xfrm>
            <a:off x="1000406" y="3015996"/>
            <a:ext cx="4044940" cy="1843796"/>
          </a:xfrm>
          <a:prstGeom prst="rect">
            <a:avLst/>
          </a:prstGeom>
        </p:spPr>
      </p:pic>
      <p:sp>
        <p:nvSpPr>
          <p:cNvPr id="5" name="Plassholder for tekst 4"/>
          <p:cNvSpPr>
            <a:spLocks noGrp="1"/>
          </p:cNvSpPr>
          <p:nvPr>
            <p:ph type="body" sz="quarter" idx="3"/>
          </p:nvPr>
        </p:nvSpPr>
        <p:spPr/>
        <p:txBody>
          <a:bodyPr/>
          <a:lstStyle/>
          <a:p>
            <a:r>
              <a:rPr lang="sv-SE"/>
              <a:t>Exkrementer från ekorre</a:t>
            </a:r>
          </a:p>
        </p:txBody>
      </p:sp>
      <p:pic>
        <p:nvPicPr>
          <p:cNvPr id="8" name="Plassholder for innhold 7"/>
          <p:cNvPicPr>
            <a:picLocks noGrp="1" noChangeAspect="1"/>
          </p:cNvPicPr>
          <p:nvPr>
            <p:ph sz="quarter" idx="4"/>
          </p:nvPr>
        </p:nvPicPr>
        <p:blipFill>
          <a:blip r:embed="rId4"/>
          <a:stretch>
            <a:fillRect/>
          </a:stretch>
        </p:blipFill>
        <p:spPr>
          <a:xfrm>
            <a:off x="5512172" y="3015995"/>
            <a:ext cx="2020601" cy="1088017"/>
          </a:xfrm>
          <a:prstGeom prst="rect">
            <a:avLst/>
          </a:prstGeom>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359780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642" y="2444505"/>
            <a:ext cx="1734088" cy="2629945"/>
          </a:xfrm>
          <a:prstGeom prst="rect">
            <a:avLst/>
          </a:prstGeom>
          <a:noFill/>
          <a:ln w="9525">
            <a:noFill/>
            <a:miter lim="800000"/>
            <a:headEnd/>
            <a:tailEnd/>
          </a:ln>
          <a:effectLst/>
        </p:spPr>
      </p:pic>
      <p:sp>
        <p:nvSpPr>
          <p:cNvPr id="3" name="Plassholder for tekst 2"/>
          <p:cNvSpPr>
            <a:spLocks noGrp="1"/>
          </p:cNvSpPr>
          <p:nvPr>
            <p:ph type="body" idx="1"/>
          </p:nvPr>
        </p:nvSpPr>
        <p:spPr>
          <a:xfrm>
            <a:off x="613236" y="1459273"/>
            <a:ext cx="4095539" cy="528955"/>
          </a:xfrm>
        </p:spPr>
        <p:txBody>
          <a:bodyPr/>
          <a:lstStyle/>
          <a:p>
            <a:r>
              <a:rPr lang="sv-SE" dirty="0">
                <a:solidFill>
                  <a:schemeClr val="tx1"/>
                </a:solidFill>
              </a:rPr>
              <a:t>Mätning av spårets längd</a:t>
            </a:r>
          </a:p>
        </p:txBody>
      </p:sp>
      <p:sp>
        <p:nvSpPr>
          <p:cNvPr id="4" name="Plassholder for innhold 3"/>
          <p:cNvSpPr>
            <a:spLocks noGrp="1"/>
          </p:cNvSpPr>
          <p:nvPr>
            <p:ph sz="half" idx="2"/>
          </p:nvPr>
        </p:nvSpPr>
        <p:spPr>
          <a:xfrm>
            <a:off x="615617" y="2002089"/>
            <a:ext cx="4335793" cy="1214115"/>
          </a:xfrm>
        </p:spPr>
        <p:txBody>
          <a:bodyPr>
            <a:noAutofit/>
          </a:bodyPr>
          <a:lstStyle/>
          <a:p>
            <a:pPr marL="0" indent="0">
              <a:lnSpc>
                <a:spcPct val="150000"/>
              </a:lnSpc>
              <a:buNone/>
            </a:pPr>
            <a:r>
              <a:rPr lang="sv-SE" sz="1200" dirty="0"/>
              <a:t>Spåren mäts från främsta synliga tå till bakersta synliga del. Längden innefattar inte klor. </a:t>
            </a:r>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p:txBody>
      </p:sp>
      <p:sp>
        <p:nvSpPr>
          <p:cNvPr id="5" name="Plassholder for tekst 4"/>
          <p:cNvSpPr>
            <a:spLocks noGrp="1"/>
          </p:cNvSpPr>
          <p:nvPr>
            <p:ph type="body" sz="quarter" idx="3"/>
          </p:nvPr>
        </p:nvSpPr>
        <p:spPr>
          <a:xfrm>
            <a:off x="5637596" y="1533042"/>
            <a:ext cx="4382687" cy="476417"/>
          </a:xfrm>
        </p:spPr>
        <p:txBody>
          <a:bodyPr/>
          <a:lstStyle/>
          <a:p>
            <a:r>
              <a:rPr lang="sv-SE">
                <a:solidFill>
                  <a:schemeClr val="tx1"/>
                </a:solidFill>
              </a:rPr>
              <a:t>Mätning av spårets bredd</a:t>
            </a:r>
          </a:p>
        </p:txBody>
      </p:sp>
      <p:sp>
        <p:nvSpPr>
          <p:cNvPr id="6" name="Plassholder for innhold 5"/>
          <p:cNvSpPr>
            <a:spLocks noGrp="1"/>
          </p:cNvSpPr>
          <p:nvPr>
            <p:ph sz="quarter" idx="4"/>
          </p:nvPr>
        </p:nvSpPr>
        <p:spPr>
          <a:xfrm>
            <a:off x="5640769" y="2009459"/>
            <a:ext cx="4031828" cy="4124103"/>
          </a:xfrm>
        </p:spPr>
        <p:txBody>
          <a:bodyPr>
            <a:noAutofit/>
          </a:bodyPr>
          <a:lstStyle/>
          <a:p>
            <a:pPr marL="0" indent="0">
              <a:lnSpc>
                <a:spcPct val="150000"/>
              </a:lnSpc>
              <a:buNone/>
            </a:pPr>
            <a:r>
              <a:rPr lang="sv-SE" sz="1200" dirty="0"/>
              <a:t>Få spår mäts på bredden. Det beror på att tassar och klövar kan spreta olika mycket beroende på underlaget.</a:t>
            </a:r>
          </a:p>
          <a:p>
            <a:pPr marL="0" indent="0">
              <a:lnSpc>
                <a:spcPct val="150000"/>
              </a:lnSpc>
              <a:buNone/>
            </a:pPr>
            <a:r>
              <a:rPr lang="sv-SE" sz="1200" dirty="0"/>
              <a:t>När vi mäter spåret av björnens framtass mäter vi bredden på den stora trampdynan, se figuren nedan.</a:t>
            </a:r>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a:p>
            <a:pPr marL="0" indent="0">
              <a:lnSpc>
                <a:spcPct val="150000"/>
              </a:lnSpc>
              <a:buNone/>
            </a:pPr>
            <a:endParaRPr lang="nb-NO" sz="1200" dirty="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0340" y="3259527"/>
            <a:ext cx="1948227" cy="2751574"/>
          </a:xfrm>
          <a:prstGeom prst="rect">
            <a:avLst/>
          </a:prstGeom>
          <a:noFill/>
          <a:ln w="9525">
            <a:noFill/>
            <a:miter lim="800000"/>
            <a:headEnd/>
            <a:tailEnd/>
          </a:ln>
          <a:effectLst/>
        </p:spPr>
      </p:pic>
      <p:cxnSp>
        <p:nvCxnSpPr>
          <p:cNvPr id="13" name="Rett pil 12"/>
          <p:cNvCxnSpPr/>
          <p:nvPr/>
        </p:nvCxnSpPr>
        <p:spPr>
          <a:xfrm flipH="1">
            <a:off x="3283325" y="2743551"/>
            <a:ext cx="38542" cy="2212778"/>
          </a:xfrm>
          <a:prstGeom prst="straightConnector1">
            <a:avLst/>
          </a:prstGeom>
          <a:ln w="127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2932903" y="2735675"/>
            <a:ext cx="70084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Rett linje 22"/>
          <p:cNvCxnSpPr/>
          <p:nvPr/>
        </p:nvCxnSpPr>
        <p:spPr>
          <a:xfrm>
            <a:off x="2838407" y="4956329"/>
            <a:ext cx="795341"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flipV="1">
            <a:off x="6126330" y="5152166"/>
            <a:ext cx="1359531" cy="1"/>
          </a:xfrm>
          <a:prstGeom prst="straightConnector1">
            <a:avLst/>
          </a:prstGeom>
          <a:ln w="254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flipH="1">
            <a:off x="6145292" y="4699528"/>
            <a:ext cx="7875" cy="586846"/>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7485861" y="4398230"/>
            <a:ext cx="0" cy="95272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
        <p:nvSpPr>
          <p:cNvPr id="10" name="Rektangel 9"/>
          <p:cNvSpPr/>
          <p:nvPr/>
        </p:nvSpPr>
        <p:spPr>
          <a:xfrm>
            <a:off x="613236" y="5149779"/>
            <a:ext cx="3921579" cy="1200329"/>
          </a:xfrm>
          <a:prstGeom prst="rect">
            <a:avLst/>
          </a:prstGeom>
        </p:spPr>
        <p:txBody>
          <a:bodyPr wrap="square">
            <a:spAutoFit/>
          </a:bodyPr>
          <a:lstStyle/>
          <a:p>
            <a:pPr>
              <a:lnSpc>
                <a:spcPct val="150000"/>
              </a:lnSpc>
            </a:pPr>
            <a:r>
              <a:rPr lang="sv-SE" sz="1200" dirty="0"/>
              <a:t>Ibland kan det vara svårt att se exakt var en spårstämpel börjar eller slutar. Då är det viktigt att ”läsa” resten av stämpeln för att hitta en rimlig avgränsning. Se figuren bredvid.</a:t>
            </a:r>
            <a:endParaRPr lang="sv-SE" sz="1200" dirty="0"/>
          </a:p>
        </p:txBody>
      </p:sp>
      <p:sp>
        <p:nvSpPr>
          <p:cNvPr id="12" name="Rektangel 11"/>
          <p:cNvSpPr/>
          <p:nvPr/>
        </p:nvSpPr>
        <p:spPr>
          <a:xfrm>
            <a:off x="4329072" y="6009814"/>
            <a:ext cx="5343525" cy="340734"/>
          </a:xfrm>
          <a:prstGeom prst="rect">
            <a:avLst/>
          </a:prstGeom>
        </p:spPr>
        <p:txBody>
          <a:bodyPr>
            <a:spAutoFit/>
          </a:bodyPr>
          <a:lstStyle/>
          <a:p>
            <a:pPr>
              <a:lnSpc>
                <a:spcPct val="150000"/>
              </a:lnSpc>
            </a:pPr>
            <a:r>
              <a:rPr lang="sv-SE" sz="1200" dirty="0"/>
              <a:t>När vi mäter spåret beror det på underlaget hur bra det går att avgränsa. </a:t>
            </a:r>
            <a:endParaRPr lang="sv-SE" sz="1200" dirty="0"/>
          </a:p>
        </p:txBody>
      </p:sp>
      <p:sp>
        <p:nvSpPr>
          <p:cNvPr id="14" name="Rektangel 13"/>
          <p:cNvSpPr/>
          <p:nvPr/>
        </p:nvSpPr>
        <p:spPr>
          <a:xfrm>
            <a:off x="8346152" y="4889290"/>
            <a:ext cx="2221408" cy="923330"/>
          </a:xfrm>
          <a:prstGeom prst="rect">
            <a:avLst/>
          </a:prstGeom>
        </p:spPr>
        <p:txBody>
          <a:bodyPr wrap="square">
            <a:spAutoFit/>
          </a:bodyPr>
          <a:lstStyle/>
          <a:p>
            <a:pPr>
              <a:lnSpc>
                <a:spcPct val="150000"/>
              </a:lnSpc>
            </a:pPr>
            <a:r>
              <a:rPr lang="sv-SE" sz="1200" dirty="0"/>
              <a:t>Om den bakersta trampdynan också syns (den lilla runda) går det även att mäta längden.</a:t>
            </a:r>
            <a:endParaRPr lang="sv-SE" sz="1200" dirty="0"/>
          </a:p>
        </p:txBody>
      </p:sp>
    </p:spTree>
    <p:extLst>
      <p:ext uri="{BB962C8B-B14F-4D97-AF65-F5344CB8AC3E}">
        <p14:creationId xmlns:p14="http://schemas.microsoft.com/office/powerpoint/2010/main" val="421436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15439" y="1883634"/>
            <a:ext cx="930956" cy="4118114"/>
          </a:xfrm>
          <a:prstGeom prst="rect">
            <a:avLst/>
          </a:prstGeom>
        </p:spPr>
      </p:pic>
      <p:sp>
        <p:nvSpPr>
          <p:cNvPr id="6" name="Plassholder for innhold 5"/>
          <p:cNvSpPr>
            <a:spLocks noGrp="1"/>
          </p:cNvSpPr>
          <p:nvPr>
            <p:ph sz="half" idx="2"/>
          </p:nvPr>
        </p:nvSpPr>
        <p:spPr>
          <a:xfrm>
            <a:off x="3182120" y="1919814"/>
            <a:ext cx="5990455" cy="3981919"/>
          </a:xfrm>
        </p:spPr>
        <p:txBody>
          <a:bodyPr>
            <a:noAutofit/>
          </a:bodyPr>
          <a:lstStyle/>
          <a:p>
            <a:pPr marL="0" indent="0">
              <a:lnSpc>
                <a:spcPct val="150000"/>
              </a:lnSpc>
              <a:buNone/>
            </a:pPr>
            <a:r>
              <a:rPr lang="sv-SE" sz="1800" dirty="0" smtClean="0">
                <a:solidFill>
                  <a:schemeClr val="bg1"/>
                </a:solidFill>
              </a:rPr>
              <a:t>Steglängden mäts från </a:t>
            </a:r>
            <a:r>
              <a:rPr lang="sv-SE" sz="1800" dirty="0">
                <a:solidFill>
                  <a:schemeClr val="bg1"/>
                </a:solidFill>
              </a:rPr>
              <a:t>där </a:t>
            </a:r>
            <a:r>
              <a:rPr lang="sv-SE" sz="1800" dirty="0" smtClean="0">
                <a:solidFill>
                  <a:schemeClr val="bg1"/>
                </a:solidFill>
              </a:rPr>
              <a:t>en tass gör en spårstämpel </a:t>
            </a:r>
            <a:r>
              <a:rPr lang="sv-SE" sz="1800" dirty="0">
                <a:solidFill>
                  <a:schemeClr val="bg1"/>
                </a:solidFill>
              </a:rPr>
              <a:t>till nästa gång samma tass gör en ny stämpel. </a:t>
            </a:r>
          </a:p>
          <a:p>
            <a:pPr marL="0" indent="0">
              <a:lnSpc>
                <a:spcPct val="150000"/>
              </a:lnSpc>
              <a:buNone/>
            </a:pPr>
            <a:r>
              <a:rPr lang="sv-SE" sz="1800" dirty="0">
                <a:solidFill>
                  <a:schemeClr val="bg1"/>
                </a:solidFill>
              </a:rPr>
              <a:t>Om vi mäter i spårets framkant måste det göras på samma sätt i det andra spåret.</a:t>
            </a:r>
          </a:p>
          <a:p>
            <a:pPr marL="0" indent="0">
              <a:lnSpc>
                <a:spcPct val="150000"/>
              </a:lnSpc>
              <a:buNone/>
            </a:pPr>
            <a:r>
              <a:rPr lang="sv-SE" sz="1800" dirty="0">
                <a:solidFill>
                  <a:schemeClr val="bg1"/>
                </a:solidFill>
              </a:rPr>
              <a:t>Det kan bli långt. Vargens steglängd kan vara upp till 2 meter.</a:t>
            </a:r>
            <a:endParaRPr lang="nb-NO" sz="1800" dirty="0">
              <a:solidFill>
                <a:schemeClr val="bg1"/>
              </a:solidFill>
            </a:endParaRPr>
          </a:p>
          <a:p>
            <a:pPr marL="0" indent="0">
              <a:lnSpc>
                <a:spcPct val="150000"/>
              </a:lnSpc>
              <a:buNone/>
            </a:pPr>
            <a:r>
              <a:rPr lang="sv-SE" sz="1800" dirty="0">
                <a:solidFill>
                  <a:schemeClr val="bg1"/>
                </a:solidFill>
              </a:rPr>
              <a:t>Steglängden kan användas som ett mått på hur snabbt djuret har rört sig.</a:t>
            </a:r>
          </a:p>
        </p:txBody>
      </p:sp>
      <p:cxnSp>
        <p:nvCxnSpPr>
          <p:cNvPr id="9" name="Rett linje 8"/>
          <p:cNvCxnSpPr/>
          <p:nvPr/>
        </p:nvCxnSpPr>
        <p:spPr>
          <a:xfrm>
            <a:off x="2109420" y="1976965"/>
            <a:ext cx="6220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a:off x="2251164" y="4945713"/>
            <a:ext cx="5197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2592129" y="1976965"/>
            <a:ext cx="78747" cy="296874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36524457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2"/>
          <p:cNvSpPr>
            <a:spLocks noGrp="1"/>
          </p:cNvSpPr>
          <p:nvPr>
            <p:ph sz="half" idx="1"/>
          </p:nvPr>
        </p:nvSpPr>
        <p:spPr>
          <a:xfrm>
            <a:off x="759904" y="1714708"/>
            <a:ext cx="4283816" cy="4020015"/>
          </a:xfrm>
        </p:spPr>
        <p:txBody>
          <a:bodyPr>
            <a:normAutofit/>
          </a:bodyPr>
          <a:lstStyle/>
          <a:p>
            <a:pPr marL="0" indent="0">
              <a:buNone/>
            </a:pPr>
            <a:r>
              <a:rPr lang="sv-SE" sz="3600" dirty="0" smtClean="0"/>
              <a:t>Hjortdjur</a:t>
            </a:r>
            <a:endParaRPr lang="sv-SE" sz="3600" dirty="0"/>
          </a:p>
        </p:txBody>
      </p:sp>
      <p:sp>
        <p:nvSpPr>
          <p:cNvPr id="3" name="Plassholder for innhold 2"/>
          <p:cNvSpPr>
            <a:spLocks noGrp="1"/>
          </p:cNvSpPr>
          <p:nvPr>
            <p:ph sz="half" idx="2"/>
          </p:nvPr>
        </p:nvSpPr>
        <p:spPr>
          <a:xfrm>
            <a:off x="5516144" y="2497133"/>
            <a:ext cx="4544021" cy="4796544"/>
          </a:xfrm>
        </p:spPr>
        <p:txBody>
          <a:bodyPr>
            <a:normAutofit/>
          </a:bodyPr>
          <a:lstStyle/>
          <a:p>
            <a:pPr marL="0" indent="0">
              <a:buNone/>
            </a:pPr>
            <a:r>
              <a:rPr lang="sv-SE" sz="2800" dirty="0" smtClean="0"/>
              <a:t>Rådjur</a:t>
            </a:r>
            <a:endParaRPr lang="sv-SE" sz="2800" dirty="0"/>
          </a:p>
        </p:txBody>
      </p:sp>
      <p:pic>
        <p:nvPicPr>
          <p:cNvPr id="7" name="Picture 2"/>
          <p:cNvPicPr>
            <a:picLocks noChangeAspect="1" noChangeArrowheads="1"/>
          </p:cNvPicPr>
          <p:nvPr/>
        </p:nvPicPr>
        <p:blipFill>
          <a:blip r:embed="rId3" cstate="print"/>
          <a:srcRect/>
          <a:stretch>
            <a:fillRect/>
          </a:stretch>
        </p:blipFill>
        <p:spPr bwMode="auto">
          <a:xfrm>
            <a:off x="2336228" y="2454269"/>
            <a:ext cx="1433189" cy="3771963"/>
          </a:xfrm>
          <a:prstGeom prst="rect">
            <a:avLst/>
          </a:prstGeom>
          <a:noFill/>
          <a:ln w="9525">
            <a:noFill/>
            <a:miter lim="800000"/>
            <a:headEnd/>
            <a:tailEnd/>
          </a:ln>
        </p:spPr>
      </p:pic>
      <p:pic>
        <p:nvPicPr>
          <p:cNvPr id="8" name="Picture 8"/>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20044" y="2454270"/>
            <a:ext cx="1252072" cy="3449102"/>
          </a:xfrm>
          <a:prstGeom prst="rect">
            <a:avLst/>
          </a:prstGeom>
          <a:noFill/>
          <a:ln w="9525">
            <a:noFill/>
            <a:miter lim="800000"/>
            <a:headEnd/>
            <a:tailEnd/>
          </a:ln>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73168" y="2931157"/>
            <a:ext cx="1030166" cy="3295075"/>
          </a:xfrm>
          <a:prstGeom prst="rect">
            <a:avLst/>
          </a:prstGeom>
          <a:noFill/>
          <a:ln w="9525">
            <a:noFill/>
            <a:miter lim="800000"/>
            <a:headEnd/>
            <a:tailEnd/>
          </a:ln>
        </p:spPr>
      </p:pic>
      <p:sp>
        <p:nvSpPr>
          <p:cNvPr id="10" name="TekstSylinder 9"/>
          <p:cNvSpPr txBox="1"/>
          <p:nvPr/>
        </p:nvSpPr>
        <p:spPr>
          <a:xfrm>
            <a:off x="3435630" y="2878004"/>
            <a:ext cx="490006" cy="595316"/>
          </a:xfrm>
          <a:prstGeom prst="rect">
            <a:avLst/>
          </a:prstGeom>
          <a:noFill/>
        </p:spPr>
        <p:txBody>
          <a:bodyPr vert="vert270" wrap="square" rtlCol="0">
            <a:spAutoFit/>
          </a:bodyPr>
          <a:lstStyle/>
          <a:p>
            <a:r>
              <a:rPr lang="sv-SE" sz="992">
                <a:solidFill>
                  <a:schemeClr val="bg1"/>
                </a:solidFill>
              </a:rPr>
              <a:t>12–16 cm.</a:t>
            </a:r>
          </a:p>
        </p:txBody>
      </p:sp>
      <p:cxnSp>
        <p:nvCxnSpPr>
          <p:cNvPr id="12" name="Rett linje 11"/>
          <p:cNvCxnSpPr/>
          <p:nvPr/>
        </p:nvCxnSpPr>
        <p:spPr>
          <a:xfrm>
            <a:off x="2739394" y="2598638"/>
            <a:ext cx="9403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a:off x="2416532" y="4041670"/>
            <a:ext cx="11064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flipH="1">
            <a:off x="3510136" y="2598638"/>
            <a:ext cx="9824" cy="1443032"/>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a:off x="7645307" y="2931158"/>
            <a:ext cx="15750" cy="935301"/>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6881466" y="2931158"/>
            <a:ext cx="779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6916901" y="3899741"/>
            <a:ext cx="7795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7619487" y="2822698"/>
            <a:ext cx="337336" cy="902018"/>
          </a:xfrm>
          <a:prstGeom prst="rect">
            <a:avLst/>
          </a:prstGeom>
          <a:noFill/>
        </p:spPr>
        <p:txBody>
          <a:bodyPr vert="vert270" wrap="square" rtlCol="0">
            <a:spAutoFit/>
          </a:bodyPr>
          <a:lstStyle/>
          <a:p>
            <a:r>
              <a:rPr lang="sv-SE" sz="992">
                <a:solidFill>
                  <a:schemeClr val="bg1"/>
                </a:solidFill>
              </a:rPr>
              <a:t>4–5,5 cm.</a:t>
            </a:r>
          </a:p>
        </p:txBody>
      </p:sp>
      <p:pic>
        <p:nvPicPr>
          <p:cNvPr id="2" name="Bildobjekt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
        <p:nvSpPr>
          <p:cNvPr id="5" name="Rektangel 4"/>
          <p:cNvSpPr/>
          <p:nvPr/>
        </p:nvSpPr>
        <p:spPr>
          <a:xfrm>
            <a:off x="1380759" y="2454269"/>
            <a:ext cx="643125" cy="523220"/>
          </a:xfrm>
          <a:prstGeom prst="rect">
            <a:avLst/>
          </a:prstGeom>
        </p:spPr>
        <p:txBody>
          <a:bodyPr wrap="none">
            <a:spAutoFit/>
          </a:bodyPr>
          <a:lstStyle/>
          <a:p>
            <a:r>
              <a:rPr lang="sv-SE" sz="2800" dirty="0"/>
              <a:t>Älg</a:t>
            </a:r>
            <a:endParaRPr lang="sv-SE" sz="2800" dirty="0"/>
          </a:p>
        </p:txBody>
      </p:sp>
    </p:spTree>
    <p:extLst>
      <p:ext uri="{BB962C8B-B14F-4D97-AF65-F5344CB8AC3E}">
        <p14:creationId xmlns:p14="http://schemas.microsoft.com/office/powerpoint/2010/main" val="17804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4" cstate="print"/>
          <a:srcRect/>
          <a:stretch>
            <a:fillRect/>
          </a:stretch>
        </p:blipFill>
        <p:spPr bwMode="auto">
          <a:xfrm>
            <a:off x="1448051" y="2224149"/>
            <a:ext cx="2197008" cy="3741350"/>
          </a:xfrm>
          <a:prstGeom prst="rect">
            <a:avLst/>
          </a:prstGeom>
          <a:noFill/>
          <a:ln w="9525">
            <a:noFill/>
            <a:miter lim="800000"/>
            <a:headEnd/>
            <a:tailEnd/>
          </a:ln>
        </p:spPr>
      </p:pic>
      <p:graphicFrame>
        <p:nvGraphicFramePr>
          <p:cNvPr id="7" name="Object 3"/>
          <p:cNvGraphicFramePr>
            <a:graphicFrameLocks noGrp="1" noChangeAspect="1"/>
          </p:cNvGraphicFramePr>
          <p:nvPr>
            <p:ph sz="half" idx="2"/>
            <p:extLst>
              <p:ext uri="{D42A27DB-BD31-4B8C-83A1-F6EECF244321}">
                <p14:modId xmlns:p14="http://schemas.microsoft.com/office/powerpoint/2010/main" val="527429679"/>
              </p:ext>
            </p:extLst>
          </p:nvPr>
        </p:nvGraphicFramePr>
        <p:xfrm>
          <a:off x="4371956" y="2198801"/>
          <a:ext cx="1709738" cy="3702050"/>
        </p:xfrm>
        <a:graphic>
          <a:graphicData uri="http://schemas.openxmlformats.org/presentationml/2006/ole">
            <mc:AlternateContent xmlns:mc="http://schemas.openxmlformats.org/markup-compatibility/2006">
              <mc:Choice xmlns:v="urn:schemas-microsoft-com:vml" Requires="v">
                <p:oleObj spid="_x0000_s1092" name="Picture" r:id="rId5" imgW="2223516" imgH="4814316" progId="Word.Picture.8">
                  <p:embed/>
                </p:oleObj>
              </mc:Choice>
              <mc:Fallback>
                <p:oleObj name="Picture" r:id="rId5" imgW="2223516" imgH="4814316"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956" y="2198801"/>
                        <a:ext cx="1709738" cy="3702050"/>
                      </a:xfrm>
                      <a:prstGeom prst="rect">
                        <a:avLst/>
                      </a:prstGeom>
                      <a:noFill/>
                      <a:extLst/>
                    </p:spPr>
                  </p:pic>
                </p:oleObj>
              </mc:Fallback>
            </mc:AlternateContent>
          </a:graphicData>
        </a:graphic>
      </p:graphicFrame>
      <p:sp>
        <p:nvSpPr>
          <p:cNvPr id="8" name="Rektangel 7"/>
          <p:cNvSpPr/>
          <p:nvPr/>
        </p:nvSpPr>
        <p:spPr>
          <a:xfrm>
            <a:off x="1745699" y="1550855"/>
            <a:ext cx="828688" cy="480131"/>
          </a:xfrm>
          <a:prstGeom prst="rect">
            <a:avLst/>
          </a:prstGeom>
        </p:spPr>
        <p:txBody>
          <a:bodyPr wrap="none">
            <a:spAutoFit/>
          </a:bodyPr>
          <a:lstStyle/>
          <a:p>
            <a:pPr defTabSz="755957">
              <a:lnSpc>
                <a:spcPct val="90000"/>
              </a:lnSpc>
              <a:spcBef>
                <a:spcPts val="827"/>
              </a:spcBef>
            </a:pPr>
            <a:r>
              <a:rPr lang="sv-SE" sz="2800" dirty="0"/>
              <a:t>Varg</a:t>
            </a:r>
          </a:p>
        </p:txBody>
      </p:sp>
      <p:sp>
        <p:nvSpPr>
          <p:cNvPr id="9" name="Rektangel 8"/>
          <p:cNvSpPr/>
          <p:nvPr/>
        </p:nvSpPr>
        <p:spPr>
          <a:xfrm>
            <a:off x="4485397" y="1553950"/>
            <a:ext cx="1196866" cy="480131"/>
          </a:xfrm>
          <a:prstGeom prst="rect">
            <a:avLst/>
          </a:prstGeom>
        </p:spPr>
        <p:txBody>
          <a:bodyPr wrap="none">
            <a:spAutoFit/>
          </a:bodyPr>
          <a:lstStyle/>
          <a:p>
            <a:pPr defTabSz="755957">
              <a:lnSpc>
                <a:spcPct val="90000"/>
              </a:lnSpc>
              <a:spcBef>
                <a:spcPts val="827"/>
              </a:spcBef>
            </a:pPr>
            <a:r>
              <a:rPr lang="sv-SE" sz="2800"/>
              <a:t>Rödräv</a:t>
            </a:r>
          </a:p>
        </p:txBody>
      </p:sp>
      <p:sp>
        <p:nvSpPr>
          <p:cNvPr id="10" name="Rektangel 9"/>
          <p:cNvSpPr/>
          <p:nvPr/>
        </p:nvSpPr>
        <p:spPr>
          <a:xfrm>
            <a:off x="7593274" y="1550855"/>
            <a:ext cx="1216872" cy="480131"/>
          </a:xfrm>
          <a:prstGeom prst="rect">
            <a:avLst/>
          </a:prstGeom>
        </p:spPr>
        <p:txBody>
          <a:bodyPr wrap="none">
            <a:spAutoFit/>
          </a:bodyPr>
          <a:lstStyle/>
          <a:p>
            <a:pPr defTabSz="755957">
              <a:lnSpc>
                <a:spcPct val="90000"/>
              </a:lnSpc>
              <a:spcBef>
                <a:spcPts val="827"/>
              </a:spcBef>
            </a:pPr>
            <a:r>
              <a:rPr lang="sv-SE" sz="2800"/>
              <a:t>Fjällräv</a:t>
            </a:r>
          </a:p>
        </p:txBody>
      </p:sp>
      <p:cxnSp>
        <p:nvCxnSpPr>
          <p:cNvPr id="44" name="Rett linje 43"/>
          <p:cNvCxnSpPr/>
          <p:nvPr/>
        </p:nvCxnSpPr>
        <p:spPr>
          <a:xfrm>
            <a:off x="5345906" y="2780880"/>
            <a:ext cx="1007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tt linje 47"/>
          <p:cNvCxnSpPr/>
          <p:nvPr/>
        </p:nvCxnSpPr>
        <p:spPr>
          <a:xfrm>
            <a:off x="5345906" y="4823792"/>
            <a:ext cx="11606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tt linje 49"/>
          <p:cNvCxnSpPr/>
          <p:nvPr/>
        </p:nvCxnSpPr>
        <p:spPr>
          <a:xfrm>
            <a:off x="5345907" y="6011742"/>
            <a:ext cx="105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kstSylinder 62"/>
          <p:cNvSpPr txBox="1"/>
          <p:nvPr/>
        </p:nvSpPr>
        <p:spPr>
          <a:xfrm>
            <a:off x="7948300" y="3766848"/>
            <a:ext cx="527179" cy="245003"/>
          </a:xfrm>
          <a:prstGeom prst="rect">
            <a:avLst/>
          </a:prstGeom>
          <a:noFill/>
        </p:spPr>
        <p:txBody>
          <a:bodyPr wrap="square" rtlCol="0">
            <a:spAutoFit/>
          </a:bodyPr>
          <a:lstStyle/>
          <a:p>
            <a:r>
              <a:rPr lang="sv-SE" sz="992" dirty="0">
                <a:solidFill>
                  <a:schemeClr val="tx1">
                    <a:lumMod val="50000"/>
                  </a:schemeClr>
                </a:solidFill>
              </a:rPr>
              <a:t>Bakfot</a:t>
            </a:r>
          </a:p>
        </p:txBody>
      </p:sp>
      <p:sp>
        <p:nvSpPr>
          <p:cNvPr id="64" name="TekstSylinder 63"/>
          <p:cNvSpPr txBox="1"/>
          <p:nvPr/>
        </p:nvSpPr>
        <p:spPr>
          <a:xfrm>
            <a:off x="7958239" y="5842997"/>
            <a:ext cx="611974" cy="245003"/>
          </a:xfrm>
          <a:prstGeom prst="rect">
            <a:avLst/>
          </a:prstGeom>
          <a:noFill/>
        </p:spPr>
        <p:txBody>
          <a:bodyPr wrap="square" rtlCol="0">
            <a:spAutoFit/>
          </a:bodyPr>
          <a:lstStyle/>
          <a:p>
            <a:r>
              <a:rPr lang="sv-SE" sz="992">
                <a:solidFill>
                  <a:schemeClr val="tx1">
                    <a:lumMod val="50000"/>
                  </a:schemeClr>
                </a:solidFill>
              </a:rPr>
              <a:t>Framfot</a:t>
            </a:r>
          </a:p>
        </p:txBody>
      </p:sp>
      <p:cxnSp>
        <p:nvCxnSpPr>
          <p:cNvPr id="46" name="Rett linje 45"/>
          <p:cNvCxnSpPr/>
          <p:nvPr/>
        </p:nvCxnSpPr>
        <p:spPr>
          <a:xfrm>
            <a:off x="5498899" y="3940777"/>
            <a:ext cx="9023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Bildobjekt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pic>
        <p:nvPicPr>
          <p:cNvPr id="5" name="Bildobjekt 4"/>
          <p:cNvPicPr>
            <a:picLocks noChangeAspect="1"/>
          </p:cNvPicPr>
          <p:nvPr/>
        </p:nvPicPr>
        <p:blipFill>
          <a:blip r:embed="rId8"/>
          <a:stretch>
            <a:fillRect/>
          </a:stretch>
        </p:blipFill>
        <p:spPr>
          <a:xfrm>
            <a:off x="7630813" y="4357097"/>
            <a:ext cx="1266825" cy="1485900"/>
          </a:xfrm>
          <a:prstGeom prst="rect">
            <a:avLst/>
          </a:prstGeom>
        </p:spPr>
      </p:pic>
      <p:pic>
        <p:nvPicPr>
          <p:cNvPr id="11" name="Bildobjekt 10"/>
          <p:cNvPicPr>
            <a:picLocks noChangeAspect="1"/>
          </p:cNvPicPr>
          <p:nvPr/>
        </p:nvPicPr>
        <p:blipFill>
          <a:blip r:embed="rId9"/>
          <a:stretch>
            <a:fillRect/>
          </a:stretch>
        </p:blipFill>
        <p:spPr>
          <a:xfrm>
            <a:off x="7673072" y="2404457"/>
            <a:ext cx="1057275" cy="1352550"/>
          </a:xfrm>
          <a:prstGeom prst="rect">
            <a:avLst/>
          </a:prstGeom>
        </p:spPr>
      </p:pic>
      <p:sp>
        <p:nvSpPr>
          <p:cNvPr id="12" name="textruta 11"/>
          <p:cNvSpPr txBox="1"/>
          <p:nvPr/>
        </p:nvSpPr>
        <p:spPr>
          <a:xfrm rot="16200000">
            <a:off x="8779961" y="2963168"/>
            <a:ext cx="760144" cy="276999"/>
          </a:xfrm>
          <a:prstGeom prst="rect">
            <a:avLst/>
          </a:prstGeom>
          <a:noFill/>
        </p:spPr>
        <p:txBody>
          <a:bodyPr wrap="none" rtlCol="0">
            <a:spAutoFit/>
          </a:bodyPr>
          <a:lstStyle/>
          <a:p>
            <a:r>
              <a:rPr lang="sv-SE" sz="1200" dirty="0" smtClean="0"/>
              <a:t>5–5,5 cm</a:t>
            </a:r>
            <a:endParaRPr lang="sv-SE" sz="1200" dirty="0"/>
          </a:p>
        </p:txBody>
      </p:sp>
      <p:sp>
        <p:nvSpPr>
          <p:cNvPr id="35" name="textruta 34"/>
          <p:cNvSpPr txBox="1"/>
          <p:nvPr/>
        </p:nvSpPr>
        <p:spPr>
          <a:xfrm rot="16200000">
            <a:off x="8779961" y="5094307"/>
            <a:ext cx="760144" cy="276999"/>
          </a:xfrm>
          <a:prstGeom prst="rect">
            <a:avLst/>
          </a:prstGeom>
          <a:noFill/>
        </p:spPr>
        <p:txBody>
          <a:bodyPr wrap="none" rtlCol="0">
            <a:spAutoFit/>
          </a:bodyPr>
          <a:lstStyle/>
          <a:p>
            <a:r>
              <a:rPr lang="sv-SE" sz="1200" dirty="0" smtClean="0"/>
              <a:t>5,5–6 cm</a:t>
            </a:r>
            <a:endParaRPr lang="sv-SE" sz="1200" dirty="0"/>
          </a:p>
        </p:txBody>
      </p:sp>
      <p:cxnSp>
        <p:nvCxnSpPr>
          <p:cNvPr id="18" name="Rak pil 17"/>
          <p:cNvCxnSpPr/>
          <p:nvPr/>
        </p:nvCxnSpPr>
        <p:spPr>
          <a:xfrm>
            <a:off x="9001655" y="2662059"/>
            <a:ext cx="0" cy="11047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a:off x="9001655" y="4691270"/>
            <a:ext cx="0" cy="116279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0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9677" t="46336" r="21876" b="4345"/>
          <a:stretch/>
        </p:blipFill>
        <p:spPr bwMode="auto">
          <a:xfrm>
            <a:off x="7235783" y="1993941"/>
            <a:ext cx="1272139" cy="1560949"/>
          </a:xfrm>
          <a:prstGeom prst="rect">
            <a:avLst/>
          </a:prstGeom>
          <a:noFill/>
          <a:ln w="9525">
            <a:noFill/>
            <a:miter lim="800000"/>
            <a:headEnd/>
            <a:tailEnd/>
          </a:ln>
        </p:spPr>
      </p:pic>
      <p:sp>
        <p:nvSpPr>
          <p:cNvPr id="2" name="Plassholder for innhold 1"/>
          <p:cNvSpPr>
            <a:spLocks noGrp="1"/>
          </p:cNvSpPr>
          <p:nvPr>
            <p:ph sz="half" idx="2"/>
          </p:nvPr>
        </p:nvSpPr>
        <p:spPr>
          <a:xfrm>
            <a:off x="1080972" y="1999070"/>
            <a:ext cx="1266043" cy="1375654"/>
          </a:xfrm>
        </p:spPr>
        <p:txBody>
          <a:bodyPr>
            <a:normAutofit/>
          </a:bodyPr>
          <a:lstStyle/>
          <a:p>
            <a:pPr marL="0" indent="0">
              <a:buNone/>
            </a:pPr>
            <a:r>
              <a:rPr lang="sv-SE" sz="2400" dirty="0"/>
              <a:t>1)</a:t>
            </a:r>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0300" y="1993940"/>
            <a:ext cx="1341318" cy="158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6459" y="3822341"/>
            <a:ext cx="1209481" cy="150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p:nvPr/>
        </p:nvSpPr>
        <p:spPr>
          <a:xfrm>
            <a:off x="4026264" y="1993940"/>
            <a:ext cx="433132" cy="424732"/>
          </a:xfrm>
          <a:prstGeom prst="rect">
            <a:avLst/>
          </a:prstGeom>
          <a:noFill/>
        </p:spPr>
        <p:txBody>
          <a:bodyPr wrap="none" rtlCol="0">
            <a:spAutoFit/>
          </a:bodyPr>
          <a:lstStyle/>
          <a:p>
            <a:pPr defTabSz="755957">
              <a:lnSpc>
                <a:spcPct val="90000"/>
              </a:lnSpc>
              <a:spcBef>
                <a:spcPts val="827"/>
              </a:spcBef>
            </a:pPr>
            <a:r>
              <a:rPr lang="sv-SE" sz="2400"/>
              <a:t>2)</a:t>
            </a:r>
          </a:p>
        </p:txBody>
      </p:sp>
      <p:sp>
        <p:nvSpPr>
          <p:cNvPr id="14" name="TekstSylinder 13"/>
          <p:cNvSpPr txBox="1"/>
          <p:nvPr/>
        </p:nvSpPr>
        <p:spPr>
          <a:xfrm>
            <a:off x="6841916" y="1993940"/>
            <a:ext cx="433132" cy="424732"/>
          </a:xfrm>
          <a:prstGeom prst="rect">
            <a:avLst/>
          </a:prstGeom>
          <a:noFill/>
        </p:spPr>
        <p:txBody>
          <a:bodyPr wrap="none" rtlCol="0">
            <a:spAutoFit/>
          </a:bodyPr>
          <a:lstStyle/>
          <a:p>
            <a:pPr defTabSz="755957">
              <a:lnSpc>
                <a:spcPct val="90000"/>
              </a:lnSpc>
              <a:spcBef>
                <a:spcPts val="827"/>
              </a:spcBef>
            </a:pPr>
            <a:r>
              <a:rPr lang="sv-SE" sz="2400"/>
              <a:t>3)</a:t>
            </a:r>
          </a:p>
        </p:txBody>
      </p:sp>
      <p:sp>
        <p:nvSpPr>
          <p:cNvPr id="15" name="TekstSylinder 14"/>
          <p:cNvSpPr txBox="1"/>
          <p:nvPr/>
        </p:nvSpPr>
        <p:spPr>
          <a:xfrm>
            <a:off x="1031747" y="3731922"/>
            <a:ext cx="433132" cy="424732"/>
          </a:xfrm>
          <a:prstGeom prst="rect">
            <a:avLst/>
          </a:prstGeom>
          <a:noFill/>
        </p:spPr>
        <p:txBody>
          <a:bodyPr wrap="none" rtlCol="0">
            <a:spAutoFit/>
          </a:bodyPr>
          <a:lstStyle/>
          <a:p>
            <a:pPr defTabSz="755957">
              <a:lnSpc>
                <a:spcPct val="90000"/>
              </a:lnSpc>
              <a:spcBef>
                <a:spcPts val="827"/>
              </a:spcBef>
            </a:pPr>
            <a:r>
              <a:rPr lang="sv-SE" sz="2400"/>
              <a:t>4)</a:t>
            </a:r>
          </a:p>
        </p:txBody>
      </p:sp>
      <p:sp>
        <p:nvSpPr>
          <p:cNvPr id="16" name="TekstSylinder 15"/>
          <p:cNvSpPr txBox="1"/>
          <p:nvPr/>
        </p:nvSpPr>
        <p:spPr>
          <a:xfrm>
            <a:off x="4026264" y="3731921"/>
            <a:ext cx="433132" cy="424732"/>
          </a:xfrm>
          <a:prstGeom prst="rect">
            <a:avLst/>
          </a:prstGeom>
          <a:noFill/>
        </p:spPr>
        <p:txBody>
          <a:bodyPr wrap="none" rtlCol="0">
            <a:spAutoFit/>
          </a:bodyPr>
          <a:lstStyle/>
          <a:p>
            <a:pPr defTabSz="755957">
              <a:lnSpc>
                <a:spcPct val="90000"/>
              </a:lnSpc>
              <a:spcBef>
                <a:spcPts val="827"/>
              </a:spcBef>
            </a:pPr>
            <a:r>
              <a:rPr lang="sv-SE" sz="2400"/>
              <a:t>5)</a:t>
            </a:r>
          </a:p>
        </p:txBody>
      </p:sp>
      <p:pic>
        <p:nvPicPr>
          <p:cNvPr id="3" name="Bild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01194" y="2076983"/>
            <a:ext cx="1322944" cy="1443588"/>
          </a:xfrm>
          <a:prstGeom prst="rect">
            <a:avLst/>
          </a:prstGeom>
        </p:spPr>
      </p:pic>
      <p:pic>
        <p:nvPicPr>
          <p:cNvPr id="18" name="Bilde 17"/>
          <p:cNvPicPr>
            <a:picLocks noChangeAspect="1"/>
          </p:cNvPicPr>
          <p:nvPr/>
        </p:nvPicPr>
        <p:blipFill>
          <a:blip r:embed="rId7"/>
          <a:stretch>
            <a:fillRect/>
          </a:stretch>
        </p:blipFill>
        <p:spPr>
          <a:xfrm>
            <a:off x="4554558" y="3930392"/>
            <a:ext cx="1349616" cy="1499573"/>
          </a:xfrm>
          <a:prstGeom prst="rect">
            <a:avLst/>
          </a:prstGeom>
        </p:spPr>
      </p:pic>
      <p:pic>
        <p:nvPicPr>
          <p:cNvPr id="8" name="Bildobjekt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215080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
          </p:nvPr>
        </p:nvSpPr>
        <p:spPr>
          <a:xfrm>
            <a:off x="1115087" y="1863327"/>
            <a:ext cx="4283816" cy="3597409"/>
          </a:xfrm>
        </p:spPr>
        <p:txBody>
          <a:bodyPr>
            <a:normAutofit lnSpcReduction="10000"/>
          </a:bodyPr>
          <a:lstStyle/>
          <a:p>
            <a:pPr marL="0" indent="0">
              <a:buNone/>
            </a:pPr>
            <a:r>
              <a:rPr lang="sv-SE"/>
              <a:t>Katt</a:t>
            </a:r>
          </a:p>
        </p:txBody>
      </p:sp>
      <p:sp>
        <p:nvSpPr>
          <p:cNvPr id="3" name="Plassholder for innhold 2"/>
          <p:cNvSpPr>
            <a:spLocks noGrp="1"/>
          </p:cNvSpPr>
          <p:nvPr>
            <p:ph sz="half" idx="2"/>
          </p:nvPr>
        </p:nvSpPr>
        <p:spPr>
          <a:xfrm>
            <a:off x="5412731" y="1863327"/>
            <a:ext cx="2270218" cy="500978"/>
          </a:xfrm>
        </p:spPr>
        <p:txBody>
          <a:bodyPr>
            <a:normAutofit lnSpcReduction="10000"/>
          </a:bodyPr>
          <a:lstStyle/>
          <a:p>
            <a:pPr marL="0" indent="0">
              <a:buNone/>
            </a:pPr>
            <a:r>
              <a:rPr lang="sv-SE"/>
              <a:t>Lodjur</a:t>
            </a:r>
          </a:p>
        </p:txBody>
      </p:sp>
      <p:sp>
        <p:nvSpPr>
          <p:cNvPr id="6" name="Plassholder for innhold 3"/>
          <p:cNvSpPr txBox="1">
            <a:spLocks/>
          </p:cNvSpPr>
          <p:nvPr/>
        </p:nvSpPr>
        <p:spPr>
          <a:xfrm>
            <a:off x="636859" y="3912395"/>
            <a:ext cx="2922812" cy="5388893"/>
          </a:xfrm>
          <a:prstGeom prst="rect">
            <a:avLst/>
          </a:prstGeom>
        </p:spPr>
        <p:txBody>
          <a:bodyPr vert="horz" lIns="75597" tIns="37798" rIns="75597" bIns="377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sz="2315"/>
          </a:p>
          <a:p>
            <a:pPr>
              <a:buFont typeface="Arial" panose="020B0604020202020204" pitchFamily="34" charset="0"/>
              <a:buNone/>
            </a:pPr>
            <a:endParaRPr lang="nb-NO" sz="2315" dirty="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803" y="2419953"/>
            <a:ext cx="1187495" cy="1535559"/>
          </a:xfrm>
          <a:prstGeom prst="rect">
            <a:avLst/>
          </a:prstGeom>
          <a:noFill/>
          <a:ln w="9525">
            <a:noFill/>
            <a:miter lim="800000"/>
            <a:headEnd/>
            <a:tailEnd/>
          </a:ln>
        </p:spPr>
      </p:pic>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4687" y="2419952"/>
            <a:ext cx="962308" cy="3108997"/>
          </a:xfrm>
          <a:prstGeom prst="rect">
            <a:avLst/>
          </a:prstGeom>
          <a:noFill/>
          <a:ln w="9525">
            <a:noFill/>
            <a:miter lim="800000"/>
            <a:headEnd/>
            <a:tailEnd/>
          </a:ln>
        </p:spPr>
      </p:pic>
      <p:graphicFrame>
        <p:nvGraphicFramePr>
          <p:cNvPr id="10" name="Object 1"/>
          <p:cNvGraphicFramePr>
            <a:graphicFrameLocks noChangeAspect="1"/>
          </p:cNvGraphicFramePr>
          <p:nvPr>
            <p:extLst>
              <p:ext uri="{D42A27DB-BD31-4B8C-83A1-F6EECF244321}">
                <p14:modId xmlns:p14="http://schemas.microsoft.com/office/powerpoint/2010/main" val="1037299717"/>
              </p:ext>
            </p:extLst>
          </p:nvPr>
        </p:nvGraphicFramePr>
        <p:xfrm>
          <a:off x="5341448" y="2419952"/>
          <a:ext cx="1828361" cy="1956055"/>
        </p:xfrm>
        <a:graphic>
          <a:graphicData uri="http://schemas.openxmlformats.org/presentationml/2006/ole">
            <mc:AlternateContent xmlns:mc="http://schemas.openxmlformats.org/markup-compatibility/2006">
              <mc:Choice xmlns:v="urn:schemas-microsoft-com:vml" Requires="v">
                <p:oleObj spid="_x0000_s2179" name="Picture" r:id="rId6" imgW="3505200" imgH="3753612" progId="Word.Picture.8">
                  <p:embed/>
                </p:oleObj>
              </mc:Choice>
              <mc:Fallback>
                <p:oleObj name="Picture" r:id="rId6" imgW="3505200" imgH="375361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1448" y="2419952"/>
                        <a:ext cx="1828361" cy="1956055"/>
                      </a:xfrm>
                      <a:prstGeom prst="rect">
                        <a:avLst/>
                      </a:prstGeom>
                      <a:noFill/>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624097273"/>
              </p:ext>
            </p:extLst>
          </p:nvPr>
        </p:nvGraphicFramePr>
        <p:xfrm>
          <a:off x="7802750" y="3854720"/>
          <a:ext cx="1706722" cy="1962000"/>
        </p:xfrm>
        <a:graphic>
          <a:graphicData uri="http://schemas.openxmlformats.org/presentationml/2006/ole">
            <mc:AlternateContent xmlns:mc="http://schemas.openxmlformats.org/markup-compatibility/2006">
              <mc:Choice xmlns:v="urn:schemas-microsoft-com:vml" Requires="v">
                <p:oleObj spid="_x0000_s2180" name="Picture" r:id="rId8" imgW="3550920" imgH="3645408" progId="Word.Picture.8">
                  <p:embed/>
                </p:oleObj>
              </mc:Choice>
              <mc:Fallback>
                <p:oleObj name="Picture" r:id="rId8" imgW="3550920" imgH="3645408"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2750" y="3854720"/>
                        <a:ext cx="1706722" cy="1962000"/>
                      </a:xfrm>
                      <a:prstGeom prst="rect">
                        <a:avLst/>
                      </a:prstGeom>
                      <a:noFill/>
                      <a:extLst/>
                    </p:spPr>
                  </p:pic>
                </p:oleObj>
              </mc:Fallback>
            </mc:AlternateContent>
          </a:graphicData>
        </a:graphic>
      </p:graphicFrame>
      <p:sp>
        <p:nvSpPr>
          <p:cNvPr id="14" name="Rektangel 13"/>
          <p:cNvSpPr/>
          <p:nvPr/>
        </p:nvSpPr>
        <p:spPr>
          <a:xfrm>
            <a:off x="5511989" y="5472788"/>
            <a:ext cx="2450927" cy="321306"/>
          </a:xfrm>
          <a:prstGeom prst="rect">
            <a:avLst/>
          </a:prstGeom>
        </p:spPr>
        <p:txBody>
          <a:bodyPr wrap="none">
            <a:spAutoFit/>
          </a:bodyPr>
          <a:lstStyle/>
          <a:p>
            <a:r>
              <a:rPr lang="sv-SE" sz="1488"/>
              <a:t>Lodjursspår – med klorna ute</a:t>
            </a:r>
          </a:p>
        </p:txBody>
      </p:sp>
      <p:sp>
        <p:nvSpPr>
          <p:cNvPr id="16" name="TekstSylinder 15"/>
          <p:cNvSpPr txBox="1"/>
          <p:nvPr/>
        </p:nvSpPr>
        <p:spPr>
          <a:xfrm>
            <a:off x="2081339" y="2718041"/>
            <a:ext cx="337336" cy="609241"/>
          </a:xfrm>
          <a:prstGeom prst="rect">
            <a:avLst/>
          </a:prstGeom>
          <a:noFill/>
        </p:spPr>
        <p:txBody>
          <a:bodyPr vert="vert270" wrap="square" rtlCol="0">
            <a:spAutoFit/>
          </a:bodyPr>
          <a:lstStyle/>
          <a:p>
            <a:r>
              <a:rPr lang="sv-SE" sz="992" dirty="0"/>
              <a:t>2,5–4 cm.</a:t>
            </a:r>
          </a:p>
        </p:txBody>
      </p:sp>
      <p:sp>
        <p:nvSpPr>
          <p:cNvPr id="17" name="TekstSylinder 16"/>
          <p:cNvSpPr txBox="1"/>
          <p:nvPr/>
        </p:nvSpPr>
        <p:spPr>
          <a:xfrm>
            <a:off x="3311637" y="2708205"/>
            <a:ext cx="337336" cy="1436926"/>
          </a:xfrm>
          <a:prstGeom prst="rect">
            <a:avLst/>
          </a:prstGeom>
          <a:noFill/>
        </p:spPr>
        <p:txBody>
          <a:bodyPr vert="vert270" wrap="square" rtlCol="0">
            <a:spAutoFit/>
          </a:bodyPr>
          <a:lstStyle/>
          <a:p>
            <a:pPr algn="ctr"/>
            <a:r>
              <a:rPr lang="sv-SE" sz="992"/>
              <a:t>Steglängd 30–50 cm</a:t>
            </a:r>
          </a:p>
        </p:txBody>
      </p:sp>
      <p:cxnSp>
        <p:nvCxnSpPr>
          <p:cNvPr id="19" name="Rett linje 18"/>
          <p:cNvCxnSpPr/>
          <p:nvPr/>
        </p:nvCxnSpPr>
        <p:spPr>
          <a:xfrm>
            <a:off x="2666230" y="2613415"/>
            <a:ext cx="428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2709193" y="4279295"/>
            <a:ext cx="5478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tt pil 22"/>
          <p:cNvCxnSpPr/>
          <p:nvPr/>
        </p:nvCxnSpPr>
        <p:spPr>
          <a:xfrm>
            <a:off x="3165923" y="2613417"/>
            <a:ext cx="0" cy="1626506"/>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nvSpPr>
        <p:spPr>
          <a:xfrm>
            <a:off x="7073976" y="2628043"/>
            <a:ext cx="337336" cy="1436926"/>
          </a:xfrm>
          <a:prstGeom prst="rect">
            <a:avLst/>
          </a:prstGeom>
          <a:noFill/>
        </p:spPr>
        <p:txBody>
          <a:bodyPr vert="vert270" wrap="square" rtlCol="0">
            <a:spAutoFit/>
          </a:bodyPr>
          <a:lstStyle>
            <a:defPPr>
              <a:defRPr lang="en-US"/>
            </a:defPPr>
            <a:lvl1pPr>
              <a:defRPr sz="1200"/>
            </a:lvl1pPr>
          </a:lstStyle>
          <a:p>
            <a:pPr algn="ctr"/>
            <a:r>
              <a:rPr lang="sv-SE" sz="992"/>
              <a:t>7–9 cm</a:t>
            </a:r>
          </a:p>
        </p:txBody>
      </p:sp>
      <p:cxnSp>
        <p:nvCxnSpPr>
          <p:cNvPr id="7" name="Rett linje 6"/>
          <p:cNvCxnSpPr/>
          <p:nvPr/>
        </p:nvCxnSpPr>
        <p:spPr>
          <a:xfrm>
            <a:off x="8266011" y="4145131"/>
            <a:ext cx="11722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8373359" y="5373619"/>
            <a:ext cx="1064858" cy="8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a:off x="9348802" y="4165759"/>
            <a:ext cx="8130" cy="1175346"/>
          </a:xfrm>
          <a:prstGeom prst="straightConnector1">
            <a:avLst/>
          </a:prstGeom>
          <a:ln w="127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a:off x="5676006" y="2799278"/>
            <a:ext cx="12873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5865958" y="4048711"/>
            <a:ext cx="10567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Bildobjekt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99690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b="13680"/>
          <a:stretch/>
        </p:blipFill>
        <p:spPr>
          <a:xfrm>
            <a:off x="2271308" y="1831088"/>
            <a:ext cx="6137576" cy="2161160"/>
          </a:xfrm>
          <a:prstGeom prst="rect">
            <a:avLst/>
          </a:prstGeom>
        </p:spPr>
      </p:pic>
      <p:sp>
        <p:nvSpPr>
          <p:cNvPr id="4" name="Plassholder for innhold 3"/>
          <p:cNvSpPr>
            <a:spLocks noGrp="1"/>
          </p:cNvSpPr>
          <p:nvPr>
            <p:ph sz="half" idx="2"/>
          </p:nvPr>
        </p:nvSpPr>
        <p:spPr>
          <a:xfrm>
            <a:off x="2494722" y="4190903"/>
            <a:ext cx="5585791" cy="813903"/>
          </a:xfrm>
          <a:noFill/>
        </p:spPr>
        <p:txBody>
          <a:bodyPr>
            <a:normAutofit/>
          </a:bodyPr>
          <a:lstStyle/>
          <a:p>
            <a:pPr marL="0" indent="0">
              <a:buNone/>
            </a:pPr>
            <a:r>
              <a:rPr lang="sv-SE" dirty="0" smtClean="0"/>
              <a:t>Grävling          Räv                </a:t>
            </a:r>
            <a:r>
              <a:rPr lang="sv-SE" dirty="0"/>
              <a:t>Katt</a:t>
            </a:r>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2558681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1"/>
          </p:nvPr>
        </p:nvPicPr>
        <p:blipFill rotWithShape="1">
          <a:blip r:embed="rId4" cstate="email">
            <a:extLst>
              <a:ext uri="{28A0092B-C50C-407E-A947-70E740481C1C}">
                <a14:useLocalDpi xmlns:a14="http://schemas.microsoft.com/office/drawing/2010/main"/>
              </a:ext>
            </a:extLst>
          </a:blip>
          <a:srcRect/>
          <a:stretch/>
        </p:blipFill>
        <p:spPr bwMode="auto">
          <a:xfrm>
            <a:off x="788917" y="2197830"/>
            <a:ext cx="3865165" cy="2359592"/>
          </a:xfrm>
          <a:prstGeom prst="rect">
            <a:avLst/>
          </a:prstGeom>
          <a:noFill/>
          <a:ln w="9525">
            <a:noFill/>
            <a:miter lim="800000"/>
            <a:headEnd/>
            <a:tailEnd/>
          </a:ln>
          <a:effectLst/>
        </p:spPr>
      </p:pic>
      <p:pic>
        <p:nvPicPr>
          <p:cNvPr id="6" name="Picture 3"/>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bwMode="auto">
          <a:xfrm>
            <a:off x="6549666" y="2140928"/>
            <a:ext cx="2249376" cy="1960509"/>
          </a:xfrm>
          <a:prstGeom prst="rect">
            <a:avLst/>
          </a:prstGeom>
          <a:noFill/>
          <a:ln w="9525">
            <a:noFill/>
            <a:miter lim="800000"/>
            <a:headEnd/>
            <a:tailEnd/>
          </a:ln>
        </p:spPr>
      </p:pic>
      <p:graphicFrame>
        <p:nvGraphicFramePr>
          <p:cNvPr id="7" name="Object 1"/>
          <p:cNvGraphicFramePr>
            <a:graphicFrameLocks noChangeAspect="1"/>
          </p:cNvGraphicFramePr>
          <p:nvPr>
            <p:extLst>
              <p:ext uri="{D42A27DB-BD31-4B8C-83A1-F6EECF244321}">
                <p14:modId xmlns:p14="http://schemas.microsoft.com/office/powerpoint/2010/main" val="716947918"/>
              </p:ext>
            </p:extLst>
          </p:nvPr>
        </p:nvGraphicFramePr>
        <p:xfrm>
          <a:off x="6529906" y="4158337"/>
          <a:ext cx="2269137" cy="1942755"/>
        </p:xfrm>
        <a:graphic>
          <a:graphicData uri="http://schemas.openxmlformats.org/presentationml/2006/ole">
            <mc:AlternateContent xmlns:mc="http://schemas.openxmlformats.org/markup-compatibility/2006">
              <mc:Choice xmlns:v="urn:schemas-microsoft-com:vml" Requires="v">
                <p:oleObj spid="_x0000_s3141" name="Picture" r:id="rId6" imgW="2781300" imgH="2382012" progId="Word.Picture.8">
                  <p:embed/>
                </p:oleObj>
              </mc:Choice>
              <mc:Fallback>
                <p:oleObj name="Picture" r:id="rId6" imgW="2781300" imgH="238201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906" y="4158337"/>
                        <a:ext cx="2269137" cy="1942755"/>
                      </a:xfrm>
                      <a:prstGeom prst="rect">
                        <a:avLst/>
                      </a:prstGeom>
                      <a:noFill/>
                      <a:extLst/>
                    </p:spPr>
                  </p:pic>
                </p:oleObj>
              </mc:Fallback>
            </mc:AlternateContent>
          </a:graphicData>
        </a:graphic>
      </p:graphicFrame>
      <p:cxnSp>
        <p:nvCxnSpPr>
          <p:cNvPr id="4" name="Rett linje 3"/>
          <p:cNvCxnSpPr/>
          <p:nvPr/>
        </p:nvCxnSpPr>
        <p:spPr>
          <a:xfrm>
            <a:off x="3353493" y="3443017"/>
            <a:ext cx="8130" cy="4795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H="1">
            <a:off x="4515894" y="3272313"/>
            <a:ext cx="8130" cy="6421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3451038" y="3922607"/>
            <a:ext cx="934798"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a:off x="1459509" y="2532603"/>
            <a:ext cx="1121759" cy="8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a:off x="1280679" y="4450971"/>
            <a:ext cx="1276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4776013" y="2703305"/>
            <a:ext cx="1261546" cy="1313758"/>
          </a:xfrm>
          <a:prstGeom prst="rect">
            <a:avLst/>
          </a:prstGeom>
        </p:spPr>
        <p:txBody>
          <a:bodyPr wrap="square">
            <a:spAutoFit/>
          </a:bodyPr>
          <a:lstStyle/>
          <a:p>
            <a:r>
              <a:rPr lang="sv-SE" sz="7937">
                <a:sym typeface="Wingdings" panose="05000000000000000000" pitchFamily="2" charset="2"/>
              </a:rPr>
              <a:t></a:t>
            </a:r>
          </a:p>
        </p:txBody>
      </p:sp>
      <p:cxnSp>
        <p:nvCxnSpPr>
          <p:cNvPr id="18" name="Rett linje 17"/>
          <p:cNvCxnSpPr/>
          <p:nvPr/>
        </p:nvCxnSpPr>
        <p:spPr>
          <a:xfrm>
            <a:off x="5036130" y="3377625"/>
            <a:ext cx="0" cy="463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flipH="1">
            <a:off x="5434436" y="3357303"/>
            <a:ext cx="16257" cy="4840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tt pil 21"/>
          <p:cNvCxnSpPr/>
          <p:nvPr/>
        </p:nvCxnSpPr>
        <p:spPr>
          <a:xfrm>
            <a:off x="5106675" y="3357303"/>
            <a:ext cx="251989"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tt linje 24"/>
          <p:cNvCxnSpPr/>
          <p:nvPr/>
        </p:nvCxnSpPr>
        <p:spPr>
          <a:xfrm>
            <a:off x="7255261" y="2540731"/>
            <a:ext cx="12193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a:off x="7328418" y="3890094"/>
            <a:ext cx="13331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tt linje 27"/>
          <p:cNvCxnSpPr/>
          <p:nvPr/>
        </p:nvCxnSpPr>
        <p:spPr>
          <a:xfrm>
            <a:off x="7113007" y="4365622"/>
            <a:ext cx="13331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6901663" y="5723112"/>
            <a:ext cx="1572900" cy="40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kstSylinder 2"/>
          <p:cNvSpPr txBox="1"/>
          <p:nvPr/>
        </p:nvSpPr>
        <p:spPr>
          <a:xfrm>
            <a:off x="788917" y="1809840"/>
            <a:ext cx="1871920" cy="412934"/>
          </a:xfrm>
          <a:prstGeom prst="rect">
            <a:avLst/>
          </a:prstGeom>
          <a:noFill/>
        </p:spPr>
        <p:txBody>
          <a:bodyPr wrap="square" rtlCol="0">
            <a:spAutoFit/>
          </a:bodyPr>
          <a:lstStyle/>
          <a:p>
            <a:pPr defTabSz="755957">
              <a:lnSpc>
                <a:spcPct val="90000"/>
              </a:lnSpc>
              <a:spcBef>
                <a:spcPts val="827"/>
              </a:spcBef>
            </a:pPr>
            <a:r>
              <a:rPr lang="sv-SE" sz="2315"/>
              <a:t>Björn</a:t>
            </a:r>
          </a:p>
        </p:txBody>
      </p:sp>
      <p:sp>
        <p:nvSpPr>
          <p:cNvPr id="8" name="TekstSylinder 7"/>
          <p:cNvSpPr txBox="1"/>
          <p:nvPr/>
        </p:nvSpPr>
        <p:spPr>
          <a:xfrm>
            <a:off x="6509454" y="1777572"/>
            <a:ext cx="818965" cy="412934"/>
          </a:xfrm>
          <a:prstGeom prst="rect">
            <a:avLst/>
          </a:prstGeom>
          <a:noFill/>
        </p:spPr>
        <p:txBody>
          <a:bodyPr wrap="square" rtlCol="0">
            <a:spAutoFit/>
          </a:bodyPr>
          <a:lstStyle/>
          <a:p>
            <a:pPr defTabSz="755957">
              <a:lnSpc>
                <a:spcPct val="90000"/>
              </a:lnSpc>
              <a:spcBef>
                <a:spcPts val="827"/>
              </a:spcBef>
            </a:pPr>
            <a:r>
              <a:rPr lang="sv-SE" sz="2315"/>
              <a:t>Järv</a:t>
            </a:r>
          </a:p>
        </p:txBody>
      </p:sp>
      <p:pic>
        <p:nvPicPr>
          <p:cNvPr id="12" name="Bildobjekt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60000"/>
            <a:ext cx="9613392" cy="990600"/>
          </a:xfrm>
          <a:prstGeom prst="rect">
            <a:avLst/>
          </a:prstGeom>
        </p:spPr>
      </p:pic>
    </p:spTree>
    <p:extLst>
      <p:ext uri="{BB962C8B-B14F-4D97-AF65-F5344CB8AC3E}">
        <p14:creationId xmlns:p14="http://schemas.microsoft.com/office/powerpoint/2010/main" val="160313087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1423</TotalTime>
  <Words>950</Words>
  <Application>Microsoft Macintosh PowerPoint</Application>
  <PresentationFormat>Anpassad</PresentationFormat>
  <Paragraphs>266</Paragraphs>
  <Slides>19</Slides>
  <Notes>19</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19</vt:i4>
      </vt:variant>
    </vt:vector>
  </HeadingPairs>
  <TitlesOfParts>
    <vt:vector size="25" baseType="lpstr">
      <vt:lpstr>Calibri</vt:lpstr>
      <vt:lpstr>Calibri Light</vt:lpstr>
      <vt:lpstr>Wingdings</vt:lpstr>
      <vt:lpstr>Arial</vt:lpstr>
      <vt:lpstr>Office-tema</vt:lpstr>
      <vt:lpstr>Picture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Miljødirektoratet</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og sportegn</dc:title>
  <dc:creator>Heidi Ydse</dc:creator>
  <cp:lastModifiedBy>Erika Sandström</cp:lastModifiedBy>
  <cp:revision>91</cp:revision>
  <dcterms:created xsi:type="dcterms:W3CDTF">2016-06-15T11:36:31Z</dcterms:created>
  <dcterms:modified xsi:type="dcterms:W3CDTF">2019-08-23T11:49:45Z</dcterms:modified>
</cp:coreProperties>
</file>