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2" r:id="rId2"/>
    <p:sldId id="376" r:id="rId3"/>
    <p:sldId id="377" r:id="rId4"/>
    <p:sldId id="378" r:id="rId5"/>
    <p:sldId id="379" r:id="rId6"/>
    <p:sldId id="380" r:id="rId7"/>
  </p:sldIdLst>
  <p:sldSz cx="9144000" cy="6858000" type="screen4x3"/>
  <p:notesSz cx="6797675" cy="992663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FFFF"/>
    <a:srgbClr val="002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9" autoAdjust="0"/>
    <p:restoredTop sz="91071" autoAdjust="0"/>
  </p:normalViewPr>
  <p:slideViewPr>
    <p:cSldViewPr>
      <p:cViewPr varScale="1">
        <p:scale>
          <a:sx n="98" d="100"/>
          <a:sy n="98" d="100"/>
        </p:scale>
        <p:origin x="17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E11DE92E-7C09-9A48-B82B-59B450E44D3D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pic>
        <p:nvPicPr>
          <p:cNvPr id="4102" name="Picture 6" descr="NORUT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63" y="9429750"/>
            <a:ext cx="284162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33475" y="0"/>
            <a:ext cx="22653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398838" y="0"/>
            <a:ext cx="22653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Click to edit Master text styles</a:t>
            </a:r>
          </a:p>
          <a:p>
            <a:pPr lvl="1"/>
            <a:r>
              <a:rPr lang="nb-NO" noProof="0"/>
              <a:t>Second level</a:t>
            </a:r>
          </a:p>
          <a:p>
            <a:pPr lvl="2"/>
            <a:r>
              <a:rPr lang="nb-NO" noProof="0"/>
              <a:t>Third level</a:t>
            </a:r>
          </a:p>
          <a:p>
            <a:pPr lvl="3"/>
            <a:r>
              <a:rPr lang="nb-NO" noProof="0"/>
              <a:t>Fourth level</a:t>
            </a:r>
          </a:p>
          <a:p>
            <a:pPr lvl="4"/>
            <a:r>
              <a:rPr lang="nb-NO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06463" y="9429750"/>
            <a:ext cx="24923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98838" y="9429750"/>
            <a:ext cx="21145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A9914A79-B8F9-764A-B60F-34BBADE4885D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pic>
        <p:nvPicPr>
          <p:cNvPr id="3080" name="Picture 9" descr="NORUT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588" y="9429750"/>
            <a:ext cx="284162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DAD947EC-6A75-2041-8039-3D54BEDBBB79}" type="slidenum">
              <a:rPr lang="nb-NO" altLang="nb-NO"/>
              <a:pPr>
                <a:spcBef>
                  <a:spcPct val="0"/>
                </a:spcBef>
              </a:pPr>
              <a:t>1</a:t>
            </a:fld>
            <a:endParaRPr lang="nb-NO" altLang="nb-NO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nb-NO">
              <a:ea typeface="ヒラギノ角ゴ Pro W3" charset="-128"/>
              <a:cs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"/>
          <p:cNvSpPr>
            <a:spLocks noChangeShapeType="1"/>
          </p:cNvSpPr>
          <p:nvPr/>
        </p:nvSpPr>
        <p:spPr bwMode="auto">
          <a:xfrm flipH="1">
            <a:off x="419100" y="6248400"/>
            <a:ext cx="830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5" name="Picture 14" descr="NORUTnorthern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370638"/>
            <a:ext cx="11049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8" y="1524000"/>
            <a:ext cx="8310562" cy="762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nb-NO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91935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0151D-F796-7749-9E3A-D0ECA56DD7D3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1942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02425" y="152400"/>
            <a:ext cx="2132013" cy="60198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5225" cy="60198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918CB-3B17-5F4B-8DA5-29CFA08B3C42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7633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D35BA-FFA2-C44E-BEAB-C71E6489A19D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17139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24F04-CD5F-4543-8BA0-F6E8CD944324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063078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/>
          </p:nvPr>
        </p:nvSpPr>
        <p:spPr>
          <a:xfrm>
            <a:off x="304800" y="152400"/>
            <a:ext cx="8529638" cy="60198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CA796-4C87-7C47-B9C4-D4E8673DCB8F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9304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414338" y="1752600"/>
            <a:ext cx="8310562" cy="4419600"/>
          </a:xfrm>
        </p:spPr>
        <p:txBody>
          <a:bodyPr/>
          <a:lstStyle/>
          <a:p>
            <a:pPr lvl="0"/>
            <a:endParaRPr lang="nb-NO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E70E2-1FDA-7C41-A7D0-B986A2A50FD8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71072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8750F-ED56-274B-9E7C-5CD8A9792E04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33937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BE2A2-6A22-DA42-96CB-DBFF6D27C9FA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929021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A5742-F2B3-704B-A21E-E6B1559E8AED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6319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90FBC-620E-ED4F-8E44-CD862F9A5427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972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ACB37-B7F0-9B4C-B0BB-ACE6F0B3B62D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583088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11ED0-86FA-1B45-9DDA-80C9B9FAD8DA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9639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6EBB0-05B2-A24C-B5E5-13EFBB06E8CA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6781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E55EB-1D8A-3A46-8035-DF378B87D4F6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7487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296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8" y="1752600"/>
            <a:ext cx="831056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91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24100" y="64008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tx2"/>
                </a:solidFill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00" y="64008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BF2EA3C8-08AD-4749-A58A-F834C1B268E3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sp>
        <p:nvSpPr>
          <p:cNvPr id="1031" name="Line 9"/>
          <p:cNvSpPr>
            <a:spLocks noChangeShapeType="1"/>
          </p:cNvSpPr>
          <p:nvPr/>
        </p:nvSpPr>
        <p:spPr bwMode="auto">
          <a:xfrm flipH="1">
            <a:off x="419100" y="6248400"/>
            <a:ext cx="830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032" name="Picture 16" descr="NORUTnorthern_blå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370638"/>
            <a:ext cx="11049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8" y="620713"/>
            <a:ext cx="8310562" cy="5184775"/>
          </a:xfrm>
        </p:spPr>
        <p:txBody>
          <a:bodyPr/>
          <a:lstStyle/>
          <a:p>
            <a:pPr eaLnBrk="1" hangingPunct="1"/>
            <a:br>
              <a:rPr lang="en-US" altLang="nb-NO" dirty="0">
                <a:cs typeface="ヒラギノ角ゴ Pro W3" charset="-128"/>
              </a:rPr>
            </a:br>
            <a:r>
              <a:rPr lang="en-US" altLang="nb-NO" dirty="0" err="1">
                <a:cs typeface="ヒラギノ角ゴ Pro W3" charset="-128"/>
              </a:rPr>
              <a:t>Norut</a:t>
            </a:r>
            <a:r>
              <a:rPr lang="en-US" altLang="nb-NO" dirty="0">
                <a:cs typeface="ヒラギノ角ゴ Pro W3" charset="-128"/>
              </a:rPr>
              <a:t> </a:t>
            </a:r>
            <a:r>
              <a:rPr lang="en-US" altLang="nb-NO" dirty="0" err="1">
                <a:cs typeface="ヒラギノ角ゴ Pro W3" charset="-128"/>
              </a:rPr>
              <a:t>Narvik</a:t>
            </a:r>
            <a:br>
              <a:rPr lang="en-US" altLang="nb-NO" dirty="0">
                <a:cs typeface="ヒラギノ角ゴ Pro W3" charset="-128"/>
              </a:rPr>
            </a:br>
            <a:r>
              <a:rPr lang="en-US" altLang="nb-NO" dirty="0">
                <a:cs typeface="ヒラギノ角ゴ Pro W3" charset="-128"/>
              </a:rPr>
              <a:t>“</a:t>
            </a:r>
            <a:r>
              <a:rPr lang="en-US" altLang="nb-NO" dirty="0" err="1">
                <a:cs typeface="ヒラギノ角ゴ Pro W3" charset="-128"/>
              </a:rPr>
              <a:t>Rakennusten</a:t>
            </a:r>
            <a:r>
              <a:rPr lang="en-US" altLang="nb-NO" dirty="0">
                <a:cs typeface="ヒラギノ角ゴ Pro W3" charset="-128"/>
              </a:rPr>
              <a:t> </a:t>
            </a:r>
            <a:r>
              <a:rPr lang="en-US" altLang="nb-NO" dirty="0" err="1">
                <a:cs typeface="ヒラギノ角ゴ Pro W3" charset="-128"/>
              </a:rPr>
              <a:t>energiatehokkuus</a:t>
            </a:r>
            <a:r>
              <a:rPr lang="en-US" altLang="nb-NO" dirty="0">
                <a:cs typeface="ヒラギノ角ゴ Pro W3" charset="-128"/>
              </a:rPr>
              <a:t> </a:t>
            </a:r>
            <a:r>
              <a:rPr lang="en-US" altLang="nb-NO" dirty="0" err="1">
                <a:cs typeface="ヒラギノ角ゴ Pro W3" charset="-128"/>
              </a:rPr>
              <a:t>arktisissa</a:t>
            </a:r>
            <a:r>
              <a:rPr lang="en-US" altLang="nb-NO" dirty="0">
                <a:cs typeface="ヒラギノ角ゴ Pro W3" charset="-128"/>
              </a:rPr>
              <a:t> </a:t>
            </a:r>
            <a:r>
              <a:rPr lang="en-US" altLang="nb-NO" dirty="0" err="1">
                <a:cs typeface="ヒラギノ角ゴ Pro W3" charset="-128"/>
              </a:rPr>
              <a:t>yhteisöissä</a:t>
            </a:r>
            <a:r>
              <a:rPr lang="en-US" altLang="nb-NO" dirty="0">
                <a:cs typeface="ヒラギノ角ゴ Pro W3" charset="-128"/>
              </a:rPr>
              <a:t>”</a:t>
            </a:r>
            <a:br>
              <a:rPr lang="en-US" altLang="nb-NO" dirty="0">
                <a:cs typeface="ヒラギノ角ゴ Pro W3" charset="-128"/>
              </a:rPr>
            </a:br>
            <a:br>
              <a:rPr lang="en-US" altLang="nb-NO" dirty="0">
                <a:cs typeface="ヒラギノ角ゴ Pro W3" charset="-128"/>
              </a:rPr>
            </a:br>
            <a:r>
              <a:rPr lang="en-US" altLang="nb-NO" sz="2800" dirty="0" err="1">
                <a:cs typeface="ヒラギノ角ゴ Pro W3" charset="-128"/>
              </a:rPr>
              <a:t>Narvik</a:t>
            </a:r>
            <a:br>
              <a:rPr lang="en-US" altLang="nb-NO" sz="2800" dirty="0">
                <a:cs typeface="ヒラギノ角ゴ Pro W3" charset="-128"/>
              </a:rPr>
            </a:br>
            <a:r>
              <a:rPr lang="en-US" altLang="nb-NO" sz="2800" dirty="0">
                <a:cs typeface="ヒラギノ角ゴ Pro W3" charset="-128"/>
              </a:rPr>
              <a:t>15.06.17</a:t>
            </a:r>
            <a:br>
              <a:rPr lang="en-US" altLang="nb-NO" dirty="0">
                <a:cs typeface="ヒラギノ角ゴ Pro W3" charset="-128"/>
              </a:rPr>
            </a:br>
            <a:br>
              <a:rPr lang="en-US" altLang="nb-NO" dirty="0">
                <a:cs typeface="ヒラギノ角ゴ Pro W3" charset="-128"/>
              </a:rPr>
            </a:br>
            <a:r>
              <a:rPr lang="en-US" altLang="nb-NO" sz="3200" dirty="0">
                <a:cs typeface="ヒラギノ角ゴ Pro W3" charset="-128"/>
              </a:rPr>
              <a:t>Martin J. </a:t>
            </a:r>
            <a:r>
              <a:rPr lang="en-US" altLang="nb-NO" sz="3200" dirty="0" err="1">
                <a:cs typeface="ヒラギノ角ゴ Pro W3" charset="-128"/>
              </a:rPr>
              <a:t>Megård</a:t>
            </a:r>
            <a:br>
              <a:rPr lang="nb-NO" altLang="nb-NO" sz="3200" dirty="0">
                <a:cs typeface="ヒラギノ角ゴ Pro W3" charset="-128"/>
              </a:rPr>
            </a:br>
            <a:endParaRPr lang="en-US" altLang="nb-NO" sz="3200" dirty="0">
              <a:cs typeface="ヒラギノ角ゴ Pro W3" charset="-128"/>
            </a:endParaRPr>
          </a:p>
        </p:txBody>
      </p:sp>
      <p:pic>
        <p:nvPicPr>
          <p:cNvPr id="5123" name="Bil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fi-FI">
                <a:cs typeface="ヒラギノ角ゴ Pro W3" charset="-128"/>
              </a:rPr>
              <a:t>Tutkimuskohteet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Vanhemmat rakennukset</a:t>
            </a:r>
          </a:p>
          <a:p>
            <a:pPr lvl="1">
              <a:defRPr/>
            </a:pPr>
            <a:r>
              <a:rPr lang="nb-NO" dirty="0"/>
              <a:t>Energiatehokkuussopimus</a:t>
            </a:r>
          </a:p>
          <a:p>
            <a:pPr lvl="1">
              <a:defRPr/>
            </a:pPr>
            <a:r>
              <a:rPr lang="nb-NO" dirty="0"/>
              <a:t>38 kunnan kiinteistöä</a:t>
            </a:r>
          </a:p>
          <a:p>
            <a:pPr lvl="1">
              <a:defRPr/>
            </a:pPr>
            <a:r>
              <a:rPr lang="nb-NO" dirty="0"/>
              <a:t>Sijaitsee Narvikissa</a:t>
            </a:r>
          </a:p>
          <a:p>
            <a:pPr lvl="1"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Matalaenergia/passiivitalot</a:t>
            </a:r>
          </a:p>
          <a:p>
            <a:pPr lvl="1">
              <a:defRPr/>
            </a:pPr>
            <a:r>
              <a:rPr lang="nb-NO" dirty="0"/>
              <a:t>Betonirakenteinen omakotitalo</a:t>
            </a:r>
          </a:p>
          <a:p>
            <a:pPr marL="457200" lvl="1" indent="0">
              <a:buFontTx/>
              <a:buNone/>
              <a:defRPr/>
            </a:pPr>
            <a:r>
              <a:rPr lang="nb-NO" dirty="0"/>
              <a:t>     Svolværissa</a:t>
            </a:r>
          </a:p>
          <a:p>
            <a:pPr lvl="1">
              <a:defRPr/>
            </a:pPr>
            <a:r>
              <a:rPr lang="nb-NO" dirty="0"/>
              <a:t>90 puurunkoista omakoti- tai </a:t>
            </a:r>
          </a:p>
          <a:p>
            <a:pPr marL="457200" lvl="1" indent="0">
              <a:buFontTx/>
              <a:buNone/>
              <a:defRPr/>
            </a:pPr>
            <a:r>
              <a:rPr lang="nb-NO" dirty="0"/>
              <a:t>     paritaloa Harstadissa</a:t>
            </a:r>
          </a:p>
          <a:p>
            <a:pPr lvl="1">
              <a:defRPr/>
            </a:pPr>
            <a:endParaRPr lang="nb-NO" dirty="0"/>
          </a:p>
          <a:p>
            <a:pPr lvl="1">
              <a:defRPr/>
            </a:pPr>
            <a:endParaRPr lang="nb-NO" dirty="0"/>
          </a:p>
        </p:txBody>
      </p:sp>
      <p:pic>
        <p:nvPicPr>
          <p:cNvPr id="7172" name="Bild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88" y="2060575"/>
            <a:ext cx="3865562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32538"/>
            <a:ext cx="129857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fi-FI">
                <a:cs typeface="ヒラギノ角ゴ Pro W3" charset="-128"/>
              </a:rPr>
              <a:t>Tutkimuksen painoalueet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Öljylämmittimien vaihto ulkoilma-vesilämpöpumppuihin ja sen vaikutus koettuihin lämpöolosuhteisiin </a:t>
            </a:r>
          </a:p>
          <a:p>
            <a:pPr>
              <a:defRPr/>
            </a:pPr>
            <a:r>
              <a:rPr lang="nb-NO" dirty="0"/>
              <a:t>Yöjäähdytys</a:t>
            </a:r>
          </a:p>
          <a:p>
            <a:pPr>
              <a:defRPr/>
            </a:pPr>
            <a:r>
              <a:rPr lang="nb-NO" dirty="0"/>
              <a:t>Kustannusanalyysi nykyhetkestä ja tilanteesta energiatehokkuuden parantamisen jälkeen</a:t>
            </a:r>
          </a:p>
          <a:p>
            <a:pPr>
              <a:defRPr/>
            </a:pPr>
            <a:r>
              <a:rPr lang="nb-NO" dirty="0"/>
              <a:t>Käyttäjien vaikutus energian kulutukseen</a:t>
            </a:r>
          </a:p>
          <a:p>
            <a:pPr>
              <a:defRPr/>
            </a:pPr>
            <a:endParaRPr lang="nb-NO" dirty="0"/>
          </a:p>
          <a:p>
            <a:pPr marL="0" indent="0">
              <a:buFontTx/>
              <a:buNone/>
              <a:defRPr/>
            </a:pPr>
            <a:endParaRPr lang="nb-NO" dirty="0"/>
          </a:p>
        </p:txBody>
      </p:sp>
      <p:pic>
        <p:nvPicPr>
          <p:cNvPr id="8196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fi-FI">
                <a:cs typeface="ヒラギノ角ゴ Pro W3" charset="-128"/>
              </a:rPr>
              <a:t>Menetelmät</a:t>
            </a:r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>
          <a:xfrm>
            <a:off x="414338" y="1773238"/>
            <a:ext cx="8310562" cy="4419600"/>
          </a:xfrm>
        </p:spPr>
        <p:txBody>
          <a:bodyPr/>
          <a:lstStyle/>
          <a:p>
            <a:r>
              <a:rPr lang="nb-NO" altLang="fi-FI">
                <a:cs typeface="ヒラギノ角ゴ Pro W3" charset="-128"/>
              </a:rPr>
              <a:t>Kohteissa tapahtuvat mittaukset</a:t>
            </a:r>
          </a:p>
          <a:p>
            <a:r>
              <a:rPr lang="nb-NO" altLang="fi-FI">
                <a:cs typeface="ヒラギノ角ゴ Pro W3" charset="-128"/>
              </a:rPr>
              <a:t>Kyselytutkimukset</a:t>
            </a:r>
          </a:p>
          <a:p>
            <a:r>
              <a:rPr lang="nb-NO" altLang="fi-FI">
                <a:cs typeface="ヒラギノ角ゴ Pro W3" charset="-128"/>
              </a:rPr>
              <a:t>Virtausdynaamiset analyysit</a:t>
            </a:r>
          </a:p>
          <a:p>
            <a:pPr lvl="1"/>
            <a:r>
              <a:rPr lang="nb-NO" altLang="fi-FI">
                <a:cs typeface="ヒラギノ角ゴ Pro W3" charset="-128"/>
              </a:rPr>
              <a:t>COMSOL</a:t>
            </a:r>
          </a:p>
          <a:p>
            <a:r>
              <a:rPr lang="nb-NO" altLang="fi-FI">
                <a:cs typeface="ヒラギノ角ゴ Pro W3" charset="-128"/>
              </a:rPr>
              <a:t>Rakennuksen energiasimulointi</a:t>
            </a:r>
          </a:p>
          <a:p>
            <a:pPr lvl="1"/>
            <a:r>
              <a:rPr lang="nb-NO" altLang="fi-FI">
                <a:cs typeface="ヒラギノ角ゴ Pro W3" charset="-128"/>
              </a:rPr>
              <a:t>IDA ICE</a:t>
            </a:r>
          </a:p>
          <a:p>
            <a:endParaRPr lang="nb-NO" altLang="fi-FI">
              <a:cs typeface="ヒラギノ角ゴ Pro W3" charset="-128"/>
            </a:endParaRPr>
          </a:p>
          <a:p>
            <a:endParaRPr lang="nb-NO" altLang="fi-FI">
              <a:cs typeface="ヒラギノ角ゴ Pro W3" charset="-128"/>
            </a:endParaRPr>
          </a:p>
          <a:p>
            <a:endParaRPr lang="nb-NO" altLang="fi-FI">
              <a:cs typeface="ヒラギノ角ゴ Pro W3" charset="-128"/>
            </a:endParaRPr>
          </a:p>
          <a:p>
            <a:endParaRPr lang="nb-NO" altLang="fi-FI">
              <a:cs typeface="ヒラギノ角ゴ Pro W3" charset="-128"/>
            </a:endParaRPr>
          </a:p>
          <a:p>
            <a:endParaRPr lang="nb-NO" altLang="fi-FI">
              <a:cs typeface="ヒラギノ角ゴ Pro W3" charset="-128"/>
            </a:endParaRPr>
          </a:p>
          <a:p>
            <a:endParaRPr lang="nb-NO" altLang="fi-FI">
              <a:cs typeface="ヒラギノ角ゴ Pro W3" charset="-128"/>
            </a:endParaRPr>
          </a:p>
          <a:p>
            <a:pPr marL="1543050" lvl="4" indent="0">
              <a:buFontTx/>
              <a:buNone/>
            </a:pPr>
            <a:r>
              <a:rPr lang="nb-NO" altLang="fi-FI">
                <a:cs typeface="ヒラギノ角ゴ Pro W3" charset="-128"/>
              </a:rPr>
              <a:t>				</a:t>
            </a:r>
          </a:p>
        </p:txBody>
      </p:sp>
      <p:pic>
        <p:nvPicPr>
          <p:cNvPr id="9220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Bil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75" y="2205038"/>
            <a:ext cx="2987675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Bild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6381750"/>
            <a:ext cx="48863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fi-FI">
                <a:cs typeface="ヒラギノ角ゴ Pro W3" charset="-128"/>
              </a:rPr>
              <a:t>Tulokset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Kerätä tietoa ja kokemuksia kunnilta</a:t>
            </a:r>
          </a:p>
          <a:p>
            <a:pPr>
              <a:defRPr/>
            </a:pPr>
            <a:r>
              <a:rPr lang="nb-NO" dirty="0"/>
              <a:t>Lämpöpumppujen suorituskyky ja toimivuus vesikiertoisissa lämmönjakolaitteistoissa</a:t>
            </a:r>
          </a:p>
          <a:p>
            <a:pPr>
              <a:defRPr/>
            </a:pPr>
            <a:r>
              <a:rPr lang="nb-NO" dirty="0"/>
              <a:t>Strategia yöllä tapahtuvaan jäähdytykseen</a:t>
            </a:r>
          </a:p>
          <a:p>
            <a:pPr>
              <a:defRPr/>
            </a:pPr>
            <a:r>
              <a:rPr lang="nb-NO" dirty="0"/>
              <a:t>Tunnistaa parhaat menettelytavat energiatehokkuuden parantamiseen jälkiasennusmenetelmin</a:t>
            </a:r>
          </a:p>
          <a:p>
            <a:pPr>
              <a:defRPr/>
            </a:pPr>
            <a:r>
              <a:rPr lang="nb-NO" dirty="0"/>
              <a:t>Raportti käyttäjien vaikutuksesta rakennuksen energiankulutukseen</a:t>
            </a:r>
          </a:p>
          <a:p>
            <a:pPr marL="0" indent="0">
              <a:buFontTx/>
              <a:buNone/>
              <a:defRPr/>
            </a:pPr>
            <a:endParaRPr lang="nb-NO" dirty="0"/>
          </a:p>
          <a:p>
            <a:pPr>
              <a:defRPr/>
            </a:pPr>
            <a:endParaRPr lang="nb-NO" dirty="0"/>
          </a:p>
        </p:txBody>
      </p:sp>
      <p:pic>
        <p:nvPicPr>
          <p:cNvPr id="1024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75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6705600"/>
          </a:xfrm>
        </p:spPr>
        <p:txBody>
          <a:bodyPr/>
          <a:lstStyle/>
          <a:p>
            <a:pPr algn="ctr"/>
            <a:r>
              <a:rPr lang="nb-NO" altLang="fi-FI">
                <a:cs typeface="ヒラギノ角ゴ Pro W3" charset="-128"/>
              </a:rPr>
              <a:t>Kiitos!</a:t>
            </a:r>
            <a:br>
              <a:rPr lang="nb-NO" altLang="fi-FI">
                <a:cs typeface="ヒラギノ角ゴ Pro W3" charset="-128"/>
              </a:rPr>
            </a:br>
            <a:br>
              <a:rPr lang="nb-NO" altLang="fi-FI">
                <a:cs typeface="ヒラギノ角ゴ Pro W3" charset="-128"/>
              </a:rPr>
            </a:br>
            <a:br>
              <a:rPr lang="nb-NO" altLang="fi-FI">
                <a:cs typeface="ヒラギノ角ゴ Pro W3" charset="-128"/>
              </a:rPr>
            </a:br>
            <a:endParaRPr lang="nb-NO" altLang="fi-FI">
              <a:cs typeface="ヒラギノ角ゴ Pro W3" charset="-128"/>
            </a:endParaRPr>
          </a:p>
        </p:txBody>
      </p:sp>
      <p:pic>
        <p:nvPicPr>
          <p:cNvPr id="11267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orut">
  <a:themeElements>
    <a:clrScheme name="">
      <a:dk1>
        <a:srgbClr val="002168"/>
      </a:dk1>
      <a:lt1>
        <a:srgbClr val="FFFFFF"/>
      </a:lt1>
      <a:dk2>
        <a:srgbClr val="002168"/>
      </a:dk2>
      <a:lt2>
        <a:srgbClr val="002168"/>
      </a:lt2>
      <a:accent1>
        <a:srgbClr val="FFFFFF"/>
      </a:accent1>
      <a:accent2>
        <a:srgbClr val="720074"/>
      </a:accent2>
      <a:accent3>
        <a:srgbClr val="FFFFFF"/>
      </a:accent3>
      <a:accent4>
        <a:srgbClr val="001B58"/>
      </a:accent4>
      <a:accent5>
        <a:srgbClr val="FFFFFF"/>
      </a:accent5>
      <a:accent6>
        <a:srgbClr val="670068"/>
      </a:accent6>
      <a:hlink>
        <a:srgbClr val="118722"/>
      </a:hlink>
      <a:folHlink>
        <a:srgbClr val="655304"/>
      </a:folHlink>
    </a:clrScheme>
    <a:fontScheme name="Office-tema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2395"/>
        </a:dk2>
        <a:lt2>
          <a:srgbClr val="808080"/>
        </a:lt2>
        <a:accent1>
          <a:srgbClr val="002395"/>
        </a:accent1>
        <a:accent2>
          <a:srgbClr val="720074"/>
        </a:accent2>
        <a:accent3>
          <a:srgbClr val="FFFFFF"/>
        </a:accent3>
        <a:accent4>
          <a:srgbClr val="000000"/>
        </a:accent4>
        <a:accent5>
          <a:srgbClr val="AAACC8"/>
        </a:accent5>
        <a:accent6>
          <a:srgbClr val="670068"/>
        </a:accent6>
        <a:hlink>
          <a:srgbClr val="118722"/>
        </a:hlink>
        <a:folHlink>
          <a:srgbClr val="C9A9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2395"/>
        </a:dk1>
        <a:lt1>
          <a:srgbClr val="FFFFFF"/>
        </a:lt1>
        <a:dk2>
          <a:srgbClr val="002395"/>
        </a:dk2>
        <a:lt2>
          <a:srgbClr val="000A83"/>
        </a:lt2>
        <a:accent1>
          <a:srgbClr val="FFFFFF"/>
        </a:accent1>
        <a:accent2>
          <a:srgbClr val="720074"/>
        </a:accent2>
        <a:accent3>
          <a:srgbClr val="FFFFFF"/>
        </a:accent3>
        <a:accent4>
          <a:srgbClr val="001C7E"/>
        </a:accent4>
        <a:accent5>
          <a:srgbClr val="FFFFFF"/>
        </a:accent5>
        <a:accent6>
          <a:srgbClr val="670068"/>
        </a:accent6>
        <a:hlink>
          <a:srgbClr val="118722"/>
        </a:hlink>
        <a:folHlink>
          <a:srgbClr val="6553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Norut</Template>
  <TotalTime>0</TotalTime>
  <Words>116</Words>
  <Application>Microsoft Office PowerPoint</Application>
  <PresentationFormat>Bildschirmpräsentation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Arial</vt:lpstr>
      <vt:lpstr>Norut</vt:lpstr>
      <vt:lpstr> Norut Narvik “Rakennusten energiatehokkuus arktisissa yhteisöissä”  Narvik 15.06.17  Martin J. Megård </vt:lpstr>
      <vt:lpstr>Tutkimuskohteet</vt:lpstr>
      <vt:lpstr>Tutkimuksen painoalueet</vt:lpstr>
      <vt:lpstr>Menetelmät</vt:lpstr>
      <vt:lpstr>Tulokset</vt:lpstr>
      <vt:lpstr>Kiitos!   </vt:lpstr>
    </vt:vector>
  </TitlesOfParts>
  <Company>Reibo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Klikk her for å legge inn tittel</dc:title>
  <dc:creator>Ross Wakelin</dc:creator>
  <cp:lastModifiedBy>jf</cp:lastModifiedBy>
  <cp:revision>138</cp:revision>
  <cp:lastPrinted>2011-03-04T14:09:23Z</cp:lastPrinted>
  <dcterms:created xsi:type="dcterms:W3CDTF">2008-04-08T08:07:35Z</dcterms:created>
  <dcterms:modified xsi:type="dcterms:W3CDTF">2021-12-03T09:36:59Z</dcterms:modified>
</cp:coreProperties>
</file>