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6" r:id="rId5"/>
    <p:sldId id="270" r:id="rId6"/>
    <p:sldId id="268" r:id="rId7"/>
    <p:sldId id="269" r:id="rId8"/>
    <p:sldId id="263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5">
          <p15:clr>
            <a:srgbClr val="A4A3A4"/>
          </p15:clr>
        </p15:guide>
        <p15:guide id="2" orient="horz" pos="3113">
          <p15:clr>
            <a:srgbClr val="A4A3A4"/>
          </p15:clr>
        </p15:guide>
        <p15:guide id="3" orient="horz" pos="483">
          <p15:clr>
            <a:srgbClr val="A4A3A4"/>
          </p15:clr>
        </p15:guide>
        <p15:guide id="4" orient="horz" pos="1064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F8F"/>
    <a:srgbClr val="000000"/>
    <a:srgbClr val="FF1D1D"/>
    <a:srgbClr val="FF0000"/>
    <a:srgbClr val="162852"/>
    <a:srgbClr val="2A79AA"/>
    <a:srgbClr val="2A79B3"/>
    <a:srgbClr val="2B81BC"/>
    <a:srgbClr val="2B81B3"/>
    <a:srgbClr val="298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Objects="1">
      <p:cViewPr varScale="1">
        <p:scale>
          <a:sx n="108" d="100"/>
          <a:sy n="108" d="100"/>
        </p:scale>
        <p:origin x="1602" y="78"/>
      </p:cViewPr>
      <p:guideLst>
        <p:guide orient="horz" pos="1525"/>
        <p:guide orient="horz" pos="3113"/>
        <p:guide orient="horz" pos="483"/>
        <p:guide orient="horz" pos="1064"/>
        <p:guide orient="horz" pos="165"/>
        <p:guide orient="horz" pos="3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6DA9F-3B2D-4079-BE58-4EA3D65C6F4D}" type="datetimeFigureOut">
              <a:rPr lang="sv-SE" smtClean="0"/>
              <a:t>2021-12-03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6A72-52CF-4D3C-9356-C3D45BA8131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453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58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19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254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61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5871"/>
            <a:ext cx="7772400" cy="706969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404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/>
          </a:p>
        </p:txBody>
      </p:sp>
      <p:pic>
        <p:nvPicPr>
          <p:cNvPr id="4" name="Bildobjekt 3" descr="isblock frilagda med skugga cmyk blänkare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154218"/>
            <a:ext cx="2622361" cy="4306546"/>
          </a:xfrm>
          <a:prstGeom prst="rect">
            <a:avLst/>
          </a:prstGeom>
        </p:spPr>
      </p:pic>
      <p:pic>
        <p:nvPicPr>
          <p:cNvPr id="5" name="Bildobjekt 4" descr="LTU eng - vit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313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313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4041775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4704"/>
            <a:ext cx="8229600" cy="7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89100"/>
            <a:ext cx="8229600" cy="47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10" name="Bildobjekt 9" descr="11-3184 LTU_claim_left_vit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8" y="284826"/>
            <a:ext cx="2689563" cy="359698"/>
          </a:xfrm>
          <a:prstGeom prst="rect">
            <a:avLst/>
          </a:prstGeom>
        </p:spPr>
      </p:pic>
      <p:pic>
        <p:nvPicPr>
          <p:cNvPr id="11" name="Bildobjekt 10" descr="LTU eng - vit.eps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162852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162852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Ruotsi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Luulajan</a:t>
            </a:r>
            <a:r>
              <a:rPr lang="sv-SE" dirty="0"/>
              <a:t> </a:t>
            </a:r>
            <a:r>
              <a:rPr lang="sv-SE" dirty="0" err="1"/>
              <a:t>Teknillinen</a:t>
            </a:r>
            <a:r>
              <a:rPr lang="sv-SE" dirty="0"/>
              <a:t> </a:t>
            </a:r>
            <a:r>
              <a:rPr lang="sv-SE" dirty="0" err="1"/>
              <a:t>Yliopisto</a:t>
            </a:r>
            <a:endParaRPr lang="sv-SE" dirty="0"/>
          </a:p>
        </p:txBody>
      </p:sp>
      <p:sp>
        <p:nvSpPr>
          <p:cNvPr id="4" name="Rectangle 14"/>
          <p:cNvSpPr/>
          <p:nvPr/>
        </p:nvSpPr>
        <p:spPr>
          <a:xfrm>
            <a:off x="127183" y="5020451"/>
            <a:ext cx="7140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/>
              <a:t>WEBINAR-Esitelmä</a:t>
            </a:r>
          </a:p>
          <a:p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Tutkimusryhmä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Puurakenteet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Energiatekniikka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Osasto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		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Teollistettu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kestävä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rakentaminen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Energiatieteet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Päivämäärä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	2017-06-15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086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err="1">
                <a:latin typeface="+mj-lt"/>
              </a:rPr>
              <a:t>Matalaenergiatalot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b="1" dirty="0" err="1">
                <a:latin typeface="+mj-lt"/>
              </a:rPr>
              <a:t>Ruotsissa</a:t>
            </a:r>
            <a:endParaRPr lang="sv-SE" sz="2400" b="1" dirty="0">
              <a:latin typeface="+mj-lt"/>
            </a:endParaRPr>
          </a:p>
        </p:txBody>
      </p:sp>
      <p:sp>
        <p:nvSpPr>
          <p:cNvPr id="12" name="Platshållare för innehåll 2"/>
          <p:cNvSpPr txBox="1">
            <a:spLocks/>
          </p:cNvSpPr>
          <p:nvPr/>
        </p:nvSpPr>
        <p:spPr>
          <a:xfrm>
            <a:off x="377687" y="1137970"/>
            <a:ext cx="5782417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Matalaenergiarakentamiseen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suunnattuja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projekteja</a:t>
            </a: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lvl="1"/>
            <a:endParaRPr lang="sv-SE" dirty="0"/>
          </a:p>
        </p:txBody>
      </p:sp>
      <p:grpSp>
        <p:nvGrpSpPr>
          <p:cNvPr id="4" name="Grupp 3"/>
          <p:cNvGrpSpPr/>
          <p:nvPr/>
        </p:nvGrpSpPr>
        <p:grpSpPr>
          <a:xfrm>
            <a:off x="5310545" y="982444"/>
            <a:ext cx="4045278" cy="5708639"/>
            <a:chOff x="5210811" y="504675"/>
            <a:chExt cx="4045278" cy="5708639"/>
          </a:xfrm>
        </p:grpSpPr>
        <p:grpSp>
          <p:nvGrpSpPr>
            <p:cNvPr id="3" name="Grupp 2"/>
            <p:cNvGrpSpPr/>
            <p:nvPr/>
          </p:nvGrpSpPr>
          <p:grpSpPr>
            <a:xfrm>
              <a:off x="5210811" y="504675"/>
              <a:ext cx="4045278" cy="5708639"/>
              <a:chOff x="5210811" y="504675"/>
              <a:chExt cx="4045278" cy="5708639"/>
            </a:xfrm>
          </p:grpSpPr>
          <p:grpSp>
            <p:nvGrpSpPr>
              <p:cNvPr id="8" name="Grupp 7"/>
              <p:cNvGrpSpPr/>
              <p:nvPr/>
            </p:nvGrpSpPr>
            <p:grpSpPr>
              <a:xfrm>
                <a:off x="5629523" y="1137970"/>
                <a:ext cx="2283464" cy="5075344"/>
                <a:chOff x="5868144" y="1705204"/>
                <a:chExt cx="2107682" cy="4684642"/>
              </a:xfrm>
            </p:grpSpPr>
            <p:pic>
              <p:nvPicPr>
                <p:cNvPr id="10" name="Bildobjekt 9" descr="C:\Users\PETTER\OneDrive\Documents\PhD\Dokument\Bilder\karta-lagenergihus.png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8144" y="1705204"/>
                  <a:ext cx="2107682" cy="4460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textruta 10"/>
                <p:cNvSpPr txBox="1"/>
                <p:nvPr/>
              </p:nvSpPr>
              <p:spPr>
                <a:xfrm>
                  <a:off x="6059409" y="6148375"/>
                  <a:ext cx="1219490" cy="241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100" dirty="0" err="1">
                      <a:solidFill>
                        <a:srgbClr val="8F8F8F"/>
                      </a:solidFill>
                    </a:rPr>
                    <a:t>Tietoa</a:t>
                  </a:r>
                  <a:r>
                    <a:rPr lang="sv-SE" sz="1100" dirty="0">
                      <a:solidFill>
                        <a:srgbClr val="8F8F8F"/>
                      </a:solidFill>
                    </a:rPr>
                    <a:t> </a:t>
                  </a:r>
                  <a:r>
                    <a:rPr lang="sv-SE" sz="1100" dirty="0" err="1">
                      <a:solidFill>
                        <a:srgbClr val="8F8F8F"/>
                      </a:solidFill>
                    </a:rPr>
                    <a:t>LÅGAN:sta</a:t>
                  </a:r>
                  <a:endParaRPr lang="sv-SE" sz="1100" dirty="0">
                    <a:solidFill>
                      <a:srgbClr val="8F8F8F"/>
                    </a:solidFill>
                  </a:endParaRPr>
                </a:p>
              </p:txBody>
            </p:sp>
          </p:grpSp>
          <p:sp>
            <p:nvSpPr>
              <p:cNvPr id="9" name="Båge 8"/>
              <p:cNvSpPr/>
              <p:nvPr/>
            </p:nvSpPr>
            <p:spPr>
              <a:xfrm>
                <a:off x="5210811" y="504675"/>
                <a:ext cx="4045278" cy="1878867"/>
              </a:xfrm>
              <a:prstGeom prst="arc">
                <a:avLst>
                  <a:gd name="adj1" fmla="val 2819807"/>
                  <a:gd name="adj2" fmla="val 9716157"/>
                </a:avLst>
              </a:prstGeom>
              <a:ln w="285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" name="Ellips 1"/>
            <p:cNvSpPr/>
            <p:nvPr/>
          </p:nvSpPr>
          <p:spPr>
            <a:xfrm>
              <a:off x="7403472" y="2756785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13" name="Ellips 12"/>
            <p:cNvSpPr/>
            <p:nvPr/>
          </p:nvSpPr>
          <p:spPr>
            <a:xfrm>
              <a:off x="7187240" y="1746656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14" name="Platshållare för innehåll 2"/>
          <p:cNvSpPr txBox="1">
            <a:spLocks/>
          </p:cNvSpPr>
          <p:nvPr/>
        </p:nvSpPr>
        <p:spPr>
          <a:xfrm>
            <a:off x="371621" y="1666803"/>
            <a:ext cx="5064476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Pohjoisessa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havaittavissa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kokemuksen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osaamisen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puutetta</a:t>
            </a: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Kohdealue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– Norrbotten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Piitimen</a:t>
            </a: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kunta</a:t>
            </a: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etelässä</a:t>
            </a: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Kiiruna</a:t>
            </a: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pohjoisessa</a:t>
            </a:r>
            <a:endParaRPr lang="sv-SE" dirty="0">
              <a:solidFill>
                <a:srgbClr val="8F8F8F"/>
              </a:solidFill>
            </a:endParaRPr>
          </a:p>
          <a:p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301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err="1">
                <a:latin typeface="+mj-lt"/>
              </a:rPr>
              <a:t>Uudet</a:t>
            </a:r>
            <a:r>
              <a:rPr lang="sv-SE" sz="2400" b="1" dirty="0">
                <a:latin typeface="+mj-lt"/>
              </a:rPr>
              <a:t>, </a:t>
            </a:r>
            <a:r>
              <a:rPr lang="sv-SE" sz="2400" b="1" dirty="0" err="1">
                <a:latin typeface="+mj-lt"/>
              </a:rPr>
              <a:t>tapauskohtaisesti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b="1" dirty="0" err="1">
                <a:latin typeface="+mj-lt"/>
              </a:rPr>
              <a:t>tutkittavat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b="1" dirty="0" err="1">
                <a:latin typeface="+mj-lt"/>
              </a:rPr>
              <a:t>rakennukset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b="1" dirty="0" err="1">
                <a:latin typeface="+mj-lt"/>
              </a:rPr>
              <a:t>EEBAK:ssa</a:t>
            </a:r>
            <a:endParaRPr lang="sv-SE" sz="2400" b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12" y="733425"/>
            <a:ext cx="7356986" cy="577233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676275"/>
            <a:ext cx="76962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5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err="1">
                <a:latin typeface="+mj-lt"/>
              </a:rPr>
              <a:t>Vanhemmat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b="1" dirty="0" err="1">
                <a:latin typeface="+mj-lt"/>
              </a:rPr>
              <a:t>tapauskohtaisesti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b="1" dirty="0" err="1">
                <a:latin typeface="+mj-lt"/>
              </a:rPr>
              <a:t>tutkittavat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b="1" dirty="0" err="1">
                <a:latin typeface="+mj-lt"/>
              </a:rPr>
              <a:t>rakennukset</a:t>
            </a:r>
            <a:endParaRPr lang="sv-SE" sz="24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66" y="715572"/>
            <a:ext cx="5851072" cy="611636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673555"/>
            <a:ext cx="62484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7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j-lt"/>
              </a:rPr>
              <a:t>Menetelmät</a:t>
            </a:r>
            <a:endParaRPr lang="en-US" sz="24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70295"/>
            <a:ext cx="8136904" cy="6080479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89475"/>
            <a:ext cx="81343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2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g447958" descr="54f101d0-25dc-43d9-91d1-2083fae278c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5" r="672" b="4651"/>
          <a:stretch/>
        </p:blipFill>
        <p:spPr bwMode="auto">
          <a:xfrm>
            <a:off x="3952038" y="3105338"/>
            <a:ext cx="4699914" cy="32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j-lt"/>
              </a:rPr>
              <a:t>Menetelmät</a:t>
            </a:r>
            <a:endParaRPr lang="en-US" sz="2400" b="1" dirty="0">
              <a:latin typeface="+mj-lt"/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422352" y="1148080"/>
            <a:ext cx="8229600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Rakennuksen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energiasimulointi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Sisäilmaston</a:t>
            </a:r>
            <a:r>
              <a:rPr lang="en-US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yleiskatsaus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Energiankulutus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Virtausdynamiikka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Lämpötilat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Kosteus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Ilmavirrat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F8F8F"/>
              </a:solidFill>
              <a:latin typeface="+mj-lt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6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87624" y="14509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Odotetut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tulokset</a:t>
            </a:r>
            <a:endParaRPr lang="sv-S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73649" y="1059783"/>
            <a:ext cx="8740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Tutkimuksia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arvioita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parhaista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rakennustavoista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tekniikoista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pientalojen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matalaenergiarakentamisessa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pohjois-Ruotsissa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Energiatehokkuutta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sisäilmastoa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parantavat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toimenpide-ehdotukset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vanhempiin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rakennuksiin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kohdealueella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Loppu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accent2">
                    <a:lumMod val="50000"/>
                  </a:schemeClr>
                </a:solidFill>
              </a:rPr>
              <a:t>Kiitos</a:t>
            </a:r>
            <a:r>
              <a:rPr lang="sv-S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2">
                    <a:lumMod val="50000"/>
                  </a:schemeClr>
                </a:solidFill>
              </a:rPr>
              <a:t>osanottajille</a:t>
            </a:r>
            <a:r>
              <a:rPr lang="sv-SE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5364870"/>
      </p:ext>
    </p:extLst>
  </p:cSld>
  <p:clrMapOvr>
    <a:masterClrMapping/>
  </p:clrMapOvr>
</p:sld>
</file>

<file path=ppt/theme/theme1.xml><?xml version="1.0" encoding="utf-8"?>
<a:theme xmlns:a="http://schemas.openxmlformats.org/drawingml/2006/main" name="12-4086 LTU powerpointmall">
  <a:themeElements>
    <a:clrScheme name="LTU colou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6ACCD"/>
      </a:accent1>
      <a:accent2>
        <a:srgbClr val="4F81BD"/>
      </a:accent2>
      <a:accent3>
        <a:srgbClr val="BA001C"/>
      </a:accent3>
      <a:accent4>
        <a:srgbClr val="061731"/>
      </a:accent4>
      <a:accent5>
        <a:srgbClr val="3576D0"/>
      </a:accent5>
      <a:accent6>
        <a:srgbClr val="99CCFF"/>
      </a:accent6>
      <a:hlink>
        <a:srgbClr val="394764"/>
      </a:hlink>
      <a:folHlink>
        <a:srgbClr val="39476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</Words>
  <Application>Microsoft Office PowerPoint</Application>
  <PresentationFormat>Bildschirmpräsentation (4:3)</PresentationFormat>
  <Paragraphs>49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12-4086 LTU powerpointmall</vt:lpstr>
      <vt:lpstr>Ruotsi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Loppu</vt:lpstr>
    </vt:vector>
  </TitlesOfParts>
  <Company>LTU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Petter Lundqvist</dc:creator>
  <cp:lastModifiedBy>jf</cp:lastModifiedBy>
  <cp:revision>34</cp:revision>
  <cp:lastPrinted>2012-01-19T08:37:06Z</cp:lastPrinted>
  <dcterms:created xsi:type="dcterms:W3CDTF">2017-05-29T07:16:32Z</dcterms:created>
  <dcterms:modified xsi:type="dcterms:W3CDTF">2021-12-03T09:39:06Z</dcterms:modified>
</cp:coreProperties>
</file>