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8" r:id="rId2"/>
    <p:sldMasterId id="2147483784" r:id="rId3"/>
  </p:sldMasterIdLst>
  <p:sldIdLst>
    <p:sldId id="256" r:id="rId4"/>
    <p:sldId id="260" r:id="rId5"/>
    <p:sldId id="265" r:id="rId6"/>
    <p:sldId id="267" r:id="rId7"/>
    <p:sldId id="258" r:id="rId8"/>
    <p:sldId id="264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31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5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39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83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3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3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9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74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0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98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16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07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4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68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3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3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46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1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7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48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646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07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18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1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7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6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27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1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1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Rakennusten energiatehokkuus arktisissa yhteisöissä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Niko Pernu</a:t>
            </a:r>
          </a:p>
          <a:p>
            <a:r>
              <a:rPr lang="fi-FI" dirty="0"/>
              <a:t>Lapin 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25024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Matalaenergia/passiivitalot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92967"/>
            <a:ext cx="10515600" cy="4283995"/>
          </a:xfrm>
        </p:spPr>
        <p:txBody>
          <a:bodyPr>
            <a:normAutofit/>
          </a:bodyPr>
          <a:lstStyle/>
          <a:p>
            <a:r>
              <a:rPr lang="fi-FI" dirty="0"/>
              <a:t>Vastikään valmistuneita rakennuksia </a:t>
            </a:r>
            <a:r>
              <a:rPr lang="fi-FI" dirty="0" err="1"/>
              <a:t>pohjois-Suomessa</a:t>
            </a:r>
            <a:endParaRPr lang="fi-FI" dirty="0"/>
          </a:p>
          <a:p>
            <a:r>
              <a:rPr lang="fi-FI" dirty="0"/>
              <a:t>Maiden välillä vertaillaan seuraavia tekijöitä:</a:t>
            </a:r>
          </a:p>
          <a:p>
            <a:pPr lvl="1"/>
            <a:r>
              <a:rPr lang="fi-FI" dirty="0"/>
              <a:t>Sisäilmasto</a:t>
            </a:r>
          </a:p>
          <a:p>
            <a:pPr lvl="1"/>
            <a:r>
              <a:rPr lang="fi-FI" dirty="0"/>
              <a:t>Energiatehokkuus</a:t>
            </a:r>
          </a:p>
          <a:p>
            <a:pPr lvl="1"/>
            <a:r>
              <a:rPr lang="fi-FI" dirty="0"/>
              <a:t>Rakenteet ja rakennusmateriaalit</a:t>
            </a:r>
          </a:p>
          <a:p>
            <a:pPr lvl="1"/>
            <a:r>
              <a:rPr lang="fi-FI" dirty="0"/>
              <a:t>Lämmitys-, ilmanvaihto- ja muut talotekniset järjestelmät</a:t>
            </a:r>
          </a:p>
          <a:p>
            <a:pPr lvl="1"/>
            <a:r>
              <a:rPr lang="fi-FI" dirty="0"/>
              <a:t>Elinkaarianalyysit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6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Tutkimuskohteet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Vanhemmille tutkimuskohteina oleville rakennuksille suoritetaan erinäisiä mittauksia ja energiakatselmus</a:t>
            </a:r>
          </a:p>
          <a:p>
            <a:r>
              <a:rPr lang="fi-FI" dirty="0"/>
              <a:t>Energiatehokkuutta parantavia toimenpiteitä vertaillaan elinkaarimittaristojen ja energiasimuloinnin kautta, jotta paras ja kustannustehokkain menetelmä löydetään</a:t>
            </a:r>
          </a:p>
          <a:p>
            <a:r>
              <a:rPr lang="fi-FI" dirty="0"/>
              <a:t>Jokaiselle tutkittavalle rakennukselle laaditaan energiatehokkuutta koskevat toimenpide-ehdotukset</a:t>
            </a:r>
          </a:p>
          <a:p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toimepide-ehdotuksia</a:t>
            </a:r>
            <a:r>
              <a:rPr lang="en-US" dirty="0"/>
              <a:t> </a:t>
            </a:r>
            <a:r>
              <a:rPr lang="en-US" dirty="0" err="1"/>
              <a:t>hyödynnetään</a:t>
            </a:r>
            <a:r>
              <a:rPr lang="en-US" dirty="0"/>
              <a:t> </a:t>
            </a:r>
            <a:r>
              <a:rPr lang="en-US" dirty="0" err="1"/>
              <a:t>myöhemmin</a:t>
            </a:r>
            <a:r>
              <a:rPr lang="en-US" dirty="0"/>
              <a:t> </a:t>
            </a:r>
            <a:r>
              <a:rPr lang="en-US" dirty="0" err="1"/>
              <a:t>rakennukselle</a:t>
            </a:r>
            <a:r>
              <a:rPr lang="en-US" dirty="0"/>
              <a:t> </a:t>
            </a:r>
            <a:r>
              <a:rPr lang="en-US" dirty="0" err="1"/>
              <a:t>tehtävissä</a:t>
            </a:r>
            <a:r>
              <a:rPr lang="en-US" dirty="0"/>
              <a:t> </a:t>
            </a:r>
            <a:r>
              <a:rPr lang="en-US" dirty="0" err="1"/>
              <a:t>toimenpiteissä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Toimenpiteillä pyritään:</a:t>
            </a:r>
          </a:p>
          <a:p>
            <a:endParaRPr lang="fi-FI" dirty="0"/>
          </a:p>
          <a:p>
            <a:r>
              <a:rPr lang="fi-FI" dirty="0"/>
              <a:t>Löytämään toimivimmat ratkaisut energiatehokkuuden parantamiseen vanhemmissa kiinteistöissä</a:t>
            </a:r>
          </a:p>
          <a:p>
            <a:r>
              <a:rPr lang="fi-FI" dirty="0"/>
              <a:t>Löytämään parhaat toimintatavat tämänhetkisessä matalaenergiarakentamisessa</a:t>
            </a:r>
          </a:p>
          <a:p>
            <a:r>
              <a:rPr lang="fi-FI" dirty="0"/>
              <a:t>Selvittää ja määritellä maiden väliset eroavuudet toimintatavoissa, ratkaisuissa ja määräyksissä</a:t>
            </a:r>
          </a:p>
          <a:p>
            <a:r>
              <a:rPr lang="fi-FI" dirty="0"/>
              <a:t>Parantaa kuntien tietotaitoa rakennusten ja rakentamisen energiatehokkuuden suhteen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17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i-FI" sz="4400" dirty="0">
                <a:latin typeface="+mj-lt"/>
              </a:rPr>
              <a:t>Wellevi, Levi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 Koulutuskuntayhtymän koulutus- ja hyvinvointikeskus</a:t>
            </a:r>
          </a:p>
          <a:p>
            <a:r>
              <a:rPr lang="fi-FI" dirty="0"/>
              <a:t>Valmistunut 2014, rakennettu Lapin ammattiopiston oppilaiden voimin</a:t>
            </a:r>
          </a:p>
          <a:p>
            <a:r>
              <a:rPr lang="fi-FI" dirty="0"/>
              <a:t>Useat eri seinärakennetyypit mahdollistavat eri ratkaisuiden vertailun</a:t>
            </a:r>
          </a:p>
          <a:p>
            <a:r>
              <a:rPr lang="fi-FI" dirty="0"/>
              <a:t>Olemassa olevat mittaustulokset</a:t>
            </a:r>
          </a:p>
          <a:p>
            <a:pPr lvl="1"/>
            <a:r>
              <a:rPr lang="fi-FI" dirty="0"/>
              <a:t>U-arvo</a:t>
            </a:r>
          </a:p>
          <a:p>
            <a:pPr lvl="1"/>
            <a:r>
              <a:rPr lang="fi-FI" dirty="0"/>
              <a:t>Seinien lämpö- ja kosteustekninen toiminta</a:t>
            </a:r>
          </a:p>
          <a:p>
            <a:pPr lvl="1"/>
            <a:r>
              <a:rPr lang="fi-FI" dirty="0"/>
              <a:t>Lämpö- ja kosteustekninen simulointi</a:t>
            </a:r>
          </a:p>
          <a:p>
            <a:pPr lvl="1"/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59" y="3095146"/>
            <a:ext cx="4160921" cy="27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CLT-koetalo, Kemi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Alun perin rakennettu </a:t>
            </a:r>
            <a:r>
              <a:rPr lang="fi-FI" dirty="0" err="1"/>
              <a:t>Digipolikselle</a:t>
            </a:r>
            <a:endParaRPr lang="fi-FI" dirty="0"/>
          </a:p>
          <a:p>
            <a:r>
              <a:rPr lang="fi-FI" dirty="0"/>
              <a:t>Siirretty Ajokseen, Kemiin</a:t>
            </a:r>
          </a:p>
          <a:p>
            <a:r>
              <a:rPr lang="fi-FI" dirty="0"/>
              <a:t>Nykyaikainen CLT-rakenne</a:t>
            </a:r>
          </a:p>
          <a:p>
            <a:r>
              <a:rPr lang="fi-FI" dirty="0"/>
              <a:t>Olemassa olevat tutkimustulokset</a:t>
            </a:r>
          </a:p>
          <a:p>
            <a:pPr lvl="1"/>
            <a:r>
              <a:rPr lang="fi-FI" dirty="0"/>
              <a:t>Lämpö- ja kosteustekninen toiminta</a:t>
            </a:r>
          </a:p>
          <a:p>
            <a:pPr lvl="1"/>
            <a:r>
              <a:rPr lang="fi-FI" dirty="0"/>
              <a:t>Ilmavuotoluku n50</a:t>
            </a:r>
          </a:p>
          <a:p>
            <a:pPr lvl="1"/>
            <a:r>
              <a:rPr lang="fi-FI" dirty="0"/>
              <a:t>Lämpö- ja kosteustekninen simulointi</a:t>
            </a:r>
          </a:p>
          <a:p>
            <a:pPr lvl="1"/>
            <a:r>
              <a:rPr lang="fi-FI" dirty="0"/>
              <a:t>Painumamittaukset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8" y="1845734"/>
            <a:ext cx="5251832" cy="37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Hirsitalo, Pello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Omakotitalo</a:t>
            </a:r>
          </a:p>
          <a:p>
            <a:r>
              <a:rPr lang="fi-FI" dirty="0"/>
              <a:t>Rakennettu 2013</a:t>
            </a:r>
          </a:p>
          <a:p>
            <a:r>
              <a:rPr lang="fi-FI" dirty="0"/>
              <a:t>Rakennettu laminoidusta hirrestä</a:t>
            </a:r>
          </a:p>
          <a:p>
            <a:r>
              <a:rPr lang="fi-FI" dirty="0"/>
              <a:t>Tehdyt tutkimukset:</a:t>
            </a:r>
          </a:p>
          <a:p>
            <a:pPr lvl="1"/>
            <a:r>
              <a:rPr lang="fi-FI" dirty="0"/>
              <a:t>Rakenteiden lämpö- ja kosteustekninen toiminta</a:t>
            </a:r>
          </a:p>
          <a:p>
            <a:pPr lvl="1"/>
            <a:r>
              <a:rPr lang="fi-FI" dirty="0"/>
              <a:t>Sisäilmasto</a:t>
            </a:r>
          </a:p>
          <a:p>
            <a:pPr lvl="1"/>
            <a:r>
              <a:rPr lang="fi-FI" dirty="0"/>
              <a:t>Ilmavuotoluku n50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12114"/>
          <a:stretch>
            <a:fillRect/>
          </a:stretch>
        </p:blipFill>
        <p:spPr bwMode="auto">
          <a:xfrm>
            <a:off x="7017586" y="1977357"/>
            <a:ext cx="4015372" cy="41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2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Vuotson</a:t>
            </a:r>
            <a:r>
              <a:rPr lang="fi-FI" dirty="0"/>
              <a:t> koulu, Sodankylä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1155 m2</a:t>
            </a:r>
          </a:p>
          <a:p>
            <a:r>
              <a:rPr lang="fi-FI" dirty="0"/>
              <a:t>Peruskoulu ja päiväkoti</a:t>
            </a:r>
          </a:p>
          <a:p>
            <a:r>
              <a:rPr lang="fi-FI" dirty="0"/>
              <a:t>Suuri energiankulutus</a:t>
            </a:r>
          </a:p>
          <a:p>
            <a:pPr lvl="1"/>
            <a:r>
              <a:rPr lang="fi-FI" dirty="0"/>
              <a:t>380 MWh/vuosi</a:t>
            </a:r>
          </a:p>
          <a:p>
            <a:pPr lvl="1"/>
            <a:r>
              <a:rPr lang="fi-FI" dirty="0"/>
              <a:t>Öljylämmitys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5" y="3510008"/>
            <a:ext cx="6992353" cy="2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347" y="365125"/>
            <a:ext cx="10515600" cy="1325563"/>
          </a:xfrm>
        </p:spPr>
        <p:txBody>
          <a:bodyPr/>
          <a:lstStyle/>
          <a:p>
            <a:r>
              <a:rPr lang="fi-FI" dirty="0" err="1"/>
              <a:t>LSHP:n</a:t>
            </a:r>
            <a:r>
              <a:rPr lang="fi-FI" dirty="0"/>
              <a:t> Hallintorakennus, Rovaniemi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Lapin sairaanhoitopiirin hallintorakennus</a:t>
            </a:r>
          </a:p>
          <a:p>
            <a:r>
              <a:rPr lang="fi-FI" dirty="0"/>
              <a:t>3346 m2</a:t>
            </a:r>
          </a:p>
          <a:p>
            <a:r>
              <a:rPr lang="fi-FI" dirty="0"/>
              <a:t>Rakennettu 1975</a:t>
            </a:r>
          </a:p>
          <a:p>
            <a:r>
              <a:rPr lang="fi-FI" dirty="0"/>
              <a:t>Pääasiassa toimistotiloja</a:t>
            </a:r>
          </a:p>
          <a:p>
            <a:r>
              <a:rPr lang="fi-FI" dirty="0"/>
              <a:t>Peruskorjaus ja laajennus vuonna 1989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37" y="2748092"/>
            <a:ext cx="4858000" cy="3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592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TM02900720[[fn=Integraali]]</Template>
  <TotalTime>0</TotalTime>
  <Words>227</Words>
  <Application>Microsoft Office PowerPoint</Application>
  <PresentationFormat>Breitbild</PresentationFormat>
  <Paragraphs>60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Wingdings 2</vt:lpstr>
      <vt:lpstr>HDOfficeLightV0</vt:lpstr>
      <vt:lpstr>1_HDOfficeLightV0</vt:lpstr>
      <vt:lpstr>Retro</vt:lpstr>
      <vt:lpstr>Rakennusten energiatehokkuus arktisissa yhteisöissä</vt:lpstr>
      <vt:lpstr>Matalaenergia/passiivitalot</vt:lpstr>
      <vt:lpstr>Tutkimuskohteet</vt:lpstr>
      <vt:lpstr>Tavoitteet</vt:lpstr>
      <vt:lpstr>Wellevi, Levi</vt:lpstr>
      <vt:lpstr>CLT-koetalo, Kemi</vt:lpstr>
      <vt:lpstr>Hirsitalo, Pello</vt:lpstr>
      <vt:lpstr>Vuotson koulu, Sodankylä</vt:lpstr>
      <vt:lpstr>LSHP:n Hallintorakennus, Rovaniemi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EEBAK</dc:title>
  <dc:creator>Pernu Niko</dc:creator>
  <cp:lastModifiedBy>jf</cp:lastModifiedBy>
  <cp:revision>49</cp:revision>
  <dcterms:created xsi:type="dcterms:W3CDTF">2017-05-19T06:10:39Z</dcterms:created>
  <dcterms:modified xsi:type="dcterms:W3CDTF">2021-12-03T09:40:43Z</dcterms:modified>
</cp:coreProperties>
</file>