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61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2" d="100"/>
          <a:sy n="102" d="100"/>
        </p:scale>
        <p:origin x="83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6693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45410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093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63953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0421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1111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92830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65830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716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9712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27682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C5B27-0000-41FB-BE20-2209768120A5}" type="datetimeFigureOut">
              <a:rPr lang="fi-FI" smtClean="0"/>
              <a:t>3.12.2021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5DE2A-3F2D-456F-A3AC-E7A1761DC301}" type="slidenum">
              <a:rPr lang="fi-FI" smtClean="0"/>
              <a:t>‹Nr.›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76897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tsikko 5"/>
          <p:cNvSpPr txBox="1">
            <a:spLocks/>
          </p:cNvSpPr>
          <p:nvPr/>
        </p:nvSpPr>
        <p:spPr>
          <a:xfrm>
            <a:off x="539552" y="2204864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EEBAK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8" name="Alaotsikko 7"/>
          <p:cNvSpPr txBox="1">
            <a:spLocks/>
          </p:cNvSpPr>
          <p:nvPr/>
        </p:nvSpPr>
        <p:spPr>
          <a:xfrm>
            <a:off x="457200" y="1366664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EnergiEffektivisering av Byggnader i Arktiska Kommuner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13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Projektmål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457200" y="2286000"/>
            <a:ext cx="8577386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Höja kunskapsutbyte bland gränsregionerna </a:t>
            </a:r>
            <a:r>
              <a:rPr kumimoji="0" lang="sv-SE" sz="32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för grön samhällsutveckling.</a:t>
            </a:r>
            <a:r>
              <a:rPr kumimoji="0" lang="sv-SE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lang="sv-SE" dirty="0">
                <a:solidFill>
                  <a:srgbClr val="262626"/>
                </a:solidFill>
              </a:rPr>
              <a:t>Sprida information insamlad från olika demonstrationsobjekt.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sv-SE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Sammanställa en</a:t>
            </a:r>
            <a:r>
              <a:rPr kumimoji="0" lang="sv-SE" sz="32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kunskapsbank för lågenergibyggnader i de arktiska och </a:t>
            </a:r>
            <a:r>
              <a:rPr kumimoji="0" lang="sv-SE" sz="3200" b="0" i="0" u="none" strike="noStrike" kern="1200" cap="none" spc="0" normalizeH="0" noProof="0" dirty="0" err="1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sub</a:t>
            </a:r>
            <a:r>
              <a:rPr kumimoji="0" lang="sv-SE" sz="32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-arktiska regionerna.</a:t>
            </a:r>
            <a:r>
              <a:rPr kumimoji="0" lang="sv-SE" sz="32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Fokus på kommunernas uppfattning kring informationen hur </a:t>
            </a:r>
            <a:r>
              <a:rPr lang="sv-SE" dirty="0">
                <a:solidFill>
                  <a:srgbClr val="262626"/>
                </a:solidFill>
              </a:rPr>
              <a:t>byggnaders energieffektivisering studeras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sv-SE" dirty="0">
                <a:solidFill>
                  <a:srgbClr val="262626"/>
                </a:solidFill>
              </a:rPr>
              <a:t>Best </a:t>
            </a:r>
            <a:r>
              <a:rPr lang="sv-SE" dirty="0" err="1">
                <a:solidFill>
                  <a:srgbClr val="262626"/>
                </a:solidFill>
              </a:rPr>
              <a:t>practices</a:t>
            </a:r>
            <a:r>
              <a:rPr lang="sv-SE" dirty="0">
                <a:solidFill>
                  <a:srgbClr val="262626"/>
                </a:solidFill>
              </a:rPr>
              <a:t>-teknik från Norge, Sverige och Finland.</a:t>
            </a:r>
            <a:endParaRPr kumimoji="0" lang="sv-SE" sz="24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sv-SE" sz="24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Förslag på tekniska lösningar och begränsningar.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618904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sv-SE" sz="4400" b="1" i="0" u="none" strike="noStrike" kern="1200" cap="none" spc="0" normalizeH="0" baseline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Implementering</a:t>
            </a: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558800" y="2057400"/>
            <a:ext cx="8538308" cy="3581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sv-SE" dirty="0">
                <a:solidFill>
                  <a:srgbClr val="262626"/>
                </a:solidFill>
              </a:rPr>
              <a:t>Samla information och genomföra mätningar i pilotprojekt från tidigare energieffektiva byggnader, såväl som aktuella pilotprojekt för denna studie.</a:t>
            </a:r>
          </a:p>
          <a:p>
            <a:pPr lvl="0">
              <a:defRPr/>
            </a:pPr>
            <a:r>
              <a:rPr lang="sv-SE" dirty="0">
                <a:solidFill>
                  <a:srgbClr val="262626"/>
                </a:solidFill>
              </a:rPr>
              <a:t>Analys av mätningar och koppla detta till best </a:t>
            </a:r>
            <a:r>
              <a:rPr lang="sv-SE" dirty="0" err="1">
                <a:solidFill>
                  <a:srgbClr val="262626"/>
                </a:solidFill>
              </a:rPr>
              <a:t>practise</a:t>
            </a:r>
            <a:r>
              <a:rPr lang="sv-SE" dirty="0">
                <a:solidFill>
                  <a:srgbClr val="262626"/>
                </a:solidFill>
              </a:rPr>
              <a:t>-tekniker samt nationella bestämmelser och rekommendationer.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sv-SE" dirty="0">
                <a:solidFill>
                  <a:srgbClr val="262626"/>
                </a:solidFill>
              </a:rPr>
              <a:t>Resultat bevisas med hjälp av simuleringar.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410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i-FI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Målgrupp</a:t>
            </a:r>
            <a:r>
              <a:rPr kumimoji="0" lang="fi-FI" sz="4400" b="1" i="0" u="none" strike="noStrike" kern="1200" cap="none" spc="0" normalizeH="0" baseline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fi-FI" sz="4400" b="1" i="0" u="none" strike="noStrike" kern="1200" cap="none" spc="0" normalizeH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&amp; </a:t>
            </a:r>
            <a:r>
              <a:rPr kumimoji="0" lang="fi-FI" sz="4400" b="1" i="0" u="none" strike="noStrike" kern="1200" cap="none" spc="0" normalizeH="0" noProof="0" dirty="0" err="1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förväntade</a:t>
            </a:r>
            <a:r>
              <a:rPr kumimoji="0" lang="fi-FI" sz="4400" b="1" i="0" u="none" strike="noStrike" kern="1200" cap="none" spc="0" normalizeH="0" noProof="0" dirty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 </a:t>
            </a:r>
            <a:r>
              <a:rPr kumimoji="0" lang="fi-FI" sz="4400" b="1" i="0" u="none" strike="noStrike" kern="1200" cap="none" spc="0" normalizeH="0" noProof="0" dirty="0" err="1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resultat</a:t>
            </a:r>
            <a:endParaRPr kumimoji="0" lang="fi-FI" sz="4400" b="1" i="0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457200" y="22860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Den huvudsakliga målgruppen</a:t>
            </a:r>
            <a:r>
              <a:rPr lang="sv-SE" sz="2800" dirty="0">
                <a:solidFill>
                  <a:srgbClr val="262626"/>
                </a:solidFill>
              </a:rPr>
              <a:t> </a:t>
            </a: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för resultaten från detta projekt är kommunerna i den arktiska</a:t>
            </a:r>
            <a:r>
              <a:rPr kumimoji="0" lang="sv-SE" sz="28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 regionen.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sv-SE" sz="2800" b="0" i="0" u="none" strike="noStrike" kern="1200" cap="none" spc="0" normalizeH="0" baseline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Gränsöverskridande </a:t>
            </a:r>
            <a:r>
              <a:rPr kumimoji="0" lang="sv-SE" sz="2800" b="0" i="0" u="none" strike="noStrike" kern="1200" cap="none" spc="0" normalizeH="0" noProof="0" dirty="0">
                <a:ln>
                  <a:noFill/>
                </a:ln>
                <a:solidFill>
                  <a:srgbClr val="262626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workshops i alla tre länder hålls för att sprida projektets resultat.</a:t>
            </a: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lang="sv-SE" sz="2800" baseline="0" dirty="0">
                <a:solidFill>
                  <a:srgbClr val="262626"/>
                </a:solidFill>
              </a:rPr>
              <a:t>Huvudsakliga förväntade resultatet är kunskap och erfarenhet om energieffektivisering från experter till kommuner.</a:t>
            </a:r>
            <a:endParaRPr kumimoji="0" lang="sv-SE" sz="28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57150" indent="0">
              <a:buNone/>
            </a:pPr>
            <a:endParaRPr lang="sv-SE" dirty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</p:spTree>
    <p:extLst>
      <p:ext uri="{BB962C8B-B14F-4D97-AF65-F5344CB8AC3E}">
        <p14:creationId xmlns:p14="http://schemas.microsoft.com/office/powerpoint/2010/main" val="38848051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6244492"/>
            <a:ext cx="1839528" cy="53346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4567" y="6245876"/>
            <a:ext cx="1195780" cy="4557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0815" y="6272961"/>
            <a:ext cx="1435543" cy="43318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032" y="6121108"/>
            <a:ext cx="1473783" cy="736892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2433" y="6119886"/>
            <a:ext cx="1039446" cy="519723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37691" y="6164748"/>
            <a:ext cx="1549109" cy="469289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0" y="6122279"/>
            <a:ext cx="1465775" cy="556570"/>
          </a:xfrm>
          <a:prstGeom prst="rect">
            <a:avLst/>
          </a:prstGeom>
        </p:spPr>
      </p:pic>
      <p:sp>
        <p:nvSpPr>
          <p:cNvPr id="16" name="Otsikko 5"/>
          <p:cNvSpPr txBox="1">
            <a:spLocks/>
          </p:cNvSpPr>
          <p:nvPr/>
        </p:nvSpPr>
        <p:spPr>
          <a:xfrm>
            <a:off x="457200" y="10668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b="1" i="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/>
                <a:ea typeface="+mj-ea"/>
                <a:cs typeface="Arial"/>
              </a:defRPr>
            </a:lvl1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v-SE" dirty="0">
                <a:solidFill>
                  <a:srgbClr val="262626">
                    <a:lumMod val="65000"/>
                    <a:lumOff val="35000"/>
                  </a:srgbClr>
                </a:solidFill>
              </a:rPr>
              <a:t>Projektet</a:t>
            </a:r>
            <a:endParaRPr kumimoji="0" lang="sv-SE" sz="4400" b="1" i="0" u="none" strike="noStrike" kern="1200" cap="none" spc="0" normalizeH="0" baseline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Arial"/>
              <a:ea typeface="+mj-ea"/>
              <a:cs typeface="Arial"/>
            </a:endParaRPr>
          </a:p>
        </p:txBody>
      </p:sp>
      <p:sp>
        <p:nvSpPr>
          <p:cNvPr id="17" name="Sisällön paikkamerkki 6"/>
          <p:cNvSpPr txBox="1">
            <a:spLocks/>
          </p:cNvSpPr>
          <p:nvPr/>
        </p:nvSpPr>
        <p:spPr>
          <a:xfrm>
            <a:off x="457200" y="22860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7150" indent="0">
              <a:buNone/>
            </a:pPr>
            <a:endParaRPr lang="fi-FI" dirty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fi-FI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  <p:sp>
        <p:nvSpPr>
          <p:cNvPr id="18" name="Alaotsikko 7"/>
          <p:cNvSpPr txBox="1">
            <a:spLocks/>
          </p:cNvSpPr>
          <p:nvPr/>
        </p:nvSpPr>
        <p:spPr>
          <a:xfrm>
            <a:off x="457200" y="381000"/>
            <a:ext cx="8229600" cy="838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b="0" i="1" kern="1200">
                <a:solidFill>
                  <a:schemeClr val="tx1">
                    <a:lumMod val="65000"/>
                    <a:lumOff val="35000"/>
                  </a:schemeClr>
                </a:solidFill>
                <a:latin typeface="Times"/>
                <a:ea typeface="+mn-ea"/>
                <a:cs typeface="Time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b="0" i="0" kern="1200">
                <a:solidFill>
                  <a:schemeClr val="tx1">
                    <a:tint val="75000"/>
                  </a:schemeClr>
                </a:solidFill>
                <a:latin typeface="Arial"/>
                <a:ea typeface="+mn-ea"/>
                <a:cs typeface="Arial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fi-FI" sz="3200" b="1" i="1" u="none" strike="noStrike" kern="1200" cap="none" spc="0" normalizeH="0" baseline="0" noProof="0">
                <a:ln>
                  <a:noFill/>
                </a:ln>
                <a:solidFill>
                  <a:srgbClr val="262626">
                    <a:lumMod val="65000"/>
                    <a:lumOff val="35000"/>
                  </a:srgbClr>
                </a:solidFill>
                <a:effectLst/>
                <a:uLnTx/>
                <a:uFillTx/>
                <a:latin typeface="Times"/>
                <a:ea typeface="+mn-ea"/>
                <a:cs typeface="Times"/>
              </a:rPr>
              <a:t>EEBAK</a:t>
            </a:r>
            <a:endParaRPr kumimoji="0" lang="fi-FI" sz="3200" b="0" i="1" u="none" strike="noStrike" kern="1200" cap="none" spc="0" normalizeH="0" baseline="0" noProof="0" dirty="0">
              <a:ln>
                <a:noFill/>
              </a:ln>
              <a:solidFill>
                <a:srgbClr val="262626">
                  <a:lumMod val="65000"/>
                  <a:lumOff val="35000"/>
                </a:srgbClr>
              </a:solidFill>
              <a:effectLst/>
              <a:uLnTx/>
              <a:uFillTx/>
              <a:latin typeface="Times"/>
              <a:ea typeface="+mn-ea"/>
              <a:cs typeface="Times"/>
            </a:endParaRPr>
          </a:p>
        </p:txBody>
      </p:sp>
      <p:sp>
        <p:nvSpPr>
          <p:cNvPr id="20" name="Sisällön paikkamerkki 6"/>
          <p:cNvSpPr txBox="1">
            <a:spLocks/>
          </p:cNvSpPr>
          <p:nvPr/>
        </p:nvSpPr>
        <p:spPr>
          <a:xfrm>
            <a:off x="609600" y="2438400"/>
            <a:ext cx="82296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b="0" i="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>
              <a:defRPr/>
            </a:pPr>
            <a:r>
              <a:rPr lang="sv-SE" sz="2800" dirty="0">
                <a:solidFill>
                  <a:srgbClr val="262626"/>
                </a:solidFill>
              </a:rPr>
              <a:t>Projektets tidsram: 2017-01-01 –2019-12-31</a:t>
            </a:r>
          </a:p>
          <a:p>
            <a:pPr lvl="0">
              <a:defRPr/>
            </a:pPr>
            <a:r>
              <a:rPr lang="sv-SE" sz="2800" dirty="0">
                <a:solidFill>
                  <a:srgbClr val="262626"/>
                </a:solidFill>
              </a:rPr>
              <a:t>Total budget: 1 417 529 €</a:t>
            </a:r>
          </a:p>
          <a:p>
            <a:pPr lvl="0">
              <a:defRPr/>
            </a:pPr>
            <a:r>
              <a:rPr lang="sv-SE" sz="2800" dirty="0">
                <a:solidFill>
                  <a:srgbClr val="262626"/>
                </a:solidFill>
              </a:rPr>
              <a:t>Projektets deltagare:</a:t>
            </a:r>
          </a:p>
          <a:p>
            <a:pPr lvl="1">
              <a:defRPr/>
            </a:pPr>
            <a:r>
              <a:rPr lang="sv-SE" sz="2400" dirty="0" err="1">
                <a:solidFill>
                  <a:srgbClr val="262626"/>
                </a:solidFill>
              </a:rPr>
              <a:t>Lapland</a:t>
            </a:r>
            <a:r>
              <a:rPr lang="sv-SE" sz="2400" dirty="0">
                <a:solidFill>
                  <a:srgbClr val="262626"/>
                </a:solidFill>
              </a:rPr>
              <a:t> University </a:t>
            </a:r>
            <a:r>
              <a:rPr lang="sv-SE" sz="2400" dirty="0" err="1">
                <a:solidFill>
                  <a:srgbClr val="262626"/>
                </a:solidFill>
              </a:rPr>
              <a:t>of</a:t>
            </a:r>
            <a:r>
              <a:rPr lang="sv-SE" sz="2400" dirty="0">
                <a:solidFill>
                  <a:srgbClr val="262626"/>
                </a:solidFill>
              </a:rPr>
              <a:t> </a:t>
            </a:r>
            <a:r>
              <a:rPr lang="sv-SE" sz="2400" dirty="0" err="1">
                <a:solidFill>
                  <a:srgbClr val="262626"/>
                </a:solidFill>
              </a:rPr>
              <a:t>Applied</a:t>
            </a:r>
            <a:r>
              <a:rPr lang="sv-SE" sz="2400" dirty="0">
                <a:solidFill>
                  <a:srgbClr val="262626"/>
                </a:solidFill>
              </a:rPr>
              <a:t> Sciences</a:t>
            </a:r>
          </a:p>
          <a:p>
            <a:pPr lvl="1">
              <a:defRPr/>
            </a:pPr>
            <a:r>
              <a:rPr lang="sv-SE" sz="2400" dirty="0">
                <a:solidFill>
                  <a:srgbClr val="262626"/>
                </a:solidFill>
              </a:rPr>
              <a:t>Luleå Tekniska Universitet</a:t>
            </a:r>
          </a:p>
          <a:p>
            <a:pPr lvl="1">
              <a:defRPr/>
            </a:pPr>
            <a:r>
              <a:rPr lang="sv-SE" sz="2400" dirty="0" err="1">
                <a:solidFill>
                  <a:srgbClr val="262626"/>
                </a:solidFill>
              </a:rPr>
              <a:t>Norut</a:t>
            </a:r>
            <a:r>
              <a:rPr lang="sv-SE" sz="2400" dirty="0">
                <a:solidFill>
                  <a:srgbClr val="262626"/>
                </a:solidFill>
              </a:rPr>
              <a:t> </a:t>
            </a:r>
            <a:r>
              <a:rPr lang="sv-SE" sz="2400" dirty="0" err="1">
                <a:solidFill>
                  <a:srgbClr val="262626"/>
                </a:solidFill>
              </a:rPr>
              <a:t>Northern</a:t>
            </a:r>
            <a:r>
              <a:rPr lang="sv-SE" sz="2400" dirty="0">
                <a:solidFill>
                  <a:srgbClr val="262626"/>
                </a:solidFill>
              </a:rPr>
              <a:t> Research </a:t>
            </a:r>
            <a:r>
              <a:rPr lang="sv-SE" sz="2400" dirty="0" err="1">
                <a:solidFill>
                  <a:srgbClr val="262626"/>
                </a:solidFill>
              </a:rPr>
              <a:t>Institute</a:t>
            </a:r>
            <a:r>
              <a:rPr lang="sv-SE" sz="2400" dirty="0">
                <a:solidFill>
                  <a:srgbClr val="262626"/>
                </a:solidFill>
              </a:rPr>
              <a:t> Narvik</a:t>
            </a:r>
          </a:p>
          <a:p>
            <a:pPr marL="57150" indent="0">
              <a:buNone/>
            </a:pPr>
            <a:endParaRPr lang="sv-SE" dirty="0">
              <a:solidFill>
                <a:srgbClr val="262626"/>
              </a:solidFill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sv-SE" sz="3200" b="0" i="0" u="none" strike="noStrike" kern="1200" cap="none" spc="0" normalizeH="0" baseline="0" noProof="0" dirty="0">
              <a:ln>
                <a:noFill/>
              </a:ln>
              <a:solidFill>
                <a:srgbClr val="262626"/>
              </a:solidFill>
              <a:effectLst/>
              <a:uLnTx/>
              <a:uFillTx/>
              <a:latin typeface="Arial"/>
              <a:ea typeface="+mn-ea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116111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184</Words>
  <Application>Microsoft Office PowerPoint</Application>
  <PresentationFormat>Breitbild</PresentationFormat>
  <Paragraphs>31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EDU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Rintala Mikko</dc:creator>
  <cp:lastModifiedBy>jf</cp:lastModifiedBy>
  <cp:revision>8</cp:revision>
  <dcterms:created xsi:type="dcterms:W3CDTF">2017-04-20T05:39:52Z</dcterms:created>
  <dcterms:modified xsi:type="dcterms:W3CDTF">2021-12-03T10:11:28Z</dcterms:modified>
</cp:coreProperties>
</file>