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2" r:id="rId2"/>
    <p:sldId id="376" r:id="rId3"/>
    <p:sldId id="377" r:id="rId4"/>
    <p:sldId id="378" r:id="rId5"/>
    <p:sldId id="379" r:id="rId6"/>
    <p:sldId id="380" r:id="rId7"/>
  </p:sldIdLst>
  <p:sldSz cx="9144000" cy="6858000" type="screen4x3"/>
  <p:notesSz cx="6797675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FFFF"/>
    <a:srgbClr val="002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1059" autoAdjust="0"/>
  </p:normalViewPr>
  <p:slideViewPr>
    <p:cSldViewPr>
      <p:cViewPr varScale="1">
        <p:scale>
          <a:sx n="98" d="100"/>
          <a:sy n="98" d="100"/>
        </p:scale>
        <p:origin x="17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37C68C-30E8-49CB-9D2B-D50BD99439CB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  <p:pic>
        <p:nvPicPr>
          <p:cNvPr id="4102" name="Picture 6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63" y="9429750"/>
            <a:ext cx="2841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33475" y="0"/>
            <a:ext cx="22653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398838" y="0"/>
            <a:ext cx="22653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06463" y="9429750"/>
            <a:ext cx="24923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98838" y="9429750"/>
            <a:ext cx="21145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F4B9A56-1B53-4D75-A80C-9A8B1FB8018F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  <p:pic>
        <p:nvPicPr>
          <p:cNvPr id="3080" name="Picture 9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9429750"/>
            <a:ext cx="2841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C9C3D427-7E82-44A2-A39E-FDA62931097F}" type="slidenum">
              <a:rPr lang="nb-NO" altLang="nb-NO" smtClean="0"/>
              <a:pPr>
                <a:spcBef>
                  <a:spcPct val="0"/>
                </a:spcBef>
              </a:pPr>
              <a:t>1</a:t>
            </a:fld>
            <a:endParaRPr lang="nb-NO" altLang="nb-NO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b-NO">
              <a:latin typeface="Arial" panose="020B0604020202020204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5" name="Picture 14" descr="NORUTnorthern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1524000"/>
            <a:ext cx="8310562" cy="762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80298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8AA3C-1F9A-4128-A84A-52993A302058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8992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02425" y="152400"/>
            <a:ext cx="2132013" cy="6019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5225" cy="60198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1B4D0-8CEE-4686-9F5F-1AE718AB9EF4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722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02EE3-80EF-45DE-9E63-4400C13AFA1B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96737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52AAA-76BE-4524-9BD2-1B672D9B3700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22449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304800" y="152400"/>
            <a:ext cx="8529638" cy="6019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43047-F1D3-4AFA-BE24-06DA0B7D22AE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14731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414338" y="1752600"/>
            <a:ext cx="8310562" cy="4419600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5F1-3843-4FA2-BFE1-F71D90D71DF1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6384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17A90-77D8-424A-BBE0-64462CB89528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2850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F354D-2AF5-455E-A8E1-9DD86ED40A9E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76292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9D97-72CD-40E1-9045-849BD2189D20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2550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1860-F41A-4D85-A0A3-0C60E896A143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7191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1D56-D3A3-402D-8536-D95298E4C5D6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8451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91447-3726-4BD2-8872-4A759FD59852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2065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BFC0D-8E6E-421E-A1FB-CA657FF53AFB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269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3FCBE-36F3-40EE-969C-013E15A982FF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6855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296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752600"/>
            <a:ext cx="83105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91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24100" y="64008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0" y="6400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C57C367-8A44-4FB2-818C-2508913933F8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1032" name="Picture 16" descr="NORUTnorthern_blå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620713"/>
            <a:ext cx="8310562" cy="5184775"/>
          </a:xfrm>
        </p:spPr>
        <p:txBody>
          <a:bodyPr/>
          <a:lstStyle/>
          <a:p>
            <a:pPr eaLnBrk="1" hangingPunct="1"/>
            <a:br>
              <a:rPr lang="en-US" altLang="nb-NO" dirty="0"/>
            </a:br>
            <a:r>
              <a:rPr lang="en-US" altLang="nb-NO" dirty="0" err="1"/>
              <a:t>Norut</a:t>
            </a:r>
            <a:r>
              <a:rPr lang="en-US" altLang="nb-NO" dirty="0"/>
              <a:t> </a:t>
            </a:r>
            <a:r>
              <a:rPr lang="en-US" altLang="nb-NO" dirty="0" err="1"/>
              <a:t>Narvik</a:t>
            </a:r>
            <a:br>
              <a:rPr lang="en-US" altLang="nb-NO" dirty="0"/>
            </a:br>
            <a:r>
              <a:rPr lang="en-US" altLang="nb-NO" dirty="0"/>
              <a:t>“</a:t>
            </a:r>
            <a:r>
              <a:rPr lang="en-US" altLang="nb-NO" dirty="0" err="1"/>
              <a:t>Energieffektivisering</a:t>
            </a:r>
            <a:r>
              <a:rPr lang="en-US" altLang="nb-NO" dirty="0"/>
              <a:t> av </a:t>
            </a:r>
            <a:r>
              <a:rPr lang="en-US" altLang="nb-NO" dirty="0" err="1"/>
              <a:t>bygg</a:t>
            </a:r>
            <a:r>
              <a:rPr lang="en-US" altLang="nb-NO" dirty="0"/>
              <a:t> </a:t>
            </a:r>
            <a:r>
              <a:rPr lang="en-US" altLang="nb-NO" dirty="0" err="1"/>
              <a:t>i</a:t>
            </a:r>
            <a:r>
              <a:rPr lang="en-US" altLang="nb-NO" dirty="0"/>
              <a:t> </a:t>
            </a:r>
            <a:r>
              <a:rPr lang="en-US" altLang="nb-NO" dirty="0" err="1"/>
              <a:t>arktiske</a:t>
            </a:r>
            <a:r>
              <a:rPr lang="en-US" altLang="nb-NO" dirty="0"/>
              <a:t> </a:t>
            </a:r>
            <a:r>
              <a:rPr lang="en-US" altLang="nb-NO" dirty="0" err="1"/>
              <a:t>kommuner</a:t>
            </a:r>
            <a:r>
              <a:rPr lang="en-US" altLang="nb-NO" dirty="0"/>
              <a:t>”</a:t>
            </a:r>
            <a:br>
              <a:rPr lang="en-US" altLang="nb-NO" dirty="0"/>
            </a:br>
            <a:br>
              <a:rPr lang="en-US" altLang="nb-NO" dirty="0"/>
            </a:br>
            <a:r>
              <a:rPr lang="en-US" altLang="nb-NO" sz="2800" dirty="0" err="1"/>
              <a:t>Narvik</a:t>
            </a:r>
            <a:br>
              <a:rPr lang="en-US" altLang="nb-NO" sz="2800" dirty="0"/>
            </a:br>
            <a:r>
              <a:rPr lang="en-US" altLang="nb-NO" sz="2800" dirty="0"/>
              <a:t>15.06.17</a:t>
            </a:r>
            <a:br>
              <a:rPr lang="en-US" altLang="nb-NO" dirty="0"/>
            </a:br>
            <a:br>
              <a:rPr lang="en-US" altLang="nb-NO" dirty="0"/>
            </a:br>
            <a:r>
              <a:rPr lang="en-US" altLang="nb-NO" sz="3200" dirty="0"/>
              <a:t>Martin J. </a:t>
            </a:r>
            <a:r>
              <a:rPr lang="en-US" altLang="nb-NO" sz="3200" dirty="0" err="1"/>
              <a:t>Megård</a:t>
            </a:r>
            <a:br>
              <a:rPr lang="nb-NO" altLang="nb-NO" sz="3200" dirty="0"/>
            </a:br>
            <a:endParaRPr lang="en-US" altLang="nb-NO" sz="3200" dirty="0"/>
          </a:p>
        </p:txBody>
      </p:sp>
      <p:pic>
        <p:nvPicPr>
          <p:cNvPr id="5123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v-SE" dirty="0"/>
              <a:t>Existerade byggnader</a:t>
            </a:r>
          </a:p>
          <a:p>
            <a:pPr lvl="1">
              <a:defRPr/>
            </a:pPr>
            <a:r>
              <a:rPr lang="sv-SE" dirty="0"/>
              <a:t>Energy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Contract</a:t>
            </a:r>
            <a:endParaRPr lang="sv-SE" dirty="0"/>
          </a:p>
          <a:p>
            <a:pPr lvl="1">
              <a:defRPr/>
            </a:pPr>
            <a:r>
              <a:rPr lang="sv-SE" dirty="0"/>
              <a:t>38 ombyggda kommunala byggnader</a:t>
            </a:r>
          </a:p>
          <a:p>
            <a:pPr lvl="1">
              <a:defRPr/>
            </a:pPr>
            <a:r>
              <a:rPr lang="sv-SE" dirty="0"/>
              <a:t>Narvik</a:t>
            </a:r>
          </a:p>
          <a:p>
            <a:pPr lvl="1">
              <a:defRPr/>
            </a:pPr>
            <a:endParaRPr lang="sv-SE" dirty="0"/>
          </a:p>
          <a:p>
            <a:pPr>
              <a:defRPr/>
            </a:pPr>
            <a:r>
              <a:rPr lang="sv-SE" dirty="0"/>
              <a:t>Lågenergi- och passivhus</a:t>
            </a:r>
          </a:p>
          <a:p>
            <a:pPr lvl="1">
              <a:defRPr/>
            </a:pPr>
            <a:r>
              <a:rPr lang="sv-SE" dirty="0"/>
              <a:t>Enfamiljshus av betong i </a:t>
            </a:r>
            <a:r>
              <a:rPr lang="sv-SE" dirty="0" err="1"/>
              <a:t>Svolvær</a:t>
            </a:r>
            <a:endParaRPr lang="sv-SE" dirty="0"/>
          </a:p>
          <a:p>
            <a:pPr lvl="1">
              <a:defRPr/>
            </a:pPr>
            <a:r>
              <a:rPr lang="sv-SE" dirty="0"/>
              <a:t>90 timmerhus, fristående eller semi-</a:t>
            </a:r>
          </a:p>
          <a:p>
            <a:pPr marL="457200" lvl="1" indent="0">
              <a:buFontTx/>
              <a:buNone/>
              <a:defRPr/>
            </a:pPr>
            <a:r>
              <a:rPr lang="sv-SE" dirty="0"/>
              <a:t>     fristående hus, i Harstad</a:t>
            </a:r>
          </a:p>
          <a:p>
            <a:pPr lvl="1">
              <a:defRPr/>
            </a:pPr>
            <a:endParaRPr lang="sv-SE" dirty="0"/>
          </a:p>
          <a:p>
            <a:pPr lvl="1">
              <a:defRPr/>
            </a:pPr>
            <a:endParaRPr lang="sv-SE" dirty="0"/>
          </a:p>
        </p:txBody>
      </p:sp>
      <p:pic>
        <p:nvPicPr>
          <p:cNvPr id="7172" name="Bild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60848"/>
            <a:ext cx="38655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pPr algn="ctr"/>
            <a:r>
              <a:rPr lang="nb-NO" altLang="sv-SE" dirty="0"/>
              <a:t>Fallstudie</a:t>
            </a:r>
          </a:p>
        </p:txBody>
      </p:sp>
      <p:pic>
        <p:nvPicPr>
          <p:cNvPr id="7173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32538"/>
            <a:ext cx="129857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 bwMode="auto">
          <a:xfrm>
            <a:off x="7781819" y="2204864"/>
            <a:ext cx="852039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05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-16" charset="-128"/>
              </a:rPr>
              <a:t>Förskolor</a:t>
            </a:r>
          </a:p>
        </p:txBody>
      </p:sp>
      <p:sp>
        <p:nvSpPr>
          <p:cNvPr id="7" name="Rektangel 6"/>
          <p:cNvSpPr/>
          <p:nvPr/>
        </p:nvSpPr>
        <p:spPr bwMode="auto">
          <a:xfrm>
            <a:off x="7781819" y="2546485"/>
            <a:ext cx="852039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05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-16" charset="-128"/>
              </a:rPr>
              <a:t>S</a:t>
            </a:r>
            <a:r>
              <a:rPr kumimoji="0" lang="sv-SE" sz="105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charset="0"/>
                <a:ea typeface="ヒラギノ角ゴ Pro W3" pitchFamily="-16" charset="-128"/>
              </a:rPr>
              <a:t>kolor</a:t>
            </a:r>
          </a:p>
        </p:txBody>
      </p:sp>
      <p:sp>
        <p:nvSpPr>
          <p:cNvPr id="8" name="Rektangel 7"/>
          <p:cNvSpPr/>
          <p:nvPr/>
        </p:nvSpPr>
        <p:spPr bwMode="auto">
          <a:xfrm>
            <a:off x="7781820" y="3888822"/>
            <a:ext cx="1123579" cy="69230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05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-16" charset="-128"/>
              </a:rPr>
              <a:t>Administrativa byggnader</a:t>
            </a:r>
            <a:endParaRPr kumimoji="0" lang="sv-SE" sz="105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-16" charset="-128"/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7781820" y="3269408"/>
            <a:ext cx="852039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05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-16" charset="-128"/>
              </a:rPr>
              <a:t>Sporthallar</a:t>
            </a:r>
            <a:endParaRPr kumimoji="0" lang="sv-SE" sz="105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-16" charset="-128"/>
            </a:endParaRPr>
          </a:p>
        </p:txBody>
      </p:sp>
      <p:sp>
        <p:nvSpPr>
          <p:cNvPr id="10" name="Rektangel 9"/>
          <p:cNvSpPr/>
          <p:nvPr/>
        </p:nvSpPr>
        <p:spPr bwMode="auto">
          <a:xfrm>
            <a:off x="7781820" y="3557805"/>
            <a:ext cx="1016399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05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-16" charset="-128"/>
              </a:rPr>
              <a:t>Kulturella byggnader</a:t>
            </a:r>
            <a:endParaRPr kumimoji="0" lang="sv-SE" sz="105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-16" charset="-128"/>
            </a:endParaRPr>
          </a:p>
        </p:txBody>
      </p:sp>
      <p:sp>
        <p:nvSpPr>
          <p:cNvPr id="11" name="Rektangel 10"/>
          <p:cNvSpPr/>
          <p:nvPr/>
        </p:nvSpPr>
        <p:spPr bwMode="auto">
          <a:xfrm>
            <a:off x="7781819" y="2895322"/>
            <a:ext cx="1016399" cy="3569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05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ヒラギノ角ゴ Pro W3" pitchFamily="-16" charset="-128"/>
              </a:rPr>
              <a:t>Institutioner</a:t>
            </a:r>
            <a:endParaRPr kumimoji="0" lang="sv-SE" sz="105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charset="0"/>
              <a:ea typeface="ヒラギノ角ゴ Pro W3" pitchFamily="-16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sv-SE" dirty="0"/>
              <a:t>Focusområde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14338" y="1752600"/>
            <a:ext cx="7758062" cy="4419600"/>
          </a:xfrm>
        </p:spPr>
        <p:txBody>
          <a:bodyPr/>
          <a:lstStyle/>
          <a:p>
            <a:pPr>
              <a:defRPr/>
            </a:pPr>
            <a:r>
              <a:rPr lang="nb-NO" dirty="0"/>
              <a:t>Påverkan av den termiska komforten när oljepannor byts mot luft-vatten-värmepumpar</a:t>
            </a:r>
          </a:p>
          <a:p>
            <a:pPr>
              <a:defRPr/>
            </a:pPr>
            <a:r>
              <a:rPr lang="nb-NO" dirty="0"/>
              <a:t>Kylning nattetid</a:t>
            </a:r>
          </a:p>
          <a:p>
            <a:pPr>
              <a:defRPr/>
            </a:pPr>
            <a:r>
              <a:rPr lang="nb-NO" dirty="0"/>
              <a:t>Nutida och framtida kostnadsanalyser av energibesparingar</a:t>
            </a:r>
          </a:p>
          <a:p>
            <a:pPr>
              <a:defRPr/>
            </a:pPr>
            <a:r>
              <a:rPr lang="nb-NO" dirty="0"/>
              <a:t>Inneboendes inverkan på energianvändning</a:t>
            </a:r>
          </a:p>
          <a:p>
            <a:pPr marL="0" indent="0">
              <a:buFontTx/>
              <a:buNone/>
              <a:defRPr/>
            </a:pPr>
            <a:endParaRPr lang="nb-NO" dirty="0"/>
          </a:p>
        </p:txBody>
      </p:sp>
      <p:pic>
        <p:nvPicPr>
          <p:cNvPr id="8196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sv-SE" dirty="0"/>
              <a:t>Metod</a:t>
            </a:r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414338" y="1773238"/>
            <a:ext cx="8310562" cy="4419600"/>
          </a:xfrm>
        </p:spPr>
        <p:txBody>
          <a:bodyPr/>
          <a:lstStyle/>
          <a:p>
            <a:r>
              <a:rPr lang="nb-NO" altLang="sv-SE" dirty="0"/>
              <a:t>Mätning av fallstudier</a:t>
            </a:r>
          </a:p>
          <a:p>
            <a:r>
              <a:rPr lang="nb-NO" altLang="sv-SE" dirty="0"/>
              <a:t>Frågeformulär</a:t>
            </a:r>
          </a:p>
          <a:p>
            <a:r>
              <a:rPr lang="nb-NO" altLang="sv-SE" dirty="0"/>
              <a:t>Datorstödd flödesmekanik</a:t>
            </a:r>
          </a:p>
          <a:p>
            <a:pPr lvl="1"/>
            <a:r>
              <a:rPr lang="nb-NO" altLang="sv-SE" dirty="0"/>
              <a:t>COMSOL</a:t>
            </a:r>
          </a:p>
          <a:p>
            <a:r>
              <a:rPr lang="nb-NO" altLang="sv-SE" dirty="0"/>
              <a:t>Byggnadssimuleringar med energi</a:t>
            </a:r>
          </a:p>
          <a:p>
            <a:pPr lvl="1"/>
            <a:r>
              <a:rPr lang="nb-NO" altLang="sv-SE" dirty="0"/>
              <a:t>IDA ICE</a:t>
            </a:r>
          </a:p>
          <a:p>
            <a:endParaRPr lang="nb-NO" altLang="sv-SE" dirty="0"/>
          </a:p>
          <a:p>
            <a:endParaRPr lang="nb-NO" altLang="sv-SE" dirty="0"/>
          </a:p>
          <a:p>
            <a:endParaRPr lang="nb-NO" altLang="sv-SE" dirty="0"/>
          </a:p>
          <a:p>
            <a:endParaRPr lang="nb-NO" altLang="sv-SE" dirty="0"/>
          </a:p>
          <a:p>
            <a:endParaRPr lang="nb-NO" altLang="sv-SE" dirty="0"/>
          </a:p>
          <a:p>
            <a:endParaRPr lang="nb-NO" altLang="sv-SE" dirty="0"/>
          </a:p>
          <a:p>
            <a:pPr marL="1543050" lvl="4" indent="0">
              <a:buFontTx/>
              <a:buNone/>
            </a:pPr>
            <a:r>
              <a:rPr lang="nb-NO" altLang="sv-SE" dirty="0"/>
              <a:t>				</a:t>
            </a:r>
          </a:p>
        </p:txBody>
      </p:sp>
      <p:pic>
        <p:nvPicPr>
          <p:cNvPr id="9220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2205038"/>
            <a:ext cx="2987675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Bil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6381750"/>
            <a:ext cx="48863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sv-SE" dirty="0"/>
              <a:t>Förväntas levera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Samla kunskap och erfarenhet från kommuner</a:t>
            </a:r>
          </a:p>
          <a:p>
            <a:pPr>
              <a:defRPr/>
            </a:pPr>
            <a:r>
              <a:rPr lang="nb-NO" dirty="0"/>
              <a:t>Prestanda för värmepumpar vid högtempererat vattenvärmesystem</a:t>
            </a:r>
          </a:p>
          <a:p>
            <a:pPr>
              <a:defRPr/>
            </a:pPr>
            <a:r>
              <a:rPr lang="nb-NO" dirty="0"/>
              <a:t>Strategi för kylning nattetid</a:t>
            </a:r>
          </a:p>
          <a:p>
            <a:pPr>
              <a:defRPr/>
            </a:pPr>
            <a:r>
              <a:rPr lang="nb-NO" dirty="0"/>
              <a:t>Identifiera best practice för renovering av byggnader</a:t>
            </a:r>
          </a:p>
          <a:p>
            <a:pPr>
              <a:defRPr/>
            </a:pPr>
            <a:r>
              <a:rPr lang="nb-NO" dirty="0"/>
              <a:t>Rapportera on inneboendes inverkan av energianvändningen</a:t>
            </a:r>
          </a:p>
          <a:p>
            <a:pPr marL="0" indent="0">
              <a:buFontTx/>
              <a:buNone/>
              <a:defRPr/>
            </a:pPr>
            <a:endParaRPr lang="nb-NO" dirty="0"/>
          </a:p>
          <a:p>
            <a:pPr>
              <a:defRPr/>
            </a:pPr>
            <a:endParaRPr lang="nb-NO" dirty="0"/>
          </a:p>
        </p:txBody>
      </p:sp>
      <p:pic>
        <p:nvPicPr>
          <p:cNvPr id="1024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75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6705600"/>
          </a:xfrm>
        </p:spPr>
        <p:txBody>
          <a:bodyPr/>
          <a:lstStyle/>
          <a:p>
            <a:pPr algn="ctr"/>
            <a:r>
              <a:rPr lang="nb-NO" altLang="sv-SE" dirty="0"/>
              <a:t>Tack!</a:t>
            </a:r>
            <a:br>
              <a:rPr lang="nb-NO" altLang="sv-SE" dirty="0"/>
            </a:br>
            <a:br>
              <a:rPr lang="nb-NO" altLang="sv-SE" dirty="0"/>
            </a:br>
            <a:br>
              <a:rPr lang="nb-NO" altLang="sv-SE" dirty="0"/>
            </a:br>
            <a:endParaRPr lang="nb-NO" altLang="sv-SE" dirty="0"/>
          </a:p>
        </p:txBody>
      </p:sp>
      <p:pic>
        <p:nvPicPr>
          <p:cNvPr id="11267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rut">
  <a:themeElements>
    <a:clrScheme name="">
      <a:dk1>
        <a:srgbClr val="002168"/>
      </a:dk1>
      <a:lt1>
        <a:srgbClr val="FFFFFF"/>
      </a:lt1>
      <a:dk2>
        <a:srgbClr val="002168"/>
      </a:dk2>
      <a:lt2>
        <a:srgbClr val="002168"/>
      </a:lt2>
      <a:accent1>
        <a:srgbClr val="FFFFFF"/>
      </a:accent1>
      <a:accent2>
        <a:srgbClr val="720074"/>
      </a:accent2>
      <a:accent3>
        <a:srgbClr val="FFFFFF"/>
      </a:accent3>
      <a:accent4>
        <a:srgbClr val="001B58"/>
      </a:accent4>
      <a:accent5>
        <a:srgbClr val="FFFFFF"/>
      </a:accent5>
      <a:accent6>
        <a:srgbClr val="670068"/>
      </a:accent6>
      <a:hlink>
        <a:srgbClr val="118722"/>
      </a:hlink>
      <a:folHlink>
        <a:srgbClr val="655304"/>
      </a:folHlink>
    </a:clrScheme>
    <a:fontScheme name="Office-tema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2395"/>
        </a:dk2>
        <a:lt2>
          <a:srgbClr val="808080"/>
        </a:lt2>
        <a:accent1>
          <a:srgbClr val="002395"/>
        </a:accent1>
        <a:accent2>
          <a:srgbClr val="720074"/>
        </a:accent2>
        <a:accent3>
          <a:srgbClr val="FFFFFF"/>
        </a:accent3>
        <a:accent4>
          <a:srgbClr val="000000"/>
        </a:accent4>
        <a:accent5>
          <a:srgbClr val="AAACC8"/>
        </a:accent5>
        <a:accent6>
          <a:srgbClr val="670068"/>
        </a:accent6>
        <a:hlink>
          <a:srgbClr val="118722"/>
        </a:hlink>
        <a:folHlink>
          <a:srgbClr val="C9A9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2395"/>
        </a:dk1>
        <a:lt1>
          <a:srgbClr val="FFFFFF"/>
        </a:lt1>
        <a:dk2>
          <a:srgbClr val="002395"/>
        </a:dk2>
        <a:lt2>
          <a:srgbClr val="000A83"/>
        </a:lt2>
        <a:accent1>
          <a:srgbClr val="FFFFFF"/>
        </a:accent1>
        <a:accent2>
          <a:srgbClr val="720074"/>
        </a:accent2>
        <a:accent3>
          <a:srgbClr val="FFFFFF"/>
        </a:accent3>
        <a:accent4>
          <a:srgbClr val="001C7E"/>
        </a:accent4>
        <a:accent5>
          <a:srgbClr val="FFFFFF"/>
        </a:accent5>
        <a:accent6>
          <a:srgbClr val="670068"/>
        </a:accent6>
        <a:hlink>
          <a:srgbClr val="118722"/>
        </a:hlink>
        <a:folHlink>
          <a:srgbClr val="6553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Norut</Template>
  <TotalTime>0</TotalTime>
  <Words>140</Words>
  <Application>Microsoft Office PowerPoint</Application>
  <PresentationFormat>Bildschirmpräsentation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Norut</vt:lpstr>
      <vt:lpstr> Norut Narvik “Energieffektivisering av bygg i arktiske kommuner”  Narvik 15.06.17  Martin J. Megård </vt:lpstr>
      <vt:lpstr>Fallstudie</vt:lpstr>
      <vt:lpstr>Focusområde</vt:lpstr>
      <vt:lpstr>Metod</vt:lpstr>
      <vt:lpstr>Förväntas levera</vt:lpstr>
      <vt:lpstr>Tack!   </vt:lpstr>
    </vt:vector>
  </TitlesOfParts>
  <Company>Reibo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Klikk her for å legge inn tittel</dc:title>
  <dc:creator>Ross Wakelin</dc:creator>
  <cp:lastModifiedBy>jf</cp:lastModifiedBy>
  <cp:revision>134</cp:revision>
  <cp:lastPrinted>2011-03-04T14:09:23Z</cp:lastPrinted>
  <dcterms:created xsi:type="dcterms:W3CDTF">2008-04-08T08:07:35Z</dcterms:created>
  <dcterms:modified xsi:type="dcterms:W3CDTF">2021-12-03T10:14:41Z</dcterms:modified>
</cp:coreProperties>
</file>