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82" r:id="rId2"/>
    <p:sldId id="376" r:id="rId3"/>
    <p:sldId id="377" r:id="rId4"/>
    <p:sldId id="378" r:id="rId5"/>
    <p:sldId id="379" r:id="rId6"/>
    <p:sldId id="380" r:id="rId7"/>
  </p:sldIdLst>
  <p:sldSz cx="9144000" cy="6858000" type="screen4x3"/>
  <p:notesSz cx="6797675" cy="9926638"/>
  <p:defaultTextStyle>
    <a:defPPr>
      <a:defRPr lang="nb-NO"/>
    </a:defPPr>
    <a:lvl1pPr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1pPr>
    <a:lvl2pPr marL="4572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2pPr>
    <a:lvl3pPr marL="9144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3pPr>
    <a:lvl4pPr marL="13716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4pPr>
    <a:lvl5pPr marL="1828800" algn="l" rtl="0" eaLnBrk="0" fontAlgn="base" hangingPunct="0">
      <a:spcBef>
        <a:spcPct val="0"/>
      </a:spcBef>
      <a:spcAft>
        <a:spcPct val="0"/>
      </a:spcAft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sz="3300" kern="1200">
        <a:solidFill>
          <a:schemeClr val="tx1"/>
        </a:solidFill>
        <a:latin typeface="Arial" panose="020B0604020202020204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CFFFF"/>
    <a:srgbClr val="0021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91059" autoAdjust="0"/>
  </p:normalViewPr>
  <p:slideViewPr>
    <p:cSldViewPr>
      <p:cViewPr varScale="1">
        <p:scale>
          <a:sx n="98" d="100"/>
          <a:sy n="98" d="100"/>
        </p:scale>
        <p:origin x="175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5F37C68C-30E8-49CB-9D2B-D50BD99439CB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pic>
        <p:nvPicPr>
          <p:cNvPr id="4102" name="Picture 6" descr="NORUT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5963" y="9429750"/>
            <a:ext cx="284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3475" y="0"/>
            <a:ext cx="226536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398838" y="0"/>
            <a:ext cx="2265362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noProof="0"/>
              <a:t>Click to edit Master text styles</a:t>
            </a:r>
          </a:p>
          <a:p>
            <a:pPr lvl="1"/>
            <a:r>
              <a:rPr lang="nb-NO" noProof="0"/>
              <a:t>Second level</a:t>
            </a:r>
          </a:p>
          <a:p>
            <a:pPr lvl="2"/>
            <a:r>
              <a:rPr lang="nb-NO" noProof="0"/>
              <a:t>Third level</a:t>
            </a:r>
          </a:p>
          <a:p>
            <a:pPr lvl="3"/>
            <a:r>
              <a:rPr lang="nb-NO" noProof="0"/>
              <a:t>Fourth level</a:t>
            </a:r>
          </a:p>
          <a:p>
            <a:pPr lvl="4"/>
            <a:r>
              <a:rPr lang="nb-NO" noProof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06463" y="9429750"/>
            <a:ext cx="2492375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398838" y="9429750"/>
            <a:ext cx="211455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AF4B9A56-1B53-4D75-A80C-9A8B1FB8018F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pic>
        <p:nvPicPr>
          <p:cNvPr id="3080" name="Picture 9" descr="NORUT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588" y="9429750"/>
            <a:ext cx="284162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ヒラギノ角ゴ Pro W3" pitchFamily="-16" charset="-128"/>
        <a:cs typeface="ヒラギノ角ゴ Pro W3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ヒラギノ角ゴ Pro W3"/>
                <a:cs typeface="ヒラギノ角ゴ Pro W3"/>
              </a:defRPr>
            </a:lvl9pPr>
          </a:lstStyle>
          <a:p>
            <a:pPr>
              <a:spcBef>
                <a:spcPct val="0"/>
              </a:spcBef>
            </a:pPr>
            <a:fld id="{C9C3D427-7E82-44A2-A39E-FDA62931097F}" type="slidenum">
              <a:rPr lang="nb-NO" altLang="nb-NO" smtClean="0"/>
              <a:pPr>
                <a:spcBef>
                  <a:spcPct val="0"/>
                </a:spcBef>
              </a:pPr>
              <a:t>1</a:t>
            </a:fld>
            <a:endParaRPr lang="nb-NO" altLang="nb-NO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>
              <a:latin typeface="Arial" panose="020B0604020202020204" pitchFamily="34" charset="0"/>
              <a:ea typeface="ヒラギノ角ゴ Pro W3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1"/>
          <p:cNvSpPr>
            <a:spLocks noChangeShapeType="1"/>
          </p:cNvSpPr>
          <p:nvPr/>
        </p:nvSpPr>
        <p:spPr bwMode="auto">
          <a:xfrm flipH="1">
            <a:off x="419100" y="6248400"/>
            <a:ext cx="83058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5" name="Picture 14" descr="NORUTnorthern_blå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0638"/>
            <a:ext cx="11049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338" y="1524000"/>
            <a:ext cx="8310562" cy="762000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29000"/>
            <a:ext cx="64008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3802985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68AA3C-1F9A-4128-A84A-52993A302058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389929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702425" y="152400"/>
            <a:ext cx="2132013" cy="6019800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304800" y="152400"/>
            <a:ext cx="6245225" cy="6019800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1B4D0-8CEE-4686-9F5F-1AE718AB9EF4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972231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tel, tekst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02EE3-80EF-45DE-9E63-4400C13AFA1B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196737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tel, innhold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52AAA-76BE-4524-9BD2-1B672D9B3700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5224496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/>
          </p:nvPr>
        </p:nvSpPr>
        <p:spPr>
          <a:xfrm>
            <a:off x="304800" y="152400"/>
            <a:ext cx="8529638" cy="60198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43047-F1D3-4AFA-BE24-06DA0B7D22AE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414731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tel og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abell 2"/>
          <p:cNvSpPr>
            <a:spLocks noGrp="1"/>
          </p:cNvSpPr>
          <p:nvPr>
            <p:ph type="tbl" idx="1"/>
          </p:nvPr>
        </p:nvSpPr>
        <p:spPr>
          <a:xfrm>
            <a:off x="414338" y="1752600"/>
            <a:ext cx="8310562" cy="4419600"/>
          </a:xfrm>
        </p:spPr>
        <p:txBody>
          <a:bodyPr/>
          <a:lstStyle/>
          <a:p>
            <a:pPr lvl="0"/>
            <a:endParaRPr lang="nb-NO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D25F1-3843-4FA2-BFE1-F71D90D71DF1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863842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17A90-77D8-424A-BBE0-64462CB89528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028501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F354D-2AF5-455E-A8E1-9DD86ED40A9E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762928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14338" y="1752600"/>
            <a:ext cx="4078287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5025" y="1752600"/>
            <a:ext cx="4079875" cy="4419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809D97-72CD-40E1-9045-849BD2189D20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02550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351860-F41A-4D85-A0A3-0C60E896A143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3371910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D71D56-D3A3-402D-8536-D95298E4C5D6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284519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F91447-3726-4BD2-8872-4A759FD59852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720653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6BFC0D-8E6E-421E-A1FB-CA657FF53AFB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102694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b-NO" noProof="0"/>
              <a:t>Klikk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D3FCBE-36F3-40EE-969C-013E15A982FF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2468551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296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tittelstil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4338" y="1752600"/>
            <a:ext cx="831056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b-NO" altLang="nb-NO"/>
              <a:t>Klikk for å redigere tekststiler i malen</a:t>
            </a:r>
          </a:p>
          <a:p>
            <a:pPr lvl="1"/>
            <a:r>
              <a:rPr lang="nb-NO" altLang="nb-NO"/>
              <a:t>Andre nivå</a:t>
            </a:r>
          </a:p>
          <a:p>
            <a:pPr lvl="2"/>
            <a:r>
              <a:rPr lang="nb-NO" altLang="nb-NO"/>
              <a:t>Tredje nivå</a:t>
            </a:r>
          </a:p>
          <a:p>
            <a:pPr lvl="3"/>
            <a:r>
              <a:rPr lang="nb-NO" altLang="nb-NO"/>
              <a:t>Fjerde nivå</a:t>
            </a:r>
          </a:p>
          <a:p>
            <a:pPr lvl="4"/>
            <a:r>
              <a:rPr lang="nb-NO" altLang="nb-NO"/>
              <a:t>Femte nivå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19100" y="64008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solidFill>
                  <a:schemeClr val="tx2"/>
                </a:solidFill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24100" y="6400800"/>
            <a:ext cx="2438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solidFill>
                  <a:schemeClr val="tx2"/>
                </a:solidFill>
                <a:latin typeface="Arial" charset="0"/>
                <a:ea typeface="ヒラギノ角ゴ Pro W3" pitchFamily="-16" charset="-128"/>
                <a:cs typeface="+mn-cs"/>
              </a:defRPr>
            </a:lvl1pPr>
          </a:lstStyle>
          <a:p>
            <a:pPr>
              <a:defRPr/>
            </a:pPr>
            <a:endParaRPr lang="nb-NO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762500" y="6400800"/>
            <a:ext cx="1828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FC57C367-8A44-4FB2-818C-2508913933F8}" type="slidenum">
              <a:rPr lang="nb-NO" altLang="nb-NO"/>
              <a:pPr>
                <a:defRPr/>
              </a:pPr>
              <a:t>‹Nr.›</a:t>
            </a:fld>
            <a:endParaRPr lang="nb-NO" altLang="nb-NO"/>
          </a:p>
        </p:txBody>
      </p:sp>
      <p:sp>
        <p:nvSpPr>
          <p:cNvPr id="1031" name="Line 9"/>
          <p:cNvSpPr>
            <a:spLocks noChangeShapeType="1"/>
          </p:cNvSpPr>
          <p:nvPr/>
        </p:nvSpPr>
        <p:spPr bwMode="auto">
          <a:xfrm flipH="1">
            <a:off x="419100" y="6248400"/>
            <a:ext cx="8305800" cy="0"/>
          </a:xfrm>
          <a:prstGeom prst="line">
            <a:avLst/>
          </a:prstGeom>
          <a:noFill/>
          <a:ln w="254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sv-SE"/>
          </a:p>
        </p:txBody>
      </p:sp>
      <p:pic>
        <p:nvPicPr>
          <p:cNvPr id="1032" name="Picture 16" descr="NORUTnorthern_blå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0638"/>
            <a:ext cx="1104900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  <a:cs typeface="ヒラギノ角ゴ Pro W3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  <a:ea typeface="ヒラギノ角ゴ Pro W3" pitchFamily="-1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14338" y="620713"/>
            <a:ext cx="8310562" cy="5184775"/>
          </a:xfrm>
        </p:spPr>
        <p:txBody>
          <a:bodyPr/>
          <a:lstStyle/>
          <a:p>
            <a:pPr eaLnBrk="1" hangingPunct="1"/>
            <a:br>
              <a:rPr lang="en-US" altLang="nb-NO" dirty="0"/>
            </a:br>
            <a:r>
              <a:rPr lang="en-US" altLang="nb-NO" dirty="0" err="1"/>
              <a:t>Norut</a:t>
            </a:r>
            <a:r>
              <a:rPr lang="en-US" altLang="nb-NO" dirty="0"/>
              <a:t> </a:t>
            </a:r>
            <a:r>
              <a:rPr lang="en-US" altLang="nb-NO" dirty="0" err="1"/>
              <a:t>Narvik</a:t>
            </a:r>
            <a:br>
              <a:rPr lang="en-US" altLang="nb-NO" dirty="0"/>
            </a:br>
            <a:r>
              <a:rPr lang="en-US" altLang="nb-NO" dirty="0"/>
              <a:t>“</a:t>
            </a:r>
            <a:r>
              <a:rPr lang="en-US" altLang="nb-NO" dirty="0" err="1"/>
              <a:t>Energieffektivisering</a:t>
            </a:r>
            <a:r>
              <a:rPr lang="en-US" altLang="nb-NO" dirty="0"/>
              <a:t> av </a:t>
            </a:r>
            <a:r>
              <a:rPr lang="en-US" altLang="nb-NO" dirty="0" err="1"/>
              <a:t>bygg</a:t>
            </a:r>
            <a:r>
              <a:rPr lang="en-US" altLang="nb-NO" dirty="0"/>
              <a:t> </a:t>
            </a:r>
            <a:r>
              <a:rPr lang="en-US" altLang="nb-NO" dirty="0" err="1"/>
              <a:t>i</a:t>
            </a:r>
            <a:r>
              <a:rPr lang="en-US" altLang="nb-NO" dirty="0"/>
              <a:t> </a:t>
            </a:r>
            <a:r>
              <a:rPr lang="en-US" altLang="nb-NO" dirty="0" err="1"/>
              <a:t>arktiske</a:t>
            </a:r>
            <a:r>
              <a:rPr lang="en-US" altLang="nb-NO" dirty="0"/>
              <a:t> </a:t>
            </a:r>
            <a:r>
              <a:rPr lang="en-US" altLang="nb-NO" dirty="0" err="1"/>
              <a:t>kommuner</a:t>
            </a:r>
            <a:r>
              <a:rPr lang="en-US" altLang="nb-NO" dirty="0"/>
              <a:t>”</a:t>
            </a:r>
            <a:br>
              <a:rPr lang="en-US" altLang="nb-NO" dirty="0"/>
            </a:br>
            <a:br>
              <a:rPr lang="en-US" altLang="nb-NO" dirty="0"/>
            </a:br>
            <a:r>
              <a:rPr lang="en-US" altLang="nb-NO" sz="2800" dirty="0" err="1"/>
              <a:t>Narvik</a:t>
            </a:r>
            <a:br>
              <a:rPr lang="en-US" altLang="nb-NO" sz="2800" dirty="0"/>
            </a:br>
            <a:r>
              <a:rPr lang="en-US" altLang="nb-NO" sz="2800" dirty="0"/>
              <a:t>15.06.17</a:t>
            </a:r>
            <a:br>
              <a:rPr lang="en-US" altLang="nb-NO" dirty="0"/>
            </a:br>
            <a:br>
              <a:rPr lang="en-US" altLang="nb-NO" dirty="0"/>
            </a:br>
            <a:r>
              <a:rPr lang="en-US" altLang="nb-NO" sz="3200" dirty="0"/>
              <a:t>Martin J. </a:t>
            </a:r>
            <a:r>
              <a:rPr lang="en-US" altLang="nb-NO" sz="3200" dirty="0" err="1"/>
              <a:t>Megård</a:t>
            </a:r>
            <a:br>
              <a:rPr lang="nb-NO" altLang="nb-NO" sz="3200" dirty="0"/>
            </a:br>
            <a:endParaRPr lang="en-US" altLang="nb-NO" sz="3200" dirty="0"/>
          </a:p>
        </p:txBody>
      </p:sp>
      <p:pic>
        <p:nvPicPr>
          <p:cNvPr id="5123" name="Bild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sv-SE" dirty="0"/>
              <a:t>Existerade byggnader</a:t>
            </a:r>
          </a:p>
          <a:p>
            <a:pPr lvl="1">
              <a:defRPr/>
            </a:pPr>
            <a:r>
              <a:rPr lang="sv-SE" dirty="0"/>
              <a:t>Energy </a:t>
            </a:r>
            <a:r>
              <a:rPr lang="sv-SE" dirty="0" err="1"/>
              <a:t>Performance</a:t>
            </a:r>
            <a:r>
              <a:rPr lang="sv-SE" dirty="0"/>
              <a:t> </a:t>
            </a:r>
            <a:r>
              <a:rPr lang="sv-SE" dirty="0" err="1"/>
              <a:t>Contract</a:t>
            </a:r>
            <a:endParaRPr lang="sv-SE" dirty="0"/>
          </a:p>
          <a:p>
            <a:pPr lvl="1">
              <a:defRPr/>
            </a:pPr>
            <a:r>
              <a:rPr lang="sv-SE" dirty="0"/>
              <a:t>38 ombyggda kommunala byggnader</a:t>
            </a:r>
          </a:p>
          <a:p>
            <a:pPr lvl="1">
              <a:defRPr/>
            </a:pPr>
            <a:r>
              <a:rPr lang="sv-SE" dirty="0"/>
              <a:t>Narvik</a:t>
            </a:r>
          </a:p>
          <a:p>
            <a:pPr lvl="1">
              <a:defRPr/>
            </a:pPr>
            <a:endParaRPr lang="sv-SE" dirty="0"/>
          </a:p>
          <a:p>
            <a:pPr>
              <a:defRPr/>
            </a:pPr>
            <a:r>
              <a:rPr lang="sv-SE" dirty="0"/>
              <a:t>Lågenergi- och passivhus</a:t>
            </a:r>
          </a:p>
          <a:p>
            <a:pPr lvl="1">
              <a:defRPr/>
            </a:pPr>
            <a:r>
              <a:rPr lang="sv-SE" dirty="0"/>
              <a:t>Enfamiljshus av betong i </a:t>
            </a:r>
            <a:r>
              <a:rPr lang="sv-SE" dirty="0" err="1"/>
              <a:t>Svolvær</a:t>
            </a:r>
            <a:endParaRPr lang="sv-SE" dirty="0"/>
          </a:p>
          <a:p>
            <a:pPr lvl="1">
              <a:defRPr/>
            </a:pPr>
            <a:r>
              <a:rPr lang="sv-SE" dirty="0"/>
              <a:t>90 timmerhus, fristående eller semi-</a:t>
            </a:r>
          </a:p>
          <a:p>
            <a:pPr marL="457200" lvl="1" indent="0">
              <a:buFontTx/>
              <a:buNone/>
              <a:defRPr/>
            </a:pPr>
            <a:r>
              <a:rPr lang="sv-SE" dirty="0"/>
              <a:t>     fristående hus, i Harstad</a:t>
            </a:r>
          </a:p>
          <a:p>
            <a:pPr lvl="1">
              <a:defRPr/>
            </a:pPr>
            <a:endParaRPr lang="sv-SE" dirty="0"/>
          </a:p>
          <a:p>
            <a:pPr lvl="1">
              <a:defRPr/>
            </a:pPr>
            <a:endParaRPr lang="sv-SE" dirty="0"/>
          </a:p>
        </p:txBody>
      </p:sp>
      <p:pic>
        <p:nvPicPr>
          <p:cNvPr id="7172" name="Bild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060848"/>
            <a:ext cx="3865562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1143000"/>
          </a:xfrm>
        </p:spPr>
        <p:txBody>
          <a:bodyPr/>
          <a:lstStyle/>
          <a:p>
            <a:pPr algn="ctr"/>
            <a:r>
              <a:rPr lang="nb-NO" altLang="sv-SE" dirty="0"/>
              <a:t>Fallstudie</a:t>
            </a:r>
          </a:p>
        </p:txBody>
      </p:sp>
      <p:pic>
        <p:nvPicPr>
          <p:cNvPr id="7173" name="Bild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32538"/>
            <a:ext cx="1298575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/>
          <p:cNvSpPr/>
          <p:nvPr/>
        </p:nvSpPr>
        <p:spPr bwMode="auto">
          <a:xfrm>
            <a:off x="7781819" y="2204864"/>
            <a:ext cx="852039" cy="2160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sz="105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ea typeface="ヒラギノ角ゴ Pro W3" pitchFamily="-16" charset="-128"/>
              </a:rPr>
              <a:t>Förskolor</a:t>
            </a:r>
          </a:p>
        </p:txBody>
      </p:sp>
      <p:sp>
        <p:nvSpPr>
          <p:cNvPr id="7" name="Rektangel 6"/>
          <p:cNvSpPr/>
          <p:nvPr/>
        </p:nvSpPr>
        <p:spPr bwMode="auto">
          <a:xfrm>
            <a:off x="7781819" y="2546485"/>
            <a:ext cx="852039" cy="2160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5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ヒラギノ角ゴ Pro W3" pitchFamily="-16" charset="-128"/>
              </a:rPr>
              <a:t>S</a:t>
            </a:r>
            <a:r>
              <a:rPr kumimoji="0" lang="sv-SE" sz="1050" b="0" i="0" u="none" strike="noStrike" cap="none" normalizeH="0" baseline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Arial" charset="0"/>
                <a:ea typeface="ヒラギノ角ゴ Pro W3" pitchFamily="-16" charset="-128"/>
              </a:rPr>
              <a:t>kolor</a:t>
            </a:r>
          </a:p>
        </p:txBody>
      </p:sp>
      <p:sp>
        <p:nvSpPr>
          <p:cNvPr id="8" name="Rektangel 7"/>
          <p:cNvSpPr/>
          <p:nvPr/>
        </p:nvSpPr>
        <p:spPr bwMode="auto">
          <a:xfrm>
            <a:off x="7781820" y="3888822"/>
            <a:ext cx="1123579" cy="692306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5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ヒラギノ角ゴ Pro W3" pitchFamily="-16" charset="-128"/>
              </a:rPr>
              <a:t>Administrativa byggnader</a:t>
            </a:r>
            <a:endParaRPr kumimoji="0" lang="sv-SE" sz="105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charset="0"/>
              <a:ea typeface="ヒラギノ角ゴ Pro W3" pitchFamily="-16" charset="-128"/>
            </a:endParaRPr>
          </a:p>
        </p:txBody>
      </p:sp>
      <p:sp>
        <p:nvSpPr>
          <p:cNvPr id="9" name="Rektangel 8"/>
          <p:cNvSpPr/>
          <p:nvPr/>
        </p:nvSpPr>
        <p:spPr bwMode="auto">
          <a:xfrm>
            <a:off x="7781820" y="3269408"/>
            <a:ext cx="852039" cy="2160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5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ヒラギノ角ゴ Pro W3" pitchFamily="-16" charset="-128"/>
              </a:rPr>
              <a:t>Sporthallar</a:t>
            </a:r>
            <a:endParaRPr kumimoji="0" lang="sv-SE" sz="105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charset="0"/>
              <a:ea typeface="ヒラギノ角ゴ Pro W3" pitchFamily="-16" charset="-128"/>
            </a:endParaRPr>
          </a:p>
        </p:txBody>
      </p:sp>
      <p:sp>
        <p:nvSpPr>
          <p:cNvPr id="10" name="Rektangel 9"/>
          <p:cNvSpPr/>
          <p:nvPr/>
        </p:nvSpPr>
        <p:spPr bwMode="auto">
          <a:xfrm>
            <a:off x="7781820" y="3557805"/>
            <a:ext cx="1016399" cy="216024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5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ヒラギノ角ゴ Pro W3" pitchFamily="-16" charset="-128"/>
              </a:rPr>
              <a:t>Kulturella byggnader</a:t>
            </a:r>
            <a:endParaRPr kumimoji="0" lang="sv-SE" sz="105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charset="0"/>
              <a:ea typeface="ヒラギノ角ゴ Pro W3" pitchFamily="-16" charset="-128"/>
            </a:endParaRPr>
          </a:p>
        </p:txBody>
      </p:sp>
      <p:sp>
        <p:nvSpPr>
          <p:cNvPr id="11" name="Rektangel 10"/>
          <p:cNvSpPr/>
          <p:nvPr/>
        </p:nvSpPr>
        <p:spPr bwMode="auto">
          <a:xfrm>
            <a:off x="7781819" y="2895322"/>
            <a:ext cx="1016399" cy="35697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sz="1050" dirty="0">
                <a:solidFill>
                  <a:schemeClr val="accent5">
                    <a:lumMod val="50000"/>
                  </a:schemeClr>
                </a:solidFill>
                <a:latin typeface="Arial" charset="0"/>
                <a:ea typeface="ヒラギノ角ゴ Pro W3" pitchFamily="-16" charset="-128"/>
              </a:rPr>
              <a:t>Institutioner</a:t>
            </a:r>
            <a:endParaRPr kumimoji="0" lang="sv-SE" sz="1050" b="0" i="0" u="none" strike="noStrike" cap="none" normalizeH="0" baseline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charset="0"/>
              <a:ea typeface="ヒラギノ角ゴ Pro W3" pitchFamily="-16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sv-SE" dirty="0"/>
              <a:t>Focusområde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14338" y="1752600"/>
            <a:ext cx="7758062" cy="4419600"/>
          </a:xfrm>
        </p:spPr>
        <p:txBody>
          <a:bodyPr/>
          <a:lstStyle/>
          <a:p>
            <a:pPr>
              <a:defRPr/>
            </a:pPr>
            <a:r>
              <a:rPr lang="nb-NO" dirty="0"/>
              <a:t>Påverkan av den termiska komforten när oljepannor byts mot luft-vatten-värmepumpar</a:t>
            </a:r>
          </a:p>
          <a:p>
            <a:pPr>
              <a:defRPr/>
            </a:pPr>
            <a:r>
              <a:rPr lang="nb-NO" dirty="0"/>
              <a:t>Kylning nattetid</a:t>
            </a:r>
          </a:p>
          <a:p>
            <a:pPr>
              <a:defRPr/>
            </a:pPr>
            <a:r>
              <a:rPr lang="nb-NO" dirty="0"/>
              <a:t>Nutida och framtida kostnadsanalyser av energibesparingar</a:t>
            </a:r>
          </a:p>
          <a:p>
            <a:pPr>
              <a:defRPr/>
            </a:pPr>
            <a:r>
              <a:rPr lang="nb-NO" dirty="0"/>
              <a:t>Inneboendes inverkan på energianvändning</a:t>
            </a:r>
          </a:p>
          <a:p>
            <a:pPr marL="0" indent="0">
              <a:buFontTx/>
              <a:buNone/>
              <a:defRPr/>
            </a:pPr>
            <a:endParaRPr lang="nb-NO" dirty="0"/>
          </a:p>
        </p:txBody>
      </p:sp>
      <p:pic>
        <p:nvPicPr>
          <p:cNvPr id="8196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sv-SE" dirty="0"/>
              <a:t>Metod</a:t>
            </a:r>
          </a:p>
        </p:txBody>
      </p:sp>
      <p:sp>
        <p:nvSpPr>
          <p:cNvPr id="9219" name="Plassholder for innhold 2"/>
          <p:cNvSpPr>
            <a:spLocks noGrp="1"/>
          </p:cNvSpPr>
          <p:nvPr>
            <p:ph idx="1"/>
          </p:nvPr>
        </p:nvSpPr>
        <p:spPr>
          <a:xfrm>
            <a:off x="414338" y="1773238"/>
            <a:ext cx="8310562" cy="4419600"/>
          </a:xfrm>
        </p:spPr>
        <p:txBody>
          <a:bodyPr/>
          <a:lstStyle/>
          <a:p>
            <a:r>
              <a:rPr lang="nb-NO" altLang="sv-SE" dirty="0"/>
              <a:t>Mätning av fallstudier</a:t>
            </a:r>
          </a:p>
          <a:p>
            <a:r>
              <a:rPr lang="nb-NO" altLang="sv-SE" dirty="0"/>
              <a:t>Frågeformulär</a:t>
            </a:r>
          </a:p>
          <a:p>
            <a:r>
              <a:rPr lang="nb-NO" altLang="sv-SE" dirty="0"/>
              <a:t>Datorstödd flödesmekanik</a:t>
            </a:r>
          </a:p>
          <a:p>
            <a:pPr lvl="1"/>
            <a:r>
              <a:rPr lang="nb-NO" altLang="sv-SE" dirty="0"/>
              <a:t>COMSOL</a:t>
            </a:r>
          </a:p>
          <a:p>
            <a:r>
              <a:rPr lang="nb-NO" altLang="sv-SE" dirty="0"/>
              <a:t>Byggnadssimuleringar med energi</a:t>
            </a:r>
          </a:p>
          <a:p>
            <a:pPr lvl="1"/>
            <a:r>
              <a:rPr lang="nb-NO" altLang="sv-SE" dirty="0"/>
              <a:t>IDA ICE</a:t>
            </a:r>
          </a:p>
          <a:p>
            <a:endParaRPr lang="nb-NO" altLang="sv-SE" dirty="0"/>
          </a:p>
          <a:p>
            <a:endParaRPr lang="nb-NO" altLang="sv-SE" dirty="0"/>
          </a:p>
          <a:p>
            <a:endParaRPr lang="nb-NO" altLang="sv-SE" dirty="0"/>
          </a:p>
          <a:p>
            <a:endParaRPr lang="nb-NO" altLang="sv-SE" dirty="0"/>
          </a:p>
          <a:p>
            <a:endParaRPr lang="nb-NO" altLang="sv-SE" dirty="0"/>
          </a:p>
          <a:p>
            <a:endParaRPr lang="nb-NO" altLang="sv-SE" dirty="0"/>
          </a:p>
          <a:p>
            <a:pPr marL="1543050" lvl="4" indent="0">
              <a:buFontTx/>
              <a:buNone/>
            </a:pPr>
            <a:r>
              <a:rPr lang="nb-NO" altLang="sv-SE" dirty="0"/>
              <a:t>				</a:t>
            </a:r>
          </a:p>
        </p:txBody>
      </p:sp>
      <p:pic>
        <p:nvPicPr>
          <p:cNvPr id="9220" name="Bil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863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7475" y="2205038"/>
            <a:ext cx="2987675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Bild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6381750"/>
            <a:ext cx="4886325" cy="24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b-NO" altLang="sv-SE" dirty="0"/>
              <a:t>Förväntas levera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Samla kunskap och erfarenhet från kommuner</a:t>
            </a:r>
          </a:p>
          <a:p>
            <a:pPr>
              <a:defRPr/>
            </a:pPr>
            <a:r>
              <a:rPr lang="nb-NO" dirty="0"/>
              <a:t>Prestanda för värmepumpar vid högtempererat vattenvärmesystem</a:t>
            </a:r>
          </a:p>
          <a:p>
            <a:pPr>
              <a:defRPr/>
            </a:pPr>
            <a:r>
              <a:rPr lang="nb-NO" dirty="0"/>
              <a:t>Strategi för kylning nattetid</a:t>
            </a:r>
          </a:p>
          <a:p>
            <a:pPr>
              <a:defRPr/>
            </a:pPr>
            <a:r>
              <a:rPr lang="nb-NO" dirty="0"/>
              <a:t>Identifiera best practice för renovering av byggnader</a:t>
            </a:r>
          </a:p>
          <a:p>
            <a:pPr>
              <a:defRPr/>
            </a:pPr>
            <a:r>
              <a:rPr lang="nb-NO" dirty="0"/>
              <a:t>Rapportera on inneboendes inverkan av energianvändningen</a:t>
            </a:r>
          </a:p>
          <a:p>
            <a:pPr marL="0" indent="0">
              <a:buFontTx/>
              <a:buNone/>
              <a:defRPr/>
            </a:pPr>
            <a:endParaRPr lang="nb-NO" dirty="0"/>
          </a:p>
          <a:p>
            <a:pPr>
              <a:defRPr/>
            </a:pPr>
            <a:endParaRPr lang="nb-NO" dirty="0"/>
          </a:p>
        </p:txBody>
      </p:sp>
      <p:pic>
        <p:nvPicPr>
          <p:cNvPr id="10244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75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tel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529638" cy="6705600"/>
          </a:xfrm>
        </p:spPr>
        <p:txBody>
          <a:bodyPr/>
          <a:lstStyle/>
          <a:p>
            <a:pPr algn="ctr"/>
            <a:r>
              <a:rPr lang="nb-NO" altLang="sv-SE" dirty="0"/>
              <a:t>Tack!</a:t>
            </a:r>
            <a:br>
              <a:rPr lang="nb-NO" altLang="sv-SE" dirty="0"/>
            </a:br>
            <a:br>
              <a:rPr lang="nb-NO" altLang="sv-SE" dirty="0"/>
            </a:br>
            <a:br>
              <a:rPr lang="nb-NO" altLang="sv-SE" dirty="0"/>
            </a:br>
            <a:endParaRPr lang="nb-NO" altLang="sv-SE" dirty="0"/>
          </a:p>
        </p:txBody>
      </p:sp>
      <p:pic>
        <p:nvPicPr>
          <p:cNvPr id="11267" name="Bil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0" y="6308725"/>
            <a:ext cx="1298575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Norut">
  <a:themeElements>
    <a:clrScheme name="">
      <a:dk1>
        <a:srgbClr val="002168"/>
      </a:dk1>
      <a:lt1>
        <a:srgbClr val="FFFFFF"/>
      </a:lt1>
      <a:dk2>
        <a:srgbClr val="002168"/>
      </a:dk2>
      <a:lt2>
        <a:srgbClr val="002168"/>
      </a:lt2>
      <a:accent1>
        <a:srgbClr val="FFFFFF"/>
      </a:accent1>
      <a:accent2>
        <a:srgbClr val="720074"/>
      </a:accent2>
      <a:accent3>
        <a:srgbClr val="FFFFFF"/>
      </a:accent3>
      <a:accent4>
        <a:srgbClr val="001B58"/>
      </a:accent4>
      <a:accent5>
        <a:srgbClr val="FFFFFF"/>
      </a:accent5>
      <a:accent6>
        <a:srgbClr val="670068"/>
      </a:accent6>
      <a:hlink>
        <a:srgbClr val="118722"/>
      </a:hlink>
      <a:folHlink>
        <a:srgbClr val="655304"/>
      </a:folHlink>
    </a:clrScheme>
    <a:fontScheme name="Office-tema">
      <a:majorFont>
        <a:latin typeface="Arial"/>
        <a:ea typeface="ヒラギノ角ゴ Pro W3"/>
        <a:cs typeface=""/>
      </a:majorFont>
      <a:minorFont>
        <a:latin typeface="Arial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b-NO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ヒラギノ角ゴ Pro W3" pitchFamily="-16" charset="-128"/>
          </a:defRPr>
        </a:defPPr>
      </a:lstStyle>
    </a:lnDef>
  </a:objectDefaults>
  <a:extraClrSchemeLst>
    <a:extraClrScheme>
      <a:clrScheme name="Office-tema 1">
        <a:dk1>
          <a:srgbClr val="000000"/>
        </a:dk1>
        <a:lt1>
          <a:srgbClr val="FFFFFF"/>
        </a:lt1>
        <a:dk2>
          <a:srgbClr val="002395"/>
        </a:dk2>
        <a:lt2>
          <a:srgbClr val="808080"/>
        </a:lt2>
        <a:accent1>
          <a:srgbClr val="002395"/>
        </a:accent1>
        <a:accent2>
          <a:srgbClr val="720074"/>
        </a:accent2>
        <a:accent3>
          <a:srgbClr val="FFFFFF"/>
        </a:accent3>
        <a:accent4>
          <a:srgbClr val="000000"/>
        </a:accent4>
        <a:accent5>
          <a:srgbClr val="AAACC8"/>
        </a:accent5>
        <a:accent6>
          <a:srgbClr val="670068"/>
        </a:accent6>
        <a:hlink>
          <a:srgbClr val="118722"/>
        </a:hlink>
        <a:folHlink>
          <a:srgbClr val="C9A9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tema 2">
        <a:dk1>
          <a:srgbClr val="002395"/>
        </a:dk1>
        <a:lt1>
          <a:srgbClr val="FFFFFF"/>
        </a:lt1>
        <a:dk2>
          <a:srgbClr val="002395"/>
        </a:dk2>
        <a:lt2>
          <a:srgbClr val="000A83"/>
        </a:lt2>
        <a:accent1>
          <a:srgbClr val="FFFFFF"/>
        </a:accent1>
        <a:accent2>
          <a:srgbClr val="720074"/>
        </a:accent2>
        <a:accent3>
          <a:srgbClr val="FFFFFF"/>
        </a:accent3>
        <a:accent4>
          <a:srgbClr val="001C7E"/>
        </a:accent4>
        <a:accent5>
          <a:srgbClr val="FFFFFF"/>
        </a:accent5>
        <a:accent6>
          <a:srgbClr val="670068"/>
        </a:accent6>
        <a:hlink>
          <a:srgbClr val="118722"/>
        </a:hlink>
        <a:folHlink>
          <a:srgbClr val="6553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Norut</Template>
  <TotalTime>0</TotalTime>
  <Words>140</Words>
  <Application>Microsoft Office PowerPoint</Application>
  <PresentationFormat>Bildschirmpräsentation (4:3)</PresentationFormat>
  <Paragraphs>44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8" baseType="lpstr">
      <vt:lpstr>Arial</vt:lpstr>
      <vt:lpstr>Norut</vt:lpstr>
      <vt:lpstr> Norut Narvik “Energieffektivisering av bygg i arktiske kommuner”  Narvik 15.06.17  Martin J. Megård </vt:lpstr>
      <vt:lpstr>Fallstudie</vt:lpstr>
      <vt:lpstr>Focusområde</vt:lpstr>
      <vt:lpstr>Metod</vt:lpstr>
      <vt:lpstr>Förväntas levera</vt:lpstr>
      <vt:lpstr>Tack!   </vt:lpstr>
    </vt:vector>
  </TitlesOfParts>
  <Company>Reibo A/S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Klikk her for å legge inn tittel</dc:title>
  <dc:creator>Ross Wakelin</dc:creator>
  <cp:lastModifiedBy>jf</cp:lastModifiedBy>
  <cp:revision>134</cp:revision>
  <cp:lastPrinted>2011-03-04T14:09:23Z</cp:lastPrinted>
  <dcterms:created xsi:type="dcterms:W3CDTF">2008-04-08T08:07:35Z</dcterms:created>
  <dcterms:modified xsi:type="dcterms:W3CDTF">2021-12-03T10:14:41Z</dcterms:modified>
</cp:coreProperties>
</file>