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6" r:id="rId5"/>
    <p:sldId id="270" r:id="rId6"/>
    <p:sldId id="268" r:id="rId7"/>
    <p:sldId id="269" r:id="rId8"/>
    <p:sldId id="263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5">
          <p15:clr>
            <a:srgbClr val="A4A3A4"/>
          </p15:clr>
        </p15:guide>
        <p15:guide id="2" orient="horz" pos="3113">
          <p15:clr>
            <a:srgbClr val="A4A3A4"/>
          </p15:clr>
        </p15:guide>
        <p15:guide id="3" orient="horz" pos="483">
          <p15:clr>
            <a:srgbClr val="A4A3A4"/>
          </p15:clr>
        </p15:guide>
        <p15:guide id="4" orient="horz" pos="1064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9"/>
    <a:srgbClr val="A5A5A5"/>
    <a:srgbClr val="7F7F7F"/>
    <a:srgbClr val="8F8F8F"/>
    <a:srgbClr val="000000"/>
    <a:srgbClr val="FF1D1D"/>
    <a:srgbClr val="FF0000"/>
    <a:srgbClr val="162852"/>
    <a:srgbClr val="2A79AA"/>
    <a:srgbClr val="2A7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>
      <p:cViewPr varScale="1">
        <p:scale>
          <a:sx n="108" d="100"/>
          <a:sy n="108" d="100"/>
        </p:scale>
        <p:origin x="1602" y="78"/>
      </p:cViewPr>
      <p:guideLst>
        <p:guide orient="horz" pos="1525"/>
        <p:guide orient="horz" pos="3113"/>
        <p:guide orient="horz" pos="483"/>
        <p:guide orient="horz" pos="1064"/>
        <p:guide orient="horz" pos="165"/>
        <p:guide orient="horz" pos="3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6DA9F-3B2D-4079-BE58-4EA3D65C6F4D}" type="datetimeFigureOut">
              <a:rPr lang="sv-SE" smtClean="0"/>
              <a:t>2021-12-03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6A72-52CF-4D3C-9356-C3D45BA8131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453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58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19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254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61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5871"/>
            <a:ext cx="7772400" cy="706969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404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/>
          </a:p>
        </p:txBody>
      </p:sp>
      <p:pic>
        <p:nvPicPr>
          <p:cNvPr id="4" name="Bildobjekt 3" descr="isblock frilagda med skugga cmyk blänkare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154218"/>
            <a:ext cx="2622361" cy="4306546"/>
          </a:xfrm>
          <a:prstGeom prst="rect">
            <a:avLst/>
          </a:prstGeom>
        </p:spPr>
      </p:pic>
      <p:pic>
        <p:nvPicPr>
          <p:cNvPr id="5" name="Bildobjekt 4" descr="LTU eng - vit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313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313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4704"/>
            <a:ext cx="8229600" cy="7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89100"/>
            <a:ext cx="8229600" cy="47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10" name="Bildobjekt 9" descr="11-3184 LTU_claim_left_vit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8" y="284826"/>
            <a:ext cx="2689563" cy="359698"/>
          </a:xfrm>
          <a:prstGeom prst="rect">
            <a:avLst/>
          </a:prstGeom>
        </p:spPr>
      </p:pic>
      <p:pic>
        <p:nvPicPr>
          <p:cNvPr id="11" name="Bildobjekt 10" descr="LTU eng - vit.eps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162852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162852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Sverige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Luleå Tekniska Universitet</a:t>
            </a:r>
          </a:p>
        </p:txBody>
      </p:sp>
      <p:sp>
        <p:nvSpPr>
          <p:cNvPr id="4" name="Rectangle 14"/>
          <p:cNvSpPr/>
          <p:nvPr/>
        </p:nvSpPr>
        <p:spPr>
          <a:xfrm>
            <a:off x="127183" y="5020451"/>
            <a:ext cx="714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/>
              <a:t>WEBINAR PRESENTATION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Group: 	Träbyggnad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Energiteknik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Division: 			Industriellt och hållbart byggande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Energivetenskap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Datum: 			2017-06-15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086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+mj-lt"/>
              </a:rPr>
              <a:t>Lågenergibyggnader i Sverige</a:t>
            </a:r>
          </a:p>
        </p:txBody>
      </p:sp>
      <p:sp>
        <p:nvSpPr>
          <p:cNvPr id="12" name="Platshållare för innehåll 2"/>
          <p:cNvSpPr txBox="1">
            <a:spLocks/>
          </p:cNvSpPr>
          <p:nvPr/>
        </p:nvSpPr>
        <p:spPr>
          <a:xfrm>
            <a:off x="377687" y="1137970"/>
            <a:ext cx="6492191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Projekt med mål som lågenergibyggnader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lvl="1"/>
            <a:endParaRPr lang="sv-SE" dirty="0"/>
          </a:p>
        </p:txBody>
      </p:sp>
      <p:grpSp>
        <p:nvGrpSpPr>
          <p:cNvPr id="4" name="Grupp 3"/>
          <p:cNvGrpSpPr/>
          <p:nvPr/>
        </p:nvGrpSpPr>
        <p:grpSpPr>
          <a:xfrm>
            <a:off x="5310545" y="982444"/>
            <a:ext cx="4045278" cy="5708639"/>
            <a:chOff x="5210811" y="504675"/>
            <a:chExt cx="4045278" cy="5708639"/>
          </a:xfrm>
        </p:grpSpPr>
        <p:grpSp>
          <p:nvGrpSpPr>
            <p:cNvPr id="3" name="Grupp 2"/>
            <p:cNvGrpSpPr/>
            <p:nvPr/>
          </p:nvGrpSpPr>
          <p:grpSpPr>
            <a:xfrm>
              <a:off x="5210811" y="504675"/>
              <a:ext cx="4045278" cy="5708639"/>
              <a:chOff x="5210811" y="504675"/>
              <a:chExt cx="4045278" cy="5708639"/>
            </a:xfrm>
          </p:grpSpPr>
          <p:grpSp>
            <p:nvGrpSpPr>
              <p:cNvPr id="8" name="Grupp 7"/>
              <p:cNvGrpSpPr/>
              <p:nvPr/>
            </p:nvGrpSpPr>
            <p:grpSpPr>
              <a:xfrm>
                <a:off x="5629523" y="1137970"/>
                <a:ext cx="2283464" cy="5075344"/>
                <a:chOff x="5868144" y="1705204"/>
                <a:chExt cx="2107682" cy="4684642"/>
              </a:xfrm>
            </p:grpSpPr>
            <p:pic>
              <p:nvPicPr>
                <p:cNvPr id="10" name="Bildobjekt 9" descr="C:\Users\PETTER\OneDrive\Documents\PhD\Dokument\Bilder\karta-lagenergihus.png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8144" y="1705204"/>
                  <a:ext cx="2107682" cy="4460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textruta 10"/>
                <p:cNvSpPr txBox="1"/>
                <p:nvPr/>
              </p:nvSpPr>
              <p:spPr>
                <a:xfrm>
                  <a:off x="6059409" y="6148375"/>
                  <a:ext cx="1488777" cy="241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100" dirty="0">
                      <a:solidFill>
                        <a:srgbClr val="8F8F8F"/>
                      </a:solidFill>
                    </a:rPr>
                    <a:t>Information from LÅGAN</a:t>
                  </a:r>
                </a:p>
              </p:txBody>
            </p:sp>
          </p:grpSp>
          <p:sp>
            <p:nvSpPr>
              <p:cNvPr id="9" name="Båge 8"/>
              <p:cNvSpPr/>
              <p:nvPr/>
            </p:nvSpPr>
            <p:spPr>
              <a:xfrm>
                <a:off x="5210811" y="504675"/>
                <a:ext cx="4045278" cy="1878867"/>
              </a:xfrm>
              <a:prstGeom prst="arc">
                <a:avLst>
                  <a:gd name="adj1" fmla="val 2819807"/>
                  <a:gd name="adj2" fmla="val 9716157"/>
                </a:avLst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" name="Ellips 1"/>
            <p:cNvSpPr/>
            <p:nvPr/>
          </p:nvSpPr>
          <p:spPr>
            <a:xfrm>
              <a:off x="7403472" y="2756785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13" name="Ellips 12"/>
            <p:cNvSpPr/>
            <p:nvPr/>
          </p:nvSpPr>
          <p:spPr>
            <a:xfrm>
              <a:off x="7187240" y="1746656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371621" y="1666803"/>
            <a:ext cx="5064476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Brist på erfarenhet och kunskap i norr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Fokusområde – Norrbotten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Piteå i söder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Kiruna i norr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8F8F8F"/>
              </a:solidFill>
            </a:endParaRP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301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+mj-lt"/>
              </a:rPr>
              <a:t>FALLSTUDIE ENERGIEFFEKTIVA BYGGNADER FÖR EEBAK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2" y="733425"/>
            <a:ext cx="7356986" cy="5772330"/>
          </a:xfrm>
          <a:prstGeom prst="rect">
            <a:avLst/>
          </a:prstGeom>
        </p:spPr>
      </p:pic>
      <p:grpSp>
        <p:nvGrpSpPr>
          <p:cNvPr id="1079" name="Grupp 1078">
            <a:extLst>
              <a:ext uri="{FF2B5EF4-FFF2-40B4-BE49-F238E27FC236}">
                <a16:creationId xmlns:a16="http://schemas.microsoft.com/office/drawing/2014/main" id="{EF7E793C-C2ED-4DD2-850C-EBE21D33126E}"/>
              </a:ext>
            </a:extLst>
          </p:cNvPr>
          <p:cNvGrpSpPr/>
          <p:nvPr/>
        </p:nvGrpSpPr>
        <p:grpSpPr>
          <a:xfrm>
            <a:off x="964861" y="746240"/>
            <a:ext cx="1626572" cy="1462536"/>
            <a:chOff x="2329742" y="1628800"/>
            <a:chExt cx="1626572" cy="1462536"/>
          </a:xfrm>
        </p:grpSpPr>
        <p:sp>
          <p:nvSpPr>
            <p:cNvPr id="1077" name="Ellips 1076">
              <a:extLst>
                <a:ext uri="{FF2B5EF4-FFF2-40B4-BE49-F238E27FC236}">
                  <a16:creationId xmlns:a16="http://schemas.microsoft.com/office/drawing/2014/main" id="{A3B62850-E845-4B6E-B41A-6F2C867DCFDB}"/>
                </a:ext>
              </a:extLst>
            </p:cNvPr>
            <p:cNvSpPr/>
            <p:nvPr/>
          </p:nvSpPr>
          <p:spPr>
            <a:xfrm>
              <a:off x="2411760" y="1628800"/>
              <a:ext cx="1462536" cy="1462536"/>
            </a:xfrm>
            <a:prstGeom prst="ellipse">
              <a:avLst/>
            </a:prstGeom>
            <a:solidFill>
              <a:srgbClr val="E9E9E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00" b="1" dirty="0">
                <a:solidFill>
                  <a:srgbClr val="7F7F7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8" name="textruta 1077">
              <a:extLst>
                <a:ext uri="{FF2B5EF4-FFF2-40B4-BE49-F238E27FC236}">
                  <a16:creationId xmlns:a16="http://schemas.microsoft.com/office/drawing/2014/main" id="{129C9EAE-111C-4F29-87E0-86572B31CF43}"/>
                </a:ext>
              </a:extLst>
            </p:cNvPr>
            <p:cNvSpPr txBox="1"/>
            <p:nvPr/>
          </p:nvSpPr>
          <p:spPr>
            <a:xfrm>
              <a:off x="2329742" y="1931200"/>
              <a:ext cx="16265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7F7F7F"/>
                  </a:solidFill>
                  <a:latin typeface="Calibri" panose="020F0502020204030204" pitchFamily="34" charset="0"/>
                </a:rPr>
                <a:t>FALLSTUDIE BYGGNAD 1 SJUNDE HUSET</a:t>
              </a:r>
            </a:p>
            <a:p>
              <a:endParaRPr lang="sv-SE" sz="1400" dirty="0"/>
            </a:p>
          </p:txBody>
        </p:sp>
      </p:grpSp>
      <p:grpSp>
        <p:nvGrpSpPr>
          <p:cNvPr id="92" name="Grupp 91">
            <a:extLst>
              <a:ext uri="{FF2B5EF4-FFF2-40B4-BE49-F238E27FC236}">
                <a16:creationId xmlns:a16="http://schemas.microsoft.com/office/drawing/2014/main" id="{6A221457-FD6F-4481-9BA0-895597D8DE80}"/>
              </a:ext>
            </a:extLst>
          </p:cNvPr>
          <p:cNvGrpSpPr/>
          <p:nvPr/>
        </p:nvGrpSpPr>
        <p:grpSpPr>
          <a:xfrm>
            <a:off x="964861" y="2444980"/>
            <a:ext cx="1626572" cy="1462536"/>
            <a:chOff x="2329742" y="1628800"/>
            <a:chExt cx="1626572" cy="1462536"/>
          </a:xfrm>
        </p:grpSpPr>
        <p:sp>
          <p:nvSpPr>
            <p:cNvPr id="93" name="Ellips 92">
              <a:extLst>
                <a:ext uri="{FF2B5EF4-FFF2-40B4-BE49-F238E27FC236}">
                  <a16:creationId xmlns:a16="http://schemas.microsoft.com/office/drawing/2014/main" id="{FDF07528-EA96-4350-81D1-E19611690EC0}"/>
                </a:ext>
              </a:extLst>
            </p:cNvPr>
            <p:cNvSpPr/>
            <p:nvPr/>
          </p:nvSpPr>
          <p:spPr>
            <a:xfrm>
              <a:off x="2411760" y="1628800"/>
              <a:ext cx="1462536" cy="1462536"/>
            </a:xfrm>
            <a:prstGeom prst="ellipse">
              <a:avLst/>
            </a:prstGeom>
            <a:solidFill>
              <a:srgbClr val="E9E9E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00" b="1" dirty="0">
                <a:solidFill>
                  <a:srgbClr val="7F7F7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textruta 93">
              <a:extLst>
                <a:ext uri="{FF2B5EF4-FFF2-40B4-BE49-F238E27FC236}">
                  <a16:creationId xmlns:a16="http://schemas.microsoft.com/office/drawing/2014/main" id="{ACC54D55-2D1C-47A0-AAFB-F0D36C49B911}"/>
                </a:ext>
              </a:extLst>
            </p:cNvPr>
            <p:cNvSpPr txBox="1"/>
            <p:nvPr/>
          </p:nvSpPr>
          <p:spPr>
            <a:xfrm>
              <a:off x="2329742" y="1931200"/>
              <a:ext cx="16265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7F7F7F"/>
                  </a:solidFill>
                  <a:latin typeface="Calibri" panose="020F0502020204030204" pitchFamily="34" charset="0"/>
                </a:rPr>
                <a:t>FALLSTUDIE BYGGNAD 2 LUSTHUSBACKEN</a:t>
              </a:r>
            </a:p>
            <a:p>
              <a:endParaRPr lang="sv-SE" sz="1400" dirty="0"/>
            </a:p>
          </p:txBody>
        </p:sp>
      </p:grpSp>
      <p:sp>
        <p:nvSpPr>
          <p:cNvPr id="98" name="textruta 97">
            <a:extLst>
              <a:ext uri="{FF2B5EF4-FFF2-40B4-BE49-F238E27FC236}">
                <a16:creationId xmlns:a16="http://schemas.microsoft.com/office/drawing/2014/main" id="{146548C6-CF91-4670-B153-598A0F4DD9EF}"/>
              </a:ext>
            </a:extLst>
          </p:cNvPr>
          <p:cNvSpPr txBox="1"/>
          <p:nvPr/>
        </p:nvSpPr>
        <p:spPr>
          <a:xfrm>
            <a:off x="1191359" y="4498131"/>
            <a:ext cx="1096869" cy="523220"/>
          </a:xfrm>
          <a:prstGeom prst="rect">
            <a:avLst/>
          </a:prstGeom>
          <a:solidFill>
            <a:srgbClr val="E9E9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rgbClr val="7F7F7F"/>
                </a:solidFill>
                <a:latin typeface="Calibri" panose="020F0502020204030204" pitchFamily="34" charset="0"/>
              </a:rPr>
              <a:t>FALLSTUDIE BYGGNAD 3</a:t>
            </a:r>
            <a:endParaRPr lang="sv-SE" sz="1400" dirty="0"/>
          </a:p>
        </p:txBody>
      </p:sp>
      <p:grpSp>
        <p:nvGrpSpPr>
          <p:cNvPr id="1082" name="Grupp 1081">
            <a:extLst>
              <a:ext uri="{FF2B5EF4-FFF2-40B4-BE49-F238E27FC236}">
                <a16:creationId xmlns:a16="http://schemas.microsoft.com/office/drawing/2014/main" id="{4BF1FEA7-125F-4933-AAEC-743F2A133246}"/>
              </a:ext>
            </a:extLst>
          </p:cNvPr>
          <p:cNvGrpSpPr/>
          <p:nvPr/>
        </p:nvGrpSpPr>
        <p:grpSpPr>
          <a:xfrm>
            <a:off x="6358795" y="964920"/>
            <a:ext cx="2592287" cy="4624320"/>
            <a:chOff x="6358795" y="964920"/>
            <a:chExt cx="2592287" cy="4624320"/>
          </a:xfrm>
        </p:grpSpPr>
        <p:sp>
          <p:nvSpPr>
            <p:cNvPr id="1081" name="Rektangel 1080">
              <a:extLst>
                <a:ext uri="{FF2B5EF4-FFF2-40B4-BE49-F238E27FC236}">
                  <a16:creationId xmlns:a16="http://schemas.microsoft.com/office/drawing/2014/main" id="{54AB96AD-E939-407D-9E5C-30ACD9A599EC}"/>
                </a:ext>
              </a:extLst>
            </p:cNvPr>
            <p:cNvSpPr/>
            <p:nvPr/>
          </p:nvSpPr>
          <p:spPr>
            <a:xfrm>
              <a:off x="6421222" y="964920"/>
              <a:ext cx="2126612" cy="462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80" name="textruta 1079">
              <a:extLst>
                <a:ext uri="{FF2B5EF4-FFF2-40B4-BE49-F238E27FC236}">
                  <a16:creationId xmlns:a16="http://schemas.microsoft.com/office/drawing/2014/main" id="{174588A7-1EF1-4AF6-9BFC-A5682E69F74B}"/>
                </a:ext>
              </a:extLst>
            </p:cNvPr>
            <p:cNvSpPr txBox="1"/>
            <p:nvPr/>
          </p:nvSpPr>
          <p:spPr>
            <a:xfrm>
              <a:off x="6358795" y="997415"/>
              <a:ext cx="192193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AREA: 280 m²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BYGGNADSÅR: 2014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PLATS: KIRUNA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TYP: PASSIVHUS</a:t>
              </a:r>
            </a:p>
          </p:txBody>
        </p:sp>
        <p:sp>
          <p:nvSpPr>
            <p:cNvPr id="101" name="textruta 100">
              <a:extLst>
                <a:ext uri="{FF2B5EF4-FFF2-40B4-BE49-F238E27FC236}">
                  <a16:creationId xmlns:a16="http://schemas.microsoft.com/office/drawing/2014/main" id="{0F80CBEE-32AE-4E00-8551-D54869626F0E}"/>
                </a:ext>
              </a:extLst>
            </p:cNvPr>
            <p:cNvSpPr txBox="1"/>
            <p:nvPr/>
          </p:nvSpPr>
          <p:spPr>
            <a:xfrm>
              <a:off x="6358795" y="4367326"/>
              <a:ext cx="2592287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PLATS: NORRA SVERIGE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TYP: LÅGENERGIHUS/ PASSIVHUS</a:t>
              </a:r>
            </a:p>
          </p:txBody>
        </p:sp>
        <p:sp>
          <p:nvSpPr>
            <p:cNvPr id="102" name="textruta 101">
              <a:extLst>
                <a:ext uri="{FF2B5EF4-FFF2-40B4-BE49-F238E27FC236}">
                  <a16:creationId xmlns:a16="http://schemas.microsoft.com/office/drawing/2014/main" id="{7E6D6BC8-5138-4829-9AE0-E586B69120A0}"/>
                </a:ext>
              </a:extLst>
            </p:cNvPr>
            <p:cNvSpPr txBox="1"/>
            <p:nvPr/>
          </p:nvSpPr>
          <p:spPr>
            <a:xfrm>
              <a:off x="6358795" y="2575518"/>
              <a:ext cx="1921936" cy="7848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BYGGNADSÅR: 2016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PLATS: PITEÅ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TYP: LÅGENERIHUS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5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+mj-lt"/>
              </a:rPr>
              <a:t>FALLSTUDIE ÄLDRE BYGGNADER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66" y="673555"/>
            <a:ext cx="5851072" cy="611636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EB5DE3F-A31C-4ED8-8FD8-4A768A43A330}"/>
              </a:ext>
            </a:extLst>
          </p:cNvPr>
          <p:cNvSpPr txBox="1"/>
          <p:nvPr/>
        </p:nvSpPr>
        <p:spPr>
          <a:xfrm>
            <a:off x="1999204" y="1382554"/>
            <a:ext cx="1096869" cy="523220"/>
          </a:xfrm>
          <a:prstGeom prst="rect">
            <a:avLst/>
          </a:prstGeom>
          <a:solidFill>
            <a:srgbClr val="E9E9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>
                <a:solidFill>
                  <a:srgbClr val="7F7F7F"/>
                </a:solidFill>
                <a:latin typeface="Calibri" panose="020F0502020204030204" pitchFamily="34" charset="0"/>
              </a:rPr>
              <a:t>FALLSTUDIE BYGGNAD 1</a:t>
            </a:r>
            <a:endParaRPr lang="sv-SE" sz="14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F5440E4-6BB6-4FDF-A0F3-98D2B080499D}"/>
              </a:ext>
            </a:extLst>
          </p:cNvPr>
          <p:cNvSpPr txBox="1"/>
          <p:nvPr/>
        </p:nvSpPr>
        <p:spPr>
          <a:xfrm>
            <a:off x="1991070" y="3924673"/>
            <a:ext cx="864096" cy="430887"/>
          </a:xfrm>
          <a:prstGeom prst="rect">
            <a:avLst/>
          </a:prstGeom>
          <a:solidFill>
            <a:srgbClr val="E9E9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050" b="1" dirty="0">
                <a:solidFill>
                  <a:srgbClr val="7F7F7F"/>
                </a:solidFill>
                <a:latin typeface="Calibri" panose="020F0502020204030204" pitchFamily="34" charset="0"/>
              </a:rPr>
              <a:t>FALLSTUDIE BYGGNAD 2</a:t>
            </a:r>
            <a:endParaRPr lang="sv-SE" sz="105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2C25D9F-9FAA-482F-9FD5-0E293538D7BC}"/>
              </a:ext>
            </a:extLst>
          </p:cNvPr>
          <p:cNvSpPr txBox="1"/>
          <p:nvPr/>
        </p:nvSpPr>
        <p:spPr>
          <a:xfrm>
            <a:off x="1979712" y="5357297"/>
            <a:ext cx="864096" cy="430887"/>
          </a:xfrm>
          <a:prstGeom prst="rect">
            <a:avLst/>
          </a:prstGeom>
          <a:solidFill>
            <a:srgbClr val="E9E9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050" b="1" dirty="0">
                <a:solidFill>
                  <a:srgbClr val="7F7F7F"/>
                </a:solidFill>
                <a:latin typeface="Calibri" panose="020F0502020204030204" pitchFamily="34" charset="0"/>
              </a:rPr>
              <a:t>FALLSTUDIE BYGGNAD 3</a:t>
            </a:r>
            <a:endParaRPr lang="sv-SE" sz="1050" dirty="0"/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F2C7BA22-1229-4D85-B063-0CB24ADAB35E}"/>
              </a:ext>
            </a:extLst>
          </p:cNvPr>
          <p:cNvGrpSpPr/>
          <p:nvPr/>
        </p:nvGrpSpPr>
        <p:grpSpPr>
          <a:xfrm>
            <a:off x="6147710" y="733814"/>
            <a:ext cx="2654713" cy="5215466"/>
            <a:chOff x="6358795" y="964920"/>
            <a:chExt cx="2654713" cy="521546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941914A7-2269-47B8-A447-65108ACD9469}"/>
                </a:ext>
              </a:extLst>
            </p:cNvPr>
            <p:cNvSpPr/>
            <p:nvPr/>
          </p:nvSpPr>
          <p:spPr>
            <a:xfrm>
              <a:off x="6421222" y="964920"/>
              <a:ext cx="2126612" cy="5215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726F62BE-1218-44D7-9B16-350A83CD0483}"/>
                </a:ext>
              </a:extLst>
            </p:cNvPr>
            <p:cNvSpPr txBox="1"/>
            <p:nvPr/>
          </p:nvSpPr>
          <p:spPr>
            <a:xfrm>
              <a:off x="6358795" y="997415"/>
              <a:ext cx="2345835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KULTURMÄRKT BYGGNAD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BYGGD: 1890 – 1900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RENOVERAD: 1967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PLATS: MALMBERGET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AREA: 198 m²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TYP: FLERFAMILJEHUS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452347C9-AD91-46B8-B06D-76D113B651D9}"/>
                </a:ext>
              </a:extLst>
            </p:cNvPr>
            <p:cNvSpPr txBox="1"/>
            <p:nvPr/>
          </p:nvSpPr>
          <p:spPr>
            <a:xfrm>
              <a:off x="6421222" y="4369994"/>
              <a:ext cx="259228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PLATS: KIRUNA/PITEÅ/ MALMBERGET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sv-SE" sz="1500" dirty="0">
                  <a:solidFill>
                    <a:srgbClr val="7F7F7F"/>
                  </a:solidFill>
                  <a:latin typeface="Calibri Light" panose="020F0302020204030204" pitchFamily="34" charset="0"/>
                </a:rPr>
                <a:t>TYP: ÄLDRE ENFAMILJEHUS/ FLERFAMILJEHUS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67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METOD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3765B7D5-0011-499B-9086-3B0166465B95}"/>
              </a:ext>
            </a:extLst>
          </p:cNvPr>
          <p:cNvGrpSpPr/>
          <p:nvPr/>
        </p:nvGrpSpPr>
        <p:grpSpPr>
          <a:xfrm>
            <a:off x="467545" y="670295"/>
            <a:ext cx="8352927" cy="6080479"/>
            <a:chOff x="683568" y="670295"/>
            <a:chExt cx="8352927" cy="60804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670295"/>
              <a:ext cx="8136904" cy="6080479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0055248C-7B26-4B4B-A984-21679ED880C5}"/>
                </a:ext>
              </a:extLst>
            </p:cNvPr>
            <p:cNvSpPr/>
            <p:nvPr/>
          </p:nvSpPr>
          <p:spPr>
            <a:xfrm>
              <a:off x="4427984" y="1484784"/>
              <a:ext cx="2376263" cy="5760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LIVSCYKELENERGI-ANALYS (LCEA)</a:t>
              </a:r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1E21BC3-5FBC-45BA-A3BB-9684059877AC}"/>
                </a:ext>
              </a:extLst>
            </p:cNvPr>
            <p:cNvSpPr/>
            <p:nvPr/>
          </p:nvSpPr>
          <p:spPr>
            <a:xfrm>
              <a:off x="6882394" y="1495626"/>
              <a:ext cx="2154101" cy="5760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LIVSCYKELKOSTNAD-SANALYS (LCC)</a:t>
              </a: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99D2BB4-CB27-43B4-B437-C0010758298E}"/>
                </a:ext>
              </a:extLst>
            </p:cNvPr>
            <p:cNvSpPr/>
            <p:nvPr/>
          </p:nvSpPr>
          <p:spPr>
            <a:xfrm>
              <a:off x="827584" y="1484784"/>
              <a:ext cx="3240360" cy="4359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EVALUERING AV PRESTANDA</a:t>
              </a: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B989C301-7124-4C13-B22B-CB58FD57AEA1}"/>
                </a:ext>
              </a:extLst>
            </p:cNvPr>
            <p:cNvSpPr/>
            <p:nvPr/>
          </p:nvSpPr>
          <p:spPr>
            <a:xfrm>
              <a:off x="2951819" y="2246678"/>
              <a:ext cx="2844317" cy="4359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INOMHUSKLIMATANALYS</a:t>
              </a: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A3FB610B-3DA3-41FF-A5F5-1A6080B51FB2}"/>
                </a:ext>
              </a:extLst>
            </p:cNvPr>
            <p:cNvSpPr/>
            <p:nvPr/>
          </p:nvSpPr>
          <p:spPr>
            <a:xfrm>
              <a:off x="827584" y="2240091"/>
              <a:ext cx="2049367" cy="4359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ENERGIANALYS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DDFA520-6927-45EA-B7F9-D1F97876E10D}"/>
                </a:ext>
              </a:extLst>
            </p:cNvPr>
            <p:cNvSpPr/>
            <p:nvPr/>
          </p:nvSpPr>
          <p:spPr>
            <a:xfrm>
              <a:off x="1927135" y="2924943"/>
              <a:ext cx="2049367" cy="5721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MÄTNING OCH SIMULERING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A4B566A6-FFE8-4DB3-8B33-CABAF416B147}"/>
                </a:ext>
              </a:extLst>
            </p:cNvPr>
            <p:cNvSpPr/>
            <p:nvPr/>
          </p:nvSpPr>
          <p:spPr>
            <a:xfrm>
              <a:off x="4195385" y="2934559"/>
              <a:ext cx="1744767" cy="5625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BOENDES EVALUERING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3DC28C38-DC3C-449E-9DBA-81A3A9CEE0D7}"/>
                </a:ext>
              </a:extLst>
            </p:cNvPr>
            <p:cNvSpPr/>
            <p:nvPr/>
          </p:nvSpPr>
          <p:spPr>
            <a:xfrm>
              <a:off x="796353" y="3617900"/>
              <a:ext cx="2842114" cy="3151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KLIMATSKAL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2664B69E-6BC7-4378-A09E-515721E9B313}"/>
                </a:ext>
              </a:extLst>
            </p:cNvPr>
            <p:cNvSpPr/>
            <p:nvPr/>
          </p:nvSpPr>
          <p:spPr>
            <a:xfrm>
              <a:off x="683568" y="4349796"/>
              <a:ext cx="1323468" cy="59137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UPPMÄTT ENERGI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18DF7D2F-3BA2-4A99-92E9-5B9E7284D19D}"/>
                </a:ext>
              </a:extLst>
            </p:cNvPr>
            <p:cNvSpPr/>
            <p:nvPr/>
          </p:nvSpPr>
          <p:spPr>
            <a:xfrm>
              <a:off x="2123728" y="4348737"/>
              <a:ext cx="1323468" cy="59137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SIMULERAD ENERGI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D3557A09-AFD1-4004-A087-71015E6E4009}"/>
                </a:ext>
              </a:extLst>
            </p:cNvPr>
            <p:cNvSpPr/>
            <p:nvPr/>
          </p:nvSpPr>
          <p:spPr>
            <a:xfrm>
              <a:off x="7572082" y="4054110"/>
              <a:ext cx="1248390" cy="131910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BYGGNADS-MATERIAL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683BBF9-2C33-45B4-A0D7-6274BEED6494}"/>
                </a:ext>
              </a:extLst>
            </p:cNvPr>
            <p:cNvSpPr/>
            <p:nvPr/>
          </p:nvSpPr>
          <p:spPr>
            <a:xfrm>
              <a:off x="5580112" y="4054110"/>
              <a:ext cx="1919962" cy="131910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UTVÄRDERING AV MILJÖMÄSSIG INVERKAN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D1CB9E1E-C4A8-422F-9108-38A3857662AE}"/>
                </a:ext>
              </a:extLst>
            </p:cNvPr>
            <p:cNvSpPr/>
            <p:nvPr/>
          </p:nvSpPr>
          <p:spPr>
            <a:xfrm>
              <a:off x="3519204" y="4053836"/>
              <a:ext cx="2024904" cy="131910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BYGGNADSFASER, EX:</a:t>
              </a:r>
            </a:p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TILLVERKNING,</a:t>
              </a:r>
            </a:p>
            <a:p>
              <a:pPr algn="ctr"/>
              <a:r>
                <a:rPr lang="sv-SE" sz="1600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DRIFT ETC.</a:t>
              </a: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D818F68-A9A2-4AC4-AAD9-57BD3A46B386}"/>
                </a:ext>
              </a:extLst>
            </p:cNvPr>
            <p:cNvSpPr/>
            <p:nvPr/>
          </p:nvSpPr>
          <p:spPr>
            <a:xfrm>
              <a:off x="5823538" y="6237312"/>
              <a:ext cx="2301227" cy="4941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OMFATTAD ENERGI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1657C4F6-2E97-41E5-9D0D-1A69D7DED825}"/>
                </a:ext>
              </a:extLst>
            </p:cNvPr>
            <p:cNvSpPr/>
            <p:nvPr/>
          </p:nvSpPr>
          <p:spPr>
            <a:xfrm>
              <a:off x="1000073" y="6237311"/>
              <a:ext cx="2895381" cy="4941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A5A5A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b="1" dirty="0">
                  <a:solidFill>
                    <a:srgbClr val="A5A5A5"/>
                  </a:solidFill>
                  <a:latin typeface="Calibri" panose="020F0502020204030204" pitchFamily="34" charset="0"/>
                </a:rPr>
                <a:t>ENERGIANVÄNDNIG I DRIFT</a:t>
              </a:r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BD5D2B80-C73A-46CB-82F4-98C09F0655E4}"/>
                </a:ext>
              </a:extLst>
            </p:cNvPr>
            <p:cNvSpPr txBox="1"/>
            <p:nvPr/>
          </p:nvSpPr>
          <p:spPr>
            <a:xfrm>
              <a:off x="1475656" y="695502"/>
              <a:ext cx="7056784" cy="369332"/>
            </a:xfrm>
            <a:prstGeom prst="rect">
              <a:avLst/>
            </a:prstGeom>
            <a:solidFill>
              <a:srgbClr val="E9E9E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latin typeface="Calibri" panose="020F0502020204030204" pitchFamily="34" charset="0"/>
                </a:rPr>
                <a:t>FORKSNINGANALYS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72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g447958" descr="54f101d0-25dc-43d9-91d1-2083fae278c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5" r="672" b="4651"/>
          <a:stretch/>
        </p:blipFill>
        <p:spPr bwMode="auto">
          <a:xfrm>
            <a:off x="3952038" y="3105338"/>
            <a:ext cx="4699914" cy="32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METOD</a:t>
            </a: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422352" y="1148080"/>
            <a:ext cx="8229600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Energisimulering för byggnader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Översikt för Inomhusklimat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Energi för uppvärmning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Computational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fluid 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dynamics</a:t>
            </a: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Temperaturer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Luftfuktighet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Luftflöden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+mj-lt"/>
            </a:endParaRP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076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87624" y="14509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FÖRVÄNTADE RESULTAT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73649" y="1059783"/>
            <a:ext cx="87407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Undersökning och utvärdering av best-</a:t>
            </a:r>
            <a:r>
              <a:rPr lang="sv-SE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practice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teknologi för lågenergibostadshus i norra Sverige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Föreslag på åtgärder för att sänka energianvändningen och förbättra inomhusklimatet i äldre bostadshus i regionen</a:t>
            </a:r>
          </a:p>
          <a:p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accent2">
                    <a:lumMod val="50000"/>
                  </a:schemeClr>
                </a:solidFill>
              </a:rPr>
              <a:t>Tack för din uppmärksamhet!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5364870"/>
      </p:ext>
    </p:extLst>
  </p:cSld>
  <p:clrMapOvr>
    <a:masterClrMapping/>
  </p:clrMapOvr>
</p:sld>
</file>

<file path=ppt/theme/theme1.xml><?xml version="1.0" encoding="utf-8"?>
<a:theme xmlns:a="http://schemas.openxmlformats.org/drawingml/2006/main" name="12-4086 LTU powerpointmall">
  <a:themeElements>
    <a:clrScheme name="LTU col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6ACCD"/>
      </a:accent1>
      <a:accent2>
        <a:srgbClr val="4F81BD"/>
      </a:accent2>
      <a:accent3>
        <a:srgbClr val="BA001C"/>
      </a:accent3>
      <a:accent4>
        <a:srgbClr val="061731"/>
      </a:accent4>
      <a:accent5>
        <a:srgbClr val="3576D0"/>
      </a:accent5>
      <a:accent6>
        <a:srgbClr val="99CCFF"/>
      </a:accent6>
      <a:hlink>
        <a:srgbClr val="394764"/>
      </a:hlink>
      <a:folHlink>
        <a:srgbClr val="39476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256</Words>
  <Application>Microsoft Office PowerPoint</Application>
  <PresentationFormat>Bildschirmpräsentation (4:3)</PresentationFormat>
  <Paragraphs>89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12-4086 LTU powerpointmall</vt:lpstr>
      <vt:lpstr>Sverige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Petter Lundqvist</dc:creator>
  <cp:lastModifiedBy>jf</cp:lastModifiedBy>
  <cp:revision>29</cp:revision>
  <cp:lastPrinted>2012-01-19T08:37:06Z</cp:lastPrinted>
  <dcterms:created xsi:type="dcterms:W3CDTF">2017-05-29T07:16:32Z</dcterms:created>
  <dcterms:modified xsi:type="dcterms:W3CDTF">2021-12-03T10:15:55Z</dcterms:modified>
</cp:coreProperties>
</file>