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2" r:id="rId2"/>
    <p:sldId id="376" r:id="rId3"/>
    <p:sldId id="377" r:id="rId4"/>
    <p:sldId id="378" r:id="rId5"/>
    <p:sldId id="379" r:id="rId6"/>
    <p:sldId id="380" r:id="rId7"/>
  </p:sldIdLst>
  <p:sldSz cx="9144000" cy="6858000" type="screen4x3"/>
  <p:notesSz cx="6797675" cy="992663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5pPr>
    <a:lvl6pPr marL="2286000" algn="l" defTabSz="914400" rtl="0" eaLnBrk="1" latinLnBrk="0" hangingPunct="1"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6pPr>
    <a:lvl7pPr marL="2743200" algn="l" defTabSz="914400" rtl="0" eaLnBrk="1" latinLnBrk="0" hangingPunct="1"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7pPr>
    <a:lvl8pPr marL="3200400" algn="l" defTabSz="914400" rtl="0" eaLnBrk="1" latinLnBrk="0" hangingPunct="1"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8pPr>
    <a:lvl9pPr marL="3657600" algn="l" defTabSz="914400" rtl="0" eaLnBrk="1" latinLnBrk="0" hangingPunct="1"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CFFFF"/>
    <a:srgbClr val="002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59" autoAdjust="0"/>
    <p:restoredTop sz="91071" autoAdjust="0"/>
  </p:normalViewPr>
  <p:slideViewPr>
    <p:cSldViewPr>
      <p:cViewPr varScale="1">
        <p:scale>
          <a:sx n="98" d="100"/>
          <a:sy n="98" d="100"/>
        </p:scale>
        <p:origin x="175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787DAD47-B281-9A43-9FCE-2331D600BBA1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  <p:pic>
        <p:nvPicPr>
          <p:cNvPr id="4102" name="Picture 6" descr="NORUT_blå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963" y="9429750"/>
            <a:ext cx="284162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33475" y="0"/>
            <a:ext cx="22653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398838" y="0"/>
            <a:ext cx="22653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Click to edit Master text styles</a:t>
            </a:r>
          </a:p>
          <a:p>
            <a:pPr lvl="1"/>
            <a:r>
              <a:rPr lang="nb-NO" noProof="0"/>
              <a:t>Second level</a:t>
            </a:r>
          </a:p>
          <a:p>
            <a:pPr lvl="2"/>
            <a:r>
              <a:rPr lang="nb-NO" noProof="0"/>
              <a:t>Third level</a:t>
            </a:r>
          </a:p>
          <a:p>
            <a:pPr lvl="3"/>
            <a:r>
              <a:rPr lang="nb-NO" noProof="0"/>
              <a:t>Fourth level</a:t>
            </a:r>
          </a:p>
          <a:p>
            <a:pPr lvl="4"/>
            <a:r>
              <a:rPr lang="nb-NO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906463" y="9429750"/>
            <a:ext cx="24923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98838" y="9429750"/>
            <a:ext cx="21145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BBC50878-4FA9-7141-B262-B50C067C78A0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  <p:pic>
        <p:nvPicPr>
          <p:cNvPr id="3080" name="Picture 9" descr="NORUT_blå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588" y="9429750"/>
            <a:ext cx="284162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D0AF74FE-11EA-5343-AE18-E63DF6B3B433}" type="slidenum">
              <a:rPr lang="nb-NO" altLang="nb-NO"/>
              <a:pPr>
                <a:spcBef>
                  <a:spcPct val="0"/>
                </a:spcBef>
              </a:pPr>
              <a:t>1</a:t>
            </a:fld>
            <a:endParaRPr lang="nb-NO" altLang="nb-NO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nb-NO">
              <a:ea typeface="ヒラギノ角ゴ Pro W3" charset="-128"/>
              <a:cs typeface="ヒラギノ角ゴ Pro W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/>
        </p:nvSpPr>
        <p:spPr bwMode="auto">
          <a:xfrm flipH="1">
            <a:off x="419100" y="6248400"/>
            <a:ext cx="83058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i-FI"/>
          </a:p>
        </p:txBody>
      </p:sp>
      <p:pic>
        <p:nvPicPr>
          <p:cNvPr id="5" name="Picture 14" descr="NORUTnorthern_blå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370638"/>
            <a:ext cx="11049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4338" y="1524000"/>
            <a:ext cx="8310562" cy="7620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609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68540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1F86B-2E13-EB48-A8B8-F764F9FD369C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58859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02425" y="152400"/>
            <a:ext cx="2132013" cy="60198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5225" cy="60198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F0323-FFD8-9E4A-BF64-40F671494514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151662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29638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414338" y="1752600"/>
            <a:ext cx="4078287" cy="4419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5025" y="1752600"/>
            <a:ext cx="4079875" cy="4419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AA743-ECA4-CD4F-AF24-D4DA2AC86D63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721258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29638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14338" y="1752600"/>
            <a:ext cx="4078287" cy="4419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645025" y="1752600"/>
            <a:ext cx="4079875" cy="4419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CC0D8-259A-AC46-BA57-C9103940E4B4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788477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/>
          </p:nvPr>
        </p:nvSpPr>
        <p:spPr>
          <a:xfrm>
            <a:off x="304800" y="152400"/>
            <a:ext cx="8529638" cy="60198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8E454-8C87-DE4C-A982-BB044155CD65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07205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29638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abell 2"/>
          <p:cNvSpPr>
            <a:spLocks noGrp="1"/>
          </p:cNvSpPr>
          <p:nvPr>
            <p:ph type="tbl" idx="1"/>
          </p:nvPr>
        </p:nvSpPr>
        <p:spPr>
          <a:xfrm>
            <a:off x="414338" y="1752600"/>
            <a:ext cx="8310562" cy="4419600"/>
          </a:xfrm>
        </p:spPr>
        <p:txBody>
          <a:bodyPr/>
          <a:lstStyle/>
          <a:p>
            <a:pPr lvl="0"/>
            <a:endParaRPr lang="nb-NO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BD3C6-30ED-0940-B342-2F8FBF09A6AB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6790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91B2E-00E5-DB41-9B5C-5D9B7F164B99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85521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97FF2-CBED-D748-ADD3-D3F8E0D9B67C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50529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14338" y="1752600"/>
            <a:ext cx="4078287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5025" y="1752600"/>
            <a:ext cx="4079875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2A960-16AD-5349-B2C2-445C13A94FA1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363061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38061-4FDB-0649-81E3-43BDDF9A6E62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76206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2FAF1-7B1B-2F45-B767-1748EC90EFA8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20469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2BD72-EDA1-D143-9019-C0D916E3E3EE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809427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EACEA-EAC2-1047-B52E-0800C9191E0F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882353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C3E2F-C956-8D42-937C-AB2753C2D1C9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13946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296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752600"/>
            <a:ext cx="8310562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91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2"/>
                </a:solidFill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24100" y="6400800"/>
            <a:ext cx="2438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2"/>
                </a:solidFill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762500" y="64008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81E49ED2-DAD0-F74F-B1B5-C6D8EE2F1503}" type="slidenum">
              <a:rPr lang="nb-NO" altLang="nb-NO"/>
              <a:pPr>
                <a:defRPr/>
              </a:pPr>
              <a:t>‹Nr.›</a:t>
            </a:fld>
            <a:endParaRPr lang="nb-NO" altLang="nb-NO"/>
          </a:p>
        </p:txBody>
      </p:sp>
      <p:sp>
        <p:nvSpPr>
          <p:cNvPr id="1031" name="Line 9"/>
          <p:cNvSpPr>
            <a:spLocks noChangeShapeType="1"/>
          </p:cNvSpPr>
          <p:nvPr/>
        </p:nvSpPr>
        <p:spPr bwMode="auto">
          <a:xfrm flipH="1">
            <a:off x="419100" y="6248400"/>
            <a:ext cx="83058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i-FI"/>
          </a:p>
        </p:txBody>
      </p:sp>
      <p:pic>
        <p:nvPicPr>
          <p:cNvPr id="1032" name="Picture 16" descr="NORUTnorthern_blå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370638"/>
            <a:ext cx="11049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ヒラギノ角ゴ Pro W3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  <a:cs typeface="ヒラギノ角ゴ Pro W3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  <a:cs typeface="ヒラギノ角ゴ Pro W3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  <a:cs typeface="ヒラギノ角ゴ Pro W3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  <a:cs typeface="ヒラギノ角ゴ Pro W3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4338" y="620713"/>
            <a:ext cx="8310562" cy="5184775"/>
          </a:xfrm>
        </p:spPr>
        <p:txBody>
          <a:bodyPr/>
          <a:lstStyle/>
          <a:p>
            <a:pPr eaLnBrk="1" hangingPunct="1"/>
            <a:br>
              <a:rPr lang="en-US" altLang="nb-NO">
                <a:cs typeface="ヒラギノ角ゴ Pro W3" charset="-128"/>
              </a:rPr>
            </a:br>
            <a:r>
              <a:rPr lang="en-US" altLang="nb-NO">
                <a:cs typeface="ヒラギノ角ゴ Pro W3" charset="-128"/>
              </a:rPr>
              <a:t>Norut Narvik</a:t>
            </a:r>
            <a:br>
              <a:rPr lang="en-US" altLang="nb-NO">
                <a:cs typeface="ヒラギノ角ゴ Pro W3" charset="-128"/>
              </a:rPr>
            </a:br>
            <a:r>
              <a:rPr lang="en-US" altLang="nb-NO">
                <a:cs typeface="ヒラギノ角ゴ Pro W3" charset="-128"/>
              </a:rPr>
              <a:t>“Energieffektivisering av bygg i arktiske kommuner”</a:t>
            </a:r>
            <a:br>
              <a:rPr lang="en-US" altLang="nb-NO">
                <a:cs typeface="ヒラギノ角ゴ Pro W3" charset="-128"/>
              </a:rPr>
            </a:br>
            <a:br>
              <a:rPr lang="en-US" altLang="nb-NO">
                <a:cs typeface="ヒラギノ角ゴ Pro W3" charset="-128"/>
              </a:rPr>
            </a:br>
            <a:r>
              <a:rPr lang="en-US" altLang="nb-NO" sz="2800">
                <a:cs typeface="ヒラギノ角ゴ Pro W3" charset="-128"/>
              </a:rPr>
              <a:t>Narvik</a:t>
            </a:r>
            <a:br>
              <a:rPr lang="en-US" altLang="nb-NO" sz="2800">
                <a:cs typeface="ヒラギノ角ゴ Pro W3" charset="-128"/>
              </a:rPr>
            </a:br>
            <a:r>
              <a:rPr lang="en-US" altLang="nb-NO" sz="2800">
                <a:cs typeface="ヒラギノ角ゴ Pro W3" charset="-128"/>
              </a:rPr>
              <a:t>15.06.17</a:t>
            </a:r>
            <a:br>
              <a:rPr lang="en-US" altLang="nb-NO">
                <a:cs typeface="ヒラギノ角ゴ Pro W3" charset="-128"/>
              </a:rPr>
            </a:br>
            <a:br>
              <a:rPr lang="en-US" altLang="nb-NO">
                <a:cs typeface="ヒラギノ角ゴ Pro W3" charset="-128"/>
              </a:rPr>
            </a:br>
            <a:r>
              <a:rPr lang="en-US" altLang="nb-NO" sz="3200">
                <a:cs typeface="ヒラギノ角ゴ Pro W3" charset="-128"/>
              </a:rPr>
              <a:t>Martin J. Megård</a:t>
            </a:r>
            <a:br>
              <a:rPr lang="nb-NO" altLang="nb-NO" sz="3200">
                <a:cs typeface="ヒラギノ角ゴ Pro W3" charset="-128"/>
              </a:rPr>
            </a:br>
            <a:endParaRPr lang="en-US" altLang="nb-NO" sz="3200">
              <a:cs typeface="ヒラギノ角ゴ Pro W3" charset="-128"/>
            </a:endParaRPr>
          </a:p>
        </p:txBody>
      </p:sp>
      <p:pic>
        <p:nvPicPr>
          <p:cNvPr id="5123" name="Bil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6308725"/>
            <a:ext cx="12985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altLang="nb-NO">
                <a:cs typeface="ヒラギノ角ゴ Pro W3" charset="-128"/>
              </a:rPr>
              <a:t>Case studier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Eksisterende bygg</a:t>
            </a:r>
          </a:p>
          <a:p>
            <a:pPr lvl="1">
              <a:defRPr/>
            </a:pPr>
            <a:r>
              <a:rPr lang="nb-NO" dirty="0"/>
              <a:t>Energisparekontrakt</a:t>
            </a:r>
          </a:p>
          <a:p>
            <a:pPr lvl="1">
              <a:defRPr/>
            </a:pPr>
            <a:r>
              <a:rPr lang="nb-NO" dirty="0"/>
              <a:t>38 renoverte kommunale bygg</a:t>
            </a:r>
          </a:p>
          <a:p>
            <a:pPr lvl="1">
              <a:defRPr/>
            </a:pPr>
            <a:r>
              <a:rPr lang="nb-NO" dirty="0"/>
              <a:t>Narvik</a:t>
            </a:r>
          </a:p>
          <a:p>
            <a:pPr lvl="1"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Lavenergi/</a:t>
            </a:r>
            <a:r>
              <a:rPr lang="nb-NO" dirty="0" err="1"/>
              <a:t>passivhusboliger</a:t>
            </a:r>
            <a:endParaRPr lang="nb-NO" dirty="0"/>
          </a:p>
          <a:p>
            <a:pPr lvl="1">
              <a:defRPr/>
            </a:pPr>
            <a:r>
              <a:rPr lang="nb-NO" dirty="0"/>
              <a:t>Enebolig av betong i </a:t>
            </a:r>
          </a:p>
          <a:p>
            <a:pPr marL="457200" lvl="1" indent="0">
              <a:buFontTx/>
              <a:buNone/>
              <a:defRPr/>
            </a:pPr>
            <a:r>
              <a:rPr lang="nb-NO" dirty="0"/>
              <a:t>     Svolvær</a:t>
            </a:r>
          </a:p>
          <a:p>
            <a:pPr lvl="1">
              <a:defRPr/>
            </a:pPr>
            <a:r>
              <a:rPr lang="nb-NO" dirty="0"/>
              <a:t>90 bindingsverkseneboliger</a:t>
            </a:r>
          </a:p>
          <a:p>
            <a:pPr marL="457200" lvl="1" indent="0">
              <a:buFontTx/>
              <a:buNone/>
              <a:defRPr/>
            </a:pPr>
            <a:r>
              <a:rPr lang="nb-NO" dirty="0"/>
              <a:t>     i  Harstad</a:t>
            </a:r>
          </a:p>
          <a:p>
            <a:pPr lvl="1">
              <a:defRPr/>
            </a:pPr>
            <a:endParaRPr lang="nb-NO" dirty="0"/>
          </a:p>
          <a:p>
            <a:pPr lvl="1">
              <a:defRPr/>
            </a:pPr>
            <a:endParaRPr lang="nb-NO" dirty="0"/>
          </a:p>
        </p:txBody>
      </p:sp>
      <p:pic>
        <p:nvPicPr>
          <p:cNvPr id="7172" name="Bild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688" y="2060575"/>
            <a:ext cx="3865562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6332538"/>
            <a:ext cx="1298575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altLang="nb-NO">
                <a:cs typeface="ヒラギノ角ゴ Pro W3" charset="-128"/>
              </a:rPr>
              <a:t>Fokusområder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Påvirkning erstatning av oljekjeler med luft-til-vann varmepumper har på termisk komfort.</a:t>
            </a:r>
          </a:p>
          <a:p>
            <a:pPr>
              <a:defRPr/>
            </a:pPr>
            <a:r>
              <a:rPr lang="nb-NO" dirty="0"/>
              <a:t>Nattsenking</a:t>
            </a:r>
          </a:p>
          <a:p>
            <a:pPr>
              <a:defRPr/>
            </a:pPr>
            <a:r>
              <a:rPr lang="nb-NO" dirty="0"/>
              <a:t>Lønnsomhet av energisparingstiltak</a:t>
            </a:r>
          </a:p>
          <a:p>
            <a:pPr>
              <a:defRPr/>
            </a:pPr>
            <a:r>
              <a:rPr lang="nb-NO" dirty="0"/>
              <a:t>Brukerpåvirkning på energiforbruk</a:t>
            </a:r>
          </a:p>
          <a:p>
            <a:pPr>
              <a:defRPr/>
            </a:pPr>
            <a:endParaRPr lang="nb-NO" dirty="0"/>
          </a:p>
          <a:p>
            <a:pPr marL="0" indent="0">
              <a:buFontTx/>
              <a:buNone/>
              <a:defRPr/>
            </a:pPr>
            <a:endParaRPr lang="nb-NO" dirty="0"/>
          </a:p>
        </p:txBody>
      </p:sp>
      <p:pic>
        <p:nvPicPr>
          <p:cNvPr id="8196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6308725"/>
            <a:ext cx="12985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altLang="nb-NO">
                <a:cs typeface="ヒラギノ角ゴ Pro W3" charset="-128"/>
              </a:rPr>
              <a:t>Metodikk</a:t>
            </a:r>
          </a:p>
        </p:txBody>
      </p:sp>
      <p:sp>
        <p:nvSpPr>
          <p:cNvPr id="9219" name="Plassholder for innhold 2"/>
          <p:cNvSpPr>
            <a:spLocks noGrp="1"/>
          </p:cNvSpPr>
          <p:nvPr>
            <p:ph idx="1"/>
          </p:nvPr>
        </p:nvSpPr>
        <p:spPr>
          <a:xfrm>
            <a:off x="414338" y="1773238"/>
            <a:ext cx="8310562" cy="4419600"/>
          </a:xfrm>
        </p:spPr>
        <p:txBody>
          <a:bodyPr/>
          <a:lstStyle/>
          <a:p>
            <a:r>
              <a:rPr lang="nb-NO" altLang="nb-NO">
                <a:cs typeface="ヒラギノ角ゴ Pro W3" charset="-128"/>
              </a:rPr>
              <a:t>Case studiet måling</a:t>
            </a:r>
          </a:p>
          <a:p>
            <a:r>
              <a:rPr lang="nb-NO" altLang="nb-NO">
                <a:cs typeface="ヒラギノ角ゴ Pro W3" charset="-128"/>
              </a:rPr>
              <a:t>Intervju</a:t>
            </a:r>
          </a:p>
          <a:p>
            <a:r>
              <a:rPr lang="nb-NO" altLang="nb-NO">
                <a:cs typeface="ヒラギノ角ゴ Pro W3" charset="-128"/>
              </a:rPr>
              <a:t>Computational fluid dynamics</a:t>
            </a:r>
          </a:p>
          <a:p>
            <a:pPr lvl="1"/>
            <a:r>
              <a:rPr lang="nb-NO" altLang="nb-NO">
                <a:cs typeface="ヒラギノ角ゴ Pro W3" charset="-128"/>
              </a:rPr>
              <a:t>COMSOL</a:t>
            </a:r>
          </a:p>
          <a:p>
            <a:r>
              <a:rPr lang="nb-NO" altLang="nb-NO">
                <a:cs typeface="ヒラギノ角ゴ Pro W3" charset="-128"/>
              </a:rPr>
              <a:t>Energisimulering av bygg</a:t>
            </a:r>
          </a:p>
          <a:p>
            <a:pPr lvl="1"/>
            <a:r>
              <a:rPr lang="nb-NO" altLang="nb-NO">
                <a:cs typeface="ヒラギノ角ゴ Pro W3" charset="-128"/>
              </a:rPr>
              <a:t>IDA ICE</a:t>
            </a:r>
          </a:p>
          <a:p>
            <a:endParaRPr lang="nb-NO" altLang="nb-NO">
              <a:cs typeface="ヒラギノ角ゴ Pro W3" charset="-128"/>
            </a:endParaRPr>
          </a:p>
          <a:p>
            <a:endParaRPr lang="nb-NO" altLang="nb-NO">
              <a:cs typeface="ヒラギノ角ゴ Pro W3" charset="-128"/>
            </a:endParaRPr>
          </a:p>
          <a:p>
            <a:endParaRPr lang="nb-NO" altLang="nb-NO">
              <a:cs typeface="ヒラギノ角ゴ Pro W3" charset="-128"/>
            </a:endParaRPr>
          </a:p>
          <a:p>
            <a:endParaRPr lang="nb-NO" altLang="nb-NO">
              <a:cs typeface="ヒラギノ角ゴ Pro W3" charset="-128"/>
            </a:endParaRPr>
          </a:p>
          <a:p>
            <a:endParaRPr lang="nb-NO" altLang="nb-NO">
              <a:cs typeface="ヒラギノ角ゴ Pro W3" charset="-128"/>
            </a:endParaRPr>
          </a:p>
          <a:p>
            <a:endParaRPr lang="nb-NO" altLang="nb-NO">
              <a:cs typeface="ヒラギノ角ゴ Pro W3" charset="-128"/>
            </a:endParaRPr>
          </a:p>
          <a:p>
            <a:pPr marL="1543050" lvl="4" indent="0">
              <a:buFontTx/>
              <a:buNone/>
            </a:pPr>
            <a:r>
              <a:rPr lang="nb-NO" altLang="nb-NO">
                <a:cs typeface="ヒラギノ角ゴ Pro W3" charset="-128"/>
              </a:rPr>
              <a:t>				</a:t>
            </a:r>
          </a:p>
        </p:txBody>
      </p:sp>
      <p:pic>
        <p:nvPicPr>
          <p:cNvPr id="9220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6308725"/>
            <a:ext cx="12985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Bil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475" y="2205038"/>
            <a:ext cx="2987675" cy="195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Bild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6381750"/>
            <a:ext cx="4886325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altLang="nb-NO">
                <a:cs typeface="ヒラギノ角ゴ Pro W3" charset="-128"/>
              </a:rPr>
              <a:t>Forventet resultat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Samle kunnskap og erfaring fra kommuner</a:t>
            </a:r>
          </a:p>
          <a:p>
            <a:pPr>
              <a:defRPr/>
            </a:pPr>
            <a:r>
              <a:rPr lang="nb-NO" dirty="0"/>
              <a:t>Prestasjoner til varmepumper i høytempererte vannbårne varmesystem</a:t>
            </a:r>
          </a:p>
          <a:p>
            <a:pPr>
              <a:defRPr/>
            </a:pPr>
            <a:r>
              <a:rPr lang="nb-NO" dirty="0"/>
              <a:t>Strategi for nattsenking av temperatur</a:t>
            </a:r>
          </a:p>
          <a:p>
            <a:pPr>
              <a:defRPr/>
            </a:pPr>
            <a:r>
              <a:rPr lang="nb-NO" dirty="0"/>
              <a:t>Identifisere beste og «neste» praksis for renovering av bygg</a:t>
            </a:r>
          </a:p>
          <a:p>
            <a:pPr>
              <a:defRPr/>
            </a:pPr>
            <a:r>
              <a:rPr lang="nb-NO" dirty="0"/>
              <a:t>Rapport om innbyggeres påvirkning på energiforbruk i bygg</a:t>
            </a:r>
          </a:p>
          <a:p>
            <a:pPr marL="0" indent="0">
              <a:buFontTx/>
              <a:buNone/>
              <a:defRPr/>
            </a:pPr>
            <a:endParaRPr lang="nb-NO" dirty="0"/>
          </a:p>
          <a:p>
            <a:pPr>
              <a:defRPr/>
            </a:pPr>
            <a:endParaRPr lang="nb-NO" dirty="0"/>
          </a:p>
        </p:txBody>
      </p:sp>
      <p:pic>
        <p:nvPicPr>
          <p:cNvPr id="1024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275" y="6308725"/>
            <a:ext cx="12985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tel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29638" cy="6705600"/>
          </a:xfrm>
        </p:spPr>
        <p:txBody>
          <a:bodyPr/>
          <a:lstStyle/>
          <a:p>
            <a:pPr algn="ctr"/>
            <a:r>
              <a:rPr lang="nb-NO" altLang="nb-NO">
                <a:cs typeface="ヒラギノ角ゴ Pro W3" charset="-128"/>
              </a:rPr>
              <a:t>Thank you!</a:t>
            </a:r>
            <a:br>
              <a:rPr lang="nb-NO" altLang="nb-NO">
                <a:cs typeface="ヒラギノ角ゴ Pro W3" charset="-128"/>
              </a:rPr>
            </a:br>
            <a:br>
              <a:rPr lang="nb-NO" altLang="nb-NO">
                <a:cs typeface="ヒラギノ角ゴ Pro W3" charset="-128"/>
              </a:rPr>
            </a:br>
            <a:br>
              <a:rPr lang="nb-NO" altLang="nb-NO">
                <a:cs typeface="ヒラギノ角ゴ Pro W3" charset="-128"/>
              </a:rPr>
            </a:br>
            <a:endParaRPr lang="nb-NO" altLang="nb-NO">
              <a:cs typeface="ヒラギノ角ゴ Pro W3" charset="-128"/>
            </a:endParaRPr>
          </a:p>
        </p:txBody>
      </p:sp>
      <p:pic>
        <p:nvPicPr>
          <p:cNvPr id="11267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6308725"/>
            <a:ext cx="12985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orut">
  <a:themeElements>
    <a:clrScheme name="">
      <a:dk1>
        <a:srgbClr val="002168"/>
      </a:dk1>
      <a:lt1>
        <a:srgbClr val="FFFFFF"/>
      </a:lt1>
      <a:dk2>
        <a:srgbClr val="002168"/>
      </a:dk2>
      <a:lt2>
        <a:srgbClr val="002168"/>
      </a:lt2>
      <a:accent1>
        <a:srgbClr val="FFFFFF"/>
      </a:accent1>
      <a:accent2>
        <a:srgbClr val="720074"/>
      </a:accent2>
      <a:accent3>
        <a:srgbClr val="FFFFFF"/>
      </a:accent3>
      <a:accent4>
        <a:srgbClr val="001B58"/>
      </a:accent4>
      <a:accent5>
        <a:srgbClr val="FFFFFF"/>
      </a:accent5>
      <a:accent6>
        <a:srgbClr val="670068"/>
      </a:accent6>
      <a:hlink>
        <a:srgbClr val="118722"/>
      </a:hlink>
      <a:folHlink>
        <a:srgbClr val="655304"/>
      </a:folHlink>
    </a:clrScheme>
    <a:fontScheme name="Office-tema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16" charset="-128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2395"/>
        </a:dk2>
        <a:lt2>
          <a:srgbClr val="808080"/>
        </a:lt2>
        <a:accent1>
          <a:srgbClr val="002395"/>
        </a:accent1>
        <a:accent2>
          <a:srgbClr val="720074"/>
        </a:accent2>
        <a:accent3>
          <a:srgbClr val="FFFFFF"/>
        </a:accent3>
        <a:accent4>
          <a:srgbClr val="000000"/>
        </a:accent4>
        <a:accent5>
          <a:srgbClr val="AAACC8"/>
        </a:accent5>
        <a:accent6>
          <a:srgbClr val="670068"/>
        </a:accent6>
        <a:hlink>
          <a:srgbClr val="118722"/>
        </a:hlink>
        <a:folHlink>
          <a:srgbClr val="C9A90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2395"/>
        </a:dk1>
        <a:lt1>
          <a:srgbClr val="FFFFFF"/>
        </a:lt1>
        <a:dk2>
          <a:srgbClr val="002395"/>
        </a:dk2>
        <a:lt2>
          <a:srgbClr val="000A83"/>
        </a:lt2>
        <a:accent1>
          <a:srgbClr val="FFFFFF"/>
        </a:accent1>
        <a:accent2>
          <a:srgbClr val="720074"/>
        </a:accent2>
        <a:accent3>
          <a:srgbClr val="FFFFFF"/>
        </a:accent3>
        <a:accent4>
          <a:srgbClr val="001C7E"/>
        </a:accent4>
        <a:accent5>
          <a:srgbClr val="FFFFFF"/>
        </a:accent5>
        <a:accent6>
          <a:srgbClr val="670068"/>
        </a:accent6>
        <a:hlink>
          <a:srgbClr val="118722"/>
        </a:hlink>
        <a:folHlink>
          <a:srgbClr val="6553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Norut</Template>
  <TotalTime>0</TotalTime>
  <Words>132</Words>
  <Application>Microsoft Office PowerPoint</Application>
  <PresentationFormat>Bildschirmpräsentation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Arial</vt:lpstr>
      <vt:lpstr>Norut</vt:lpstr>
      <vt:lpstr> Norut Narvik “Energieffektivisering av bygg i arktiske kommuner”  Narvik 15.06.17  Martin J. Megård </vt:lpstr>
      <vt:lpstr>Case studier</vt:lpstr>
      <vt:lpstr>Fokusområder</vt:lpstr>
      <vt:lpstr>Metodikk</vt:lpstr>
      <vt:lpstr>Forventet resultat</vt:lpstr>
      <vt:lpstr>Thank you!   </vt:lpstr>
    </vt:vector>
  </TitlesOfParts>
  <Company>Reibo A/S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Klikk her for å legge inn tittel</dc:title>
  <dc:creator>Ross Wakelin</dc:creator>
  <cp:lastModifiedBy>jf</cp:lastModifiedBy>
  <cp:revision>134</cp:revision>
  <cp:lastPrinted>2011-03-04T14:09:23Z</cp:lastPrinted>
  <dcterms:created xsi:type="dcterms:W3CDTF">2008-04-08T08:07:35Z</dcterms:created>
  <dcterms:modified xsi:type="dcterms:W3CDTF">2021-12-03T10:20:29Z</dcterms:modified>
</cp:coreProperties>
</file>