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799763" cy="7559675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0"/>
    <p:restoredTop sz="84895"/>
  </p:normalViewPr>
  <p:slideViewPr>
    <p:cSldViewPr snapToGrid="0" snapToObjects="1">
      <p:cViewPr varScale="1">
        <p:scale>
          <a:sx n="83" d="100"/>
          <a:sy n="83" d="100"/>
        </p:scale>
        <p:origin x="19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ACBA-F1F5-6645-B5D6-BAAA7F2B076B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225C-E745-6640-97EA-A408CD947A8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60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databanken.no/Pages/18777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rtsdatabanken.no/Pages/13346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Texten</a:t>
            </a:r>
            <a:r>
              <a:rPr lang="nb-NO" dirty="0"/>
              <a:t> </a:t>
            </a:r>
            <a:r>
              <a:rPr lang="nb-NO" dirty="0" err="1"/>
              <a:t>till</a:t>
            </a:r>
            <a:r>
              <a:rPr lang="nb-NO" dirty="0"/>
              <a:t> </a:t>
            </a:r>
            <a:r>
              <a:rPr lang="nb-NO" dirty="0" err="1"/>
              <a:t>denna</a:t>
            </a:r>
            <a:r>
              <a:rPr lang="nb-NO" dirty="0"/>
              <a:t> </a:t>
            </a:r>
            <a:r>
              <a:rPr lang="nb-NO" dirty="0" err="1"/>
              <a:t>presentation</a:t>
            </a:r>
            <a:r>
              <a:rPr lang="nb-NO" dirty="0"/>
              <a:t> om </a:t>
            </a:r>
            <a:r>
              <a:rPr lang="nb-NO" dirty="0" err="1"/>
              <a:t>fjällrävens</a:t>
            </a:r>
            <a:r>
              <a:rPr lang="nb-NO" dirty="0"/>
              <a:t> biologi</a:t>
            </a:r>
            <a:r>
              <a:rPr lang="nb-NO" baseline="0" dirty="0"/>
              <a:t> </a:t>
            </a:r>
            <a:r>
              <a:rPr lang="nb-NO" baseline="0" dirty="0" err="1"/>
              <a:t>är</a:t>
            </a:r>
            <a:r>
              <a:rPr lang="nb-NO" baseline="0" dirty="0"/>
              <a:t> </a:t>
            </a:r>
            <a:r>
              <a:rPr lang="nb-NO" baseline="0" dirty="0" err="1"/>
              <a:t>hämtad</a:t>
            </a:r>
            <a:r>
              <a:rPr lang="nb-NO" baseline="0" dirty="0"/>
              <a:t> </a:t>
            </a:r>
            <a:r>
              <a:rPr lang="nb-NO" baseline="0" dirty="0" err="1"/>
              <a:t>från</a:t>
            </a:r>
            <a:r>
              <a:rPr lang="nb-NO" baseline="0" dirty="0"/>
              <a:t> </a:t>
            </a:r>
          </a:p>
          <a:p>
            <a:r>
              <a:rPr lang="nb-NO" dirty="0"/>
              <a:t>http://</a:t>
            </a:r>
            <a:r>
              <a:rPr lang="nb-NO" dirty="0" err="1"/>
              <a:t>www.artsdatabanken.no</a:t>
            </a:r>
            <a:r>
              <a:rPr lang="nb-NO" dirty="0"/>
              <a:t>/Pages/180944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384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Toppår i </a:t>
            </a:r>
            <a:r>
              <a:rPr lang="nb-NO" dirty="0" err="1">
                <a:effectLst/>
              </a:rPr>
              <a:t>smågnagarbestånden</a:t>
            </a:r>
            <a:r>
              <a:rPr lang="nb-NO" dirty="0">
                <a:effectLst/>
              </a:rPr>
              <a:t> ger en enorm </a:t>
            </a:r>
            <a:r>
              <a:rPr lang="nb-NO" dirty="0" err="1">
                <a:effectLst/>
              </a:rPr>
              <a:t>ökning</a:t>
            </a:r>
            <a:r>
              <a:rPr lang="nb-NO" dirty="0">
                <a:effectLst/>
              </a:rPr>
              <a:t> av </a:t>
            </a:r>
            <a:r>
              <a:rPr lang="nb-NO" dirty="0" err="1">
                <a:effectLst/>
              </a:rPr>
              <a:t>tillgången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föda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vilket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fjällrävsbestånden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svarar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genom</a:t>
            </a:r>
            <a:r>
              <a:rPr lang="nb-NO" dirty="0">
                <a:effectLst/>
              </a:rPr>
              <a:t> att få </a:t>
            </a:r>
            <a:r>
              <a:rPr lang="nb-NO" dirty="0" err="1">
                <a:effectLst/>
              </a:rPr>
              <a:t>många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stora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kullar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ofta</a:t>
            </a:r>
            <a:r>
              <a:rPr lang="nb-NO" dirty="0">
                <a:effectLst/>
              </a:rPr>
              <a:t> med 6-12 </a:t>
            </a:r>
            <a:r>
              <a:rPr lang="nb-NO" dirty="0" err="1">
                <a:effectLst/>
              </a:rPr>
              <a:t>valpar</a:t>
            </a:r>
            <a:r>
              <a:rPr lang="nb-NO" dirty="0">
                <a:effectLst/>
              </a:rPr>
              <a:t> per kull. </a:t>
            </a:r>
            <a:r>
              <a:rPr lang="nb-NO" dirty="0" err="1">
                <a:effectLst/>
              </a:rPr>
              <a:t>Rekordet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16. 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År med få </a:t>
            </a:r>
            <a:r>
              <a:rPr lang="nb-NO" dirty="0" err="1">
                <a:effectLst/>
              </a:rPr>
              <a:t>smågnagare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föds</a:t>
            </a:r>
            <a:r>
              <a:rPr lang="nb-NO" dirty="0">
                <a:effectLst/>
              </a:rPr>
              <a:t> få eller inga </a:t>
            </a:r>
            <a:r>
              <a:rPr lang="nb-NO" dirty="0" err="1">
                <a:effectLst/>
              </a:rPr>
              <a:t>fjällrävsvalpar</a:t>
            </a:r>
            <a:r>
              <a:rPr lang="nb-NO" dirty="0">
                <a:effectLst/>
              </a:rPr>
              <a:t>.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164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effectLst/>
              </a:rPr>
              <a:t>Redan</a:t>
            </a:r>
            <a:r>
              <a:rPr lang="nb-NO" dirty="0">
                <a:effectLst/>
              </a:rPr>
              <a:t> vid 10-12 </a:t>
            </a:r>
            <a:r>
              <a:rPr lang="nb-NO" dirty="0" err="1">
                <a:effectLst/>
              </a:rPr>
              <a:t>veckors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ålder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börjar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valparna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ge</a:t>
            </a:r>
            <a:r>
              <a:rPr lang="nb-NO" dirty="0">
                <a:effectLst/>
              </a:rPr>
              <a:t> sig </a:t>
            </a:r>
            <a:r>
              <a:rPr lang="nb-NO" dirty="0" err="1">
                <a:effectLst/>
              </a:rPr>
              <a:t>iväg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långa</a:t>
            </a:r>
            <a:r>
              <a:rPr lang="nb-NO" dirty="0">
                <a:effectLst/>
              </a:rPr>
              <a:t> turer </a:t>
            </a:r>
            <a:r>
              <a:rPr lang="nb-NO" dirty="0" err="1">
                <a:effectLst/>
              </a:rPr>
              <a:t>från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lyan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Oftast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lämnar</a:t>
            </a:r>
            <a:r>
              <a:rPr lang="nb-NO" dirty="0">
                <a:effectLst/>
              </a:rPr>
              <a:t> de </a:t>
            </a:r>
            <a:r>
              <a:rPr lang="nb-NO" dirty="0" err="1">
                <a:effectLst/>
              </a:rPr>
              <a:t>lyan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hösten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söka</a:t>
            </a:r>
            <a:r>
              <a:rPr lang="nb-NO" dirty="0">
                <a:effectLst/>
              </a:rPr>
              <a:t> en partner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etablera</a:t>
            </a:r>
            <a:r>
              <a:rPr lang="nb-NO" dirty="0">
                <a:effectLst/>
              </a:rPr>
              <a:t> en egen lya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revir.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effectLst/>
              </a:rPr>
              <a:t>Dödligheten</a:t>
            </a:r>
            <a:r>
              <a:rPr lang="nb-NO" dirty="0">
                <a:effectLst/>
              </a:rPr>
              <a:t> bland </a:t>
            </a:r>
            <a:r>
              <a:rPr lang="nb-NO" dirty="0" err="1">
                <a:effectLst/>
              </a:rPr>
              <a:t>fjällrävsvalpar</a:t>
            </a:r>
            <a:r>
              <a:rPr lang="nb-NO" dirty="0">
                <a:effectLst/>
              </a:rPr>
              <a:t> kan vara </a:t>
            </a:r>
            <a:r>
              <a:rPr lang="nb-NO" dirty="0" err="1">
                <a:effectLst/>
              </a:rPr>
              <a:t>mycket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hög</a:t>
            </a:r>
            <a:r>
              <a:rPr lang="nb-NO" dirty="0">
                <a:effectLst/>
              </a:rPr>
              <a:t>: </a:t>
            </a:r>
            <a:r>
              <a:rPr lang="nb-NO" dirty="0" err="1">
                <a:effectLst/>
              </a:rPr>
              <a:t>upp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80 </a:t>
            </a:r>
            <a:r>
              <a:rPr lang="nb-NO" dirty="0" err="1">
                <a:effectLst/>
              </a:rPr>
              <a:t>procent</a:t>
            </a:r>
            <a:r>
              <a:rPr lang="nb-NO" dirty="0">
                <a:effectLst/>
              </a:rPr>
              <a:t> under det </a:t>
            </a:r>
            <a:r>
              <a:rPr lang="nb-NO" dirty="0" err="1">
                <a:effectLst/>
              </a:rPr>
              <a:t>första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levnadsåret</a:t>
            </a:r>
            <a:r>
              <a:rPr lang="nb-NO" dirty="0">
                <a:effectLst/>
              </a:rPr>
              <a:t> om </a:t>
            </a:r>
            <a:r>
              <a:rPr lang="nb-NO" dirty="0" err="1">
                <a:effectLst/>
              </a:rPr>
              <a:t>lämmelbestånden</a:t>
            </a:r>
            <a:r>
              <a:rPr lang="nb-NO" dirty="0">
                <a:effectLst/>
              </a:rPr>
              <a:t> går </a:t>
            </a:r>
            <a:r>
              <a:rPr lang="nb-NO" dirty="0" err="1">
                <a:effectLst/>
              </a:rPr>
              <a:t>ner</a:t>
            </a:r>
            <a:r>
              <a:rPr lang="nb-NO" dirty="0">
                <a:effectLst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effectLst/>
              </a:rPr>
              <a:t>Genomsnittlig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livslängd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ca</a:t>
            </a:r>
            <a:r>
              <a:rPr lang="nb-NO" dirty="0">
                <a:effectLst/>
              </a:rPr>
              <a:t> 5-8 år, men vissa </a:t>
            </a:r>
            <a:r>
              <a:rPr lang="nb-NO" dirty="0" err="1">
                <a:effectLst/>
              </a:rPr>
              <a:t>fjällrävar</a:t>
            </a:r>
            <a:r>
              <a:rPr lang="nb-NO" dirty="0">
                <a:effectLst/>
              </a:rPr>
              <a:t> blir </a:t>
            </a:r>
            <a:r>
              <a:rPr lang="nb-NO" dirty="0" err="1">
                <a:effectLst/>
              </a:rPr>
              <a:t>äldre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upp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10-12 år. 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981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ffectLst/>
              </a:rPr>
              <a:t>Den </a:t>
            </a:r>
            <a:r>
              <a:rPr lang="nb-NO" dirty="0" err="1">
                <a:effectLst/>
              </a:rPr>
              <a:t>viktigaste</a:t>
            </a:r>
            <a:r>
              <a:rPr lang="nb-NO" dirty="0">
                <a:effectLst/>
              </a:rPr>
              <a:t> konkurrenten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rödräven</a:t>
            </a:r>
            <a:r>
              <a:rPr lang="nb-NO" dirty="0">
                <a:effectLst/>
              </a:rPr>
              <a:t>, som </a:t>
            </a:r>
            <a:r>
              <a:rPr lang="nb-NO" dirty="0" err="1">
                <a:effectLst/>
              </a:rPr>
              <a:t>konkurrerar</a:t>
            </a:r>
            <a:r>
              <a:rPr lang="nb-NO" dirty="0">
                <a:effectLst/>
              </a:rPr>
              <a:t> om både mat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lyor</a:t>
            </a:r>
            <a:r>
              <a:rPr lang="nb-NO" dirty="0">
                <a:effectLst/>
              </a:rPr>
              <a:t>. Den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nästan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dubbelt</a:t>
            </a:r>
            <a:r>
              <a:rPr lang="nb-NO" dirty="0">
                <a:effectLst/>
              </a:rPr>
              <a:t> så stor som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kan både jaga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döda</a:t>
            </a:r>
            <a:r>
              <a:rPr lang="nb-NO" dirty="0">
                <a:effectLst/>
              </a:rPr>
              <a:t> en </a:t>
            </a:r>
            <a:r>
              <a:rPr lang="nb-NO" dirty="0" err="1">
                <a:effectLst/>
              </a:rPr>
              <a:t>fjällräv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Dessutom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byte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större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rovdjur</a:t>
            </a:r>
            <a:r>
              <a:rPr lang="nb-NO" dirty="0">
                <a:effectLst/>
              </a:rPr>
              <a:t> som </a:t>
            </a:r>
            <a:r>
              <a:rPr lang="nb-NO" dirty="0" err="1">
                <a:effectLst/>
              </a:rPr>
              <a:t>järv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kungsörn</a:t>
            </a:r>
            <a:r>
              <a:rPr lang="nb-NO" dirty="0">
                <a:effectLst/>
              </a:rPr>
              <a:t>.</a:t>
            </a:r>
            <a:endParaRPr lang="nb-NO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8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liten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kompakt, med korta ben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små </a:t>
            </a:r>
            <a:r>
              <a:rPr lang="nb-NO" dirty="0" err="1">
                <a:effectLst/>
              </a:rPr>
              <a:t>avrudade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öron</a:t>
            </a:r>
            <a:r>
              <a:rPr lang="nb-NO" dirty="0">
                <a:effectLst/>
              </a:rPr>
              <a:t>. En </a:t>
            </a:r>
            <a:r>
              <a:rPr lang="nb-NO" dirty="0" err="1">
                <a:effectLst/>
              </a:rPr>
              <a:t>vuxen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väger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mellan</a:t>
            </a:r>
            <a:r>
              <a:rPr lang="nb-NO" dirty="0">
                <a:effectLst/>
              </a:rPr>
              <a:t> 2,5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5 kg. Hannen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oftast</a:t>
            </a:r>
            <a:r>
              <a:rPr lang="nb-NO" dirty="0">
                <a:effectLst/>
              </a:rPr>
              <a:t> lite </a:t>
            </a:r>
            <a:r>
              <a:rPr lang="nb-NO" dirty="0" err="1">
                <a:effectLst/>
              </a:rPr>
              <a:t>större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honan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Vikten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varierar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också</a:t>
            </a:r>
            <a:r>
              <a:rPr lang="nb-NO" dirty="0">
                <a:effectLst/>
              </a:rPr>
              <a:t> under året, </a:t>
            </a:r>
            <a:r>
              <a:rPr lang="nb-NO" dirty="0" err="1">
                <a:effectLst/>
              </a:rPr>
              <a:t>eftersom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lagrar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rejäla</a:t>
            </a:r>
            <a:r>
              <a:rPr lang="nb-NO" dirty="0">
                <a:effectLst/>
              </a:rPr>
              <a:t> fettreserver i kroppen på </a:t>
            </a:r>
            <a:r>
              <a:rPr lang="nb-NO" dirty="0" err="1">
                <a:effectLst/>
              </a:rPr>
              <a:t>hösten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att klara sig under </a:t>
            </a:r>
            <a:r>
              <a:rPr lang="nb-NO" dirty="0" err="1">
                <a:effectLst/>
              </a:rPr>
              <a:t>vintern</a:t>
            </a:r>
            <a:r>
              <a:rPr lang="nb-NO" dirty="0">
                <a:effectLst/>
              </a:rPr>
              <a:t>.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16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Det finns </a:t>
            </a:r>
            <a:r>
              <a:rPr lang="nb-NO" dirty="0" err="1">
                <a:effectLst/>
              </a:rPr>
              <a:t>två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färgevarianter</a:t>
            </a:r>
            <a:r>
              <a:rPr lang="nb-NO" dirty="0">
                <a:effectLst/>
              </a:rPr>
              <a:t> av </a:t>
            </a:r>
            <a:r>
              <a:rPr lang="nb-NO" dirty="0" err="1">
                <a:effectLst/>
              </a:rPr>
              <a:t>fjällräv</a:t>
            </a:r>
            <a:r>
              <a:rPr lang="nb-NO" dirty="0">
                <a:effectLst/>
              </a:rPr>
              <a:t>, en vit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en blå. På </a:t>
            </a:r>
            <a:r>
              <a:rPr lang="nb-NO" dirty="0" err="1">
                <a:effectLst/>
              </a:rPr>
              <a:t>sommaren</a:t>
            </a:r>
            <a:r>
              <a:rPr lang="nb-NO" dirty="0">
                <a:effectLst/>
              </a:rPr>
              <a:t> byter </a:t>
            </a:r>
            <a:r>
              <a:rPr lang="nb-NO" dirty="0" err="1">
                <a:effectLst/>
              </a:rPr>
              <a:t>rävarna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päls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därmed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också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färg</a:t>
            </a:r>
            <a:r>
              <a:rPr lang="nb-NO" dirty="0">
                <a:effectLst/>
              </a:rPr>
              <a:t>. Den vita blir då brun, med </a:t>
            </a:r>
            <a:r>
              <a:rPr lang="nb-NO" dirty="0" err="1">
                <a:effectLst/>
              </a:rPr>
              <a:t>gulvita</a:t>
            </a:r>
            <a:r>
              <a:rPr lang="nb-NO" dirty="0">
                <a:effectLst/>
              </a:rPr>
              <a:t> partier på </a:t>
            </a:r>
            <a:r>
              <a:rPr lang="nb-NO" dirty="0" err="1">
                <a:effectLst/>
              </a:rPr>
              <a:t>undersidan</a:t>
            </a:r>
            <a:r>
              <a:rPr lang="nb-NO" dirty="0">
                <a:effectLst/>
              </a:rPr>
              <a:t> av kroppen. Den blå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har </a:t>
            </a:r>
            <a:r>
              <a:rPr lang="nb-NO" dirty="0" err="1">
                <a:effectLst/>
              </a:rPr>
              <a:t>enfärgat</a:t>
            </a:r>
            <a:r>
              <a:rPr lang="nb-NO" dirty="0">
                <a:effectLst/>
              </a:rPr>
              <a:t> brun </a:t>
            </a:r>
            <a:r>
              <a:rPr lang="nb-NO" dirty="0" err="1">
                <a:effectLst/>
              </a:rPr>
              <a:t>sommardräkt</a:t>
            </a:r>
            <a:r>
              <a:rPr lang="nb-NO" dirty="0">
                <a:effectLst/>
              </a:rPr>
              <a:t>. Ibland ser man </a:t>
            </a:r>
            <a:r>
              <a:rPr lang="nb-NO" dirty="0" err="1">
                <a:effectLst/>
              </a:rPr>
              <a:t>också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sandfärgade</a:t>
            </a:r>
            <a:r>
              <a:rPr lang="nb-NO" dirty="0">
                <a:effectLst/>
              </a:rPr>
              <a:t> </a:t>
            </a:r>
            <a:r>
              <a:rPr lang="nb-NO" baseline="0" dirty="0" err="1">
                <a:effectLst/>
              </a:rPr>
              <a:t>fjällrävar</a:t>
            </a:r>
            <a:r>
              <a:rPr lang="nb-NO" baseline="0" dirty="0">
                <a:effectLst/>
              </a:rPr>
              <a:t> (en </a:t>
            </a:r>
            <a:r>
              <a:rPr lang="nb-NO" baseline="0" dirty="0" err="1">
                <a:effectLst/>
              </a:rPr>
              <a:t>mutation</a:t>
            </a:r>
            <a:r>
              <a:rPr lang="nb-NO" baseline="0" dirty="0">
                <a:effectLst/>
              </a:rPr>
              <a:t>).</a:t>
            </a:r>
          </a:p>
          <a:p>
            <a:endParaRPr lang="nb-NO" baseline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>
                <a:effectLst/>
                <a:highlight>
                  <a:srgbClr val="FFFF00"/>
                </a:highlight>
              </a:rPr>
              <a:t>© </a:t>
            </a:r>
            <a:r>
              <a:rPr lang="nn-NO" dirty="0">
                <a:effectLst/>
                <a:highlight>
                  <a:srgbClr val="FFFF00"/>
                </a:highlight>
                <a:hlinkClick r:id="rId3"/>
              </a:rPr>
              <a:t>Nina E. Eide</a:t>
            </a:r>
            <a:r>
              <a:rPr lang="nn-NO" dirty="0">
                <a:effectLst/>
                <a:highlight>
                  <a:srgbClr val="FFFF00"/>
                </a:highlight>
              </a:rPr>
              <a:t>,</a:t>
            </a:r>
            <a:r>
              <a:rPr lang="nn-NO" baseline="0" dirty="0">
                <a:effectLst/>
                <a:highlight>
                  <a:srgbClr val="FFFF00"/>
                </a:highlight>
              </a:rPr>
              <a:t> </a:t>
            </a:r>
            <a:r>
              <a:rPr lang="nn-NO" dirty="0">
                <a:effectLst/>
                <a:highlight>
                  <a:srgbClr val="FFFF00"/>
                </a:highlight>
                <a:hlinkClick r:id="rId4"/>
              </a:rPr>
              <a:t>Norsk institutt for naturforskning </a:t>
            </a:r>
            <a:endParaRPr lang="nn-NO" dirty="0">
              <a:effectLst/>
              <a:highlight>
                <a:srgbClr val="FFFF00"/>
              </a:highlight>
            </a:endParaRPr>
          </a:p>
          <a:p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62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bra </a:t>
            </a:r>
            <a:r>
              <a:rPr lang="nb-NO" dirty="0" err="1">
                <a:effectLst/>
              </a:rPr>
              <a:t>anpassad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överleva</a:t>
            </a:r>
            <a:r>
              <a:rPr lang="nb-NO" dirty="0">
                <a:effectLst/>
              </a:rPr>
              <a:t> i </a:t>
            </a:r>
            <a:r>
              <a:rPr lang="nb-NO" dirty="0" err="1">
                <a:effectLst/>
              </a:rPr>
              <a:t>områden</a:t>
            </a:r>
            <a:r>
              <a:rPr lang="nb-NO" dirty="0">
                <a:effectLst/>
              </a:rPr>
              <a:t> med låg temperatur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ojämn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tillgång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föda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Vinterpälsen</a:t>
            </a:r>
            <a:r>
              <a:rPr lang="nb-NO" dirty="0">
                <a:effectLst/>
              </a:rPr>
              <a:t> har </a:t>
            </a:r>
            <a:r>
              <a:rPr lang="nb-NO" dirty="0" err="1">
                <a:effectLst/>
              </a:rPr>
              <a:t>väldigt</a:t>
            </a:r>
            <a:r>
              <a:rPr lang="nb-NO" dirty="0">
                <a:effectLst/>
              </a:rPr>
              <a:t> bra </a:t>
            </a:r>
            <a:r>
              <a:rPr lang="nb-NO" dirty="0" err="1">
                <a:effectLst/>
              </a:rPr>
              <a:t>isoleringsförmåga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i </a:t>
            </a:r>
            <a:r>
              <a:rPr lang="nb-NO" dirty="0" err="1">
                <a:effectLst/>
              </a:rPr>
              <a:t>fjällrävens</a:t>
            </a:r>
            <a:r>
              <a:rPr lang="nb-NO" dirty="0">
                <a:effectLst/>
              </a:rPr>
              <a:t> ben ligger </a:t>
            </a:r>
            <a:r>
              <a:rPr lang="nb-NO" dirty="0" err="1">
                <a:effectLst/>
              </a:rPr>
              <a:t>blodådrorna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nära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varandra</a:t>
            </a:r>
            <a:r>
              <a:rPr lang="nb-NO" dirty="0">
                <a:effectLst/>
              </a:rPr>
              <a:t>, så att det varma blodet som </a:t>
            </a:r>
            <a:r>
              <a:rPr lang="nb-NO" dirty="0" err="1">
                <a:effectLst/>
              </a:rPr>
              <a:t>flödar</a:t>
            </a:r>
            <a:r>
              <a:rPr lang="nb-NO" dirty="0">
                <a:effectLst/>
              </a:rPr>
              <a:t> ut i </a:t>
            </a:r>
            <a:r>
              <a:rPr lang="nb-NO" dirty="0" err="1">
                <a:effectLst/>
              </a:rPr>
              <a:t>benen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värmer</a:t>
            </a:r>
            <a:r>
              <a:rPr lang="nb-NO" dirty="0">
                <a:effectLst/>
              </a:rPr>
              <a:t> det kalla som </a:t>
            </a:r>
            <a:r>
              <a:rPr lang="nb-NO" dirty="0" err="1">
                <a:effectLst/>
              </a:rPr>
              <a:t>flödar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tillbaka</a:t>
            </a:r>
            <a:r>
              <a:rPr lang="nb-NO" dirty="0">
                <a:effectLst/>
              </a:rPr>
              <a:t>. Det </a:t>
            </a:r>
            <a:r>
              <a:rPr lang="nb-NO" dirty="0" err="1">
                <a:effectLst/>
              </a:rPr>
              <a:t>gör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mängden</a:t>
            </a:r>
            <a:r>
              <a:rPr lang="nb-NO" dirty="0">
                <a:effectLst/>
              </a:rPr>
              <a:t> energi som </a:t>
            </a:r>
            <a:r>
              <a:rPr lang="nb-NO" dirty="0" err="1">
                <a:effectLst/>
              </a:rPr>
              <a:t>förloras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omgivningen</a:t>
            </a:r>
            <a:r>
              <a:rPr lang="nb-NO" dirty="0">
                <a:effectLst/>
              </a:rPr>
              <a:t> blir mindre,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klarar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utan</a:t>
            </a:r>
            <a:r>
              <a:rPr lang="nb-NO" dirty="0">
                <a:effectLst/>
              </a:rPr>
              <a:t> problem </a:t>
            </a:r>
            <a:r>
              <a:rPr lang="nb-NO" dirty="0" err="1">
                <a:effectLst/>
              </a:rPr>
              <a:t>ner</a:t>
            </a:r>
            <a:r>
              <a:rPr lang="nb-NO" dirty="0">
                <a:effectLst/>
              </a:rPr>
              <a:t> mot minus 40 </a:t>
            </a:r>
            <a:r>
              <a:rPr lang="nb-NO" baseline="30000" dirty="0">
                <a:effectLst/>
              </a:rPr>
              <a:t>o </a:t>
            </a:r>
            <a:r>
              <a:rPr lang="nb-NO" dirty="0">
                <a:effectLst/>
              </a:rPr>
              <a:t>C </a:t>
            </a:r>
            <a:r>
              <a:rPr lang="nb-NO" dirty="0" err="1">
                <a:effectLst/>
              </a:rPr>
              <a:t>utan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behöva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använda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extra</a:t>
            </a:r>
            <a:r>
              <a:rPr lang="nb-NO" dirty="0">
                <a:effectLst/>
              </a:rPr>
              <a:t> energi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hålla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värmen</a:t>
            </a:r>
            <a:r>
              <a:rPr lang="nb-NO" dirty="0">
                <a:effectLst/>
              </a:rPr>
              <a:t>. Om det blir </a:t>
            </a:r>
            <a:r>
              <a:rPr lang="nb-NO" dirty="0" err="1">
                <a:effectLst/>
              </a:rPr>
              <a:t>ännu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kallare</a:t>
            </a:r>
            <a:r>
              <a:rPr lang="nb-NO" dirty="0">
                <a:effectLst/>
              </a:rPr>
              <a:t> kan den </a:t>
            </a:r>
            <a:r>
              <a:rPr lang="nb-NO" dirty="0" err="1">
                <a:effectLst/>
              </a:rPr>
              <a:t>låta</a:t>
            </a:r>
            <a:r>
              <a:rPr lang="nb-NO" dirty="0">
                <a:effectLst/>
              </a:rPr>
              <a:t> sig </a:t>
            </a:r>
            <a:r>
              <a:rPr lang="nb-NO" dirty="0" err="1">
                <a:effectLst/>
              </a:rPr>
              <a:t>täckas</a:t>
            </a:r>
            <a:r>
              <a:rPr lang="nb-NO" dirty="0">
                <a:effectLst/>
              </a:rPr>
              <a:t> med </a:t>
            </a:r>
            <a:r>
              <a:rPr lang="nb-NO" dirty="0" err="1">
                <a:effectLst/>
              </a:rPr>
              <a:t>snö</a:t>
            </a:r>
            <a:r>
              <a:rPr lang="nb-NO" dirty="0">
                <a:effectLst/>
              </a:rPr>
              <a:t> eller </a:t>
            </a:r>
            <a:r>
              <a:rPr lang="nb-NO" dirty="0" err="1">
                <a:effectLst/>
              </a:rPr>
              <a:t>gräva</a:t>
            </a:r>
            <a:r>
              <a:rPr lang="nb-NO" dirty="0">
                <a:effectLst/>
              </a:rPr>
              <a:t> sig in i en </a:t>
            </a:r>
            <a:r>
              <a:rPr lang="nb-NO" dirty="0" err="1">
                <a:effectLst/>
              </a:rPr>
              <a:t>snödriva</a:t>
            </a:r>
            <a:r>
              <a:rPr lang="nb-NO" dirty="0">
                <a:effectLst/>
              </a:rPr>
              <a:t>. </a:t>
            </a:r>
          </a:p>
          <a:p>
            <a:endParaRPr lang="nb-NO" dirty="0">
              <a:effectLst/>
            </a:endParaRPr>
          </a:p>
          <a:p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anpassad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långa</a:t>
            </a:r>
            <a:r>
              <a:rPr lang="nb-NO" dirty="0">
                <a:effectLst/>
              </a:rPr>
              <a:t> perioder av </a:t>
            </a:r>
            <a:r>
              <a:rPr lang="nb-NO" dirty="0" err="1">
                <a:effectLst/>
              </a:rPr>
              <a:t>svält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en </a:t>
            </a:r>
            <a:r>
              <a:rPr lang="nb-NO" dirty="0" err="1">
                <a:effectLst/>
              </a:rPr>
              <a:t>fjällräv</a:t>
            </a:r>
            <a:r>
              <a:rPr lang="nb-NO" dirty="0">
                <a:effectLst/>
              </a:rPr>
              <a:t> vid god </a:t>
            </a:r>
            <a:r>
              <a:rPr lang="nb-NO" dirty="0" err="1">
                <a:effectLst/>
              </a:rPr>
              <a:t>hälsa</a:t>
            </a:r>
            <a:r>
              <a:rPr lang="nb-NO" dirty="0">
                <a:effectLst/>
              </a:rPr>
              <a:t> kan klara sig </a:t>
            </a:r>
            <a:r>
              <a:rPr lang="nb-NO" dirty="0" err="1">
                <a:effectLst/>
              </a:rPr>
              <a:t>utan</a:t>
            </a:r>
            <a:r>
              <a:rPr lang="nb-NO" dirty="0">
                <a:effectLst/>
              </a:rPr>
              <a:t> mat i </a:t>
            </a:r>
            <a:r>
              <a:rPr lang="nb-NO" dirty="0" err="1">
                <a:effectLst/>
              </a:rPr>
              <a:t>flera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veckor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Förutom</a:t>
            </a:r>
            <a:r>
              <a:rPr lang="nb-NO" dirty="0">
                <a:effectLst/>
              </a:rPr>
              <a:t> att den </a:t>
            </a:r>
            <a:r>
              <a:rPr lang="nb-NO" dirty="0" err="1">
                <a:effectLst/>
              </a:rPr>
              <a:t>lagrar</a:t>
            </a:r>
            <a:r>
              <a:rPr lang="nb-NO" dirty="0">
                <a:effectLst/>
              </a:rPr>
              <a:t> fettreserver i kroppen </a:t>
            </a:r>
            <a:r>
              <a:rPr lang="nb-NO" dirty="0" err="1">
                <a:effectLst/>
              </a:rPr>
              <a:t>hamstrar</a:t>
            </a:r>
            <a:r>
              <a:rPr lang="nb-NO" dirty="0">
                <a:effectLst/>
              </a:rPr>
              <a:t> den mat </a:t>
            </a:r>
            <a:r>
              <a:rPr lang="nb-NO" dirty="0" err="1">
                <a:effectLst/>
              </a:rPr>
              <a:t>när</a:t>
            </a:r>
            <a:r>
              <a:rPr lang="nb-NO" dirty="0">
                <a:effectLst/>
              </a:rPr>
              <a:t> det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god </a:t>
            </a:r>
            <a:r>
              <a:rPr lang="nb-NO" dirty="0" err="1">
                <a:effectLst/>
              </a:rPr>
              <a:t>tillgång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bytesdjur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gräver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ner</a:t>
            </a:r>
            <a:r>
              <a:rPr lang="nb-NO" dirty="0">
                <a:effectLst/>
              </a:rPr>
              <a:t> dem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äta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längre</a:t>
            </a:r>
            <a:r>
              <a:rPr lang="nb-NO" dirty="0">
                <a:effectLst/>
              </a:rPr>
              <a:t> fram.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0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ffectLst/>
              </a:rPr>
              <a:t>Studier av </a:t>
            </a:r>
            <a:r>
              <a:rPr lang="nb-NO" dirty="0" err="1">
                <a:effectLst/>
              </a:rPr>
              <a:t>fjällrävens</a:t>
            </a:r>
            <a:r>
              <a:rPr lang="nb-NO" dirty="0">
                <a:effectLst/>
              </a:rPr>
              <a:t> kost i </a:t>
            </a:r>
            <a:r>
              <a:rPr lang="nb-NO" dirty="0" err="1">
                <a:effectLst/>
              </a:rPr>
              <a:t>Skandinavien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visar</a:t>
            </a:r>
            <a:r>
              <a:rPr lang="nb-NO" dirty="0">
                <a:effectLst/>
              </a:rPr>
              <a:t> att </a:t>
            </a:r>
            <a:r>
              <a:rPr lang="nb-NO" dirty="0" err="1">
                <a:effectLst/>
              </a:rPr>
              <a:t>lämlar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dess </a:t>
            </a:r>
            <a:r>
              <a:rPr lang="nb-NO" dirty="0" err="1">
                <a:effectLst/>
              </a:rPr>
              <a:t>vitigaste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föda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Dessutom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äter</a:t>
            </a:r>
            <a:r>
              <a:rPr lang="nb-NO" dirty="0">
                <a:effectLst/>
              </a:rPr>
              <a:t> den både </a:t>
            </a:r>
            <a:r>
              <a:rPr lang="nb-NO" dirty="0" err="1">
                <a:effectLst/>
              </a:rPr>
              <a:t>harar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grodor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ripor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olika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småfåglar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matavfall som </a:t>
            </a:r>
            <a:r>
              <a:rPr lang="nb-NO" dirty="0" err="1">
                <a:effectLst/>
              </a:rPr>
              <a:t>människor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lämnar</a:t>
            </a:r>
            <a:r>
              <a:rPr lang="nb-NO" dirty="0">
                <a:effectLst/>
              </a:rPr>
              <a:t> efter sig. På </a:t>
            </a:r>
            <a:r>
              <a:rPr lang="nb-NO" dirty="0" err="1">
                <a:effectLst/>
              </a:rPr>
              <a:t>vintern</a:t>
            </a:r>
            <a:r>
              <a:rPr lang="nb-NO" dirty="0">
                <a:effectLst/>
              </a:rPr>
              <a:t> kan rester av </a:t>
            </a:r>
            <a:r>
              <a:rPr lang="nb-NO" dirty="0" err="1">
                <a:effectLst/>
              </a:rPr>
              <a:t>renkadaver</a:t>
            </a:r>
            <a:r>
              <a:rPr lang="nb-NO" dirty="0">
                <a:effectLst/>
              </a:rPr>
              <a:t> vara en viktig </a:t>
            </a:r>
            <a:r>
              <a:rPr lang="nb-NO" dirty="0" err="1">
                <a:effectLst/>
              </a:rPr>
              <a:t>födokälla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generalist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livnär</a:t>
            </a:r>
            <a:r>
              <a:rPr lang="nb-NO" dirty="0">
                <a:effectLst/>
              </a:rPr>
              <a:t> sig på </a:t>
            </a:r>
            <a:r>
              <a:rPr lang="nb-NO" dirty="0" err="1">
                <a:effectLst/>
              </a:rPr>
              <a:t>många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olika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bytesdjur</a:t>
            </a:r>
            <a:r>
              <a:rPr lang="nb-NO" dirty="0">
                <a:effectLst/>
              </a:rPr>
              <a:t>, men i </a:t>
            </a:r>
            <a:r>
              <a:rPr lang="nb-NO" dirty="0" err="1">
                <a:effectLst/>
              </a:rPr>
              <a:t>fjällen</a:t>
            </a:r>
            <a:r>
              <a:rPr lang="nb-NO" dirty="0">
                <a:effectLst/>
              </a:rPr>
              <a:t> i Sverige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Norge </a:t>
            </a:r>
            <a:r>
              <a:rPr lang="nb-NO" dirty="0" err="1">
                <a:effectLst/>
              </a:rPr>
              <a:t>domineras</a:t>
            </a:r>
            <a:r>
              <a:rPr lang="nb-NO" dirty="0">
                <a:effectLst/>
              </a:rPr>
              <a:t> kosten av </a:t>
            </a:r>
            <a:r>
              <a:rPr lang="nb-NO" dirty="0" err="1">
                <a:effectLst/>
              </a:rPr>
              <a:t>smågnagare</a:t>
            </a:r>
            <a:r>
              <a:rPr lang="nb-NO" dirty="0">
                <a:effectLst/>
              </a:rPr>
              <a:t> (</a:t>
            </a:r>
            <a:r>
              <a:rPr lang="nb-NO" dirty="0" err="1">
                <a:effectLst/>
              </a:rPr>
              <a:t>möss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lämnar</a:t>
            </a:r>
            <a:r>
              <a:rPr lang="nb-NO" baseline="0" dirty="0">
                <a:effectLst/>
              </a:rPr>
              <a:t>)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när</a:t>
            </a:r>
            <a:r>
              <a:rPr lang="nb-NO" dirty="0">
                <a:effectLst/>
              </a:rPr>
              <a:t> de finns. </a:t>
            </a:r>
            <a:r>
              <a:rPr lang="nb-NO" dirty="0" err="1">
                <a:effectLst/>
              </a:rPr>
              <a:t>Därför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det </a:t>
            </a:r>
            <a:r>
              <a:rPr lang="nb-NO" dirty="0" err="1">
                <a:effectLst/>
              </a:rPr>
              <a:t>många</a:t>
            </a:r>
            <a:r>
              <a:rPr lang="nb-NO" dirty="0">
                <a:effectLst/>
              </a:rPr>
              <a:t> som </a:t>
            </a:r>
            <a:r>
              <a:rPr lang="nb-NO" dirty="0" err="1">
                <a:effectLst/>
              </a:rPr>
              <a:t>kallar</a:t>
            </a:r>
            <a:r>
              <a:rPr lang="nb-NO" dirty="0">
                <a:effectLst/>
              </a:rPr>
              <a:t> den en </a:t>
            </a:r>
            <a:r>
              <a:rPr lang="nb-NO" dirty="0" err="1">
                <a:effectLst/>
              </a:rPr>
              <a:t>sekventiell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specialist</a:t>
            </a:r>
            <a:r>
              <a:rPr lang="nb-NO" dirty="0">
                <a:effectLst/>
              </a:rPr>
              <a:t>. Såsom </a:t>
            </a:r>
            <a:r>
              <a:rPr lang="nb-NO" dirty="0" err="1">
                <a:effectLst/>
              </a:rPr>
              <a:t>beskrivs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längre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ner</a:t>
            </a:r>
            <a:r>
              <a:rPr lang="nb-NO" dirty="0">
                <a:effectLst/>
              </a:rPr>
              <a:t> har </a:t>
            </a:r>
            <a:r>
              <a:rPr lang="nb-NO" dirty="0" err="1">
                <a:effectLst/>
              </a:rPr>
              <a:t>tillgången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smågnagare</a:t>
            </a:r>
            <a:r>
              <a:rPr lang="nb-NO" dirty="0">
                <a:effectLst/>
              </a:rPr>
              <a:t> enorm betydelse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fjällrävens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reproduktion</a:t>
            </a:r>
            <a:r>
              <a:rPr lang="nb-NO" dirty="0">
                <a:effectLst/>
              </a:rPr>
              <a:t>. </a:t>
            </a:r>
          </a:p>
          <a:p>
            <a:endParaRPr lang="nb-NO" dirty="0">
              <a:effectLst/>
            </a:endParaRPr>
          </a:p>
          <a:p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kan delas in i </a:t>
            </a:r>
            <a:r>
              <a:rPr lang="nb-NO" dirty="0" err="1">
                <a:effectLst/>
              </a:rPr>
              <a:t>två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ekotyper</a:t>
            </a:r>
            <a:r>
              <a:rPr lang="nb-NO" dirty="0">
                <a:effectLst/>
              </a:rPr>
              <a:t>, som beskriver </a:t>
            </a:r>
            <a:r>
              <a:rPr lang="nb-NO" dirty="0" err="1">
                <a:effectLst/>
              </a:rPr>
              <a:t>vilket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huvudekosystem</a:t>
            </a:r>
            <a:r>
              <a:rPr lang="nb-NO" dirty="0">
                <a:effectLst/>
              </a:rPr>
              <a:t> den lever i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av. </a:t>
            </a:r>
            <a:r>
              <a:rPr lang="nb-NO" i="1" dirty="0" err="1">
                <a:effectLst/>
              </a:rPr>
              <a:t>Lämmelrävar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den </a:t>
            </a:r>
            <a:r>
              <a:rPr lang="nb-NO" dirty="0" err="1">
                <a:effectLst/>
              </a:rPr>
              <a:t>vanligaste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ekotypen</a:t>
            </a:r>
            <a:r>
              <a:rPr lang="nb-NO" dirty="0">
                <a:effectLst/>
              </a:rPr>
              <a:t>. Den lever på </a:t>
            </a:r>
            <a:r>
              <a:rPr lang="nb-NO" dirty="0" err="1">
                <a:effectLst/>
              </a:rPr>
              <a:t>högfjället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i de </a:t>
            </a:r>
            <a:r>
              <a:rPr lang="nb-NO" dirty="0" err="1">
                <a:effectLst/>
              </a:rPr>
              <a:t>stora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tundraområdena</a:t>
            </a:r>
            <a:r>
              <a:rPr lang="nb-NO" dirty="0">
                <a:effectLst/>
              </a:rPr>
              <a:t> i norr. </a:t>
            </a:r>
            <a:r>
              <a:rPr lang="nb-NO" i="1" dirty="0" err="1">
                <a:effectLst/>
              </a:rPr>
              <a:t>Kusträvar</a:t>
            </a:r>
            <a:r>
              <a:rPr lang="nb-NO" dirty="0">
                <a:effectLst/>
              </a:rPr>
              <a:t> lever i de rika </a:t>
            </a:r>
            <a:r>
              <a:rPr lang="nb-NO" dirty="0" err="1">
                <a:effectLst/>
              </a:rPr>
              <a:t>kustområdena</a:t>
            </a:r>
            <a:r>
              <a:rPr lang="nb-NO" dirty="0">
                <a:effectLst/>
              </a:rPr>
              <a:t> på Island, Svalbard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västra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Grönland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där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tillgången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föda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stabil. 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7307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>
                <a:effectLst/>
              </a:rPr>
              <a:t>Fjällrävar</a:t>
            </a:r>
            <a:r>
              <a:rPr lang="nb-NO" dirty="0">
                <a:effectLst/>
              </a:rPr>
              <a:t> lever i par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delar</a:t>
            </a:r>
            <a:r>
              <a:rPr lang="nb-NO" dirty="0">
                <a:effectLst/>
              </a:rPr>
              <a:t> på jobbet med att </a:t>
            </a:r>
            <a:r>
              <a:rPr lang="nb-NO" dirty="0" err="1">
                <a:effectLst/>
              </a:rPr>
              <a:t>uppfostra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valparna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försvara</a:t>
            </a:r>
            <a:r>
              <a:rPr lang="nb-NO" dirty="0">
                <a:effectLst/>
              </a:rPr>
              <a:t> reviret. </a:t>
            </a:r>
            <a:r>
              <a:rPr lang="nb-NO" dirty="0" err="1">
                <a:effectLst/>
              </a:rPr>
              <a:t>Fjällrävshonorna</a:t>
            </a:r>
            <a:r>
              <a:rPr lang="nb-NO" dirty="0">
                <a:effectLst/>
              </a:rPr>
              <a:t> kan bli </a:t>
            </a:r>
            <a:r>
              <a:rPr lang="nb-NO" dirty="0" err="1">
                <a:effectLst/>
              </a:rPr>
              <a:t>könsmogna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redan</a:t>
            </a:r>
            <a:r>
              <a:rPr lang="nb-NO" dirty="0">
                <a:effectLst/>
              </a:rPr>
              <a:t> under sitt </a:t>
            </a:r>
            <a:r>
              <a:rPr lang="nb-NO" dirty="0" err="1">
                <a:effectLst/>
              </a:rPr>
              <a:t>första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levnadsår</a:t>
            </a:r>
            <a:r>
              <a:rPr lang="nb-NO" dirty="0">
                <a:effectLst/>
              </a:rPr>
              <a:t>, men om de får </a:t>
            </a:r>
            <a:r>
              <a:rPr lang="nb-NO" dirty="0" err="1">
                <a:effectLst/>
              </a:rPr>
              <a:t>valpar</a:t>
            </a:r>
            <a:r>
              <a:rPr lang="nb-NO" dirty="0">
                <a:effectLst/>
              </a:rPr>
              <a:t> som </a:t>
            </a:r>
            <a:r>
              <a:rPr lang="nb-NO" dirty="0" err="1">
                <a:effectLst/>
              </a:rPr>
              <a:t>ettåringar</a:t>
            </a:r>
            <a:r>
              <a:rPr lang="nb-NO" dirty="0">
                <a:effectLst/>
              </a:rPr>
              <a:t> beror på </a:t>
            </a:r>
            <a:r>
              <a:rPr lang="nb-NO" dirty="0" err="1">
                <a:effectLst/>
              </a:rPr>
              <a:t>tillgången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föda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hur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täta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bestånden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Parningen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sker</a:t>
            </a:r>
            <a:r>
              <a:rPr lang="nb-NO" dirty="0">
                <a:effectLst/>
              </a:rPr>
              <a:t> i mars-april,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valparna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föds</a:t>
            </a:r>
            <a:r>
              <a:rPr lang="nb-NO" dirty="0">
                <a:effectLst/>
              </a:rPr>
              <a:t> efter 55 </a:t>
            </a:r>
            <a:r>
              <a:rPr lang="nb-NO" dirty="0" err="1">
                <a:effectLst/>
              </a:rPr>
              <a:t>dagar</a:t>
            </a:r>
            <a:r>
              <a:rPr lang="nb-NO" dirty="0">
                <a:effectLst/>
              </a:rPr>
              <a:t>, i </a:t>
            </a:r>
            <a:r>
              <a:rPr lang="nb-NO" dirty="0" err="1">
                <a:effectLst/>
              </a:rPr>
              <a:t>maj</a:t>
            </a:r>
            <a:r>
              <a:rPr lang="nb-NO" dirty="0">
                <a:effectLst/>
              </a:rPr>
              <a:t>-juni.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Storleken på </a:t>
            </a:r>
            <a:r>
              <a:rPr lang="nb-NO" dirty="0" err="1">
                <a:effectLst/>
              </a:rPr>
              <a:t>fjällrävens</a:t>
            </a:r>
            <a:r>
              <a:rPr lang="nb-NO" dirty="0">
                <a:effectLst/>
              </a:rPr>
              <a:t> revir </a:t>
            </a:r>
            <a:r>
              <a:rPr lang="nb-NO" dirty="0" err="1">
                <a:effectLst/>
              </a:rPr>
              <a:t>varierar</a:t>
            </a:r>
            <a:r>
              <a:rPr lang="nb-NO" dirty="0">
                <a:effectLst/>
              </a:rPr>
              <a:t> med </a:t>
            </a:r>
            <a:r>
              <a:rPr lang="nb-NO" dirty="0" err="1">
                <a:effectLst/>
              </a:rPr>
              <a:t>tillgången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föda</a:t>
            </a:r>
            <a:r>
              <a:rPr lang="nb-NO" dirty="0">
                <a:effectLst/>
              </a:rPr>
              <a:t>. I </a:t>
            </a:r>
            <a:r>
              <a:rPr lang="nb-NO" dirty="0" err="1">
                <a:effectLst/>
              </a:rPr>
              <a:t>kustområden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där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tillgången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stabil, som på </a:t>
            </a:r>
            <a:r>
              <a:rPr lang="nb-NO" dirty="0" err="1">
                <a:effectLst/>
              </a:rPr>
              <a:t>fågelfjäll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försvarar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ett </a:t>
            </a:r>
            <a:r>
              <a:rPr lang="nb-NO" dirty="0" err="1">
                <a:effectLst/>
              </a:rPr>
              <a:t>litet</a:t>
            </a:r>
            <a:r>
              <a:rPr lang="nb-NO" dirty="0">
                <a:effectLst/>
              </a:rPr>
              <a:t> område,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grannrevir </a:t>
            </a:r>
            <a:r>
              <a:rPr lang="nb-NO" dirty="0" err="1">
                <a:effectLst/>
              </a:rPr>
              <a:t>överlappar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ofta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varandra</a:t>
            </a:r>
            <a:r>
              <a:rPr lang="nb-NO" dirty="0">
                <a:effectLst/>
              </a:rPr>
              <a:t>. På </a:t>
            </a:r>
            <a:r>
              <a:rPr lang="nb-NO" dirty="0" err="1">
                <a:effectLst/>
              </a:rPr>
              <a:t>högfjället</a:t>
            </a:r>
            <a:r>
              <a:rPr lang="nb-NO" dirty="0">
                <a:effectLst/>
              </a:rPr>
              <a:t> har </a:t>
            </a:r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mycket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större</a:t>
            </a:r>
            <a:r>
              <a:rPr lang="nb-NO" dirty="0">
                <a:effectLst/>
              </a:rPr>
              <a:t> revir som i mindre grad </a:t>
            </a:r>
            <a:r>
              <a:rPr lang="nb-NO" dirty="0" err="1">
                <a:effectLst/>
              </a:rPr>
              <a:t>överlappar</a:t>
            </a:r>
            <a:r>
              <a:rPr lang="nb-NO" dirty="0">
                <a:effectLst/>
              </a:rPr>
              <a:t>. Ibland </a:t>
            </a:r>
            <a:r>
              <a:rPr lang="nb-NO" dirty="0" err="1">
                <a:effectLst/>
              </a:rPr>
              <a:t>bildar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större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sociala</a:t>
            </a:r>
            <a:r>
              <a:rPr lang="nb-NO" dirty="0">
                <a:effectLst/>
              </a:rPr>
              <a:t> grupper som består av </a:t>
            </a:r>
            <a:r>
              <a:rPr lang="nb-NO" dirty="0" err="1">
                <a:effectLst/>
              </a:rPr>
              <a:t>valpar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från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tidigare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kullar</a:t>
            </a:r>
            <a:r>
              <a:rPr lang="nb-NO" dirty="0">
                <a:effectLst/>
              </a:rPr>
              <a:t>. Det </a:t>
            </a:r>
            <a:r>
              <a:rPr lang="nb-NO" dirty="0" err="1">
                <a:effectLst/>
              </a:rPr>
              <a:t>händer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även</a:t>
            </a:r>
            <a:r>
              <a:rPr lang="nb-NO" dirty="0">
                <a:effectLst/>
              </a:rPr>
              <a:t> att de får </a:t>
            </a:r>
            <a:r>
              <a:rPr lang="nb-NO" dirty="0" err="1">
                <a:effectLst/>
              </a:rPr>
              <a:t>flera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kullar</a:t>
            </a:r>
            <a:r>
              <a:rPr lang="nb-NO" dirty="0">
                <a:effectLst/>
              </a:rPr>
              <a:t> i </a:t>
            </a:r>
            <a:r>
              <a:rPr lang="nb-NO" dirty="0" err="1">
                <a:effectLst/>
              </a:rPr>
              <a:t>samma</a:t>
            </a:r>
            <a:r>
              <a:rPr lang="nb-NO" dirty="0">
                <a:effectLst/>
              </a:rPr>
              <a:t> lya</a:t>
            </a:r>
            <a:r>
              <a:rPr lang="nb-NO" baseline="0" dirty="0">
                <a:effectLst/>
              </a:rPr>
              <a:t>. </a:t>
            </a:r>
            <a:endParaRPr lang="nb-NO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924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Fyra </a:t>
            </a:r>
            <a:r>
              <a:rPr lang="nb-NO" dirty="0" err="1"/>
              <a:t>fjällrävar</a:t>
            </a:r>
            <a:r>
              <a:rPr lang="nb-NO" dirty="0"/>
              <a:t> vid </a:t>
            </a:r>
            <a:r>
              <a:rPr lang="nb-NO" dirty="0" err="1"/>
              <a:t>lyan</a:t>
            </a:r>
            <a:r>
              <a:rPr lang="nb-NO" dirty="0"/>
              <a:t> på </a:t>
            </a:r>
            <a:r>
              <a:rPr lang="nb-NO" dirty="0" err="1"/>
              <a:t>vintern</a:t>
            </a:r>
            <a:r>
              <a:rPr lang="nb-NO" dirty="0"/>
              <a:t>. </a:t>
            </a:r>
            <a:r>
              <a:rPr lang="nb-NO" dirty="0" err="1"/>
              <a:t>Här</a:t>
            </a:r>
            <a:r>
              <a:rPr lang="nb-NO" dirty="0"/>
              <a:t> har </a:t>
            </a:r>
            <a:r>
              <a:rPr lang="nb-NO" dirty="0" err="1"/>
              <a:t>troligen</a:t>
            </a:r>
            <a:r>
              <a:rPr lang="nb-NO" dirty="0"/>
              <a:t> </a:t>
            </a:r>
            <a:r>
              <a:rPr lang="nb-NO" dirty="0" err="1"/>
              <a:t>några</a:t>
            </a:r>
            <a:r>
              <a:rPr lang="nb-NO" dirty="0"/>
              <a:t> av </a:t>
            </a:r>
            <a:r>
              <a:rPr lang="nb-NO" dirty="0" err="1"/>
              <a:t>valparna</a:t>
            </a:r>
            <a:r>
              <a:rPr lang="nb-NO" dirty="0"/>
              <a:t> </a:t>
            </a:r>
            <a:r>
              <a:rPr lang="nb-NO" dirty="0" err="1"/>
              <a:t>från</a:t>
            </a:r>
            <a:r>
              <a:rPr lang="nb-NO" dirty="0"/>
              <a:t> </a:t>
            </a:r>
            <a:r>
              <a:rPr lang="nb-NO" dirty="0" err="1"/>
              <a:t>tidigare</a:t>
            </a:r>
            <a:r>
              <a:rPr lang="nb-NO" dirty="0"/>
              <a:t> </a:t>
            </a:r>
            <a:r>
              <a:rPr lang="nb-NO" dirty="0" err="1"/>
              <a:t>kullar</a:t>
            </a:r>
            <a:r>
              <a:rPr lang="nb-NO" dirty="0"/>
              <a:t> stannat kvar</a:t>
            </a:r>
            <a:r>
              <a:rPr lang="nb-NO" baseline="0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23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effectLst/>
              </a:rPr>
              <a:t>De </a:t>
            </a:r>
            <a:r>
              <a:rPr lang="nb-NO" dirty="0" err="1">
                <a:effectLst/>
              </a:rPr>
              <a:t>flesta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lyorna</a:t>
            </a:r>
            <a:r>
              <a:rPr lang="nb-NO" dirty="0">
                <a:effectLst/>
              </a:rPr>
              <a:t> vi </a:t>
            </a:r>
            <a:r>
              <a:rPr lang="nb-NO" dirty="0" err="1">
                <a:effectLst/>
              </a:rPr>
              <a:t>känner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på </a:t>
            </a:r>
            <a:r>
              <a:rPr lang="nb-NO" dirty="0" err="1">
                <a:effectLst/>
              </a:rPr>
              <a:t>högfjället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grävda</a:t>
            </a:r>
            <a:r>
              <a:rPr lang="nb-NO" dirty="0">
                <a:effectLst/>
              </a:rPr>
              <a:t> i grus, </a:t>
            </a:r>
            <a:r>
              <a:rPr lang="nb-NO" dirty="0" err="1">
                <a:effectLst/>
              </a:rPr>
              <a:t>sandåsar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lösmassor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från</a:t>
            </a:r>
            <a:r>
              <a:rPr lang="nb-NO" dirty="0">
                <a:effectLst/>
              </a:rPr>
              <a:t> 1-2 km </a:t>
            </a:r>
            <a:r>
              <a:rPr lang="nb-NO" dirty="0" err="1">
                <a:effectLst/>
              </a:rPr>
              <a:t>ovanför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björkbältet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uppåt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högfjället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Samma</a:t>
            </a:r>
            <a:r>
              <a:rPr lang="nb-NO" dirty="0">
                <a:effectLst/>
              </a:rPr>
              <a:t> lya kan </a:t>
            </a:r>
            <a:r>
              <a:rPr lang="nb-NO" dirty="0" err="1">
                <a:effectLst/>
              </a:rPr>
              <a:t>användas</a:t>
            </a:r>
            <a:r>
              <a:rPr lang="nb-NO" dirty="0">
                <a:effectLst/>
              </a:rPr>
              <a:t> år efter år. </a:t>
            </a:r>
            <a:r>
              <a:rPr lang="nb-NO" dirty="0" err="1">
                <a:effectLst/>
              </a:rPr>
              <a:t>Lyorna</a:t>
            </a:r>
            <a:r>
              <a:rPr lang="nb-NO" dirty="0">
                <a:effectLst/>
              </a:rPr>
              <a:t> kan ha en </a:t>
            </a:r>
            <a:r>
              <a:rPr lang="nb-NO" dirty="0" err="1">
                <a:effectLst/>
              </a:rPr>
              <a:t>komplex</a:t>
            </a:r>
            <a:r>
              <a:rPr lang="nb-NO" dirty="0">
                <a:effectLst/>
              </a:rPr>
              <a:t> struktur med </a:t>
            </a:r>
            <a:r>
              <a:rPr lang="nb-NO" dirty="0" err="1">
                <a:effectLst/>
              </a:rPr>
              <a:t>upp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100 </a:t>
            </a:r>
            <a:r>
              <a:rPr lang="nb-NO" dirty="0" err="1">
                <a:effectLst/>
              </a:rPr>
              <a:t>ingångar</a:t>
            </a:r>
            <a:r>
              <a:rPr lang="nb-NO" dirty="0">
                <a:effectLst/>
              </a:rPr>
              <a:t>. På grund av </a:t>
            </a:r>
            <a:r>
              <a:rPr lang="nb-NO" dirty="0" err="1">
                <a:effectLst/>
              </a:rPr>
              <a:t>gödslingen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från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avföring</a:t>
            </a:r>
            <a:r>
              <a:rPr lang="nb-NO" dirty="0">
                <a:effectLst/>
              </a:rPr>
              <a:t>, urin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matrester får </a:t>
            </a:r>
            <a:r>
              <a:rPr lang="nb-NO" dirty="0" err="1">
                <a:effectLst/>
              </a:rPr>
              <a:t>lyan</a:t>
            </a:r>
            <a:r>
              <a:rPr lang="nb-NO" dirty="0">
                <a:effectLst/>
              </a:rPr>
              <a:t> en </a:t>
            </a:r>
            <a:r>
              <a:rPr lang="nb-NO" dirty="0" err="1">
                <a:effectLst/>
              </a:rPr>
              <a:t>mycket</a:t>
            </a:r>
            <a:r>
              <a:rPr lang="nb-NO" dirty="0">
                <a:effectLst/>
              </a:rPr>
              <a:t> frodig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grön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vegetation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de ser ut som </a:t>
            </a:r>
            <a:r>
              <a:rPr lang="nb-NO" dirty="0" err="1">
                <a:effectLst/>
              </a:rPr>
              <a:t>gröna</a:t>
            </a:r>
            <a:r>
              <a:rPr lang="nb-NO" dirty="0">
                <a:effectLst/>
              </a:rPr>
              <a:t> oaser i </a:t>
            </a:r>
            <a:r>
              <a:rPr lang="nb-NO" dirty="0" err="1">
                <a:effectLst/>
              </a:rPr>
              <a:t>fjällandskapet</a:t>
            </a:r>
            <a:r>
              <a:rPr lang="nb-NO" dirty="0">
                <a:effectLst/>
              </a:rPr>
              <a:t>. </a:t>
            </a:r>
          </a:p>
          <a:p>
            <a:endParaRPr lang="nb-NO" dirty="0">
              <a:effectLst/>
            </a:endParaRPr>
          </a:p>
          <a:p>
            <a:r>
              <a:rPr lang="nb-NO" dirty="0">
                <a:effectLst/>
              </a:rPr>
              <a:t>Ibland lever </a:t>
            </a:r>
            <a:r>
              <a:rPr lang="nb-NO" dirty="0" err="1">
                <a:effectLst/>
              </a:rPr>
              <a:t>fjällrävar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också</a:t>
            </a:r>
            <a:r>
              <a:rPr lang="nb-NO" dirty="0">
                <a:effectLst/>
              </a:rPr>
              <a:t> i </a:t>
            </a:r>
            <a:r>
              <a:rPr lang="nb-NO" dirty="0" err="1">
                <a:effectLst/>
              </a:rPr>
              <a:t>större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stenrösen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blockmark. </a:t>
            </a:r>
            <a:r>
              <a:rPr lang="nb-NO" dirty="0" err="1">
                <a:effectLst/>
              </a:rPr>
              <a:t>Dessa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lyor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mycket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svårare</a:t>
            </a:r>
            <a:r>
              <a:rPr lang="nb-NO" dirty="0">
                <a:effectLst/>
              </a:rPr>
              <a:t> att hitta</a:t>
            </a:r>
            <a:r>
              <a:rPr lang="nb-NO" baseline="0" dirty="0">
                <a:effectLst/>
              </a:rPr>
              <a:t>. </a:t>
            </a:r>
            <a:endParaRPr lang="nb-NO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81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>
                <a:effectLst/>
              </a:rPr>
              <a:t>Fjällräven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föder</a:t>
            </a:r>
            <a:r>
              <a:rPr lang="nb-NO" dirty="0">
                <a:effectLst/>
              </a:rPr>
              <a:t> inne i </a:t>
            </a:r>
            <a:r>
              <a:rPr lang="nb-NO" dirty="0" err="1">
                <a:effectLst/>
              </a:rPr>
              <a:t>lyan</a:t>
            </a:r>
            <a:r>
              <a:rPr lang="nb-NO" dirty="0">
                <a:effectLst/>
              </a:rPr>
              <a:t>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ett bra bryt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troligen</a:t>
            </a:r>
            <a:r>
              <a:rPr lang="nb-NO" dirty="0">
                <a:effectLst/>
              </a:rPr>
              <a:t> en viktig faktor </a:t>
            </a:r>
            <a:r>
              <a:rPr lang="nb-NO" dirty="0" err="1">
                <a:effectLst/>
              </a:rPr>
              <a:t>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valparnas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överlevnad</a:t>
            </a:r>
            <a:r>
              <a:rPr lang="nb-NO" dirty="0">
                <a:effectLst/>
              </a:rPr>
              <a:t>. </a:t>
            </a:r>
          </a:p>
          <a:p>
            <a:endParaRPr lang="nb-NO" dirty="0">
              <a:effectLst/>
            </a:endParaRPr>
          </a:p>
          <a:p>
            <a:r>
              <a:rPr lang="nb-NO" dirty="0" err="1">
                <a:effectLst/>
              </a:rPr>
              <a:t>När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valparna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föds</a:t>
            </a:r>
            <a:r>
              <a:rPr lang="nb-NO" dirty="0">
                <a:effectLst/>
              </a:rPr>
              <a:t> har de tunn </a:t>
            </a:r>
            <a:r>
              <a:rPr lang="nb-NO" dirty="0" err="1">
                <a:effectLst/>
              </a:rPr>
              <a:t>päls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är</a:t>
            </a:r>
            <a:r>
              <a:rPr lang="nb-NO" dirty="0">
                <a:effectLst/>
              </a:rPr>
              <a:t> blinda. </a:t>
            </a:r>
            <a:r>
              <a:rPr lang="nb-NO" dirty="0" err="1">
                <a:effectLst/>
              </a:rPr>
              <a:t>Först</a:t>
            </a:r>
            <a:r>
              <a:rPr lang="nb-NO" dirty="0">
                <a:effectLst/>
              </a:rPr>
              <a:t> efter 3-4 </a:t>
            </a:r>
            <a:r>
              <a:rPr lang="nb-NO" dirty="0" err="1">
                <a:effectLst/>
              </a:rPr>
              <a:t>veckor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börjar</a:t>
            </a:r>
            <a:r>
              <a:rPr lang="nb-NO" dirty="0">
                <a:effectLst/>
              </a:rPr>
              <a:t> de tumla </a:t>
            </a:r>
            <a:r>
              <a:rPr lang="nb-NO" dirty="0" err="1">
                <a:effectLst/>
              </a:rPr>
              <a:t>runt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utanför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lyan</a:t>
            </a:r>
            <a:r>
              <a:rPr lang="nb-NO" dirty="0">
                <a:effectLst/>
              </a:rPr>
              <a:t>. </a:t>
            </a:r>
            <a:r>
              <a:rPr lang="nb-NO" dirty="0" err="1">
                <a:effectLst/>
              </a:rPr>
              <a:t>Motoriken</a:t>
            </a:r>
            <a:r>
              <a:rPr lang="nb-NO" dirty="0">
                <a:effectLst/>
              </a:rPr>
              <a:t> blir </a:t>
            </a:r>
            <a:r>
              <a:rPr lang="nb-NO" dirty="0" err="1">
                <a:effectLst/>
              </a:rPr>
              <a:t>bättre</a:t>
            </a:r>
            <a:r>
              <a:rPr lang="nb-NO" dirty="0">
                <a:effectLst/>
              </a:rPr>
              <a:t> i takt med att de </a:t>
            </a:r>
            <a:r>
              <a:rPr lang="nb-NO" dirty="0" err="1">
                <a:effectLst/>
              </a:rPr>
              <a:t>växer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till</a:t>
            </a:r>
            <a:r>
              <a:rPr lang="nb-NO" dirty="0">
                <a:effectLst/>
              </a:rPr>
              <a:t> sig, </a:t>
            </a:r>
            <a:r>
              <a:rPr lang="nb-NO" dirty="0" err="1">
                <a:effectLst/>
              </a:rPr>
              <a:t>och</a:t>
            </a:r>
            <a:r>
              <a:rPr lang="nb-NO" dirty="0">
                <a:effectLst/>
              </a:rPr>
              <a:t> vid 8-9 </a:t>
            </a:r>
            <a:r>
              <a:rPr lang="nb-NO" dirty="0" err="1">
                <a:effectLst/>
              </a:rPr>
              <a:t>veckors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ålder</a:t>
            </a:r>
            <a:r>
              <a:rPr lang="nb-NO" dirty="0">
                <a:effectLst/>
              </a:rPr>
              <a:t> har de fått den </a:t>
            </a:r>
            <a:r>
              <a:rPr lang="nb-NO" dirty="0" err="1">
                <a:effectLst/>
              </a:rPr>
              <a:t>vuxna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fjällrävens</a:t>
            </a:r>
            <a:r>
              <a:rPr lang="nb-NO" dirty="0">
                <a:effectLst/>
              </a:rPr>
              <a:t> </a:t>
            </a:r>
            <a:r>
              <a:rPr lang="nb-NO" dirty="0" err="1">
                <a:effectLst/>
              </a:rPr>
              <a:t>pälsfärg</a:t>
            </a:r>
            <a:r>
              <a:rPr lang="nb-NO" dirty="0">
                <a:effectLst/>
              </a:rPr>
              <a:t>. </a:t>
            </a:r>
            <a:endParaRPr lang="nb-NO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225C-E745-6640-97EA-A408CD947A8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47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sv-SE" dirty="0"/>
              <a:t>Klicka här för att ändra format</a:t>
            </a:r>
            <a:endParaRPr lang="en-US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38088"/>
            <a:ext cx="9720072" cy="143865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C035-AA3B-8A40-9CD2-9369A3CD5309}" type="datetimeFigureOut">
              <a:rPr lang="sv-SE" smtClean="0"/>
              <a:t>2021-12-07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E912-6E3E-BE48-B1B5-A5686FB23C65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1" y="450000"/>
            <a:ext cx="9613392" cy="125882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1" y="1759624"/>
            <a:ext cx="9612000" cy="422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2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0" y="0"/>
            <a:ext cx="1080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12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88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>
            <a:off x="-237" y="-325"/>
            <a:ext cx="10800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2000" cy="449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1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sp>
        <p:nvSpPr>
          <p:cNvPr id="7" name="TextBox 8"/>
          <p:cNvSpPr txBox="1"/>
          <p:nvPr/>
        </p:nvSpPr>
        <p:spPr>
          <a:xfrm>
            <a:off x="798910" y="5453800"/>
            <a:ext cx="3701970" cy="330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Vit eller blå vinterpäls</a:t>
            </a:r>
          </a:p>
        </p:txBody>
      </p:sp>
      <p:sp>
        <p:nvSpPr>
          <p:cNvPr id="10" name="Rektangel 9"/>
          <p:cNvSpPr/>
          <p:nvPr/>
        </p:nvSpPr>
        <p:spPr>
          <a:xfrm>
            <a:off x="6073458" y="5453800"/>
            <a:ext cx="3487102" cy="53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dirty="0"/>
              <a:t>Chokladbrun, ljusbrun/gul eller sandfärgad sommarpäls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4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" y="1522599"/>
            <a:ext cx="6911622" cy="41400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6820249" y="2285256"/>
            <a:ext cx="4140000" cy="26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9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524000"/>
            <a:ext cx="9613392" cy="44988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56590" y="5486398"/>
            <a:ext cx="523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/>
              <a:t>En hona och en hane, eller flera i en social grupp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1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56"/>
          <a:stretch/>
        </p:blipFill>
        <p:spPr>
          <a:xfrm>
            <a:off x="0" y="0"/>
            <a:ext cx="11334944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1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50000"/>
            <a:ext cx="9613392" cy="990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200" y="1491400"/>
            <a:ext cx="96133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5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961</Words>
  <Application>Microsoft Office PowerPoint</Application>
  <PresentationFormat>Benutzerdefiniert</PresentationFormat>
  <Paragraphs>46</Paragraphs>
  <Slides>14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Sandström</dc:creator>
  <cp:lastModifiedBy>jf</cp:lastModifiedBy>
  <cp:revision>16</cp:revision>
  <dcterms:created xsi:type="dcterms:W3CDTF">2019-08-07T11:44:50Z</dcterms:created>
  <dcterms:modified xsi:type="dcterms:W3CDTF">2021-12-07T10:44:07Z</dcterms:modified>
</cp:coreProperties>
</file>