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034DA8-0B6F-4177-9AFA-A0B3DBB7B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A943877-5D16-47B8-AB92-3FBB5F363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32FDAC-C7C8-4714-B094-BEF96DA44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AEA-6BAA-4CAD-88DB-16ECAED341A1}" type="datetimeFigureOut">
              <a:rPr lang="sv-SE" smtClean="0"/>
              <a:t>2019-02-15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4022C2-9B67-4D45-93BD-09473F05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77CA7A-2C7D-49A0-B790-C45F460F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7F43-3997-4E2D-B253-E0DEB1D3E5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081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0BF203-F2CA-4E6C-AFD0-642C36C16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1B9A131-7162-4C36-9471-98ABE721E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1B8E9C-D756-4FC9-8D09-E47E2AA3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AEA-6BAA-4CAD-88DB-16ECAED341A1}" type="datetimeFigureOut">
              <a:rPr lang="sv-SE" smtClean="0"/>
              <a:t>2019-02-15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7553C6-C967-4279-B1F0-E327E518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545D43-467D-4680-A05F-2C2D5782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7F43-3997-4E2D-B253-E0DEB1D3E5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833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1A1EB53-7C70-425C-A73E-E9EEF368D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1F6DCDC-6C94-436F-AA89-A66D5D409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EC187D-89BF-4760-B992-716FA0C05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AEA-6BAA-4CAD-88DB-16ECAED341A1}" type="datetimeFigureOut">
              <a:rPr lang="sv-SE" smtClean="0"/>
              <a:t>2019-02-15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02C0D6-5CA1-428C-B383-C55E44DFE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BB0AB0-4CB9-4376-A33A-01B56243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7F43-3997-4E2D-B253-E0DEB1D3E5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11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023015-A1E3-4400-B2F1-C0A448DD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B35E56-96F9-45A6-80FA-2FDD5D797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CDEA7C-3671-4725-BF81-682E7E29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AEA-6BAA-4CAD-88DB-16ECAED341A1}" type="datetimeFigureOut">
              <a:rPr lang="sv-SE" smtClean="0"/>
              <a:t>2019-02-15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1A8ADB-6F28-4C18-804D-165019684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7BC66A-2B5F-4671-9837-652D9982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7F43-3997-4E2D-B253-E0DEB1D3E5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12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336C4A-E4E6-4BA4-B6D3-2C8825535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5AC83F-3F07-47EF-9220-6A3C95061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682D05-5AA7-4966-BD56-6D7AD059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AEA-6BAA-4CAD-88DB-16ECAED341A1}" type="datetimeFigureOut">
              <a:rPr lang="sv-SE" smtClean="0"/>
              <a:t>2019-02-15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7228BF-76EF-4CCB-9E4B-ABC2DFAE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8B24BF5-86EC-45C2-8C38-6A1ED7440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7F43-3997-4E2D-B253-E0DEB1D3E5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724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CBC630-6A6D-40FD-A059-7DEB1F23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895CF0-821F-4B9E-A1A5-16ABD67EE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937F5F6-CC62-4D5D-A8F5-114468370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A78E76C-B769-421C-9EBA-9A01836F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AEA-6BAA-4CAD-88DB-16ECAED341A1}" type="datetimeFigureOut">
              <a:rPr lang="sv-SE" smtClean="0"/>
              <a:t>2019-02-15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25CA405-FD93-479C-952C-44DB5999C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DA4FF7-F38E-463C-9D44-55986A89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7F43-3997-4E2D-B253-E0DEB1D3E5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451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6236E1-E2A8-4F36-B04F-9CA4C8BD4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A4B55A6-D2D7-4DDD-8555-0530A724E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CBB02C8-FBED-494C-B7CB-60C6B0ED8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07D52C0-1D69-494D-B18F-6769B1DDDC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63DAD55-D670-4221-8F2E-475C1CBED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8713A7C-EBA3-41D4-92E8-585F753F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AEA-6BAA-4CAD-88DB-16ECAED341A1}" type="datetimeFigureOut">
              <a:rPr lang="sv-SE" smtClean="0"/>
              <a:t>2019-02-15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707745D-438C-4BF0-AA8D-810E091C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DB230BF-309F-416C-8203-848AE079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7F43-3997-4E2D-B253-E0DEB1D3E5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609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5B08AE-7EB3-40D1-9151-DE57725D6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75CD253-5079-47BA-9FFE-774E398A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AEA-6BAA-4CAD-88DB-16ECAED341A1}" type="datetimeFigureOut">
              <a:rPr lang="sv-SE" smtClean="0"/>
              <a:t>2019-02-15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50DCF56-AF9B-472F-86A6-C3BA63970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E243492-3056-4FBB-AA40-3EB1D971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7F43-3997-4E2D-B253-E0DEB1D3E5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822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6FF1540-D32F-49E3-B826-5344E903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AEA-6BAA-4CAD-88DB-16ECAED341A1}" type="datetimeFigureOut">
              <a:rPr lang="sv-SE" smtClean="0"/>
              <a:t>2019-02-15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5231EB8-F2E9-40FE-B265-A6DE1C35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DF6CFAC-70F1-4C69-AA10-BC038A5A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7F43-3997-4E2D-B253-E0DEB1D3E5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72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4D1F6-70BA-438B-A4A6-3C5BA335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DB8C06-DD67-45A5-9F2C-35C7D31F0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EEF6EC-F7C2-4560-B303-4A9D00FB0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55047BA-07D7-4C50-A6E0-15E56DF07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AEA-6BAA-4CAD-88DB-16ECAED341A1}" type="datetimeFigureOut">
              <a:rPr lang="sv-SE" smtClean="0"/>
              <a:t>2019-02-15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EDD6B7F-7FBF-4E0C-B2C5-154CA2674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045708E-639E-47DE-9867-3D5909E7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7F43-3997-4E2D-B253-E0DEB1D3E5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670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87C13-90B3-446D-B470-2DD27A5C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6D32747-83F8-49F7-B8F6-015E22C9C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A4E761-9EE1-499B-8EDD-ABC48280E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B1E6CE5-7886-4572-B935-16EE554A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AEA-6BAA-4CAD-88DB-16ECAED341A1}" type="datetimeFigureOut">
              <a:rPr lang="sv-SE" smtClean="0"/>
              <a:t>2019-02-15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BAA96ED-A562-426A-A9D3-2F438DD5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EA0BFF0-07C0-476B-AFEC-384CF741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7F43-3997-4E2D-B253-E0DEB1D3E5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024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A8719EE-55A4-43F4-B90A-17865184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D3B9469-E96B-4E6B-B4CB-101D9946A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3A735E-2473-46C4-B481-3946BBF42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2BAEA-6BAA-4CAD-88DB-16ECAED341A1}" type="datetimeFigureOut">
              <a:rPr lang="sv-SE" smtClean="0"/>
              <a:t>2019-02-15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125B7D-761C-4E2B-846B-816E8729C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F29ECE-A3A3-4834-B0B3-DF58B48A1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27F43-3997-4E2D-B253-E0DEB1D3E5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946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DB9E50BA-7BAB-4BA9-92B1-E854EE160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068943"/>
              </p:ext>
            </p:extLst>
          </p:nvPr>
        </p:nvGraphicFramePr>
        <p:xfrm>
          <a:off x="314324" y="200024"/>
          <a:ext cx="11725275" cy="6581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8425">
                  <a:extLst>
                    <a:ext uri="{9D8B030D-6E8A-4147-A177-3AD203B41FA5}">
                      <a16:colId xmlns:a16="http://schemas.microsoft.com/office/drawing/2014/main" val="1431798059"/>
                    </a:ext>
                  </a:extLst>
                </a:gridCol>
                <a:gridCol w="3908425">
                  <a:extLst>
                    <a:ext uri="{9D8B030D-6E8A-4147-A177-3AD203B41FA5}">
                      <a16:colId xmlns:a16="http://schemas.microsoft.com/office/drawing/2014/main" val="3941307887"/>
                    </a:ext>
                  </a:extLst>
                </a:gridCol>
                <a:gridCol w="3908425">
                  <a:extLst>
                    <a:ext uri="{9D8B030D-6E8A-4147-A177-3AD203B41FA5}">
                      <a16:colId xmlns:a16="http://schemas.microsoft.com/office/drawing/2014/main" val="2154229674"/>
                    </a:ext>
                  </a:extLst>
                </a:gridCol>
              </a:tblGrid>
              <a:tr h="3290888"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1.</a:t>
                      </a:r>
                    </a:p>
                    <a:p>
                      <a:pPr algn="ctr"/>
                      <a:endParaRPr lang="sv-SE" sz="40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Vilken färg har  fjällräven på sommaren?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Leta upp något med samma färg på marken och ta med till läraren.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400" dirty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sv-SE" dirty="0"/>
                        <a:t>.</a:t>
                      </a:r>
                    </a:p>
                    <a:p>
                      <a:pPr algn="ctr"/>
                      <a:r>
                        <a:rPr lang="sv-SE" dirty="0"/>
                        <a:t>	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I allemansrätten står vad vi får och inte får göra i naturen.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Säg tre saker vi får göra i naturen</a:t>
                      </a:r>
                      <a:r>
                        <a:rPr lang="sv-SE" dirty="0"/>
                        <a:t>!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 3.</a:t>
                      </a:r>
                      <a:r>
                        <a:rPr lang="sv-SE" dirty="0"/>
                        <a:t>	</a:t>
                      </a:r>
                    </a:p>
                    <a:p>
                      <a:pPr algn="ctr"/>
                      <a:endParaRPr lang="sv-SE" dirty="0"/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Hur mycket väger en vuxen fjällräv?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sv-SE" dirty="0">
                          <a:latin typeface="Comic Sans MS" panose="030F0702030302020204" pitchFamily="66" charset="0"/>
                        </a:rPr>
                        <a:t>Max 5 kg, 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sv-SE" dirty="0">
                          <a:latin typeface="Comic Sans MS" panose="030F0702030302020204" pitchFamily="66" charset="0"/>
                        </a:rPr>
                        <a:t>max 10 kg 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sv-SE" dirty="0">
                          <a:latin typeface="Comic Sans MS" panose="030F0702030302020204" pitchFamily="66" charset="0"/>
                        </a:rPr>
                        <a:t> max 15 kg </a:t>
                      </a:r>
                    </a:p>
                    <a:p>
                      <a:pPr marL="342900" indent="-342900" algn="ctr">
                        <a:buAutoNum type="alphaLcParenR"/>
                      </a:pPr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sv-SE" dirty="0">
                          <a:latin typeface="Comic Sans MS" panose="030F0702030302020204" pitchFamily="66" charset="0"/>
                        </a:rPr>
                        <a:t>Plocka lika många saker på marken.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764947"/>
                  </a:ext>
                </a:extLst>
              </a:tr>
              <a:tr h="3290888"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4.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Vad äter fjällräven helst?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5.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Det är ok att elda i naturen, men </a:t>
                      </a:r>
                      <a:r>
                        <a:rPr lang="sv-SE" b="1" dirty="0">
                          <a:latin typeface="Comic Sans MS" panose="030F0702030302020204" pitchFamily="66" charset="0"/>
                        </a:rPr>
                        <a:t>var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 nånstans får vi elda?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 Fundera i gruppen och berätta sedan för läraren</a:t>
                      </a:r>
                      <a:r>
                        <a:rPr lang="sv-SE" dirty="0"/>
                        <a:t>.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6.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Smyg fram som en räv runt ett träd och sedan till läraren.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606497"/>
                  </a:ext>
                </a:extLst>
              </a:tr>
            </a:tbl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E711EB72-4B32-48DC-80C7-B22810257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791" y="5903019"/>
            <a:ext cx="536417" cy="75495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203D7FE-890F-4325-AAB7-00C73F456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040" y="5088587"/>
            <a:ext cx="1958022" cy="144689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A1E109E-A12C-4B84-92F9-6597DC7DE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154" y="5628702"/>
            <a:ext cx="1090045" cy="75495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73EB2A4-97D5-4DC0-AD06-7748F4DB2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833" y="5846806"/>
            <a:ext cx="916693" cy="83235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94E8FC7-C9BD-4EB6-9710-276EDD5DD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592" y="5045433"/>
            <a:ext cx="656140" cy="75660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794501D9-3B49-49CB-8FDB-2F384D4E32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8375" y="5785494"/>
            <a:ext cx="766028" cy="95498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710711A-3C90-40AB-BC48-108444E768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9121" y="5120699"/>
            <a:ext cx="1257214" cy="63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0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F603F3F-A469-4396-BAF6-18FEE814B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860242"/>
              </p:ext>
            </p:extLst>
          </p:nvPr>
        </p:nvGraphicFramePr>
        <p:xfrm>
          <a:off x="284480" y="213360"/>
          <a:ext cx="11744961" cy="6309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4987">
                  <a:extLst>
                    <a:ext uri="{9D8B030D-6E8A-4147-A177-3AD203B41FA5}">
                      <a16:colId xmlns:a16="http://schemas.microsoft.com/office/drawing/2014/main" val="1527822382"/>
                    </a:ext>
                  </a:extLst>
                </a:gridCol>
                <a:gridCol w="3914987">
                  <a:extLst>
                    <a:ext uri="{9D8B030D-6E8A-4147-A177-3AD203B41FA5}">
                      <a16:colId xmlns:a16="http://schemas.microsoft.com/office/drawing/2014/main" val="2696596414"/>
                    </a:ext>
                  </a:extLst>
                </a:gridCol>
                <a:gridCol w="3914987">
                  <a:extLst>
                    <a:ext uri="{9D8B030D-6E8A-4147-A177-3AD203B41FA5}">
                      <a16:colId xmlns:a16="http://schemas.microsoft.com/office/drawing/2014/main" val="2322147466"/>
                    </a:ext>
                  </a:extLst>
                </a:gridCol>
              </a:tblGrid>
              <a:tr h="3154680"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 7.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Fjällräven bygger sina bon i grus- eller sandkullar på högfjället.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Vad kallas deras bon?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8.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Hur många ingångar kan det finnas i en fjällrävslya?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a) 2 </a:t>
                      </a:r>
                      <a:r>
                        <a:rPr lang="sv-SE" dirty="0" err="1">
                          <a:latin typeface="Comic Sans MS" panose="030F0702030302020204" pitchFamily="66" charset="0"/>
                        </a:rPr>
                        <a:t>st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b) 40 </a:t>
                      </a:r>
                      <a:r>
                        <a:rPr lang="sv-SE" dirty="0" err="1">
                          <a:latin typeface="Comic Sans MS" panose="030F0702030302020204" pitchFamily="66" charset="0"/>
                        </a:rPr>
                        <a:t>st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c) 100 </a:t>
                      </a:r>
                      <a:r>
                        <a:rPr lang="sv-SE" dirty="0" err="1">
                          <a:latin typeface="Comic Sans MS" panose="030F0702030302020204" pitchFamily="66" charset="0"/>
                        </a:rPr>
                        <a:t>st</a:t>
                      </a:r>
                      <a:endParaRPr lang="sv-S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9.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Leta om du ser något som inte ska vara i naturen.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Ta med det till läraren och berätta vad som inte får vara i naturen.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518211"/>
                  </a:ext>
                </a:extLst>
              </a:tr>
              <a:tr h="3154680"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10.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Ställ alla er gruppen med lika många fötter i marken som fjällräven har.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sz="1200" dirty="0">
                          <a:latin typeface="Comic Sans MS" panose="030F0702030302020204" pitchFamily="66" charset="0"/>
                        </a:rPr>
                        <a:t>Håll i varandra, om det behövs för att hålla balansen.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11.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Hur länge kan en frisk och stark fjällräv klara sig utan mat?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sv-SE" dirty="0">
                          <a:latin typeface="Comic Sans MS" panose="030F0702030302020204" pitchFamily="66" charset="0"/>
                        </a:rPr>
                        <a:t>3 dagar 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sv-SE" dirty="0">
                          <a:latin typeface="Comic Sans MS" panose="030F0702030302020204" pitchFamily="66" charset="0"/>
                        </a:rPr>
                        <a:t>flera veckor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12.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Vilken årstid föder fjällräven sina ungar?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sv-SE" dirty="0">
                          <a:latin typeface="Comic Sans MS" panose="030F0702030302020204" pitchFamily="66" charset="0"/>
                        </a:rPr>
                        <a:t>vintern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sv-SE" dirty="0">
                          <a:latin typeface="Comic Sans MS" panose="030F0702030302020204" pitchFamily="66" charset="0"/>
                        </a:rPr>
                        <a:t>våren 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sv-SE" dirty="0">
                          <a:latin typeface="Comic Sans MS" panose="030F0702030302020204" pitchFamily="66" charset="0"/>
                        </a:rPr>
                        <a:t>hösten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969884"/>
                  </a:ext>
                </a:extLst>
              </a:tr>
            </a:tbl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B3EE67A8-2F50-428F-8C9D-9C5A07759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247" y="2535886"/>
            <a:ext cx="503873" cy="71182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08C4241-1A4F-4E08-A0EF-37B1A68AD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37" y="5659120"/>
            <a:ext cx="762277" cy="59721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723360E-5C54-4DA2-A5D9-5BF116773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700" y="5854599"/>
            <a:ext cx="681355" cy="53381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B30298C-4865-4311-BD05-7D7350B58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642" y="5750227"/>
            <a:ext cx="676715" cy="53039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7AAA963-CFD4-4B23-BB05-CC047A449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439" y="3610841"/>
            <a:ext cx="67671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5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DA629B5-006D-4412-888D-8F7AF59D8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02" y="157205"/>
            <a:ext cx="11772396" cy="65854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867FA65-529B-42D0-9D85-51EC6321B243}"/>
              </a:ext>
            </a:extLst>
          </p:cNvPr>
          <p:cNvSpPr/>
          <p:nvPr/>
        </p:nvSpPr>
        <p:spPr>
          <a:xfrm>
            <a:off x="416560" y="157205"/>
            <a:ext cx="3616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000" dirty="0">
                <a:latin typeface="Comic Sans MS" panose="030F0702030302020204" pitchFamily="66" charset="0"/>
              </a:rPr>
              <a:t>13.</a:t>
            </a:r>
            <a:r>
              <a:rPr lang="sv-SE" dirty="0">
                <a:latin typeface="Comic Sans MS" panose="030F0702030302020204" pitchFamily="66" charset="0"/>
              </a:rPr>
              <a:t>	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På fjället gäller särskilda regler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för hundar. </a:t>
            </a:r>
            <a:br>
              <a:rPr lang="sv-SE" dirty="0">
                <a:latin typeface="Comic Sans MS" panose="030F0702030302020204" pitchFamily="66" charset="0"/>
              </a:rPr>
            </a:br>
            <a:r>
              <a:rPr lang="sv-SE" dirty="0">
                <a:latin typeface="Comic Sans MS" panose="030F0702030302020204" pitchFamily="66" charset="0"/>
              </a:rPr>
              <a:t>När ska hundar vara kopplade på fjället?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 </a:t>
            </a:r>
          </a:p>
          <a:p>
            <a:r>
              <a:rPr lang="sv-SE" dirty="0">
                <a:latin typeface="Comic Sans MS" panose="030F0702030302020204" pitchFamily="66" charset="0"/>
              </a:rPr>
              <a:t> a) december</a:t>
            </a:r>
          </a:p>
          <a:p>
            <a:r>
              <a:rPr lang="sv-SE" dirty="0">
                <a:latin typeface="Comic Sans MS" panose="030F0702030302020204" pitchFamily="66" charset="0"/>
              </a:rPr>
              <a:t> b) mars- augusti </a:t>
            </a:r>
          </a:p>
          <a:p>
            <a:r>
              <a:rPr lang="sv-SE" dirty="0">
                <a:latin typeface="Comic Sans MS" panose="030F0702030302020204" pitchFamily="66" charset="0"/>
              </a:rPr>
              <a:t> c) alltid. 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DE2B6F6-1D03-4790-8408-EF7196CAB258}"/>
              </a:ext>
            </a:extLst>
          </p:cNvPr>
          <p:cNvSpPr/>
          <p:nvPr/>
        </p:nvSpPr>
        <p:spPr>
          <a:xfrm>
            <a:off x="4135120" y="157205"/>
            <a:ext cx="3870959" cy="32008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marL="342900" indent="-342900" algn="ctr">
              <a:buAutoNum type="arabicPeriod" startAt="14"/>
            </a:pPr>
            <a:r>
              <a:rPr lang="sv-SE" sz="40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Hur många valpar kan en fjällrävsmamma föda i en kull. Vad är rekordet?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sv-SE" dirty="0">
                <a:latin typeface="Comic Sans MS" panose="030F0702030302020204" pitchFamily="66" charset="0"/>
              </a:rPr>
              <a:t>1 valp  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b)  8 valpar   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c) 16 valpar 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5290985-287D-41C4-9F97-D0563F173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033" y="2184401"/>
            <a:ext cx="1321654" cy="98996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303D997-7EB2-4505-8436-2F7F48E98D15}"/>
              </a:ext>
            </a:extLst>
          </p:cNvPr>
          <p:cNvSpPr/>
          <p:nvPr/>
        </p:nvSpPr>
        <p:spPr>
          <a:xfrm>
            <a:off x="8006079" y="126524"/>
            <a:ext cx="387095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000" dirty="0">
                <a:latin typeface="Comic Sans MS" panose="030F0702030302020204" pitchFamily="66" charset="0"/>
              </a:rPr>
              <a:t>15.</a:t>
            </a:r>
            <a:r>
              <a:rPr lang="sv-SE" dirty="0">
                <a:latin typeface="Comic Sans MS" panose="030F0702030302020204" pitchFamily="66" charset="0"/>
              </a:rPr>
              <a:t>	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Om det finns mycket lämlar och mat –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hur länge kan en fjällräv leva då?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sv-SE" dirty="0">
                <a:latin typeface="Comic Sans MS" panose="030F0702030302020204" pitchFamily="66" charset="0"/>
              </a:rPr>
              <a:t>10-12 år 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  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b)  3-4 år   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endParaRPr lang="sv-SE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endParaRPr lang="sv-SE" dirty="0">
              <a:latin typeface="Comic Sans MS" panose="030F0702030302020204" pitchFamily="66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0F055A3-62F6-4C13-9BDA-3230DD21FFAB}"/>
              </a:ext>
            </a:extLst>
          </p:cNvPr>
          <p:cNvSpPr/>
          <p:nvPr/>
        </p:nvSpPr>
        <p:spPr>
          <a:xfrm>
            <a:off x="209802" y="3358081"/>
            <a:ext cx="3925318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v-SE" sz="4000" dirty="0">
                <a:latin typeface="Comic Sans MS" panose="030F0702030302020204" pitchFamily="66" charset="0"/>
              </a:rPr>
              <a:t>16.</a:t>
            </a:r>
            <a:r>
              <a:rPr lang="sv-SE" dirty="0">
                <a:latin typeface="Comic Sans MS" panose="030F0702030302020204" pitchFamily="66" charset="0"/>
              </a:rPr>
              <a:t>	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Hur länge får du tälta i naturen utan att fråga markägaren? 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sv-SE" dirty="0">
                <a:latin typeface="Comic Sans MS" panose="030F0702030302020204" pitchFamily="66" charset="0"/>
              </a:rPr>
              <a:t>1-2 nätter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b) aldrig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c) hur länge som helst.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ED6AB15-8949-4132-8A12-33C353ACD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960" y="5909992"/>
            <a:ext cx="1387802" cy="832681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E7144FA0-2C2B-4947-864F-F4FDBEA63E5D}"/>
              </a:ext>
            </a:extLst>
          </p:cNvPr>
          <p:cNvSpPr/>
          <p:nvPr/>
        </p:nvSpPr>
        <p:spPr>
          <a:xfrm>
            <a:off x="4185922" y="3459558"/>
            <a:ext cx="392176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000" dirty="0">
                <a:latin typeface="Comic Sans MS" panose="030F0702030302020204" pitchFamily="66" charset="0"/>
              </a:rPr>
              <a:t>17.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	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Fjällräven har flera fienden. </a:t>
            </a: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Vilket djur hotar fjällräven mest och kan både ta över lyan och äta upp fjällräven? 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47EC306-427C-4815-9D95-876C67EFC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990" y="5990078"/>
            <a:ext cx="964618" cy="529143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708469C-7AA7-47D9-A695-F34413E77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683" y="5951528"/>
            <a:ext cx="800228" cy="55484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473E045-9592-422C-B310-1B9DA6C89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3986" y="5842917"/>
            <a:ext cx="966371" cy="663454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D9858107-E85E-4990-A7C0-DF0BD72EA866}"/>
              </a:ext>
            </a:extLst>
          </p:cNvPr>
          <p:cNvSpPr/>
          <p:nvPr/>
        </p:nvSpPr>
        <p:spPr>
          <a:xfrm>
            <a:off x="8090064" y="3459558"/>
            <a:ext cx="3820156" cy="32008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ctr">
              <a:buAutoNum type="arabicPeriod" startAt="18"/>
            </a:pPr>
            <a:r>
              <a:rPr lang="sv-SE" sz="4000" dirty="0">
                <a:latin typeface="Comic Sans MS" panose="030F0702030302020204" pitchFamily="66" charset="0"/>
              </a:rPr>
              <a:t> 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r>
              <a:rPr lang="sv-SE" dirty="0">
                <a:latin typeface="Comic Sans MS" panose="030F0702030302020204" pitchFamily="66" charset="0"/>
              </a:rPr>
              <a:t>Kan ni räkna upp 3 djur som är fienden till fjällräven? </a:t>
            </a: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algn="ctr"/>
            <a:endParaRPr lang="sv-SE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 startAt="18"/>
            </a:pPr>
            <a:endParaRPr lang="sv-SE" dirty="0"/>
          </a:p>
          <a:p>
            <a:pPr marL="342900" indent="-342900">
              <a:buAutoNum type="arabicPeriod" startAt="18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368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38BBAEFE-497E-44D3-BF44-9499AB0E3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086507"/>
              </p:ext>
            </p:extLst>
          </p:nvPr>
        </p:nvGraphicFramePr>
        <p:xfrm>
          <a:off x="248478" y="178903"/>
          <a:ext cx="11943522" cy="6549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1174">
                  <a:extLst>
                    <a:ext uri="{9D8B030D-6E8A-4147-A177-3AD203B41FA5}">
                      <a16:colId xmlns:a16="http://schemas.microsoft.com/office/drawing/2014/main" val="2432160338"/>
                    </a:ext>
                  </a:extLst>
                </a:gridCol>
                <a:gridCol w="3981174">
                  <a:extLst>
                    <a:ext uri="{9D8B030D-6E8A-4147-A177-3AD203B41FA5}">
                      <a16:colId xmlns:a16="http://schemas.microsoft.com/office/drawing/2014/main" val="1528375666"/>
                    </a:ext>
                  </a:extLst>
                </a:gridCol>
                <a:gridCol w="3981174">
                  <a:extLst>
                    <a:ext uri="{9D8B030D-6E8A-4147-A177-3AD203B41FA5}">
                      <a16:colId xmlns:a16="http://schemas.microsoft.com/office/drawing/2014/main" val="2441300312"/>
                    </a:ext>
                  </a:extLst>
                </a:gridCol>
              </a:tblGrid>
              <a:tr h="3274944"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19.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Flyg som kungsörnar tillbaka till läraren.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20.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Hämta ett naturföremål var. 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Ställ er på rad med det </a:t>
                      </a:r>
                    </a:p>
                    <a:p>
                      <a:pPr algn="ctr"/>
                      <a:r>
                        <a:rPr lang="sv-SE" b="1" dirty="0">
                          <a:latin typeface="Comic Sans MS" panose="030F0702030302020204" pitchFamily="66" charset="0"/>
                        </a:rPr>
                        <a:t>äldsta föremålet först </a:t>
                      </a:r>
                    </a:p>
                    <a:p>
                      <a:pPr algn="ctr"/>
                      <a:r>
                        <a:rPr lang="sv-SE" b="1" dirty="0">
                          <a:latin typeface="Comic Sans MS" panose="030F0702030302020204" pitchFamily="66" charset="0"/>
                        </a:rPr>
                        <a:t>och det yngsta sist. 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Prata i gruppen och visa sedan läraren</a:t>
                      </a:r>
                      <a:r>
                        <a:rPr lang="sv-SE" dirty="0"/>
                        <a:t>.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21.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Hur ska du göra om du behöver bajsa eller kissa i skogen eller på fjället?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Diskutera och berätta sedan för läraren.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981214"/>
                  </a:ext>
                </a:extLst>
              </a:tr>
              <a:tr h="3274944"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22.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Förr  var fjällräven vanlig i hela Norden. 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Varför var fjällräven nära att bli utrotad före 1930?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Diskutera i gruppen och berätta för er lärare.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23.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Varför är det svårt för fjällräven att klara sig nu, trots att den är skyddad från jakt?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Berätta för läraren, 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vad ni vet om några orsaker.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24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.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Vad av detta får du ta i naturen? Det finns flera svar. 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  Räkna upp svaren för </a:t>
                      </a:r>
                      <a:r>
                        <a:rPr lang="sv-SE" dirty="0"/>
                        <a:t>läraren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011875"/>
                  </a:ext>
                </a:extLst>
              </a:tr>
            </a:tbl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FCC98EE3-3979-45BE-9D75-0276980C3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73281" y="1649843"/>
            <a:ext cx="1179857" cy="162075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4F62AF7-F5D4-4585-A016-7F9F35AAB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602" y="2746511"/>
            <a:ext cx="581233" cy="58123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FEC6D8D-303B-4E8E-A675-890845BFC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595" y="2746511"/>
            <a:ext cx="1044023" cy="52708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BB1B4D3-CF1D-4738-B18F-E4FBDC5CC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955" y="2778673"/>
            <a:ext cx="418892" cy="55924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8288693-1D09-492F-A570-5933E5363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3863" y="2554358"/>
            <a:ext cx="1284345" cy="71923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58DA9A8-CDD0-454D-821E-3951805BD5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5827" y="5484763"/>
            <a:ext cx="504158" cy="440046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7674C0B2-7D69-4C06-B1E9-B6D4A0D5D6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296" y="5740667"/>
            <a:ext cx="642771" cy="64277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C2CA50EA-FF57-4471-905E-5BD4062601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08648" y="5933260"/>
            <a:ext cx="642771" cy="58706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B3E8A26B-D9BD-41E7-B8B8-C25E1BAC4C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0000" y="5495059"/>
            <a:ext cx="566994" cy="566994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6FA99A1-4EA6-4BF6-9A08-4C842A8D27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06994" y="5993711"/>
            <a:ext cx="753981" cy="566994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9B9B89F9-6A4C-4AAB-8D74-B9A8020060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3301" y="5255085"/>
            <a:ext cx="414564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5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879567E8-17A4-4ACB-8090-84F0B7BE3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82182"/>
              </p:ext>
            </p:extLst>
          </p:nvPr>
        </p:nvGraphicFramePr>
        <p:xfrm>
          <a:off x="149088" y="178903"/>
          <a:ext cx="11847444" cy="6530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9148">
                  <a:extLst>
                    <a:ext uri="{9D8B030D-6E8A-4147-A177-3AD203B41FA5}">
                      <a16:colId xmlns:a16="http://schemas.microsoft.com/office/drawing/2014/main" val="1403149938"/>
                    </a:ext>
                  </a:extLst>
                </a:gridCol>
                <a:gridCol w="3949148">
                  <a:extLst>
                    <a:ext uri="{9D8B030D-6E8A-4147-A177-3AD203B41FA5}">
                      <a16:colId xmlns:a16="http://schemas.microsoft.com/office/drawing/2014/main" val="310665630"/>
                    </a:ext>
                  </a:extLst>
                </a:gridCol>
                <a:gridCol w="3949148">
                  <a:extLst>
                    <a:ext uri="{9D8B030D-6E8A-4147-A177-3AD203B41FA5}">
                      <a16:colId xmlns:a16="http://schemas.microsoft.com/office/drawing/2014/main" val="1114160871"/>
                    </a:ext>
                  </a:extLst>
                </a:gridCol>
              </a:tblGrid>
              <a:tr h="3265005"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25.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Ta varandra i hand, blunda eller dra ned mössan </a:t>
                      </a: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och gå tillsammans tillbaka till läraren</a:t>
                      </a:r>
                      <a:r>
                        <a:rPr lang="sv-SE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26.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Fjällräven tycker speciellt mycket om att äta ett litet djur. Vilket?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 Lägg er på marken och bilda tillsammans första bokstaven i djurets namn. Visa läraren!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27.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Fjällräven tål mycket kyla och klarar sig i minus 40 grader.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Hur kan vi människor få upp värmen ute om vi fryser och inte har en eld att värma oss med? </a:t>
                      </a:r>
                    </a:p>
                    <a:p>
                      <a:pPr algn="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Visa något sätt för läraren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770944"/>
                  </a:ext>
                </a:extLst>
              </a:tr>
              <a:tr h="3265005"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28.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Vilket djur har gjort detta spår</a:t>
                      </a:r>
                      <a:r>
                        <a:rPr lang="sv-SE" dirty="0"/>
                        <a:t>?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29.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I naturen kan vi leta efter spår och spårtecken. Spår är avtryck från djurens fötter. </a:t>
                      </a:r>
                    </a:p>
                    <a:p>
                      <a:pPr algn="ct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Vad finns det för andra spårtecken, som visar att ett djur varit på en plats. </a:t>
                      </a:r>
                    </a:p>
                    <a:p>
                      <a:pPr algn="ctr"/>
                      <a:endParaRPr lang="sv-SE" sz="16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Räkna upp minst 2 för läraren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30.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På sommaren när det är varmt vill vi gärna bada. </a:t>
                      </a:r>
                    </a:p>
                    <a:p>
                      <a:pPr algn="ct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Var får vi </a:t>
                      </a:r>
                      <a:r>
                        <a:rPr lang="sv-SE" sz="1600" b="1" u="sng" dirty="0">
                          <a:latin typeface="Comic Sans MS" panose="030F0702030302020204" pitchFamily="66" charset="0"/>
                        </a:rPr>
                        <a:t>inte bada </a:t>
                      </a:r>
                      <a:r>
                        <a:rPr lang="sv-SE" sz="1600" dirty="0">
                          <a:latin typeface="Comic Sans MS" panose="030F0702030302020204" pitchFamily="66" charset="0"/>
                        </a:rPr>
                        <a:t>enligt allemansrätten?</a:t>
                      </a:r>
                    </a:p>
                    <a:p>
                      <a:pPr algn="ctr"/>
                      <a:endParaRPr lang="sv-SE" sz="1600" dirty="0">
                        <a:latin typeface="Comic Sans MS" panose="030F0702030302020204" pitchFamily="66" charset="0"/>
                      </a:endParaRP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sv-SE" sz="1600" dirty="0">
                          <a:latin typeface="Comic Sans MS" panose="030F0702030302020204" pitchFamily="66" charset="0"/>
                        </a:rPr>
                        <a:t>vid en badplats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sv-SE" sz="1600" dirty="0">
                          <a:latin typeface="Comic Sans MS" panose="030F0702030302020204" pitchFamily="66" charset="0"/>
                        </a:rPr>
                        <a:t>b) i en sjö på fjället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sv-SE" sz="1600" dirty="0">
                          <a:latin typeface="Comic Sans MS" panose="030F0702030302020204" pitchFamily="66" charset="0"/>
                        </a:rPr>
                        <a:t>c) vid någons brygga  </a:t>
                      </a:r>
                    </a:p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058698"/>
                  </a:ext>
                </a:extLst>
              </a:tr>
            </a:tbl>
          </a:graphicData>
        </a:graphic>
      </p:graphicFrame>
      <p:pic>
        <p:nvPicPr>
          <p:cNvPr id="4" name="Bildobjekt 3">
            <a:extLst>
              <a:ext uri="{FF2B5EF4-FFF2-40B4-BE49-F238E27FC236}">
                <a16:creationId xmlns:a16="http://schemas.microsoft.com/office/drawing/2014/main" id="{B7A28A6C-C803-4AF6-8A32-CE63CC176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109" y="2325755"/>
            <a:ext cx="952500" cy="94297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2E766F7-73A6-45E8-A325-4FE60C9FC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697" y="2773017"/>
            <a:ext cx="968859" cy="6559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E1B4752-E46F-46D6-835C-F39A34CEA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569" y="289758"/>
            <a:ext cx="519553" cy="73397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B467F26-EF86-40FC-AE02-757BB55F09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788"/>
          <a:stretch/>
        </p:blipFill>
        <p:spPr>
          <a:xfrm>
            <a:off x="8201644" y="2500628"/>
            <a:ext cx="968859" cy="76810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2D2F142-3DAA-41B7-BA94-C37E507A5E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7632" y="5078896"/>
            <a:ext cx="542684" cy="143123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E037CAE-96F8-42C4-92A5-6E7D5B8B3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5090" y="5078896"/>
            <a:ext cx="859945" cy="92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0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E4EC8A75-72B3-45DA-B68C-AECBBD72E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847372"/>
              </p:ext>
            </p:extLst>
          </p:nvPr>
        </p:nvGraphicFramePr>
        <p:xfrm>
          <a:off x="129209" y="228792"/>
          <a:ext cx="11926956" cy="6569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5652">
                  <a:extLst>
                    <a:ext uri="{9D8B030D-6E8A-4147-A177-3AD203B41FA5}">
                      <a16:colId xmlns:a16="http://schemas.microsoft.com/office/drawing/2014/main" val="3709727044"/>
                    </a:ext>
                  </a:extLst>
                </a:gridCol>
                <a:gridCol w="3975652">
                  <a:extLst>
                    <a:ext uri="{9D8B030D-6E8A-4147-A177-3AD203B41FA5}">
                      <a16:colId xmlns:a16="http://schemas.microsoft.com/office/drawing/2014/main" val="3469808729"/>
                    </a:ext>
                  </a:extLst>
                </a:gridCol>
                <a:gridCol w="3975652">
                  <a:extLst>
                    <a:ext uri="{9D8B030D-6E8A-4147-A177-3AD203B41FA5}">
                      <a16:colId xmlns:a16="http://schemas.microsoft.com/office/drawing/2014/main" val="1501144653"/>
                    </a:ext>
                  </a:extLst>
                </a:gridCol>
              </a:tblGrid>
              <a:tr h="3284883"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31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.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Hoppa som harar tillbaka till läraren och slå tärningen på nytt</a:t>
                      </a:r>
                      <a:r>
                        <a:rPr lang="sv-SE" dirty="0"/>
                        <a:t>!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32.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En del arter i naturen är utrotningshotade som fjällräven.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Kan ni säga minst </a:t>
                      </a:r>
                      <a:r>
                        <a:rPr lang="sv-SE" b="1" dirty="0">
                          <a:latin typeface="Comic Sans MS" panose="030F0702030302020204" pitchFamily="66" charset="0"/>
                        </a:rPr>
                        <a:t>2 andra 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skyddade växter eller djur till er lärare?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33.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 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Hämta pinnar på marken och skriv/bygg </a:t>
                      </a:r>
                      <a:r>
                        <a:rPr lang="sv-SE" b="1" dirty="0">
                          <a:latin typeface="Comic Sans MS" panose="030F0702030302020204" pitchFamily="66" charset="0"/>
                        </a:rPr>
                        <a:t>namnet på fjällrävens bo 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och visa läraren.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939556"/>
                  </a:ext>
                </a:extLst>
              </a:tr>
              <a:tr h="3284883"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34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.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dirty="0">
                          <a:latin typeface="Comic Sans MS" panose="030F0702030302020204" pitchFamily="66" charset="0"/>
                        </a:rPr>
                        <a:t>Hämta något i naturen som har ett namn som </a:t>
                      </a:r>
                      <a:r>
                        <a:rPr lang="sv-SE" b="1" dirty="0">
                          <a:latin typeface="Comic Sans MS" panose="030F0702030302020204" pitchFamily="66" charset="0"/>
                        </a:rPr>
                        <a:t>innehåller en bokstav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 som finns i ditt namn.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r"/>
                      <a:r>
                        <a:rPr lang="sv-SE" dirty="0">
                          <a:latin typeface="Comic Sans MS" panose="030F0702030302020204" pitchFamily="66" charset="0"/>
                        </a:rPr>
                        <a:t>= KARIN, ERIK  (K)</a:t>
                      </a:r>
                    </a:p>
                    <a:p>
                      <a:pPr algn="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sv-SE" dirty="0">
                          <a:latin typeface="Comic Sans MS" panose="030F0702030302020204" pitchFamily="66" charset="0"/>
                        </a:rPr>
                        <a:t>      KOTTE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35.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sz="16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Ibland är det lämmelår och då har fjällräven mycket mat, men det blir inte så ofta nuförtiden. </a:t>
                      </a:r>
                    </a:p>
                    <a:p>
                      <a:pPr algn="ctr"/>
                      <a:endParaRPr lang="sv-SE" sz="16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Vad tror forskarna det beror på att lämlarna minskar</a:t>
                      </a:r>
                      <a:r>
                        <a:rPr lang="sv-SE" sz="1600" dirty="0"/>
                        <a:t>?</a:t>
                      </a:r>
                    </a:p>
                    <a:p>
                      <a:pPr algn="ctr"/>
                      <a:endParaRPr lang="sv-S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000" dirty="0">
                          <a:latin typeface="Comic Sans MS" panose="030F0702030302020204" pitchFamily="66" charset="0"/>
                        </a:rPr>
                        <a:t>36.</a:t>
                      </a:r>
                      <a:r>
                        <a:rPr lang="sv-SE" dirty="0">
                          <a:latin typeface="Comic Sans MS" panose="030F0702030302020204" pitchFamily="66" charset="0"/>
                        </a:rPr>
                        <a:t>	</a:t>
                      </a:r>
                    </a:p>
                    <a:p>
                      <a:pPr algn="ctr"/>
                      <a:endParaRPr lang="sv-SE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Fjällrävsprojekt i Sverige och Norge finns för att skydda och rädda fjällräven från att utrotas. </a:t>
                      </a:r>
                    </a:p>
                    <a:p>
                      <a:pPr algn="ctr"/>
                      <a:endParaRPr lang="sv-SE" sz="16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Vad görs och vad kan DU göra för att skydda fjällräven? </a:t>
                      </a:r>
                    </a:p>
                    <a:p>
                      <a:pPr algn="ctr"/>
                      <a:endParaRPr lang="sv-SE" sz="16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sv-SE" sz="1600" dirty="0">
                          <a:latin typeface="Comic Sans MS" panose="030F0702030302020204" pitchFamily="66" charset="0"/>
                        </a:rPr>
                        <a:t>Berätta för er lärare.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554094"/>
                  </a:ext>
                </a:extLst>
              </a:tr>
            </a:tbl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96969772-A77D-44FC-9C7A-CE23AA127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47" y="1779104"/>
            <a:ext cx="2706382" cy="135319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E1718EF-6E1A-4B13-9235-C00BAF34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4669">
            <a:off x="9753808" y="2017643"/>
            <a:ext cx="882078" cy="94711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E6C6A79-229C-4CF7-8FB0-53FDF9B73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53490">
            <a:off x="8776550" y="2140079"/>
            <a:ext cx="744372" cy="100278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9DEC219-17BD-471E-812E-877A62777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03" y="5268709"/>
            <a:ext cx="861393" cy="96312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4F5F008-C48E-4D7B-B63A-9D1CA8097A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1729"/>
          <a:stretch/>
        </p:blipFill>
        <p:spPr>
          <a:xfrm>
            <a:off x="4602994" y="5963478"/>
            <a:ext cx="2979385" cy="83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66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132</Words>
  <Application>Microsoft Office PowerPoint</Application>
  <PresentationFormat>Bredbild</PresentationFormat>
  <Paragraphs>211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Eva Eriksson</dc:creator>
  <cp:lastModifiedBy>Eva Eriksson</cp:lastModifiedBy>
  <cp:revision>21</cp:revision>
  <dcterms:created xsi:type="dcterms:W3CDTF">2019-01-02T14:01:40Z</dcterms:created>
  <dcterms:modified xsi:type="dcterms:W3CDTF">2019-02-15T18:04:51Z</dcterms:modified>
</cp:coreProperties>
</file>