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8" r:id="rId2"/>
    <p:sldId id="262" r:id="rId3"/>
    <p:sldId id="261" r:id="rId4"/>
    <p:sldId id="276" r:id="rId5"/>
    <p:sldId id="283" r:id="rId6"/>
    <p:sldId id="286" r:id="rId7"/>
    <p:sldId id="287" r:id="rId8"/>
    <p:sldId id="284" r:id="rId9"/>
    <p:sldId id="277" r:id="rId10"/>
    <p:sldId id="281" r:id="rId11"/>
    <p:sldId id="282" r:id="rId12"/>
    <p:sldId id="278" r:id="rId13"/>
    <p:sldId id="279" r:id="rId14"/>
    <p:sldId id="280" r:id="rId15"/>
    <p:sldId id="285" r:id="rId16"/>
    <p:sldId id="268" r:id="rId17"/>
    <p:sldId id="269" r:id="rId18"/>
    <p:sldId id="270" r:id="rId19"/>
    <p:sldId id="265" r:id="rId20"/>
    <p:sldId id="266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40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orient="horz" pos="2251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340">
          <p15:clr>
            <a:srgbClr val="A4A3A4"/>
          </p15:clr>
        </p15:guide>
        <p15:guide id="7" pos="5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eifhacken, Nicole" initials="SN" lastIdx="1" clrIdx="0">
    <p:extLst>
      <p:ext uri="{19B8F6BF-5375-455C-9EA6-DF929625EA0E}">
        <p15:presenceInfo xmlns:p15="http://schemas.microsoft.com/office/powerpoint/2012/main" userId="Scheifhacken, Nico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E7"/>
    <a:srgbClr val="E2001A"/>
    <a:srgbClr val="00A987"/>
    <a:srgbClr val="00B6C2"/>
    <a:srgbClr val="EB2220"/>
    <a:srgbClr val="187067"/>
    <a:srgbClr val="BECF00"/>
    <a:srgbClr val="EFF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7696" autoAdjust="0"/>
  </p:normalViewPr>
  <p:slideViewPr>
    <p:cSldViewPr>
      <p:cViewPr>
        <p:scale>
          <a:sx n="50" d="100"/>
          <a:sy n="50" d="100"/>
        </p:scale>
        <p:origin x="772" y="260"/>
      </p:cViewPr>
      <p:guideLst>
        <p:guide orient="horz" pos="255"/>
        <p:guide orient="horz" pos="4065"/>
        <p:guide orient="horz" pos="799"/>
        <p:guide orient="horz" pos="2251"/>
        <p:guide orient="horz" pos="2160"/>
        <p:guide pos="340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178303-984B-4CDF-976F-BC5999EB232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429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816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757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553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265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113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36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707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61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485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994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 total, 36 species have been detected in the four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eDNA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samples from the study area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(table 3.2).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eDNA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allis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shad was not observed in the samples. Twelve species were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observed in all four samples and had a detection chance of 1, whereas six species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were observed in three samples (detection chance of 0,75) and five species in two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samples (detection chance of 0,5). There was also a large group of species (n=13)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that was only observed in one sample (detection chance of 0,25). Subsequently,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three of these 13 species only very low number of DNA barcodes were detected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(&lt;0,05 % in relation to the total amount of detected fish DNA barcodes in the sample).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Two sets of species,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i.e.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Lampetra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fluviatilis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/L.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planeri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Platichthys</a:t>
            </a:r>
            <a:endParaRPr lang="en-US" sz="1200" b="0" i="1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flesus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/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Pleuronectus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platessa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cannot be distinguished from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eachother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based on the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primers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used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20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Research area "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Langsdam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Ophemert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" in the Waal near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Ophemert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in the Netherlands. Yellow arrow indicates the side channel, the red arrow indicates the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groyne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field. </a:t>
            </a:r>
            <a:endParaRPr lang="de-DE" sz="1200" i="1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613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2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33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effectLst/>
              </a:rPr>
              <a:t>BUWA</a:t>
            </a:r>
            <a:r>
              <a:rPr lang="en-US" dirty="0" err="1" smtClean="0">
                <a:effectLst/>
              </a:rPr>
              <a:t>with</a:t>
            </a:r>
            <a:r>
              <a:rPr lang="en-US" dirty="0" smtClean="0">
                <a:effectLst/>
              </a:rPr>
              <a:t> a </a:t>
            </a:r>
            <a:r>
              <a:rPr lang="en-US" dirty="0" err="1" smtClean="0">
                <a:effectLst/>
              </a:rPr>
              <a:t>venturi</a:t>
            </a:r>
            <a:r>
              <a:rPr lang="en-US" dirty="0" smtClean="0">
                <a:effectLst/>
              </a:rPr>
              <a:t> sediment dredger</a:t>
            </a:r>
            <a:r>
              <a:rPr lang="en-US" dirty="0" smtClean="0">
                <a:effectLst/>
              </a:rPr>
              <a:t>: 46 sediments samples; 23 (Waal near </a:t>
            </a:r>
            <a:r>
              <a:rPr lang="en-US" dirty="0" err="1" smtClean="0">
                <a:effectLst/>
              </a:rPr>
              <a:t>Ophemert</a:t>
            </a:r>
            <a:r>
              <a:rPr lang="en-US" dirty="0" smtClean="0">
                <a:effectLst/>
              </a:rPr>
              <a:t> (Figure 7) and 23 in the Rhine near </a:t>
            </a:r>
            <a:r>
              <a:rPr lang="en-US" dirty="0" err="1" smtClean="0">
                <a:effectLst/>
              </a:rPr>
              <a:t>Walsum</a:t>
            </a:r>
            <a:r>
              <a:rPr lang="en-US" dirty="0" smtClean="0">
                <a:effectLst/>
              </a:rPr>
              <a:t> (Figure 8). At each site 18 samples were taken in the secondary channel and 5 samples were taken in the </a:t>
            </a:r>
            <a:r>
              <a:rPr lang="en-US" dirty="0" err="1" smtClean="0">
                <a:effectLst/>
              </a:rPr>
              <a:t>groyne</a:t>
            </a:r>
            <a:r>
              <a:rPr lang="en-US" dirty="0" smtClean="0">
                <a:effectLst/>
              </a:rPr>
              <a:t> field. </a:t>
            </a:r>
            <a:endParaRPr lang="de-DE" dirty="0" smtClean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51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effectLst/>
              </a:rPr>
              <a:t>BUWA</a:t>
            </a:r>
            <a:r>
              <a:rPr lang="en-US" dirty="0" err="1" smtClean="0">
                <a:effectLst/>
              </a:rPr>
              <a:t>with</a:t>
            </a:r>
            <a:r>
              <a:rPr lang="en-US" dirty="0" smtClean="0">
                <a:effectLst/>
              </a:rPr>
              <a:t> a </a:t>
            </a:r>
            <a:r>
              <a:rPr lang="en-US" dirty="0" err="1" smtClean="0">
                <a:effectLst/>
              </a:rPr>
              <a:t>venturi</a:t>
            </a:r>
            <a:r>
              <a:rPr lang="en-US" dirty="0" smtClean="0">
                <a:effectLst/>
              </a:rPr>
              <a:t> sediment dredger</a:t>
            </a:r>
            <a:r>
              <a:rPr lang="en-US" dirty="0" smtClean="0">
                <a:effectLst/>
              </a:rPr>
              <a:t>: 46 sediments samples; 23 (Waal near </a:t>
            </a:r>
            <a:r>
              <a:rPr lang="en-US" dirty="0" err="1" smtClean="0">
                <a:effectLst/>
              </a:rPr>
              <a:t>Ophemert</a:t>
            </a:r>
            <a:r>
              <a:rPr lang="en-US" dirty="0" smtClean="0">
                <a:effectLst/>
              </a:rPr>
              <a:t> (Figure 7) and 23 in the Rhine near </a:t>
            </a:r>
            <a:r>
              <a:rPr lang="en-US" dirty="0" err="1" smtClean="0">
                <a:effectLst/>
              </a:rPr>
              <a:t>Walsum</a:t>
            </a:r>
            <a:r>
              <a:rPr lang="en-US" dirty="0" smtClean="0">
                <a:effectLst/>
              </a:rPr>
              <a:t> (Figure 8). At each site 18 samples were taken in the secondary channel and 5 samples were taken in the </a:t>
            </a:r>
            <a:r>
              <a:rPr lang="en-US" dirty="0" err="1" smtClean="0">
                <a:effectLst/>
              </a:rPr>
              <a:t>groyne</a:t>
            </a:r>
            <a:r>
              <a:rPr lang="en-US" dirty="0" smtClean="0">
                <a:effectLst/>
              </a:rPr>
              <a:t> field. </a:t>
            </a:r>
            <a:endParaRPr lang="de-DE" dirty="0" smtClean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64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effectLst/>
              </a:rPr>
              <a:t>BUWA</a:t>
            </a:r>
            <a:r>
              <a:rPr lang="en-US" dirty="0" err="1" smtClean="0">
                <a:effectLst/>
              </a:rPr>
              <a:t>with</a:t>
            </a:r>
            <a:r>
              <a:rPr lang="en-US" dirty="0" smtClean="0">
                <a:effectLst/>
              </a:rPr>
              <a:t> a </a:t>
            </a:r>
            <a:r>
              <a:rPr lang="en-US" dirty="0" err="1" smtClean="0">
                <a:effectLst/>
              </a:rPr>
              <a:t>venturi</a:t>
            </a:r>
            <a:r>
              <a:rPr lang="en-US" dirty="0" smtClean="0">
                <a:effectLst/>
              </a:rPr>
              <a:t> sediment dredger</a:t>
            </a:r>
            <a:r>
              <a:rPr lang="en-US" dirty="0" smtClean="0">
                <a:effectLst/>
              </a:rPr>
              <a:t>: 46 sediments samples; 23 (Waal near </a:t>
            </a:r>
            <a:r>
              <a:rPr lang="en-US" dirty="0" err="1" smtClean="0">
                <a:effectLst/>
              </a:rPr>
              <a:t>Ophemert</a:t>
            </a:r>
            <a:r>
              <a:rPr lang="en-US" dirty="0" smtClean="0">
                <a:effectLst/>
              </a:rPr>
              <a:t> (Figure 7) and 23 in the Rhine near </a:t>
            </a:r>
            <a:r>
              <a:rPr lang="en-US" dirty="0" err="1" smtClean="0">
                <a:effectLst/>
              </a:rPr>
              <a:t>Walsum</a:t>
            </a:r>
            <a:r>
              <a:rPr lang="en-US" dirty="0" smtClean="0">
                <a:effectLst/>
              </a:rPr>
              <a:t> (Figure 8). At each site 18 samples were taken in the secondary channel and 5 samples were taken in the </a:t>
            </a:r>
            <a:r>
              <a:rPr lang="en-US" dirty="0" err="1" smtClean="0">
                <a:effectLst/>
              </a:rPr>
              <a:t>groyne</a:t>
            </a:r>
            <a:r>
              <a:rPr lang="en-US" dirty="0" smtClean="0">
                <a:effectLst/>
              </a:rPr>
              <a:t> field. </a:t>
            </a:r>
            <a:endParaRPr lang="de-DE" dirty="0" smtClean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54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46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44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599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94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C5324AD-4995-FB46-93B1-E40460ED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07" y="3573464"/>
            <a:ext cx="8068143" cy="2006432"/>
          </a:xfrm>
          <a:prstGeom prst="rect">
            <a:avLst/>
          </a:prstGeom>
        </p:spPr>
        <p:txBody>
          <a:bodyPr lIns="0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CBCAD954-29CA-8E4F-AC0E-4E38E9C35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68413"/>
            <a:ext cx="914400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C6EE475-F7F8-074B-9C31-70125ED6ED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9592" y="6524748"/>
            <a:ext cx="2087562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3. März 2021</a:t>
            </a:fld>
            <a:endParaRPr lang="de-DE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128DA18-3349-AF4C-A856-5A764FEE9A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24748"/>
            <a:ext cx="287834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46DDF9AE-9AF3-49DF-8E53-FD59C28FFFF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0CC8EB9-CA72-4748-B4D4-1C8971D94B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4" r="459" b="31855"/>
          <a:stretch/>
        </p:blipFill>
        <p:spPr>
          <a:xfrm>
            <a:off x="0" y="5589240"/>
            <a:ext cx="9143999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7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berschrift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713EA3F-EBC6-824B-A18F-568E8FBEE4D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539750" y="1412776"/>
            <a:ext cx="8064500" cy="648072"/>
          </a:xfrm>
          <a:prstGeom prst="rect">
            <a:avLst/>
          </a:prstGeom>
        </p:spPr>
        <p:txBody>
          <a:bodyPr lIns="0" tIns="36000" rIns="0" bIns="0" anchor="ctr" anchorCtr="0">
            <a:normAutofit/>
          </a:bodyPr>
          <a:lstStyle>
            <a:lvl1pPr>
              <a:defRPr sz="1800" baseline="0">
                <a:solidFill>
                  <a:srgbClr val="E2001A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380EA08-7DB1-ED47-B810-4FAA72466B5B}"/>
              </a:ext>
            </a:extLst>
          </p:cNvPr>
          <p:cNvSpPr>
            <a:spLocks noGrp="1" noChangeAspect="1"/>
          </p:cNvSpPr>
          <p:nvPr>
            <p:ph sz="half" idx="1" hasCustomPrompt="1"/>
          </p:nvPr>
        </p:nvSpPr>
        <p:spPr>
          <a:xfrm>
            <a:off x="539751" y="2204863"/>
            <a:ext cx="8063599" cy="331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55F2DB-E6E1-E944-BE7B-801FEB90A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4" r="459" b="31855"/>
          <a:stretch/>
        </p:blipFill>
        <p:spPr>
          <a:xfrm>
            <a:off x="0" y="5589240"/>
            <a:ext cx="9143999" cy="126876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544405AA-EE5F-B44F-B706-3F9A0C1755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9592" y="6524748"/>
            <a:ext cx="2087562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3. März 2021</a:t>
            </a:fld>
            <a:endParaRPr lang="de-DE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F61EB39-A9D6-094E-A386-26524FB1A8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24748"/>
            <a:ext cx="287834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07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Inhalt in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380EA08-7DB1-ED47-B810-4FAA72466B5B}"/>
              </a:ext>
            </a:extLst>
          </p:cNvPr>
          <p:cNvSpPr>
            <a:spLocks noGrp="1" noChangeAspect="1"/>
          </p:cNvSpPr>
          <p:nvPr>
            <p:ph sz="half" idx="1" hasCustomPrompt="1"/>
          </p:nvPr>
        </p:nvSpPr>
        <p:spPr>
          <a:xfrm>
            <a:off x="539751" y="2204863"/>
            <a:ext cx="3816225" cy="3960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8A81C070-01B8-6141-BFBD-02637178EC1E}"/>
              </a:ext>
            </a:extLst>
          </p:cNvPr>
          <p:cNvSpPr>
            <a:spLocks noGrp="1" noChangeAspect="1"/>
          </p:cNvSpPr>
          <p:nvPr>
            <p:ph sz="half" idx="10" hasCustomPrompt="1"/>
          </p:nvPr>
        </p:nvSpPr>
        <p:spPr>
          <a:xfrm>
            <a:off x="4788023" y="2204864"/>
            <a:ext cx="3816227" cy="31683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1830B20-72D1-B940-BA36-96D77D78AA9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539750" y="1412776"/>
            <a:ext cx="8064500" cy="648072"/>
          </a:xfrm>
          <a:prstGeom prst="rect">
            <a:avLst/>
          </a:prstGeom>
        </p:spPr>
        <p:txBody>
          <a:bodyPr lIns="0" tIns="36000" rIns="0" bIns="0" anchor="ctr" anchorCtr="0">
            <a:normAutofit/>
          </a:bodyPr>
          <a:lstStyle>
            <a:lvl1pPr>
              <a:defRPr sz="1800" baseline="0">
                <a:solidFill>
                  <a:srgbClr val="E2001A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55F2DB-E6E1-E944-BE7B-801FEB90A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4" r="459" b="31855"/>
          <a:stretch/>
        </p:blipFill>
        <p:spPr>
          <a:xfrm>
            <a:off x="0" y="5589240"/>
            <a:ext cx="9143999" cy="126876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544405AA-EE5F-B44F-B706-3F9A0C1755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9592" y="6524748"/>
            <a:ext cx="2087562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3. März 2021</a:t>
            </a:fld>
            <a:endParaRPr lang="de-DE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F61EB39-A9D6-094E-A386-26524FB1A8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24748"/>
            <a:ext cx="287834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10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DA40A4C-BD14-8E40-A2F8-E802831629C5}"/>
              </a:ext>
            </a:extLst>
          </p:cNvPr>
          <p:cNvSpPr>
            <a:spLocks noGrp="1" noChangeAspect="1"/>
          </p:cNvSpPr>
          <p:nvPr>
            <p:ph sz="half" idx="1" hasCustomPrompt="1"/>
          </p:nvPr>
        </p:nvSpPr>
        <p:spPr>
          <a:xfrm>
            <a:off x="539750" y="1412776"/>
            <a:ext cx="8064500" cy="41044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DF1B6CE-E016-5E44-97C5-ACB652DC4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4" r="459" b="31855"/>
          <a:stretch/>
        </p:blipFill>
        <p:spPr>
          <a:xfrm>
            <a:off x="0" y="5589240"/>
            <a:ext cx="9143999" cy="126876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6CEA1140-B84A-1949-A609-7BDA4B61C0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9592" y="6524748"/>
            <a:ext cx="2087562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3. März 2021</a:t>
            </a:fld>
            <a:endParaRPr lang="de-DE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6E13139-8083-B646-AC3C-73AE5F8BA3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24748"/>
            <a:ext cx="287834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976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DA40A4C-BD14-8E40-A2F8-E802831629C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268414"/>
            <a:ext cx="9144000" cy="5589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1CA99D-2655-8F4D-9A19-2FBD13188F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9592" y="6524748"/>
            <a:ext cx="2087562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3. März 2021</a:t>
            </a:fld>
            <a:endParaRPr lang="de-DE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EBD88D95-671B-F940-BC38-9940E48682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24748"/>
            <a:ext cx="287834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46DDF9AE-9AF3-49DF-8E53-FD59C28FFFF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35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chrift oder Zit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904BD0-1159-EB42-9545-2DA11FC9D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852936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EB2220"/>
                </a:solidFill>
              </a:defRPr>
            </a:lvl1pPr>
          </a:lstStyle>
          <a:p>
            <a:r>
              <a:rPr lang="de-DE" dirty="0"/>
              <a:t>Kapitelüberschrift oder Zitat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55F2DB-E6E1-E944-BE7B-801FEB90A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4" r="459" b="31855"/>
          <a:stretch/>
        </p:blipFill>
        <p:spPr>
          <a:xfrm>
            <a:off x="0" y="5589240"/>
            <a:ext cx="9143999" cy="126876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544405AA-EE5F-B44F-B706-3F9A0C1755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9592" y="6524748"/>
            <a:ext cx="2087562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3. März 2021</a:t>
            </a:fld>
            <a:endParaRPr lang="de-DE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F61EB39-A9D6-094E-A386-26524FB1A8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24748"/>
            <a:ext cx="287834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81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CD39BD60-6143-B94B-B63B-2B359736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7268" y="404813"/>
            <a:ext cx="1856982" cy="59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42968F50-D0CE-6249-893E-D7E0CC7D4E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7268" y="404813"/>
            <a:ext cx="1856982" cy="59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97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699" r:id="rId4"/>
    <p:sldLayoutId id="2147483700" r:id="rId5"/>
    <p:sldLayoutId id="214748370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1ADD8C1C-BCAA-6A4F-B041-FC3CD98AD20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9000"/>
            <a:ext cx="9144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18BA77FC-1112-7042-9D6F-E6981654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07" y="3573464"/>
            <a:ext cx="8068143" cy="2735856"/>
          </a:xfrm>
        </p:spPr>
        <p:txBody>
          <a:bodyPr/>
          <a:lstStyle/>
          <a:p>
            <a:r>
              <a:rPr lang="nl-NL" sz="2800" dirty="0"/>
              <a:t>Conjoint fish </a:t>
            </a:r>
            <a:r>
              <a:rPr lang="nl-NL" sz="2800" dirty="0" smtClean="0"/>
              <a:t>sampling GBRA Interreg </a:t>
            </a:r>
            <a:r>
              <a:rPr lang="nl-NL" sz="2800" dirty="0"/>
              <a:t>DE-NL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b="0" dirty="0" smtClean="0"/>
              <a:t>Dr. Nicole Scheifhacken, BR D</a:t>
            </a:r>
            <a:br>
              <a:rPr lang="nl-NL" b="0" dirty="0" smtClean="0"/>
            </a:br>
            <a:r>
              <a:rPr lang="nl-NL" b="0" dirty="0" smtClean="0"/>
              <a:t>Margriet Schoor, RWS</a:t>
            </a:r>
            <a:r>
              <a:rPr lang="de-DE" sz="2400" b="0" dirty="0"/>
              <a:t/>
            </a:r>
            <a:br>
              <a:rPr lang="de-DE" sz="2400" b="0" dirty="0"/>
            </a:br>
            <a:r>
              <a:rPr lang="de-DE" sz="2400" b="0" dirty="0"/>
              <a:t/>
            </a:r>
            <a:br>
              <a:rPr lang="de-DE" sz="2400" b="0" dirty="0"/>
            </a:br>
            <a:r>
              <a:rPr lang="de-DE" sz="2400" dirty="0">
                <a:latin typeface="Arial-BoldMT" charset="0"/>
              </a:rPr>
              <a:t/>
            </a:r>
            <a:br>
              <a:rPr lang="de-DE" sz="2400" dirty="0">
                <a:latin typeface="Arial-BoldMT" charset="0"/>
              </a:rPr>
            </a:br>
            <a:r>
              <a:rPr lang="de-DE" sz="2400" dirty="0" smtClean="0">
                <a:latin typeface="Arial-BoldMT" charset="0"/>
              </a:rPr>
              <a:t/>
            </a:r>
            <a:br>
              <a:rPr lang="de-DE" sz="2400" dirty="0" smtClean="0">
                <a:latin typeface="Arial-BoldMT" charset="0"/>
              </a:rPr>
            </a:br>
            <a:r>
              <a:rPr lang="de-DE" sz="2400" dirty="0">
                <a:latin typeface="Arial-BoldMT" charset="0"/>
              </a:rPr>
              <a:t/>
            </a:r>
            <a:br>
              <a:rPr lang="de-DE" sz="2400" dirty="0">
                <a:latin typeface="Arial-BoldMT" charset="0"/>
              </a:rPr>
            </a:br>
            <a:r>
              <a:rPr lang="de-DE" sz="1600" b="0" dirty="0" smtClean="0"/>
              <a:t>Düsseldorf</a:t>
            </a:r>
            <a:r>
              <a:rPr lang="de-DE" sz="1600" b="0" dirty="0"/>
              <a:t>, </a:t>
            </a:r>
            <a:fld id="{26B607D6-D851-9D4E-9C6D-5DDAFEF6CA8C}" type="datetime4">
              <a:rPr lang="de-DE" sz="1600" b="0" smtClean="0"/>
              <a:pPr/>
              <a:t>4. März 2021</a:t>
            </a:fld>
            <a:endParaRPr lang="de-DE" sz="1600" b="0" dirty="0"/>
          </a:p>
        </p:txBody>
      </p:sp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4A39AEA2-63C8-664E-AA75-D1DEFA0B0C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"/>
          <a:stretch/>
        </p:blipFill>
        <p:spPr>
          <a:xfrm>
            <a:off x="0" y="1274063"/>
            <a:ext cx="9144000" cy="2160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02BEAE-E7CE-8F41-8153-F5CACDDB7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73463"/>
            <a:ext cx="8064500" cy="20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E42D34-07BF-E34D-8B65-A4E328A1F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3" r="461" b="32135"/>
          <a:stretch/>
        </p:blipFill>
        <p:spPr>
          <a:xfrm>
            <a:off x="0" y="5592060"/>
            <a:ext cx="9144000" cy="126594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220073" y="651944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Van de Ven et al. </a:t>
            </a:r>
            <a:r>
              <a:rPr lang="de-DE" sz="1600" dirty="0" err="1" smtClean="0"/>
              <a:t>report</a:t>
            </a:r>
            <a:r>
              <a:rPr lang="de-DE" sz="1600" dirty="0" smtClean="0"/>
              <a:t> in </a:t>
            </a:r>
            <a:r>
              <a:rPr lang="de-DE" sz="1600" dirty="0" err="1" smtClean="0"/>
              <a:t>prep</a:t>
            </a:r>
            <a:r>
              <a:rPr lang="de-DE" sz="1600" dirty="0" smtClean="0"/>
              <a:t>. 2021</a:t>
            </a:r>
            <a:endParaRPr lang="de-DE" sz="1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53062" cy="614242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1520" y="64440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Dutch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58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E42D34-07BF-E34D-8B65-A4E328A1F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3" r="461" b="32135"/>
          <a:stretch/>
        </p:blipFill>
        <p:spPr>
          <a:xfrm>
            <a:off x="0" y="5592060"/>
            <a:ext cx="9144000" cy="126594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220073" y="651944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Van de Ven et al. </a:t>
            </a:r>
            <a:r>
              <a:rPr lang="de-DE" sz="1600" dirty="0" err="1" smtClean="0"/>
              <a:t>report</a:t>
            </a:r>
            <a:r>
              <a:rPr lang="de-DE" sz="1600" dirty="0" smtClean="0"/>
              <a:t> in </a:t>
            </a:r>
            <a:r>
              <a:rPr lang="de-DE" sz="1600" dirty="0" err="1" smtClean="0"/>
              <a:t>prep</a:t>
            </a:r>
            <a:r>
              <a:rPr lang="de-DE" sz="1600" dirty="0" smtClean="0"/>
              <a:t>. 2021</a:t>
            </a:r>
            <a:endParaRPr lang="de-DE" sz="1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20172"/>
            <a:ext cx="8856985" cy="620457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1520" y="64440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Dutch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43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E42D34-07BF-E34D-8B65-A4E328A1F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3" r="461" b="32135"/>
          <a:stretch/>
        </p:blipFill>
        <p:spPr>
          <a:xfrm>
            <a:off x="0" y="5592060"/>
            <a:ext cx="9144000" cy="126594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220073" y="651944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Van de Ven et al. </a:t>
            </a:r>
            <a:r>
              <a:rPr lang="de-DE" sz="1600" dirty="0" err="1" smtClean="0"/>
              <a:t>report</a:t>
            </a:r>
            <a:r>
              <a:rPr lang="de-DE" sz="1600" dirty="0" smtClean="0"/>
              <a:t> in </a:t>
            </a:r>
            <a:r>
              <a:rPr lang="de-DE" sz="1600" dirty="0" err="1" smtClean="0"/>
              <a:t>prep</a:t>
            </a:r>
            <a:r>
              <a:rPr lang="de-DE" sz="1600" dirty="0" smtClean="0"/>
              <a:t>. 2021</a:t>
            </a:r>
            <a:endParaRPr lang="de-DE" sz="1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6" y="908720"/>
            <a:ext cx="8301267" cy="550823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1520" y="26064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Seine </a:t>
            </a:r>
            <a:r>
              <a:rPr lang="de-DE" sz="2400" dirty="0" err="1" smtClean="0"/>
              <a:t>net</a:t>
            </a:r>
            <a:r>
              <a:rPr lang="de-DE" sz="2400" dirty="0" smtClean="0"/>
              <a:t> – </a:t>
            </a:r>
            <a:r>
              <a:rPr lang="de-DE" sz="2400" dirty="0" err="1" smtClean="0"/>
              <a:t>rheophilic</a:t>
            </a:r>
            <a:r>
              <a:rPr lang="de-DE" sz="2400" dirty="0" smtClean="0"/>
              <a:t> </a:t>
            </a:r>
            <a:r>
              <a:rPr lang="de-DE" sz="2400" dirty="0" err="1" smtClean="0"/>
              <a:t>species</a:t>
            </a:r>
            <a:r>
              <a:rPr lang="de-DE" sz="2400" dirty="0" smtClean="0"/>
              <a:t> YOY 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51520" y="64440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Dutch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E42D34-07BF-E34D-8B65-A4E328A1F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3" r="461" b="32135"/>
          <a:stretch/>
        </p:blipFill>
        <p:spPr>
          <a:xfrm>
            <a:off x="0" y="5592060"/>
            <a:ext cx="9144000" cy="126594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220073" y="651944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Van de Ven et al. </a:t>
            </a:r>
            <a:r>
              <a:rPr lang="de-DE" sz="1600" dirty="0" err="1" smtClean="0"/>
              <a:t>report</a:t>
            </a:r>
            <a:r>
              <a:rPr lang="de-DE" sz="1600" dirty="0" smtClean="0"/>
              <a:t> in </a:t>
            </a:r>
            <a:r>
              <a:rPr lang="de-DE" sz="1600" dirty="0" err="1" smtClean="0"/>
              <a:t>prep</a:t>
            </a:r>
            <a:r>
              <a:rPr lang="de-DE" sz="1600" dirty="0" smtClean="0"/>
              <a:t>. 2021</a:t>
            </a:r>
            <a:endParaRPr lang="de-DE" sz="1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" y="1628800"/>
            <a:ext cx="8954995" cy="475252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1520" y="26064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YOY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older</a:t>
            </a:r>
            <a:r>
              <a:rPr lang="de-DE" sz="2400" dirty="0" smtClean="0"/>
              <a:t> – </a:t>
            </a:r>
            <a:r>
              <a:rPr lang="de-DE" sz="2400" dirty="0" err="1" smtClean="0"/>
              <a:t>Electrofishing</a:t>
            </a:r>
            <a:r>
              <a:rPr lang="de-DE" sz="2400" dirty="0" smtClean="0"/>
              <a:t> – Seine </a:t>
            </a:r>
            <a:r>
              <a:rPr lang="de-DE" sz="2400" dirty="0" err="1" smtClean="0"/>
              <a:t>net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251520" y="64440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Dutch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2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E42D34-07BF-E34D-8B65-A4E328A1F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3" r="461" b="32135"/>
          <a:stretch/>
        </p:blipFill>
        <p:spPr>
          <a:xfrm>
            <a:off x="0" y="5592060"/>
            <a:ext cx="9144000" cy="126594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1520" y="404664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Comparison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</a:p>
          <a:p>
            <a:endParaRPr lang="de-DE" sz="2400" dirty="0"/>
          </a:p>
          <a:p>
            <a:r>
              <a:rPr lang="de-DE" sz="2400" dirty="0" smtClean="0"/>
              <a:t>Report </a:t>
            </a:r>
            <a:r>
              <a:rPr lang="de-DE" sz="2400" dirty="0" err="1" smtClean="0"/>
              <a:t>soon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770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5819403-266D-7741-8A44-9CAE95EFB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3F987E-BD84-9A42-B326-C3D5050AA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309BE70-6647-A640-95B6-4626FF2A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394995"/>
            <a:ext cx="7886700" cy="1325563"/>
          </a:xfrm>
        </p:spPr>
        <p:txBody>
          <a:bodyPr/>
          <a:lstStyle/>
          <a:p>
            <a:r>
              <a:rPr lang="de-DE" sz="3200" i="1" dirty="0" err="1" smtClean="0"/>
              <a:t>Thank</a:t>
            </a:r>
            <a:r>
              <a:rPr lang="de-DE" sz="3200" i="1" dirty="0" smtClean="0"/>
              <a:t> </a:t>
            </a:r>
            <a:r>
              <a:rPr lang="de-DE" sz="3200" i="1" dirty="0" err="1" smtClean="0"/>
              <a:t>you</a:t>
            </a:r>
            <a:r>
              <a:rPr lang="de-DE" sz="3200" i="1" dirty="0" smtClean="0"/>
              <a:t> </a:t>
            </a:r>
            <a:r>
              <a:rPr lang="de-DE" sz="3200" i="1" dirty="0" err="1" smtClean="0"/>
              <a:t>for</a:t>
            </a:r>
            <a:r>
              <a:rPr lang="de-DE" sz="3200" i="1" dirty="0" smtClean="0"/>
              <a:t> </a:t>
            </a:r>
            <a:r>
              <a:rPr lang="de-DE" sz="3200" i="1" dirty="0" err="1" smtClean="0"/>
              <a:t>your</a:t>
            </a:r>
            <a:r>
              <a:rPr lang="de-DE" sz="3200" i="1" dirty="0" smtClean="0"/>
              <a:t> </a:t>
            </a:r>
            <a:r>
              <a:rPr lang="de-DE" sz="3200" i="1" dirty="0" err="1" smtClean="0"/>
              <a:t>attention</a:t>
            </a:r>
            <a:r>
              <a:rPr lang="de-DE" sz="3200" i="1" dirty="0" smtClean="0"/>
              <a:t>!</a:t>
            </a:r>
            <a:endParaRPr lang="de-DE" sz="3200" i="1" dirty="0"/>
          </a:p>
        </p:txBody>
      </p:sp>
      <p:sp>
        <p:nvSpPr>
          <p:cNvPr id="6" name="Rechteck 5"/>
          <p:cNvSpPr/>
          <p:nvPr/>
        </p:nvSpPr>
        <p:spPr>
          <a:xfrm>
            <a:off x="251520" y="1348007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i="1" dirty="0" err="1" smtClean="0">
                <a:solidFill>
                  <a:srgbClr val="002060"/>
                </a:solidFill>
              </a:rPr>
              <a:t>Thanks</a:t>
            </a:r>
            <a:r>
              <a:rPr lang="de-DE" sz="3200" i="1" dirty="0" smtClean="0">
                <a:solidFill>
                  <a:srgbClr val="002060"/>
                </a:solidFill>
              </a:rPr>
              <a:t> </a:t>
            </a:r>
            <a:r>
              <a:rPr lang="de-DE" sz="3200" i="1" dirty="0" err="1" smtClean="0">
                <a:solidFill>
                  <a:srgbClr val="002060"/>
                </a:solidFill>
              </a:rPr>
              <a:t>to</a:t>
            </a:r>
            <a:r>
              <a:rPr lang="de-DE" sz="3200" i="1" dirty="0" smtClean="0">
                <a:solidFill>
                  <a:srgbClr val="002060"/>
                </a:solidFill>
              </a:rPr>
              <a:t> </a:t>
            </a:r>
            <a:r>
              <a:rPr lang="de-DE" sz="3200" b="1" i="1" dirty="0" err="1" smtClean="0">
                <a:solidFill>
                  <a:srgbClr val="002060"/>
                </a:solidFill>
              </a:rPr>
              <a:t>everyone</a:t>
            </a:r>
            <a:r>
              <a:rPr lang="de-DE" sz="3200" i="1" dirty="0" smtClean="0">
                <a:solidFill>
                  <a:srgbClr val="002060"/>
                </a:solidFill>
              </a:rPr>
              <a:t> in </a:t>
            </a:r>
            <a:r>
              <a:rPr lang="de-DE" sz="3200" i="1" dirty="0" err="1" smtClean="0">
                <a:solidFill>
                  <a:srgbClr val="002060"/>
                </a:solidFill>
              </a:rPr>
              <a:t>the</a:t>
            </a:r>
            <a:r>
              <a:rPr lang="de-DE" sz="3200" i="1" dirty="0" smtClean="0">
                <a:solidFill>
                  <a:srgbClr val="002060"/>
                </a:solidFill>
              </a:rPr>
              <a:t> </a:t>
            </a:r>
            <a:r>
              <a:rPr lang="de-DE" sz="3200" i="1" dirty="0" err="1" smtClean="0">
                <a:solidFill>
                  <a:srgbClr val="002060"/>
                </a:solidFill>
              </a:rPr>
              <a:t>project</a:t>
            </a:r>
            <a:r>
              <a:rPr lang="de-DE" sz="3200" i="1" dirty="0" smtClean="0">
                <a:solidFill>
                  <a:srgbClr val="002060"/>
                </a:solidFill>
              </a:rPr>
              <a:t> </a:t>
            </a:r>
            <a:r>
              <a:rPr lang="de-DE" sz="3200" i="1" dirty="0" err="1" smtClean="0">
                <a:solidFill>
                  <a:srgbClr val="002060"/>
                </a:solidFill>
              </a:rPr>
              <a:t>for</a:t>
            </a:r>
            <a:r>
              <a:rPr lang="de-DE" sz="3200" i="1" dirty="0" smtClean="0">
                <a:solidFill>
                  <a:srgbClr val="002060"/>
                </a:solidFill>
              </a:rPr>
              <a:t> </a:t>
            </a:r>
            <a:r>
              <a:rPr lang="de-DE" sz="3200" i="1" dirty="0" err="1" smtClean="0">
                <a:solidFill>
                  <a:srgbClr val="002060"/>
                </a:solidFill>
              </a:rPr>
              <a:t>their</a:t>
            </a:r>
            <a:r>
              <a:rPr lang="de-DE" sz="3200" i="1" dirty="0" smtClean="0">
                <a:solidFill>
                  <a:srgbClr val="002060"/>
                </a:solidFill>
              </a:rPr>
              <a:t> </a:t>
            </a:r>
            <a:r>
              <a:rPr lang="de-DE" sz="3200" i="1" dirty="0" err="1" smtClean="0">
                <a:solidFill>
                  <a:srgbClr val="002060"/>
                </a:solidFill>
              </a:rPr>
              <a:t>contribution</a:t>
            </a:r>
            <a:r>
              <a:rPr lang="de-DE" sz="3200" i="1" dirty="0" smtClean="0">
                <a:solidFill>
                  <a:srgbClr val="002060"/>
                </a:solidFill>
              </a:rPr>
              <a:t> in </a:t>
            </a:r>
            <a:r>
              <a:rPr lang="de-DE" sz="3200" i="1" dirty="0" err="1" smtClean="0">
                <a:solidFill>
                  <a:srgbClr val="002060"/>
                </a:solidFill>
              </a:rPr>
              <a:t>field</a:t>
            </a:r>
            <a:r>
              <a:rPr lang="de-DE" sz="3200" i="1" dirty="0" smtClean="0">
                <a:solidFill>
                  <a:srgbClr val="002060"/>
                </a:solidFill>
              </a:rPr>
              <a:t> </a:t>
            </a:r>
            <a:r>
              <a:rPr lang="de-DE" sz="3200" i="1" dirty="0" err="1" smtClean="0">
                <a:solidFill>
                  <a:srgbClr val="002060"/>
                </a:solidFill>
              </a:rPr>
              <a:t>sampling</a:t>
            </a:r>
            <a:r>
              <a:rPr lang="de-DE" sz="3200" i="1" dirty="0" smtClean="0">
                <a:solidFill>
                  <a:srgbClr val="002060"/>
                </a:solidFill>
              </a:rPr>
              <a:t> </a:t>
            </a:r>
            <a:r>
              <a:rPr lang="de-DE" sz="3200" i="1" dirty="0" err="1" smtClean="0">
                <a:solidFill>
                  <a:srgbClr val="002060"/>
                </a:solidFill>
              </a:rPr>
              <a:t>and</a:t>
            </a:r>
            <a:r>
              <a:rPr lang="de-DE" sz="3200" i="1" dirty="0" smtClean="0">
                <a:solidFill>
                  <a:srgbClr val="002060"/>
                </a:solidFill>
              </a:rPr>
              <a:t> </a:t>
            </a:r>
            <a:r>
              <a:rPr lang="de-DE" sz="3200" i="1" dirty="0" err="1" smtClean="0">
                <a:solidFill>
                  <a:srgbClr val="002060"/>
                </a:solidFill>
              </a:rPr>
              <a:t>data</a:t>
            </a:r>
            <a:r>
              <a:rPr lang="de-DE" sz="3200" i="1" dirty="0" smtClean="0">
                <a:solidFill>
                  <a:srgbClr val="002060"/>
                </a:solidFill>
              </a:rPr>
              <a:t> </a:t>
            </a:r>
            <a:r>
              <a:rPr lang="de-DE" sz="3200" i="1" dirty="0" err="1" smtClean="0">
                <a:solidFill>
                  <a:srgbClr val="002060"/>
                </a:solidFill>
              </a:rPr>
              <a:t>evaluations</a:t>
            </a:r>
            <a:r>
              <a:rPr lang="de-DE" sz="3200" i="1" dirty="0" smtClean="0">
                <a:solidFill>
                  <a:srgbClr val="002060"/>
                </a:solidFill>
              </a:rPr>
              <a:t> !!!</a:t>
            </a:r>
          </a:p>
          <a:p>
            <a:pPr>
              <a:lnSpc>
                <a:spcPct val="150000"/>
              </a:lnSpc>
            </a:pPr>
            <a:endParaRPr lang="de-DE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E42D34-07BF-E34D-8B65-A4E328A1F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3" r="461" b="32135"/>
          <a:stretch/>
        </p:blipFill>
        <p:spPr>
          <a:xfrm>
            <a:off x="0" y="5592060"/>
            <a:ext cx="9144000" cy="1265940"/>
          </a:xfrm>
          <a:prstGeom prst="rect">
            <a:avLst/>
          </a:prstGeom>
        </p:spPr>
      </p:pic>
      <p:pic>
        <p:nvPicPr>
          <p:cNvPr id="7" name="Bild 45" descr="Detailkarten_Lippe3_am_Lippehaf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25" y="639812"/>
            <a:ext cx="5372100" cy="37973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5568813" y="-27384"/>
            <a:ext cx="3415911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2400" b="1" dirty="0" smtClean="0"/>
          </a:p>
          <a:p>
            <a:endParaRPr lang="de-DE" sz="2400" b="1" dirty="0"/>
          </a:p>
          <a:p>
            <a:r>
              <a:rPr lang="de-DE" sz="2400" b="1" dirty="0" err="1" smtClean="0"/>
              <a:t>Sampled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habitats</a:t>
            </a:r>
            <a:r>
              <a:rPr lang="de-DE" sz="2400" b="1" dirty="0" smtClean="0"/>
              <a:t>: </a:t>
            </a:r>
            <a:r>
              <a:rPr lang="de-DE" sz="2400" dirty="0"/>
              <a:t>184, </a:t>
            </a:r>
            <a:r>
              <a:rPr lang="de-DE" sz="2400" dirty="0"/>
              <a:t>∑</a:t>
            </a:r>
            <a:r>
              <a:rPr lang="de-DE" dirty="0"/>
              <a:t> </a:t>
            </a:r>
            <a:r>
              <a:rPr lang="de-DE" sz="2400" dirty="0" err="1" smtClean="0"/>
              <a:t>area</a:t>
            </a:r>
            <a:r>
              <a:rPr lang="de-DE" sz="2400" dirty="0"/>
              <a:t>: 48.783 </a:t>
            </a:r>
            <a:r>
              <a:rPr lang="de-DE" dirty="0"/>
              <a:t>m</a:t>
            </a:r>
            <a:r>
              <a:rPr lang="de-DE" baseline="30000" dirty="0"/>
              <a:t>2</a:t>
            </a:r>
            <a:endParaRPr lang="de-DE" sz="2400" b="1" dirty="0" smtClean="0"/>
          </a:p>
          <a:p>
            <a:endParaRPr lang="de-DE" sz="2000" dirty="0" smtClean="0"/>
          </a:p>
          <a:p>
            <a:r>
              <a:rPr lang="de-DE" sz="2000" dirty="0" smtClean="0"/>
              <a:t>Rhein </a:t>
            </a:r>
            <a:r>
              <a:rPr lang="de-DE" sz="2000" dirty="0" err="1" smtClean="0"/>
              <a:t>main</a:t>
            </a:r>
            <a:r>
              <a:rPr lang="de-DE" sz="2000" dirty="0" smtClean="0"/>
              <a:t> </a:t>
            </a:r>
            <a:r>
              <a:rPr lang="de-DE" sz="2000" dirty="0" err="1" smtClean="0"/>
              <a:t>channel</a:t>
            </a:r>
            <a:r>
              <a:rPr lang="de-DE" sz="2000" dirty="0" smtClean="0"/>
              <a:t>: </a:t>
            </a:r>
            <a:r>
              <a:rPr lang="de-DE" sz="2000" dirty="0"/>
              <a:t>79</a:t>
            </a:r>
          </a:p>
          <a:p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floodplain</a:t>
            </a:r>
            <a:r>
              <a:rPr lang="de-DE" dirty="0" smtClean="0"/>
              <a:t> </a:t>
            </a:r>
            <a:r>
              <a:rPr lang="de-DE" dirty="0" err="1" smtClean="0"/>
              <a:t>habitats</a:t>
            </a:r>
            <a:endParaRPr lang="de-DE" dirty="0" smtClean="0"/>
          </a:p>
          <a:p>
            <a:r>
              <a:rPr lang="de-DE" dirty="0" smtClean="0"/>
              <a:t>e.g. </a:t>
            </a:r>
            <a:r>
              <a:rPr lang="de-DE" dirty="0" err="1" smtClean="0"/>
              <a:t>Emmericher</a:t>
            </a:r>
            <a:r>
              <a:rPr lang="de-DE" dirty="0" smtClean="0"/>
              <a:t> </a:t>
            </a:r>
            <a:r>
              <a:rPr lang="de-DE" dirty="0"/>
              <a:t>Ward 14 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>
            <a:off x="257387" y="4673409"/>
            <a:ext cx="3252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err="1" smtClean="0"/>
              <a:t>Some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tributaries</a:t>
            </a:r>
            <a:endParaRPr lang="de-D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Lippe13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Wupper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Sieg 20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481" y="3057014"/>
            <a:ext cx="5389331" cy="381033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-36512" y="44624"/>
            <a:ext cx="624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Lamprey</a:t>
            </a:r>
            <a:r>
              <a:rPr lang="de-DE" sz="2400" dirty="0" smtClean="0"/>
              <a:t> (</a:t>
            </a:r>
            <a:r>
              <a:rPr lang="de-DE" sz="2400" dirty="0" err="1" smtClean="0"/>
              <a:t>Querder</a:t>
            </a:r>
            <a:r>
              <a:rPr lang="de-DE" sz="2400" dirty="0" smtClean="0"/>
              <a:t>/Transformer) </a:t>
            </a:r>
            <a:r>
              <a:rPr lang="de-DE" sz="2400" dirty="0" err="1" smtClean="0"/>
              <a:t>monitoring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9625" y="6457515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Report Scharbert et al.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93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E42D34-07BF-E34D-8B65-A4E328A1F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3" r="461" b="32135"/>
          <a:stretch/>
        </p:blipFill>
        <p:spPr>
          <a:xfrm>
            <a:off x="0" y="5592060"/>
            <a:ext cx="9144000" cy="1265940"/>
          </a:xfrm>
          <a:prstGeom prst="rect">
            <a:avLst/>
          </a:prstGeom>
        </p:spPr>
      </p:pic>
      <p:pic>
        <p:nvPicPr>
          <p:cNvPr id="6" name="Bild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681" y="1196752"/>
            <a:ext cx="7048897" cy="472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206613" y="188640"/>
            <a:ext cx="5626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Results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Sea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River </a:t>
            </a:r>
            <a:r>
              <a:rPr lang="de-DE" sz="2400" b="1" dirty="0" err="1" smtClean="0"/>
              <a:t>lampreys</a:t>
            </a:r>
            <a:r>
              <a:rPr lang="de-DE" sz="2400" b="1" dirty="0" smtClean="0"/>
              <a:t> 2019</a:t>
            </a:r>
            <a:endParaRPr lang="de-DE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061105" y="6421142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Report Scharbert et al.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29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E42D34-07BF-E34D-8B65-A4E328A1F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3" r="461" b="32135"/>
          <a:stretch/>
        </p:blipFill>
        <p:spPr>
          <a:xfrm>
            <a:off x="0" y="5592060"/>
            <a:ext cx="9144000" cy="126594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06613" y="188640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Results</a:t>
            </a:r>
            <a:endParaRPr lang="de-DE" sz="2400" b="1" dirty="0"/>
          </a:p>
        </p:txBody>
      </p:sp>
      <p:pic>
        <p:nvPicPr>
          <p:cNvPr id="7" name="Bild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667" y="1402836"/>
            <a:ext cx="77048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ieren 7"/>
          <p:cNvGrpSpPr/>
          <p:nvPr/>
        </p:nvGrpSpPr>
        <p:grpSpPr>
          <a:xfrm>
            <a:off x="8388523" y="1988840"/>
            <a:ext cx="720726" cy="390526"/>
            <a:chOff x="3535363" y="2365374"/>
            <a:chExt cx="720728" cy="390527"/>
          </a:xfrm>
        </p:grpSpPr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535363" y="2398714"/>
              <a:ext cx="69850" cy="71438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3632203" y="2365374"/>
              <a:ext cx="500063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Lampetra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41"/>
            <p:cNvSpPr>
              <a:spLocks noChangeArrowheads="1"/>
            </p:cNvSpPr>
            <p:nvPr/>
          </p:nvSpPr>
          <p:spPr bwMode="auto">
            <a:xfrm>
              <a:off x="3535363" y="2609851"/>
              <a:ext cx="69850" cy="71438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3632203" y="2579688"/>
              <a:ext cx="623888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Petromyzon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6061105" y="6421142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Report Scharbert et al.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04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E42D34-07BF-E34D-8B65-A4E328A1F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3" r="461" b="32135"/>
          <a:stretch/>
        </p:blipFill>
        <p:spPr>
          <a:xfrm>
            <a:off x="0" y="5592060"/>
            <a:ext cx="9144000" cy="1265940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827584" y="899428"/>
            <a:ext cx="6710850" cy="4339064"/>
            <a:chOff x="827584" y="899428"/>
            <a:chExt cx="6710850" cy="4339064"/>
          </a:xfrm>
        </p:grpSpPr>
        <p:grpSp>
          <p:nvGrpSpPr>
            <p:cNvPr id="7" name="Gruppieren 6"/>
            <p:cNvGrpSpPr/>
            <p:nvPr/>
          </p:nvGrpSpPr>
          <p:grpSpPr>
            <a:xfrm>
              <a:off x="827584" y="1268760"/>
              <a:ext cx="6624735" cy="3456383"/>
              <a:chOff x="1976437" y="2309813"/>
              <a:chExt cx="5191125" cy="2238375"/>
            </a:xfrm>
          </p:grpSpPr>
          <p:pic>
            <p:nvPicPr>
              <p:cNvPr id="13" name="Bild 7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57687" y="2328863"/>
                <a:ext cx="2809875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Bild 6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76437" y="2309813"/>
                <a:ext cx="2834005" cy="223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5" name="AutoShape 2"/>
              <p:cNvCxnSpPr>
                <a:cxnSpLocks noChangeShapeType="1"/>
              </p:cNvCxnSpPr>
              <p:nvPr/>
            </p:nvCxnSpPr>
            <p:spPr bwMode="auto">
              <a:xfrm>
                <a:off x="2500312" y="4033203"/>
                <a:ext cx="4400550" cy="952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" name="Textfeld 7"/>
            <p:cNvSpPr txBox="1"/>
            <p:nvPr/>
          </p:nvSpPr>
          <p:spPr>
            <a:xfrm>
              <a:off x="2195736" y="90872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2018</a:t>
              </a:r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602565" y="89942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2019</a:t>
              </a:r>
              <a:endParaRPr lang="de-DE" dirty="0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1619672" y="4869160"/>
              <a:ext cx="5918762" cy="369332"/>
              <a:chOff x="2635914" y="5085183"/>
              <a:chExt cx="5918762" cy="369332"/>
            </a:xfrm>
          </p:grpSpPr>
          <p:sp>
            <p:nvSpPr>
              <p:cNvPr id="11" name="Textfeld 10"/>
              <p:cNvSpPr txBox="1"/>
              <p:nvPr/>
            </p:nvSpPr>
            <p:spPr>
              <a:xfrm>
                <a:off x="3419872" y="5085183"/>
                <a:ext cx="5134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/>
                  <a:t>gauge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level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during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sampling</a:t>
                </a:r>
                <a:r>
                  <a:rPr lang="de-DE" dirty="0" smtClean="0"/>
                  <a:t> in Aug., Sept. 2019 </a:t>
                </a:r>
                <a:endParaRPr lang="de-DE" dirty="0"/>
              </a:p>
            </p:txBody>
          </p:sp>
          <p:cxnSp>
            <p:nvCxnSpPr>
              <p:cNvPr id="12" name="Gerader Verbinder 11"/>
              <p:cNvCxnSpPr/>
              <p:nvPr/>
            </p:nvCxnSpPr>
            <p:spPr>
              <a:xfrm>
                <a:off x="2635914" y="5301208"/>
                <a:ext cx="71195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feld 1"/>
          <p:cNvSpPr txBox="1"/>
          <p:nvPr/>
        </p:nvSpPr>
        <p:spPr>
          <a:xfrm>
            <a:off x="6061105" y="6421142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Report Scharbert et al.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64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E8F6B-7710-C84E-85C3-A6F8482E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4624"/>
            <a:ext cx="8064500" cy="648072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Examples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fish</a:t>
            </a:r>
            <a:r>
              <a:rPr lang="de-DE" sz="2400" dirty="0" smtClean="0"/>
              <a:t> </a:t>
            </a:r>
            <a:r>
              <a:rPr lang="de-DE" sz="2400" dirty="0" err="1" smtClean="0"/>
              <a:t>monitorings</a:t>
            </a:r>
            <a:r>
              <a:rPr lang="de-DE" sz="2400" dirty="0" smtClean="0"/>
              <a:t> </a:t>
            </a:r>
            <a:r>
              <a:rPr lang="de-DE" sz="2400" dirty="0" err="1" smtClean="0"/>
              <a:t>during</a:t>
            </a:r>
            <a:r>
              <a:rPr lang="de-DE" sz="2400" dirty="0" smtClean="0"/>
              <a:t> GBRA </a:t>
            </a:r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66124F-337B-5D4C-982D-AB183EEDB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FE47B6-3110-9D42-AD5B-0F6CF86DD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251520" y="764704"/>
            <a:ext cx="8280920" cy="576064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400" b="1" dirty="0" err="1" smtClean="0"/>
              <a:t>Conjoint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monitoring</a:t>
            </a:r>
            <a:r>
              <a:rPr lang="de-DE" sz="2400" b="1" dirty="0" smtClean="0"/>
              <a:t> RWS - BRD </a:t>
            </a:r>
            <a:r>
              <a:rPr lang="de-DE" sz="2400" b="1" dirty="0" err="1" smtClean="0"/>
              <a:t>Lower</a:t>
            </a:r>
            <a:r>
              <a:rPr lang="de-DE" sz="2400" b="1" dirty="0" smtClean="0"/>
              <a:t> Rhine – Waal 2020 </a:t>
            </a:r>
            <a:r>
              <a:rPr lang="de-DE" sz="2000" b="1" dirty="0" smtClean="0"/>
              <a:t>(Report Van </a:t>
            </a:r>
            <a:r>
              <a:rPr lang="de-DE" sz="2000" b="1" dirty="0"/>
              <a:t>de Ven et al. </a:t>
            </a:r>
            <a:r>
              <a:rPr lang="de-DE" sz="2000" b="1" dirty="0"/>
              <a:t>in </a:t>
            </a:r>
            <a:r>
              <a:rPr lang="de-DE" sz="2000" b="1" dirty="0" err="1" smtClean="0"/>
              <a:t>prep</a:t>
            </a:r>
            <a:r>
              <a:rPr lang="de-DE" sz="2000" b="1" dirty="0" smtClean="0"/>
              <a:t>. 2021)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Sea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River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Lamprey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monitoring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 Summer 2019</a:t>
            </a:r>
          </a:p>
          <a:p>
            <a:pPr>
              <a:spcBef>
                <a:spcPts val="0"/>
              </a:spcBef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Lower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Rhine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related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tributaries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(Scharbert et al. 2020)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 err="1">
                <a:solidFill>
                  <a:schemeClr val="bg2">
                    <a:lumMod val="50000"/>
                  </a:schemeClr>
                </a:solidFill>
              </a:rPr>
              <a:t>F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ish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monitoring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– Seine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net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eDNA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autumn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2018</a:t>
            </a:r>
          </a:p>
          <a:p>
            <a:pPr>
              <a:spcBef>
                <a:spcPts val="0"/>
              </a:spcBef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French,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Dutch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teams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: Juveniles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Allis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shad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Lampreys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others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, 	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Clavé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et al. 2019,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Dorenbusch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et al. 2019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Fish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monitoring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– Drift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net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main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channel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 spring 2018 </a:t>
            </a:r>
            <a:endParaRPr lang="de-DE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Allis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shad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Sea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lamprey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upstream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migration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, 	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potamodromous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species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Clavé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et al. 2019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Fish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</a:rPr>
              <a:t>damages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</a:rPr>
              <a:t>during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</a:rPr>
              <a:t>water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</a:rPr>
              <a:t>abstractions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Rhine (2011-2020)</a:t>
            </a:r>
          </a:p>
          <a:p>
            <a:pPr>
              <a:spcBef>
                <a:spcPts val="0"/>
              </a:spcBef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Evaluation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statistics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reports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</a:rPr>
              <a:t>data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de-DE" sz="20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 smtClean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66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E42D34-07BF-E34D-8B65-A4E328A1F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3" r="461" b="32135"/>
          <a:stretch/>
        </p:blipFill>
        <p:spPr>
          <a:xfrm>
            <a:off x="0" y="5592060"/>
            <a:ext cx="9144000" cy="12659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2735"/>
            <a:ext cx="9019796" cy="417695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845437" y="4866996"/>
            <a:ext cx="117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 &lt; 0,001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390332"/>
            <a:ext cx="5451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Seine </a:t>
            </a:r>
            <a:r>
              <a:rPr lang="de-DE" sz="2400" dirty="0" err="1" smtClean="0"/>
              <a:t>net</a:t>
            </a:r>
            <a:r>
              <a:rPr lang="de-DE" sz="2400" dirty="0" smtClean="0"/>
              <a:t> 2018 </a:t>
            </a:r>
            <a:r>
              <a:rPr lang="de-DE" sz="2400" dirty="0" err="1" smtClean="0"/>
              <a:t>differences</a:t>
            </a:r>
            <a:r>
              <a:rPr lang="de-DE" sz="2400" dirty="0" smtClean="0"/>
              <a:t>: </a:t>
            </a:r>
            <a:r>
              <a:rPr lang="de-DE" sz="2400" dirty="0" err="1" smtClean="0"/>
              <a:t>day</a:t>
            </a:r>
            <a:r>
              <a:rPr lang="de-DE" sz="2400" dirty="0" smtClean="0"/>
              <a:t> - </a:t>
            </a:r>
            <a:r>
              <a:rPr lang="de-DE" sz="2400" dirty="0" err="1" smtClean="0"/>
              <a:t>night</a:t>
            </a: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5753328" y="6470032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Report: </a:t>
            </a:r>
            <a:r>
              <a:rPr lang="de-DE" dirty="0" err="1" smtClean="0"/>
              <a:t>Dorenbusch</a:t>
            </a:r>
            <a:r>
              <a:rPr lang="de-DE" dirty="0" smtClean="0"/>
              <a:t> et al.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9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195736" y="179655"/>
            <a:ext cx="326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Differences</a:t>
            </a:r>
            <a:r>
              <a:rPr lang="de-DE" sz="2400" dirty="0" smtClean="0"/>
              <a:t> </a:t>
            </a:r>
            <a:r>
              <a:rPr lang="de-DE" sz="2400" dirty="0" err="1" smtClean="0"/>
              <a:t>day</a:t>
            </a:r>
            <a:r>
              <a:rPr lang="de-DE" sz="2400" dirty="0" smtClean="0"/>
              <a:t> - </a:t>
            </a:r>
            <a:r>
              <a:rPr lang="de-DE" sz="2400" dirty="0" err="1" smtClean="0"/>
              <a:t>night</a:t>
            </a:r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41320"/>
            <a:ext cx="6197919" cy="30037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73016"/>
            <a:ext cx="4972306" cy="331487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753328" y="6470032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Report: </a:t>
            </a:r>
            <a:r>
              <a:rPr lang="de-DE" dirty="0" err="1" smtClean="0"/>
              <a:t>Dorenbusch</a:t>
            </a:r>
            <a:r>
              <a:rPr lang="de-DE" dirty="0" smtClean="0"/>
              <a:t> et al.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78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87272" y="188640"/>
            <a:ext cx="3283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Dutch</a:t>
            </a:r>
            <a:r>
              <a:rPr lang="de-DE" sz="2400" dirty="0" smtClean="0"/>
              <a:t>: </a:t>
            </a:r>
            <a:r>
              <a:rPr lang="de-DE" sz="2400" dirty="0" err="1" smtClean="0"/>
              <a:t>eDNA</a:t>
            </a:r>
            <a:r>
              <a:rPr lang="de-DE" sz="2400" dirty="0" smtClean="0"/>
              <a:t> </a:t>
            </a:r>
            <a:r>
              <a:rPr lang="de-DE" sz="2400" dirty="0" err="1" smtClean="0"/>
              <a:t>sampling</a:t>
            </a:r>
            <a:endParaRPr lang="de-DE" sz="2400" dirty="0" smtClean="0"/>
          </a:p>
          <a:p>
            <a:r>
              <a:rPr lang="de-DE" sz="2400" dirty="0" err="1" smtClean="0"/>
              <a:t>protocol</a:t>
            </a: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151429" y="6488668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Report: </a:t>
            </a:r>
            <a:r>
              <a:rPr lang="de-DE" dirty="0" err="1" smtClean="0"/>
              <a:t>Dorenbusch</a:t>
            </a:r>
            <a:r>
              <a:rPr lang="de-DE" dirty="0" smtClean="0"/>
              <a:t> et al. 2019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" y="1052736"/>
            <a:ext cx="3499030" cy="4242018"/>
          </a:xfrm>
          <a:prstGeom prst="rect">
            <a:avLst/>
          </a:prstGeom>
        </p:spPr>
      </p:pic>
      <p:pic>
        <p:nvPicPr>
          <p:cNvPr id="11" name="Picture 55" descr="Hauling the seine in channel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32040" y="1196752"/>
            <a:ext cx="3896360" cy="292227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12" name="Textfeld 11"/>
          <p:cNvSpPr txBox="1"/>
          <p:nvPr/>
        </p:nvSpPr>
        <p:spPr>
          <a:xfrm>
            <a:off x="4932040" y="4221088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night</a:t>
            </a:r>
            <a:r>
              <a:rPr lang="de-DE" sz="2400" dirty="0" smtClean="0"/>
              <a:t> </a:t>
            </a:r>
            <a:r>
              <a:rPr lang="de-DE" sz="2400" dirty="0" err="1" smtClean="0"/>
              <a:t>samples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documentation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sampling</a:t>
            </a:r>
            <a:r>
              <a:rPr lang="de-DE" sz="2400" dirty="0" smtClean="0"/>
              <a:t> </a:t>
            </a:r>
            <a:r>
              <a:rPr lang="de-DE" sz="2400" dirty="0" err="1" smtClean="0"/>
              <a:t>protocol</a:t>
            </a:r>
            <a:endParaRPr lang="de-DE" sz="2400" dirty="0" smtClean="0"/>
          </a:p>
          <a:p>
            <a:endParaRPr lang="de-DE" sz="2400" dirty="0"/>
          </a:p>
        </p:txBody>
      </p:sp>
      <p:sp>
        <p:nvSpPr>
          <p:cNvPr id="13" name="Rechteck 12"/>
          <p:cNvSpPr/>
          <p:nvPr/>
        </p:nvSpPr>
        <p:spPr>
          <a:xfrm>
            <a:off x="5285784" y="6525344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Report: </a:t>
            </a:r>
            <a:r>
              <a:rPr lang="de-DE" dirty="0" err="1" smtClean="0"/>
              <a:t>Clavé</a:t>
            </a:r>
            <a:r>
              <a:rPr lang="de-DE" dirty="0" smtClean="0"/>
              <a:t> et al. 2019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932040" y="64190"/>
            <a:ext cx="38963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French – Seine </a:t>
            </a:r>
            <a:r>
              <a:rPr lang="de-DE" sz="2400" dirty="0" err="1" smtClean="0"/>
              <a:t>net</a:t>
            </a:r>
            <a:r>
              <a:rPr lang="de-DE" sz="2400" dirty="0" smtClean="0"/>
              <a:t> </a:t>
            </a:r>
            <a:r>
              <a:rPr lang="de-DE" sz="2400" dirty="0" err="1" smtClean="0"/>
              <a:t>sampling</a:t>
            </a:r>
            <a:r>
              <a:rPr lang="de-DE" sz="2400" dirty="0" smtClean="0"/>
              <a:t> </a:t>
            </a:r>
            <a:r>
              <a:rPr lang="de-DE" sz="2400" dirty="0" err="1" smtClean="0"/>
              <a:t>protocol</a:t>
            </a:r>
            <a:r>
              <a:rPr lang="de-DE" sz="2400" dirty="0" smtClean="0"/>
              <a:t> all </a:t>
            </a:r>
            <a:r>
              <a:rPr lang="de-DE" sz="2400" dirty="0" err="1" smtClean="0"/>
              <a:t>approaches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290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753328" y="6470032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Report: </a:t>
            </a:r>
            <a:r>
              <a:rPr lang="de-DE" dirty="0" err="1" smtClean="0"/>
              <a:t>Clavé</a:t>
            </a:r>
            <a:r>
              <a:rPr lang="de-DE" dirty="0" smtClean="0"/>
              <a:t> et al. 2019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51520" y="332656"/>
            <a:ext cx="87129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Allis</a:t>
            </a:r>
            <a:r>
              <a:rPr lang="de-DE" sz="2400" dirty="0" smtClean="0"/>
              <a:t> </a:t>
            </a:r>
            <a:r>
              <a:rPr lang="de-DE" sz="2400" dirty="0" err="1" smtClean="0"/>
              <a:t>shad</a:t>
            </a:r>
            <a:r>
              <a:rPr lang="de-DE" sz="2400" dirty="0" smtClean="0"/>
              <a:t>, </a:t>
            </a:r>
            <a:r>
              <a:rPr lang="de-DE" sz="2400" dirty="0" err="1" smtClean="0"/>
              <a:t>Lamprey</a:t>
            </a:r>
            <a:r>
              <a:rPr lang="de-DE" sz="2400" dirty="0" smtClean="0"/>
              <a:t> </a:t>
            </a:r>
            <a:r>
              <a:rPr lang="de-DE" sz="2400" dirty="0" err="1" smtClean="0"/>
              <a:t>upstream</a:t>
            </a:r>
            <a:r>
              <a:rPr lang="de-DE" sz="2400" dirty="0" smtClean="0"/>
              <a:t> </a:t>
            </a:r>
            <a:r>
              <a:rPr lang="de-DE" sz="2400" dirty="0" err="1" smtClean="0"/>
              <a:t>migration</a:t>
            </a:r>
            <a:endParaRPr lang="de-DE" sz="2400" dirty="0"/>
          </a:p>
          <a:p>
            <a:r>
              <a:rPr lang="de-DE" sz="2400" dirty="0" smtClean="0"/>
              <a:t>Drift </a:t>
            </a:r>
            <a:r>
              <a:rPr lang="de-DE" sz="2400" dirty="0" err="1" smtClean="0"/>
              <a:t>net</a:t>
            </a:r>
            <a:r>
              <a:rPr lang="de-DE" sz="2400" dirty="0" smtClean="0"/>
              <a:t> </a:t>
            </a:r>
            <a:r>
              <a:rPr lang="de-DE" sz="2400" dirty="0" err="1" smtClean="0"/>
              <a:t>monitoring</a:t>
            </a:r>
            <a:r>
              <a:rPr lang="de-DE" sz="2400" dirty="0" smtClean="0"/>
              <a:t>, spring 2018 - professional </a:t>
            </a:r>
            <a:r>
              <a:rPr lang="de-DE" sz="2400" dirty="0" err="1" smtClean="0"/>
              <a:t>fishermen</a:t>
            </a:r>
            <a:endParaRPr lang="de-DE" sz="2400" dirty="0"/>
          </a:p>
        </p:txBody>
      </p:sp>
      <p:pic>
        <p:nvPicPr>
          <p:cNvPr id="11" name="Picture 37" descr="Wesel_V1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188640" y="1268760"/>
            <a:ext cx="5652628" cy="37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4590" y="1628800"/>
            <a:ext cx="4249410" cy="18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hteck 1"/>
          <p:cNvSpPr/>
          <p:nvPr/>
        </p:nvSpPr>
        <p:spPr>
          <a:xfrm>
            <a:off x="5076056" y="3462044"/>
            <a:ext cx="3732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Average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haul</a:t>
            </a:r>
            <a:r>
              <a:rPr lang="de-DE" dirty="0" smtClean="0"/>
              <a:t> 1220 m </a:t>
            </a:r>
            <a:endParaRPr lang="de-DE" dirty="0"/>
          </a:p>
        </p:txBody>
      </p:sp>
      <p:pic>
        <p:nvPicPr>
          <p:cNvPr id="13" name="Picture 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02914" y="5085184"/>
            <a:ext cx="7613501" cy="139879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46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79512" y="6435468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Report: </a:t>
            </a:r>
            <a:r>
              <a:rPr lang="de-DE" dirty="0" err="1" smtClean="0"/>
              <a:t>Clavé</a:t>
            </a:r>
            <a:r>
              <a:rPr lang="de-DE" dirty="0" smtClean="0"/>
              <a:t> et al. 2019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79512" y="149731"/>
            <a:ext cx="88569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Drift </a:t>
            </a:r>
            <a:r>
              <a:rPr lang="de-DE" sz="2400" dirty="0" err="1" smtClean="0"/>
              <a:t>net</a:t>
            </a:r>
            <a:r>
              <a:rPr lang="de-DE" sz="2400" dirty="0" smtClean="0"/>
              <a:t> </a:t>
            </a:r>
            <a:r>
              <a:rPr lang="de-DE" sz="2400" dirty="0" err="1" smtClean="0"/>
              <a:t>monitoring</a:t>
            </a:r>
            <a:r>
              <a:rPr lang="de-DE" sz="2400" dirty="0" smtClean="0"/>
              <a:t> - </a:t>
            </a:r>
            <a:r>
              <a:rPr lang="de-DE" sz="2400" dirty="0" err="1" smtClean="0"/>
              <a:t>Allis</a:t>
            </a:r>
            <a:r>
              <a:rPr lang="de-DE" sz="2400" dirty="0" smtClean="0"/>
              <a:t> </a:t>
            </a:r>
            <a:r>
              <a:rPr lang="de-DE" sz="2400" dirty="0" err="1" smtClean="0"/>
              <a:t>shad</a:t>
            </a:r>
            <a:r>
              <a:rPr lang="de-DE" sz="2400" dirty="0" smtClean="0"/>
              <a:t>, </a:t>
            </a:r>
            <a:r>
              <a:rPr lang="de-DE" sz="2400" dirty="0" err="1" smtClean="0"/>
              <a:t>Sea</a:t>
            </a:r>
            <a:r>
              <a:rPr lang="de-DE" sz="2400" dirty="0" smtClean="0"/>
              <a:t> </a:t>
            </a:r>
            <a:r>
              <a:rPr lang="de-DE" sz="2400" dirty="0" err="1" smtClean="0"/>
              <a:t>lampreys</a:t>
            </a:r>
            <a:r>
              <a:rPr lang="de-DE" sz="2400" dirty="0" smtClean="0"/>
              <a:t> </a:t>
            </a:r>
            <a:r>
              <a:rPr lang="de-DE" sz="2400" dirty="0" err="1" smtClean="0"/>
              <a:t>upstream</a:t>
            </a:r>
            <a:endParaRPr lang="de-DE" sz="2400" dirty="0" smtClean="0"/>
          </a:p>
          <a:p>
            <a:endParaRPr lang="de-DE" sz="2400" dirty="0"/>
          </a:p>
        </p:txBody>
      </p:sp>
      <p:pic>
        <p:nvPicPr>
          <p:cNvPr id="11" name="Picture 26" descr="IMG_20180517_162741"/>
          <p:cNvPicPr/>
          <p:nvPr/>
        </p:nvPicPr>
        <p:blipFill>
          <a:blip r:embed="rId3" cstate="print"/>
          <a:srcRect t="7623" b="6931"/>
          <a:stretch>
            <a:fillRect/>
          </a:stretch>
        </p:blipFill>
        <p:spPr>
          <a:xfrm>
            <a:off x="179512" y="833105"/>
            <a:ext cx="3203575" cy="3650615"/>
          </a:xfrm>
          <a:prstGeom prst="rect">
            <a:avLst/>
          </a:prstGeom>
          <a:solidFill>
            <a:srgbClr val="FFFFFF"/>
          </a:solidFill>
          <a:ln w="9525" cmpd="sng">
            <a:noFill/>
            <a:miter lim="800000"/>
            <a:headEnd/>
            <a:tailEnd/>
          </a:ln>
          <a:effectLst/>
        </p:spPr>
      </p:pic>
      <p:pic>
        <p:nvPicPr>
          <p:cNvPr id="12" name="Picture 27" descr="IMG_20180516_124255"/>
          <p:cNvPicPr/>
          <p:nvPr/>
        </p:nvPicPr>
        <p:blipFill>
          <a:blip r:embed="rId4" cstate="print"/>
          <a:srcRect t="6837" r="3804" b="16101"/>
          <a:stretch>
            <a:fillRect/>
          </a:stretch>
        </p:blipFill>
        <p:spPr>
          <a:xfrm>
            <a:off x="3604895" y="867013"/>
            <a:ext cx="5539105" cy="3328035"/>
          </a:xfrm>
          <a:prstGeom prst="rect">
            <a:avLst/>
          </a:prstGeom>
          <a:solidFill>
            <a:srgbClr val="FFFFFF"/>
          </a:solidFill>
          <a:ln w="9525" cmpd="sng">
            <a:noFill/>
            <a:miter lim="800000"/>
            <a:headEnd/>
            <a:tailEnd/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59" y="4195049"/>
            <a:ext cx="3815137" cy="270639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491880" y="6435468"/>
            <a:ext cx="16081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Net </a:t>
            </a:r>
            <a:r>
              <a:rPr lang="de-DE" dirty="0" err="1" smtClean="0"/>
              <a:t>protocols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6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3.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E42D34-07BF-E34D-8B65-A4E328A1F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3" r="461" b="32135"/>
          <a:stretch/>
        </p:blipFill>
        <p:spPr>
          <a:xfrm>
            <a:off x="0" y="5592060"/>
            <a:ext cx="9144000" cy="126594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95536" y="1973440"/>
            <a:ext cx="8064698" cy="4084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Main focus: 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Comparison of </a:t>
            </a:r>
            <a:r>
              <a:rPr lang="en-US" sz="2400" dirty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riverine habitats </a:t>
            </a:r>
            <a:r>
              <a:rPr lang="en-US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using Dutch and the NRW sampling standards 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Focus on juvenile </a:t>
            </a:r>
            <a:r>
              <a:rPr lang="en-US" sz="2400" dirty="0" err="1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rheophilic</a:t>
            </a:r>
            <a:r>
              <a:rPr lang="en-US" sz="2400" dirty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species</a:t>
            </a:r>
            <a:endParaRPr lang="de-DE" sz="2400" dirty="0">
              <a:solidFill>
                <a:srgbClr val="28282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Comparison of protocols and results of different </a:t>
            </a:r>
            <a:r>
              <a:rPr lang="en-US" sz="2400" dirty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sampling methods </a:t>
            </a:r>
            <a:endParaRPr lang="en-US" sz="2400" dirty="0" smtClean="0">
              <a:solidFill>
                <a:srgbClr val="28282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Identification of differences </a:t>
            </a:r>
            <a:r>
              <a:rPr lang="en-US" sz="2400" dirty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similarities </a:t>
            </a:r>
            <a:endParaRPr lang="de-DE" sz="2400" dirty="0">
              <a:solidFill>
                <a:srgbClr val="28282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Determination of </a:t>
            </a:r>
            <a:r>
              <a:rPr lang="en-US" sz="2400" dirty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general rules and conversion rates </a:t>
            </a:r>
            <a:r>
              <a:rPr lang="en-US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data collected</a:t>
            </a:r>
            <a:endParaRPr lang="de-DE" sz="2400" dirty="0">
              <a:solidFill>
                <a:srgbClr val="28282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95537" y="260648"/>
            <a:ext cx="576064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400" b="1" dirty="0" err="1"/>
              <a:t>Conjoint</a:t>
            </a:r>
            <a:r>
              <a:rPr lang="de-DE" sz="2400" b="1" dirty="0"/>
              <a:t> </a:t>
            </a:r>
            <a:r>
              <a:rPr lang="de-DE" sz="2400" b="1" dirty="0" err="1"/>
              <a:t>monitoring</a:t>
            </a:r>
            <a:r>
              <a:rPr lang="de-DE" sz="2400" b="1" dirty="0"/>
              <a:t> RWS - BRD </a:t>
            </a:r>
            <a:r>
              <a:rPr lang="de-DE" sz="2400" b="1" dirty="0" err="1"/>
              <a:t>Lower</a:t>
            </a:r>
            <a:r>
              <a:rPr lang="de-DE" sz="2400" b="1" dirty="0"/>
              <a:t> Rhine – </a:t>
            </a:r>
            <a:r>
              <a:rPr lang="de-DE" sz="2400" b="1" dirty="0" smtClean="0"/>
              <a:t>Waal 2020</a:t>
            </a:r>
          </a:p>
        </p:txBody>
      </p:sp>
    </p:spTree>
    <p:extLst>
      <p:ext uri="{BB962C8B-B14F-4D97-AF65-F5344CB8AC3E}">
        <p14:creationId xmlns:p14="http://schemas.microsoft.com/office/powerpoint/2010/main" val="896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Afbeelding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1280" r="1921" b="28470"/>
          <a:stretch/>
        </p:blipFill>
        <p:spPr bwMode="auto">
          <a:xfrm>
            <a:off x="3203848" y="3399874"/>
            <a:ext cx="2936240" cy="312547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18" descr="Afbeelding met kaart&#10;&#10;Automatisch gegenereerde beschrijvi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1550" r="1761" b="28730"/>
          <a:stretch/>
        </p:blipFill>
        <p:spPr bwMode="auto">
          <a:xfrm>
            <a:off x="251520" y="3394159"/>
            <a:ext cx="2954655" cy="313118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220073" y="651944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Van de Ven et al. </a:t>
            </a:r>
            <a:r>
              <a:rPr lang="de-DE" sz="1600" dirty="0" err="1" smtClean="0"/>
              <a:t>report</a:t>
            </a:r>
            <a:r>
              <a:rPr lang="de-DE" sz="1600" dirty="0" smtClean="0"/>
              <a:t> in </a:t>
            </a:r>
            <a:r>
              <a:rPr lang="de-DE" sz="1600" dirty="0" err="1" smtClean="0"/>
              <a:t>prep</a:t>
            </a:r>
            <a:r>
              <a:rPr lang="de-DE" sz="1600" dirty="0" smtClean="0"/>
              <a:t>. 2021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6140088" y="4172887"/>
            <a:ext cx="3003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Walsum, </a:t>
            </a:r>
            <a:r>
              <a:rPr lang="de-DE" sz="2400" dirty="0" err="1" smtClean="0"/>
              <a:t>groyne</a:t>
            </a:r>
            <a:r>
              <a:rPr lang="de-DE" sz="2400" dirty="0" smtClean="0"/>
              <a:t> </a:t>
            </a:r>
            <a:r>
              <a:rPr lang="de-DE" sz="2400" dirty="0" err="1" smtClean="0"/>
              <a:t>field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side</a:t>
            </a:r>
            <a:r>
              <a:rPr lang="de-DE" sz="2400" dirty="0" smtClean="0"/>
              <a:t> </a:t>
            </a:r>
            <a:r>
              <a:rPr lang="de-DE" sz="2400" dirty="0" err="1" smtClean="0"/>
              <a:t>channel</a:t>
            </a:r>
            <a:r>
              <a:rPr lang="de-DE" sz="2400" dirty="0" smtClean="0"/>
              <a:t>, Duisburg NRW</a:t>
            </a:r>
            <a:endParaRPr lang="de-DE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277378" y="1315551"/>
            <a:ext cx="4687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Ophemert</a:t>
            </a:r>
            <a:r>
              <a:rPr lang="de-DE" sz="2400" dirty="0" smtClean="0"/>
              <a:t> </a:t>
            </a:r>
            <a:r>
              <a:rPr lang="de-DE" sz="2400" dirty="0" err="1"/>
              <a:t>L</a:t>
            </a:r>
            <a:r>
              <a:rPr lang="de-DE" sz="2400" dirty="0" err="1" smtClean="0"/>
              <a:t>angsdam</a:t>
            </a:r>
            <a:r>
              <a:rPr lang="de-DE" sz="2400" dirty="0" smtClean="0"/>
              <a:t>, Waal, NL</a:t>
            </a:r>
          </a:p>
          <a:p>
            <a:r>
              <a:rPr lang="de-DE" sz="2400" dirty="0" err="1" smtClean="0"/>
              <a:t>Groyne</a:t>
            </a:r>
            <a:r>
              <a:rPr lang="de-DE" sz="2400" dirty="0" smtClean="0"/>
              <a:t> </a:t>
            </a:r>
            <a:r>
              <a:rPr lang="de-DE" sz="2400" dirty="0" err="1" smtClean="0"/>
              <a:t>field</a:t>
            </a:r>
            <a:r>
              <a:rPr lang="de-DE" sz="2400" dirty="0" smtClean="0"/>
              <a:t>, </a:t>
            </a:r>
            <a:r>
              <a:rPr lang="de-DE" sz="2400" dirty="0" err="1" smtClean="0"/>
              <a:t>secondary</a:t>
            </a:r>
            <a:r>
              <a:rPr lang="de-DE" sz="2400" dirty="0" smtClean="0"/>
              <a:t> </a:t>
            </a:r>
            <a:r>
              <a:rPr lang="de-DE" sz="2400" dirty="0" err="1" smtClean="0"/>
              <a:t>channel</a:t>
            </a:r>
            <a:endParaRPr lang="de-DE" sz="24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2" y="309996"/>
            <a:ext cx="4013406" cy="302910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4328551" y="280770"/>
            <a:ext cx="234830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 Sites</a:t>
            </a:r>
            <a:endParaRPr lang="en-US" sz="2400" b="1" dirty="0">
              <a:solidFill>
                <a:srgbClr val="28282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E42D34-07BF-E34D-8B65-A4E328A1F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3" r="461" b="32135"/>
          <a:stretch/>
        </p:blipFill>
        <p:spPr>
          <a:xfrm>
            <a:off x="0" y="5592060"/>
            <a:ext cx="9144000" cy="126594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220073" y="651944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Van de Ven et al. </a:t>
            </a:r>
            <a:r>
              <a:rPr lang="de-DE" sz="1600" dirty="0" err="1" smtClean="0"/>
              <a:t>report</a:t>
            </a:r>
            <a:r>
              <a:rPr lang="de-DE" sz="1600" dirty="0" smtClean="0"/>
              <a:t> in </a:t>
            </a:r>
            <a:r>
              <a:rPr lang="de-DE" sz="1600" dirty="0" err="1" smtClean="0"/>
              <a:t>prep</a:t>
            </a:r>
            <a:r>
              <a:rPr lang="de-DE" sz="1600" dirty="0" smtClean="0"/>
              <a:t>. 2021</a:t>
            </a:r>
            <a:endParaRPr lang="de-DE" sz="1600" dirty="0"/>
          </a:p>
        </p:txBody>
      </p:sp>
      <p:sp>
        <p:nvSpPr>
          <p:cNvPr id="9" name="Rechteck 8"/>
          <p:cNvSpPr/>
          <p:nvPr/>
        </p:nvSpPr>
        <p:spPr>
          <a:xfrm>
            <a:off x="251520" y="528057"/>
            <a:ext cx="806469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Methods used: per site </a:t>
            </a:r>
            <a:r>
              <a:rPr lang="en-US" sz="2400" b="1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groyne</a:t>
            </a:r>
            <a:r>
              <a:rPr lang="en-US" sz="2400" b="1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secondary channel</a:t>
            </a:r>
          </a:p>
          <a:p>
            <a:pPr marL="457200" lvl="0" indent="-457200">
              <a:lnSpc>
                <a:spcPct val="2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2400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Electrofishing</a:t>
            </a:r>
            <a:r>
              <a:rPr lang="de-DE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2400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point</a:t>
            </a:r>
            <a:r>
              <a:rPr lang="de-DE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abundance</a:t>
            </a:r>
            <a:r>
              <a:rPr lang="de-DE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2400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stretch</a:t>
            </a:r>
            <a:endParaRPr lang="de-DE" sz="2400" dirty="0" smtClean="0">
              <a:solidFill>
                <a:srgbClr val="28282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2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Seine </a:t>
            </a:r>
            <a:r>
              <a:rPr lang="de-DE" sz="2400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net</a:t>
            </a:r>
            <a:r>
              <a:rPr lang="de-DE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lnSpc>
                <a:spcPct val="2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2400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eDNA</a:t>
            </a:r>
            <a:r>
              <a:rPr lang="de-DE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2 </a:t>
            </a:r>
            <a:r>
              <a:rPr lang="de-DE" sz="2400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protocols</a:t>
            </a:r>
            <a:r>
              <a:rPr lang="de-DE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lnSpc>
                <a:spcPct val="2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Venturi </a:t>
            </a:r>
            <a:r>
              <a:rPr lang="de-DE" sz="2400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dredger</a:t>
            </a:r>
            <a:r>
              <a:rPr lang="de-DE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de-DE" sz="2400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lamprey</a:t>
            </a:r>
            <a:r>
              <a:rPr lang="de-DE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larvae</a:t>
            </a:r>
            <a:r>
              <a:rPr lang="de-DE" sz="2400" dirty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sediment</a:t>
            </a:r>
            <a:r>
              <a:rPr lang="de-DE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de-DE" sz="2400" dirty="0">
              <a:solidFill>
                <a:srgbClr val="28282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250000"/>
              </a:lnSpc>
              <a:spcAft>
                <a:spcPts val="0"/>
              </a:spcAft>
              <a:buFont typeface="+mj-lt"/>
              <a:buAutoNum type="arabicPeriod"/>
            </a:pPr>
            <a:endParaRPr lang="en-US" sz="2400" dirty="0" smtClean="0">
              <a:solidFill>
                <a:srgbClr val="28282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0560"/>
            <a:ext cx="2877588" cy="383678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220073" y="651944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Fotos SN 2020</a:t>
            </a:r>
            <a:endParaRPr lang="de-DE" sz="1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6034"/>
            <a:ext cx="4716016" cy="353701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788024" y="117759"/>
            <a:ext cx="3546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Electrofishing</a:t>
            </a:r>
            <a:r>
              <a:rPr lang="de-DE" sz="2000" b="1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Boat </a:t>
            </a:r>
            <a:r>
              <a:rPr lang="de-DE" sz="2000" b="1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Dutch</a:t>
            </a:r>
            <a:endParaRPr lang="de-DE" sz="2000" b="1" dirty="0"/>
          </a:p>
        </p:txBody>
      </p:sp>
      <p:sp>
        <p:nvSpPr>
          <p:cNvPr id="10" name="Rechteck 9"/>
          <p:cNvSpPr/>
          <p:nvPr/>
        </p:nvSpPr>
        <p:spPr>
          <a:xfrm>
            <a:off x="2980258" y="5157192"/>
            <a:ext cx="2988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Point </a:t>
            </a:r>
            <a:r>
              <a:rPr lang="de-DE" sz="2000" b="1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abundance</a:t>
            </a:r>
            <a:r>
              <a:rPr lang="de-DE" sz="2000" b="1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NRW</a:t>
            </a:r>
            <a:endParaRPr lang="de-DE" sz="20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04938" cy="353097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699" y="2996952"/>
            <a:ext cx="1747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Stretch NRW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2534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220073" y="651944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Van de Ven et al. </a:t>
            </a:r>
            <a:r>
              <a:rPr lang="de-DE" sz="1600" dirty="0" err="1" smtClean="0"/>
              <a:t>report</a:t>
            </a:r>
            <a:r>
              <a:rPr lang="de-DE" sz="1600" dirty="0" smtClean="0"/>
              <a:t> in </a:t>
            </a:r>
            <a:r>
              <a:rPr lang="de-DE" sz="1600" dirty="0" err="1" smtClean="0"/>
              <a:t>prep</a:t>
            </a:r>
            <a:r>
              <a:rPr lang="de-DE" sz="1600" dirty="0" smtClean="0"/>
              <a:t>. 2021</a:t>
            </a:r>
            <a:endParaRPr lang="de-DE" sz="1600" dirty="0"/>
          </a:p>
        </p:txBody>
      </p:sp>
      <p:sp>
        <p:nvSpPr>
          <p:cNvPr id="9" name="Rechteck 8"/>
          <p:cNvSpPr/>
          <p:nvPr/>
        </p:nvSpPr>
        <p:spPr>
          <a:xfrm>
            <a:off x="251520" y="0"/>
            <a:ext cx="8892480" cy="15388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Methods used: per site </a:t>
            </a:r>
            <a:r>
              <a:rPr lang="en-US" sz="2400" b="1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groyne</a:t>
            </a:r>
            <a:r>
              <a:rPr lang="en-US" sz="2400" b="1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secondary channel</a:t>
            </a:r>
            <a:endParaRPr lang="de-DE" sz="2400" dirty="0">
              <a:solidFill>
                <a:srgbClr val="28282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Seine </a:t>
            </a:r>
            <a:r>
              <a:rPr lang="de-DE" sz="2400" dirty="0" err="1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net</a:t>
            </a:r>
            <a:r>
              <a:rPr lang="de-DE" sz="2400" dirty="0" smtClean="0">
                <a:solidFill>
                  <a:srgbClr val="28282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	Walsum			</a:t>
            </a:r>
            <a:r>
              <a:rPr lang="de-DE" sz="2400" dirty="0"/>
              <a:t> </a:t>
            </a:r>
            <a:r>
              <a:rPr lang="de-DE" sz="2400" dirty="0" err="1"/>
              <a:t>Ophemert</a:t>
            </a:r>
            <a:r>
              <a:rPr lang="de-DE" sz="2400" dirty="0"/>
              <a:t> </a:t>
            </a:r>
            <a:endParaRPr lang="de-DE" sz="2400" dirty="0" smtClean="0">
              <a:solidFill>
                <a:srgbClr val="28282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38882"/>
            <a:ext cx="4341798" cy="32582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33" y="1538883"/>
            <a:ext cx="4344359" cy="3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220073" y="651944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Van de Ven et al. </a:t>
            </a:r>
            <a:r>
              <a:rPr lang="de-DE" sz="1600" dirty="0" err="1" smtClean="0"/>
              <a:t>report</a:t>
            </a:r>
            <a:r>
              <a:rPr lang="de-DE" sz="1600" dirty="0" smtClean="0"/>
              <a:t> in </a:t>
            </a:r>
            <a:r>
              <a:rPr lang="de-DE" sz="1600" dirty="0" err="1" smtClean="0"/>
              <a:t>prep</a:t>
            </a:r>
            <a:r>
              <a:rPr lang="de-DE" sz="1600" dirty="0" smtClean="0"/>
              <a:t>. 2021</a:t>
            </a:r>
            <a:endParaRPr lang="de-DE" sz="16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471058"/>
              </p:ext>
            </p:extLst>
          </p:nvPr>
        </p:nvGraphicFramePr>
        <p:xfrm>
          <a:off x="247328" y="829469"/>
          <a:ext cx="3528392" cy="4356100"/>
        </p:xfrm>
        <a:graphic>
          <a:graphicData uri="http://schemas.openxmlformats.org/drawingml/2006/table">
            <a:tbl>
              <a:tblPr/>
              <a:tblGrid>
                <a:gridCol w="3528392">
                  <a:extLst>
                    <a:ext uri="{9D8B030D-6E8A-4147-A177-3AD203B41FA5}">
                      <a16:colId xmlns:a16="http://schemas.microsoft.com/office/drawing/2014/main" val="1914419485"/>
                    </a:ext>
                  </a:extLst>
                </a:gridCol>
              </a:tblGrid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diadromous-katadromous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167738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Anguilla anguilla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40852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Chelon</a:t>
                      </a:r>
                      <a:r>
                        <a:rPr lang="de-D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  <a:r>
                        <a:rPr lang="de-D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61772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Platichthys flesus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04717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potamal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rheophilic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(A)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65826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Barbus</a:t>
                      </a:r>
                      <a:r>
                        <a:rPr lang="de-D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barbus</a:t>
                      </a:r>
                      <a:endParaRPr lang="de-DE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818330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Chondrostoma</a:t>
                      </a:r>
                      <a:r>
                        <a:rPr lang="de-D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nasus</a:t>
                      </a:r>
                      <a:endParaRPr lang="de-DE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485584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Leuciscus leuciscus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300927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Romanogobio belingi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701188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semi rheophilic (B)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778524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Leuciscus</a:t>
                      </a:r>
                      <a:r>
                        <a:rPr lang="de-D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aspius</a:t>
                      </a:r>
                      <a:endParaRPr lang="de-DE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487784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Leuciscus idus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29122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Squalius</a:t>
                      </a:r>
                      <a:r>
                        <a:rPr lang="de-D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cephalus</a:t>
                      </a:r>
                      <a:endParaRPr lang="de-DE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98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Vimba</a:t>
                      </a:r>
                      <a:r>
                        <a:rPr lang="de-D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vimba</a:t>
                      </a:r>
                      <a:endParaRPr lang="de-DE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637907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79512" y="33265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Ecological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guilds</a:t>
            </a:r>
            <a:endParaRPr lang="de-DE" sz="2400" b="1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581549"/>
              </p:ext>
            </p:extLst>
          </p:nvPr>
        </p:nvGraphicFramePr>
        <p:xfrm>
          <a:off x="4211960" y="849114"/>
          <a:ext cx="4464496" cy="3105150"/>
        </p:xfrm>
        <a:graphic>
          <a:graphicData uri="http://schemas.openxmlformats.org/drawingml/2006/table">
            <a:tbl>
              <a:tblPr/>
              <a:tblGrid>
                <a:gridCol w="4464496">
                  <a:extLst>
                    <a:ext uri="{9D8B030D-6E8A-4147-A177-3AD203B41FA5}">
                      <a16:colId xmlns:a16="http://schemas.microsoft.com/office/drawing/2014/main" val="11821504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eurytopic - lotic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5151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Alburnus alburnus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92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eurytopic-lotic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allochthonous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gobies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002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Neogobius fluviatilis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0754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Neogobius</a:t>
                      </a:r>
                      <a:r>
                        <a:rPr lang="de-D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melanostomus</a:t>
                      </a:r>
                      <a:endParaRPr lang="de-DE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842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Ponticola kessleri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334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eurytopic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0915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Perca fluviatilis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9676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Rutilus</a:t>
                      </a:r>
                      <a:r>
                        <a:rPr lang="de-D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rutilus</a:t>
                      </a:r>
                      <a:endParaRPr lang="de-DE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366300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70154"/>
              </p:ext>
            </p:extLst>
          </p:nvPr>
        </p:nvGraphicFramePr>
        <p:xfrm>
          <a:off x="4211960" y="4353644"/>
          <a:ext cx="4464496" cy="2171700"/>
        </p:xfrm>
        <a:graphic>
          <a:graphicData uri="http://schemas.openxmlformats.org/drawingml/2006/table">
            <a:tbl>
              <a:tblPr/>
              <a:tblGrid>
                <a:gridCol w="4464496">
                  <a:extLst>
                    <a:ext uri="{9D8B030D-6E8A-4147-A177-3AD203B41FA5}">
                      <a16:colId xmlns:a16="http://schemas.microsoft.com/office/drawing/2014/main" val="14733659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eurytopic-related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floodplain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habitats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6996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Abramis brama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0857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Blicca</a:t>
                      </a:r>
                      <a:r>
                        <a:rPr lang="de-D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bjoerkna</a:t>
                      </a:r>
                      <a:endParaRPr lang="de-DE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60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Sander </a:t>
                      </a:r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lucioperca</a:t>
                      </a:r>
                      <a:endParaRPr lang="de-DE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964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floodplain species -autochthonous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429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Gasterosteus</a:t>
                      </a:r>
                      <a:r>
                        <a:rPr lang="de-D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aculeatus</a:t>
                      </a:r>
                      <a:endParaRPr lang="de-DE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82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5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7E02AF-5369-8045-822E-F9573A32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4. März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A2894-A686-114E-96AC-F4779CC3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E42D34-07BF-E34D-8B65-A4E328A1F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3" r="461" b="32135"/>
          <a:stretch/>
        </p:blipFill>
        <p:spPr>
          <a:xfrm>
            <a:off x="0" y="5592060"/>
            <a:ext cx="9144000" cy="126594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220073" y="651944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Van de Ven et al. </a:t>
            </a:r>
            <a:r>
              <a:rPr lang="de-DE" sz="1600" dirty="0" err="1" smtClean="0"/>
              <a:t>report</a:t>
            </a:r>
            <a:r>
              <a:rPr lang="de-DE" sz="1600" dirty="0" smtClean="0"/>
              <a:t> in </a:t>
            </a:r>
            <a:r>
              <a:rPr lang="de-DE" sz="1600" dirty="0" err="1" smtClean="0"/>
              <a:t>prep</a:t>
            </a:r>
            <a:r>
              <a:rPr lang="de-DE" sz="1600" dirty="0" smtClean="0"/>
              <a:t>. 2021</a:t>
            </a:r>
            <a:endParaRPr lang="de-DE" sz="16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6672"/>
            <a:ext cx="9070780" cy="597666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51520" y="64440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Dutch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2725" y="38417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smtClean="0">
                <a:solidFill>
                  <a:srgbClr val="FF0000"/>
                </a:solidFill>
              </a:rPr>
              <a:t>First </a:t>
            </a:r>
            <a:r>
              <a:rPr lang="de-DE" sz="2400" i="1" dirty="0" err="1" smtClean="0">
                <a:solidFill>
                  <a:srgbClr val="FF0000"/>
                </a:solidFill>
              </a:rPr>
              <a:t>result</a:t>
            </a:r>
            <a:endParaRPr lang="de-DE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BRD">
  <a:themeElements>
    <a:clrScheme name="BR-D Farben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99D9F9"/>
      </a:accent1>
      <a:accent2>
        <a:srgbClr val="C2D64A"/>
      </a:accent2>
      <a:accent3>
        <a:srgbClr val="89878D"/>
      </a:accent3>
      <a:accent4>
        <a:srgbClr val="BEBEBE"/>
      </a:accent4>
      <a:accent5>
        <a:srgbClr val="D2D7BB"/>
      </a:accent5>
      <a:accent6>
        <a:srgbClr val="3494BA"/>
      </a:accent6>
      <a:hlink>
        <a:srgbClr val="00B0F0"/>
      </a:hlink>
      <a:folHlink>
        <a:srgbClr val="7030A0"/>
      </a:folHlink>
    </a:clrScheme>
    <a:fontScheme name="Standarddesign">
      <a:majorFont>
        <a:latin typeface="Arial-BoldM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 BRD" id="{5A541548-14BD-F640-8D4F-8ABB28D21322}" vid="{C30BE703-ED2C-824C-A8B5-C66161E5DA90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86FEFAF0607448C51495521E0D57D" ma:contentTypeVersion="12" ma:contentTypeDescription="Een nieuw document maken." ma:contentTypeScope="" ma:versionID="250a4ae827e3c7e81750deb8bc423adf">
  <xsd:schema xmlns:xsd="http://www.w3.org/2001/XMLSchema" xmlns:xs="http://www.w3.org/2001/XMLSchema" xmlns:p="http://schemas.microsoft.com/office/2006/metadata/properties" xmlns:ns2="fc86bb77-584b-4984-af70-30a45eb47b14" xmlns:ns3="6c01b758-c2eb-4021-a43c-0bf76084f3c0" targetNamespace="http://schemas.microsoft.com/office/2006/metadata/properties" ma:root="true" ma:fieldsID="f2c40d7b925a6efd4b59ba2fc9b0d256" ns2:_="" ns3:_="">
    <xsd:import namespace="fc86bb77-584b-4984-af70-30a45eb47b14"/>
    <xsd:import namespace="6c01b758-c2eb-4021-a43c-0bf76084f3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6bb77-584b-4984-af70-30a45eb47b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1b758-c2eb-4021-a43c-0bf76084f3c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FB46F4-1245-4513-B1DB-6227EF29255E}"/>
</file>

<file path=customXml/itemProps2.xml><?xml version="1.0" encoding="utf-8"?>
<ds:datastoreItem xmlns:ds="http://schemas.openxmlformats.org/officeDocument/2006/customXml" ds:itemID="{7F2E494F-7340-4CF1-984E-6BBD0797D727}"/>
</file>

<file path=customXml/itemProps3.xml><?xml version="1.0" encoding="utf-8"?>
<ds:datastoreItem xmlns:ds="http://schemas.openxmlformats.org/officeDocument/2006/customXml" ds:itemID="{FD65AB75-042F-44B0-9707-B9F0721F3291}"/>
</file>

<file path=docProps/app.xml><?xml version="1.0" encoding="utf-8"?>
<Properties xmlns="http://schemas.openxmlformats.org/officeDocument/2006/extended-properties" xmlns:vt="http://schemas.openxmlformats.org/officeDocument/2006/docPropsVTypes">
  <Template>Design BRD</Template>
  <TotalTime>0</TotalTime>
  <Words>1164</Words>
  <Application>Microsoft Office PowerPoint</Application>
  <PresentationFormat>Bildschirmpräsentation (4:3)</PresentationFormat>
  <Paragraphs>222</Paragraphs>
  <Slides>24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Arial-BoldMT</vt:lpstr>
      <vt:lpstr>Calibri</vt:lpstr>
      <vt:lpstr>Times New Roman</vt:lpstr>
      <vt:lpstr>Wingdings</vt:lpstr>
      <vt:lpstr>Design BRD</vt:lpstr>
      <vt:lpstr>Conjoint fish sampling GBRA Interreg DE-NL   Dr. Nicole Scheifhacken, BR D Margriet Schoor, RWS     Düsseldorf, 4. März 2021</vt:lpstr>
      <vt:lpstr>Examples of fish monitorings during GBRA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for your attention!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Powerpointvorlage_BRD-4/3</dc:title>
  <dc:creator>Grafikzentrum © BRD</dc:creator>
  <cp:lastModifiedBy>Scheifhacken, Nicole</cp:lastModifiedBy>
  <cp:revision>129</cp:revision>
  <dcterms:created xsi:type="dcterms:W3CDTF">2007-05-30T20:34:34Z</dcterms:created>
  <dcterms:modified xsi:type="dcterms:W3CDTF">2021-03-04T09:38:15Z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0x01010077D86FEFAF0607448C51495521E0D57D</vt:lpwstr>
  </property>
</Properties>
</file>