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harts/colors2.xml" ContentType="application/vnd.ms-office.chartcolorstyl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charts/colors1.xml" ContentType="application/vnd.ms-office.chartcolorstyle+xml"/>
  <Override PartName="/ppt/charts/style2.xml" ContentType="application/vnd.ms-office.chartstyle+xml"/>
  <Override PartName="/ppt/charts/style1.xml" ContentType="application/vnd.ms-office.chartstyl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4" r:id="rId3"/>
    <p:sldId id="273" r:id="rId4"/>
    <p:sldId id="275" r:id="rId5"/>
    <p:sldId id="276" r:id="rId6"/>
    <p:sldId id="277" r:id="rId7"/>
    <p:sldId id="278" r:id="rId8"/>
    <p:sldId id="280" r:id="rId9"/>
    <p:sldId id="282" r:id="rId10"/>
    <p:sldId id="295" r:id="rId11"/>
    <p:sldId id="279" r:id="rId12"/>
    <p:sldId id="286" r:id="rId13"/>
    <p:sldId id="287" r:id="rId14"/>
    <p:sldId id="289" r:id="rId15"/>
    <p:sldId id="281" r:id="rId16"/>
    <p:sldId id="294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>
    <p:extLst/>
  </p:cmAuthor>
  <p:cmAuthor id="1" name="Arnout Drenthel" initials="AD" lastIdx="1" clrIdx="0">
    <p:extLst/>
  </p:cmAuthor>
  <p:cmAuthor id="8" name="Arnout Drenthel" initials="AD [8]" lastIdx="1" clrIdx="7">
    <p:extLst/>
  </p:cmAuthor>
  <p:cmAuthor id="2" name="Arnout Drenthel" initials="AD [2]" lastIdx="1" clrIdx="1">
    <p:extLst/>
  </p:cmAuthor>
  <p:cmAuthor id="9" name="Arnout Drenthel" initials="AD [9]" lastIdx="1" clrIdx="8">
    <p:extLst/>
  </p:cmAuthor>
  <p:cmAuthor id="3" name="Arnout Drenthel" initials="AD [3]" lastIdx="1" clrIdx="2">
    <p:extLst/>
  </p:cmAuthor>
  <p:cmAuthor id="4" name="Arnout Drenthel" initials="AD [4]" lastIdx="1" clrIdx="3">
    <p:extLst/>
  </p:cmAuthor>
  <p:cmAuthor id="5" name="Arnout Drenthel" initials="AD [5]" lastIdx="1" clrIdx="4">
    <p:extLst/>
  </p:cmAuthor>
  <p:cmAuthor id="6" name="Arnout Drenthel" initials="AD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2B1E"/>
    <a:srgbClr val="154273"/>
    <a:srgbClr val="F2D9E7"/>
    <a:srgbClr val="E5B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76" autoAdjust="0"/>
    <p:restoredTop sz="94363" autoAdjust="0"/>
  </p:normalViewPr>
  <p:slideViewPr>
    <p:cSldViewPr snapToGrid="0">
      <p:cViewPr>
        <p:scale>
          <a:sx n="100" d="100"/>
          <a:sy n="100" d="100"/>
        </p:scale>
        <p:origin x="270" y="3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rws.nl\p-dfs01\project\on\Waterkwaliteit_en_ecologie_2007\032%20Stages\2020%20Plastic%20in%20de%20Waal%202%20gewicht_Simone\data%20plastic\Berekening_m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rws.nl\p-dfs01\project\on\Waterkwaliteit_en_ecologie_2007\032%20Stages\2020%20Plastic%20in%20de%20Waal%202%20gewicht_Simone\data%20plastic\Berekening_m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dirty="0" err="1" smtClean="0"/>
              <a:t>Macroplasics</a:t>
            </a:r>
            <a:r>
              <a:rPr lang="nl-NL" dirty="0" smtClean="0"/>
              <a:t> &gt;2,5 cm</a:t>
            </a:r>
            <a:endParaRPr lang="nl-NL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LTD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'Meso-Macro gescheiden'!$D$65:$D$121</c:f>
              <c:numCache>
                <c:formatCode>General</c:formatCode>
                <c:ptCount val="57"/>
                <c:pt idx="9">
                  <c:v>56</c:v>
                </c:pt>
                <c:pt idx="10">
                  <c:v>107</c:v>
                </c:pt>
                <c:pt idx="11">
                  <c:v>110</c:v>
                </c:pt>
                <c:pt idx="12">
                  <c:v>83</c:v>
                </c:pt>
                <c:pt idx="13">
                  <c:v>75</c:v>
                </c:pt>
                <c:pt idx="14">
                  <c:v>160</c:v>
                </c:pt>
                <c:pt idx="15">
                  <c:v>82</c:v>
                </c:pt>
                <c:pt idx="16">
                  <c:v>86</c:v>
                </c:pt>
                <c:pt idx="17">
                  <c:v>97</c:v>
                </c:pt>
                <c:pt idx="18">
                  <c:v>40</c:v>
                </c:pt>
                <c:pt idx="19">
                  <c:v>135</c:v>
                </c:pt>
                <c:pt idx="20">
                  <c:v>147</c:v>
                </c:pt>
                <c:pt idx="21">
                  <c:v>155</c:v>
                </c:pt>
                <c:pt idx="22">
                  <c:v>104</c:v>
                </c:pt>
                <c:pt idx="23">
                  <c:v>105</c:v>
                </c:pt>
                <c:pt idx="24">
                  <c:v>103</c:v>
                </c:pt>
                <c:pt idx="40">
                  <c:v>120</c:v>
                </c:pt>
                <c:pt idx="41">
                  <c:v>56</c:v>
                </c:pt>
                <c:pt idx="42">
                  <c:v>60</c:v>
                </c:pt>
                <c:pt idx="43">
                  <c:v>49</c:v>
                </c:pt>
                <c:pt idx="44">
                  <c:v>44</c:v>
                </c:pt>
                <c:pt idx="45">
                  <c:v>92</c:v>
                </c:pt>
                <c:pt idx="46">
                  <c:v>90</c:v>
                </c:pt>
                <c:pt idx="47">
                  <c:v>75</c:v>
                </c:pt>
                <c:pt idx="48">
                  <c:v>91</c:v>
                </c:pt>
                <c:pt idx="49">
                  <c:v>51</c:v>
                </c:pt>
                <c:pt idx="50">
                  <c:v>33</c:v>
                </c:pt>
                <c:pt idx="51">
                  <c:v>88</c:v>
                </c:pt>
                <c:pt idx="52">
                  <c:v>80</c:v>
                </c:pt>
                <c:pt idx="53">
                  <c:v>87</c:v>
                </c:pt>
                <c:pt idx="54">
                  <c:v>92</c:v>
                </c:pt>
                <c:pt idx="55">
                  <c:v>107</c:v>
                </c:pt>
                <c:pt idx="56">
                  <c:v>106</c:v>
                </c:pt>
              </c:numCache>
            </c:numRef>
          </c:xVal>
          <c:yVal>
            <c:numRef>
              <c:f>'Meso-Macro gescheiden'!$F$65:$F$121</c:f>
              <c:numCache>
                <c:formatCode>General</c:formatCode>
                <c:ptCount val="57"/>
                <c:pt idx="9" formatCode="0.00">
                  <c:v>35.120100000000001</c:v>
                </c:pt>
                <c:pt idx="10" formatCode="0.00">
                  <c:v>42.434100000000001</c:v>
                </c:pt>
                <c:pt idx="11" formatCode="0.00">
                  <c:v>37.436099999999996</c:v>
                </c:pt>
                <c:pt idx="12" formatCode="0.00">
                  <c:v>56.065199999999997</c:v>
                </c:pt>
                <c:pt idx="13" formatCode="0.00">
                  <c:v>49.171100000000003</c:v>
                </c:pt>
                <c:pt idx="14" formatCode="0.00">
                  <c:v>130.81830000000002</c:v>
                </c:pt>
                <c:pt idx="15" formatCode="0.00">
                  <c:v>33.893099999999997</c:v>
                </c:pt>
                <c:pt idx="16" formatCode="0.00">
                  <c:v>93.488100000000003</c:v>
                </c:pt>
                <c:pt idx="17" formatCode="0.00">
                  <c:v>92.4863</c:v>
                </c:pt>
                <c:pt idx="18" formatCode="0.00">
                  <c:v>95.267100000000013</c:v>
                </c:pt>
                <c:pt idx="19" formatCode="0.00">
                  <c:v>58.918099999999995</c:v>
                </c:pt>
                <c:pt idx="20" formatCode="0.00">
                  <c:v>22.5671</c:v>
                </c:pt>
                <c:pt idx="21" formatCode="0.00">
                  <c:v>80.099099999999993</c:v>
                </c:pt>
                <c:pt idx="22" formatCode="0.00">
                  <c:v>51.796100000000003</c:v>
                </c:pt>
                <c:pt idx="23" formatCode="0.00">
                  <c:v>35.775100000000002</c:v>
                </c:pt>
                <c:pt idx="24" formatCode="0.00">
                  <c:v>51.869199999999999</c:v>
                </c:pt>
                <c:pt idx="40" formatCode="0.00">
                  <c:v>27.563099999999999</c:v>
                </c:pt>
                <c:pt idx="41" formatCode="0.00">
                  <c:v>24.607099999999999</c:v>
                </c:pt>
                <c:pt idx="42" formatCode="0.00">
                  <c:v>30.102099999999997</c:v>
                </c:pt>
                <c:pt idx="43" formatCode="0.00">
                  <c:v>17.7361</c:v>
                </c:pt>
                <c:pt idx="44" formatCode="0.00">
                  <c:v>7.4250999999999996</c:v>
                </c:pt>
                <c:pt idx="46" formatCode="0.00">
                  <c:v>163.69110000000001</c:v>
                </c:pt>
                <c:pt idx="47" formatCode="0.00">
                  <c:v>63.220199999999998</c:v>
                </c:pt>
                <c:pt idx="48" formatCode="0.00">
                  <c:v>23.533000000000001</c:v>
                </c:pt>
                <c:pt idx="49" formatCode="0.00">
                  <c:v>21.152100000000001</c:v>
                </c:pt>
                <c:pt idx="50" formatCode="0.00">
                  <c:v>13.784099999999999</c:v>
                </c:pt>
                <c:pt idx="51" formatCode="0.00">
                  <c:v>22.055099999999999</c:v>
                </c:pt>
                <c:pt idx="52" formatCode="0.00">
                  <c:v>40.072099999999999</c:v>
                </c:pt>
                <c:pt idx="53" formatCode="0.00">
                  <c:v>86.471099999999993</c:v>
                </c:pt>
                <c:pt idx="54" formatCode="0.00">
                  <c:v>30.604099999999999</c:v>
                </c:pt>
                <c:pt idx="55" formatCode="0.00">
                  <c:v>38.168199999999999</c:v>
                </c:pt>
                <c:pt idx="56" formatCode="0.00">
                  <c:v>62.770099999999999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6EF-4D90-954E-7988A354351C}"/>
            </c:ext>
          </c:extLst>
        </c:ser>
        <c:ser>
          <c:idx val="1"/>
          <c:order val="1"/>
          <c:tx>
            <c:v>Hoofdgeul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'Meso-Macro gescheiden'!$E$65:$E$121</c:f>
              <c:numCache>
                <c:formatCode>General</c:formatCode>
                <c:ptCount val="57"/>
                <c:pt idx="0">
                  <c:v>285</c:v>
                </c:pt>
                <c:pt idx="1">
                  <c:v>238</c:v>
                </c:pt>
                <c:pt idx="2">
                  <c:v>142</c:v>
                </c:pt>
                <c:pt idx="3">
                  <c:v>116</c:v>
                </c:pt>
                <c:pt idx="4">
                  <c:v>85</c:v>
                </c:pt>
                <c:pt idx="5">
                  <c:v>131</c:v>
                </c:pt>
                <c:pt idx="6">
                  <c:v>88</c:v>
                </c:pt>
                <c:pt idx="7">
                  <c:v>98</c:v>
                </c:pt>
                <c:pt idx="8">
                  <c:v>71</c:v>
                </c:pt>
                <c:pt idx="25">
                  <c:v>32</c:v>
                </c:pt>
                <c:pt idx="26">
                  <c:v>27</c:v>
                </c:pt>
                <c:pt idx="27">
                  <c:v>28</c:v>
                </c:pt>
                <c:pt idx="28">
                  <c:v>53</c:v>
                </c:pt>
                <c:pt idx="29">
                  <c:v>45</c:v>
                </c:pt>
                <c:pt idx="30">
                  <c:v>111</c:v>
                </c:pt>
                <c:pt idx="31">
                  <c:v>68</c:v>
                </c:pt>
                <c:pt idx="32">
                  <c:v>85</c:v>
                </c:pt>
                <c:pt idx="33">
                  <c:v>31</c:v>
                </c:pt>
                <c:pt idx="34">
                  <c:v>52</c:v>
                </c:pt>
                <c:pt idx="35">
                  <c:v>71</c:v>
                </c:pt>
                <c:pt idx="36">
                  <c:v>58</c:v>
                </c:pt>
                <c:pt idx="37">
                  <c:v>63</c:v>
                </c:pt>
                <c:pt idx="38">
                  <c:v>31</c:v>
                </c:pt>
                <c:pt idx="39">
                  <c:v>5</c:v>
                </c:pt>
              </c:numCache>
            </c:numRef>
          </c:xVal>
          <c:yVal>
            <c:numRef>
              <c:f>'Meso-Macro gescheiden'!$G$65:$G$121</c:f>
              <c:numCache>
                <c:formatCode>0.00</c:formatCode>
                <c:ptCount val="57"/>
                <c:pt idx="0">
                  <c:v>44.900300000000001</c:v>
                </c:pt>
                <c:pt idx="1">
                  <c:v>81.267300000000006</c:v>
                </c:pt>
                <c:pt idx="2">
                  <c:v>30.774100000000001</c:v>
                </c:pt>
                <c:pt idx="3">
                  <c:v>47.498100000000008</c:v>
                </c:pt>
                <c:pt idx="4">
                  <c:v>12.9101</c:v>
                </c:pt>
                <c:pt idx="5">
                  <c:v>81.444099999999992</c:v>
                </c:pt>
                <c:pt idx="6">
                  <c:v>11.617100000000001</c:v>
                </c:pt>
                <c:pt idx="7">
                  <c:v>7.642100000000001</c:v>
                </c:pt>
                <c:pt idx="8">
                  <c:v>167.35210000000001</c:v>
                </c:pt>
                <c:pt idx="25">
                  <c:v>4.4961000000000011</c:v>
                </c:pt>
                <c:pt idx="26">
                  <c:v>9.4021000000000026</c:v>
                </c:pt>
                <c:pt idx="27">
                  <c:v>3.6591000000000005</c:v>
                </c:pt>
                <c:pt idx="28">
                  <c:v>9.7251000000000012</c:v>
                </c:pt>
                <c:pt idx="29">
                  <c:v>4.7891000000000004</c:v>
                </c:pt>
                <c:pt idx="30">
                  <c:v>17.1371</c:v>
                </c:pt>
                <c:pt idx="31">
                  <c:v>8.4311000000000007</c:v>
                </c:pt>
                <c:pt idx="32">
                  <c:v>13.871099999999998</c:v>
                </c:pt>
                <c:pt idx="33">
                  <c:v>3.4001000000000001</c:v>
                </c:pt>
                <c:pt idx="34">
                  <c:v>29.891099999999998</c:v>
                </c:pt>
                <c:pt idx="35">
                  <c:v>16.9071</c:v>
                </c:pt>
                <c:pt idx="36">
                  <c:v>8.5260999999999996</c:v>
                </c:pt>
                <c:pt idx="37">
                  <c:v>25.261099999999999</c:v>
                </c:pt>
                <c:pt idx="38">
                  <c:v>47.019100000000002</c:v>
                </c:pt>
                <c:pt idx="39">
                  <c:v>3.1401000000000003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6EF-4D90-954E-7988A3543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2461944"/>
        <c:axId val="772462928"/>
      </c:scatterChart>
      <c:valAx>
        <c:axId val="77246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dirty="0" smtClean="0"/>
                  <a:t>Aantal stukjes</a:t>
                </a:r>
                <a:endParaRPr lang="nl-NL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772462928"/>
        <c:crosses val="autoZero"/>
        <c:crossBetween val="midCat"/>
      </c:valAx>
      <c:valAx>
        <c:axId val="77246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/>
                  <a:t>Gewicht (gram)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7724619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dirty="0" err="1" smtClean="0"/>
              <a:t>Mesoplastics</a:t>
            </a:r>
            <a:r>
              <a:rPr lang="nl-NL" dirty="0" smtClean="0"/>
              <a:t> 5-25 mm</a:t>
            </a:r>
            <a:endParaRPr lang="nl-NL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Oevergeul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'Meso-Macro gescheiden'!$D$5:$D$61</c:f>
              <c:numCache>
                <c:formatCode>General</c:formatCode>
                <c:ptCount val="57"/>
                <c:pt idx="9">
                  <c:v>32</c:v>
                </c:pt>
                <c:pt idx="10">
                  <c:v>33</c:v>
                </c:pt>
                <c:pt idx="11">
                  <c:v>40</c:v>
                </c:pt>
                <c:pt idx="12">
                  <c:v>30</c:v>
                </c:pt>
                <c:pt idx="13">
                  <c:v>25</c:v>
                </c:pt>
                <c:pt idx="14">
                  <c:v>58</c:v>
                </c:pt>
                <c:pt idx="15">
                  <c:v>60</c:v>
                </c:pt>
                <c:pt idx="16">
                  <c:v>36</c:v>
                </c:pt>
                <c:pt idx="17">
                  <c:v>31</c:v>
                </c:pt>
                <c:pt idx="18">
                  <c:v>26</c:v>
                </c:pt>
                <c:pt idx="19">
                  <c:v>27</c:v>
                </c:pt>
                <c:pt idx="20">
                  <c:v>93</c:v>
                </c:pt>
                <c:pt idx="21">
                  <c:v>45</c:v>
                </c:pt>
                <c:pt idx="22">
                  <c:v>76</c:v>
                </c:pt>
                <c:pt idx="23">
                  <c:v>70</c:v>
                </c:pt>
                <c:pt idx="24">
                  <c:v>34</c:v>
                </c:pt>
                <c:pt idx="40">
                  <c:v>75</c:v>
                </c:pt>
                <c:pt idx="41">
                  <c:v>27</c:v>
                </c:pt>
                <c:pt idx="42">
                  <c:v>17</c:v>
                </c:pt>
                <c:pt idx="43">
                  <c:v>15</c:v>
                </c:pt>
                <c:pt idx="44">
                  <c:v>11</c:v>
                </c:pt>
                <c:pt idx="45">
                  <c:v>27</c:v>
                </c:pt>
                <c:pt idx="46">
                  <c:v>25</c:v>
                </c:pt>
                <c:pt idx="47">
                  <c:v>24</c:v>
                </c:pt>
                <c:pt idx="48">
                  <c:v>38</c:v>
                </c:pt>
                <c:pt idx="49">
                  <c:v>14</c:v>
                </c:pt>
                <c:pt idx="50">
                  <c:v>15</c:v>
                </c:pt>
                <c:pt idx="51">
                  <c:v>46</c:v>
                </c:pt>
                <c:pt idx="52">
                  <c:v>41</c:v>
                </c:pt>
                <c:pt idx="53">
                  <c:v>50</c:v>
                </c:pt>
                <c:pt idx="54">
                  <c:v>27</c:v>
                </c:pt>
                <c:pt idx="55">
                  <c:v>30</c:v>
                </c:pt>
                <c:pt idx="56">
                  <c:v>28</c:v>
                </c:pt>
              </c:numCache>
            </c:numRef>
          </c:xVal>
          <c:yVal>
            <c:numRef>
              <c:f>'Meso-Macro gescheiden'!$F$5:$F$61</c:f>
              <c:numCache>
                <c:formatCode>General</c:formatCode>
                <c:ptCount val="57"/>
                <c:pt idx="9" formatCode="0.00">
                  <c:v>0.47010000000000041</c:v>
                </c:pt>
                <c:pt idx="10" formatCode="0.00">
                  <c:v>2.9981</c:v>
                </c:pt>
                <c:pt idx="11" formatCode="0.00">
                  <c:v>1.2871000000000004</c:v>
                </c:pt>
                <c:pt idx="12" formatCode="0.00">
                  <c:v>1.6101000000000001</c:v>
                </c:pt>
                <c:pt idx="13" formatCode="0.00">
                  <c:v>1.6101000000000001</c:v>
                </c:pt>
                <c:pt idx="14" formatCode="0.00">
                  <c:v>2.2530999999999999</c:v>
                </c:pt>
                <c:pt idx="15" formatCode="0.00">
                  <c:v>2.5770999999999997</c:v>
                </c:pt>
                <c:pt idx="16" formatCode="0.00">
                  <c:v>0.61210000000000042</c:v>
                </c:pt>
                <c:pt idx="17" formatCode="0.00">
                  <c:v>6.6511999999999993</c:v>
                </c:pt>
                <c:pt idx="18" formatCode="0.00">
                  <c:v>4.0361000000000002</c:v>
                </c:pt>
                <c:pt idx="19" formatCode="0.00">
                  <c:v>0.5601000000000006</c:v>
                </c:pt>
                <c:pt idx="20" formatCode="0.00">
                  <c:v>0.74410000000000065</c:v>
                </c:pt>
                <c:pt idx="21" formatCode="0.00">
                  <c:v>1.5531000000000006</c:v>
                </c:pt>
                <c:pt idx="22" formatCode="0.00">
                  <c:v>1.1311</c:v>
                </c:pt>
                <c:pt idx="23" formatCode="0.00">
                  <c:v>1.4141000000000006</c:v>
                </c:pt>
                <c:pt idx="24" formatCode="0.00">
                  <c:v>0.43910000000000071</c:v>
                </c:pt>
                <c:pt idx="40" formatCode="0.00">
                  <c:v>1.4851000000000001</c:v>
                </c:pt>
                <c:pt idx="41" formatCode="0.00">
                  <c:v>1.4830999999999999</c:v>
                </c:pt>
                <c:pt idx="42" formatCode="0.00">
                  <c:v>0.76610000000000067</c:v>
                </c:pt>
                <c:pt idx="43" formatCode="0.00">
                  <c:v>0.97209999999999996</c:v>
                </c:pt>
                <c:pt idx="44" formatCode="0.00">
                  <c:v>0.70210000000000061</c:v>
                </c:pt>
                <c:pt idx="45" formatCode="0.00">
                  <c:v>1.4651000000000005</c:v>
                </c:pt>
                <c:pt idx="46" formatCode="0.00">
                  <c:v>1.0151000000000003</c:v>
                </c:pt>
                <c:pt idx="47" formatCode="0.00">
                  <c:v>1.0301</c:v>
                </c:pt>
                <c:pt idx="48" formatCode="0.00">
                  <c:v>1.8371000000000002</c:v>
                </c:pt>
                <c:pt idx="49" formatCode="0.00">
                  <c:v>0.89010000000000034</c:v>
                </c:pt>
                <c:pt idx="50" formatCode="0.00">
                  <c:v>2.0041000000000002</c:v>
                </c:pt>
                <c:pt idx="51" formatCode="0.00">
                  <c:v>1.7791000000000006</c:v>
                </c:pt>
                <c:pt idx="52" formatCode="0.00">
                  <c:v>0.71199999999999997</c:v>
                </c:pt>
                <c:pt idx="53" formatCode="0.00">
                  <c:v>2.2091000000000007</c:v>
                </c:pt>
                <c:pt idx="54" formatCode="0.00">
                  <c:v>1.6461000000000001</c:v>
                </c:pt>
                <c:pt idx="55" formatCode="0.00">
                  <c:v>1.8041000000000005</c:v>
                </c:pt>
                <c:pt idx="56" formatCode="0.00">
                  <c:v>0.57799999999999996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A83-413E-8724-C4F7EA0D49EC}"/>
            </c:ext>
          </c:extLst>
        </c:ser>
        <c:ser>
          <c:idx val="1"/>
          <c:order val="1"/>
          <c:tx>
            <c:v>Hoofdgeul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'Meso-Macro gescheiden'!$E$5:$E$61</c:f>
              <c:numCache>
                <c:formatCode>General</c:formatCode>
                <c:ptCount val="57"/>
                <c:pt idx="0">
                  <c:v>95</c:v>
                </c:pt>
                <c:pt idx="1">
                  <c:v>102</c:v>
                </c:pt>
                <c:pt idx="2">
                  <c:v>44</c:v>
                </c:pt>
                <c:pt idx="3">
                  <c:v>45</c:v>
                </c:pt>
                <c:pt idx="4">
                  <c:v>24</c:v>
                </c:pt>
                <c:pt idx="5">
                  <c:v>91</c:v>
                </c:pt>
                <c:pt idx="6">
                  <c:v>87</c:v>
                </c:pt>
                <c:pt idx="7">
                  <c:v>52</c:v>
                </c:pt>
                <c:pt idx="8">
                  <c:v>70</c:v>
                </c:pt>
                <c:pt idx="25">
                  <c:v>14</c:v>
                </c:pt>
                <c:pt idx="26">
                  <c:v>22</c:v>
                </c:pt>
                <c:pt idx="27">
                  <c:v>17</c:v>
                </c:pt>
                <c:pt idx="28">
                  <c:v>48</c:v>
                </c:pt>
                <c:pt idx="29">
                  <c:v>38</c:v>
                </c:pt>
                <c:pt idx="30">
                  <c:v>68</c:v>
                </c:pt>
                <c:pt idx="31">
                  <c:v>27</c:v>
                </c:pt>
                <c:pt idx="32">
                  <c:v>55</c:v>
                </c:pt>
                <c:pt idx="33">
                  <c:v>17</c:v>
                </c:pt>
                <c:pt idx="34">
                  <c:v>41</c:v>
                </c:pt>
                <c:pt idx="35">
                  <c:v>40</c:v>
                </c:pt>
                <c:pt idx="36">
                  <c:v>39</c:v>
                </c:pt>
                <c:pt idx="37">
                  <c:v>21</c:v>
                </c:pt>
                <c:pt idx="38">
                  <c:v>9</c:v>
                </c:pt>
                <c:pt idx="39">
                  <c:v>0</c:v>
                </c:pt>
              </c:numCache>
            </c:numRef>
          </c:xVal>
          <c:yVal>
            <c:numRef>
              <c:f>'Meso-Macro gescheiden'!$G$5:$G$61</c:f>
              <c:numCache>
                <c:formatCode>0.00</c:formatCode>
                <c:ptCount val="57"/>
                <c:pt idx="0">
                  <c:v>1.8331</c:v>
                </c:pt>
                <c:pt idx="1">
                  <c:v>1.1919999999999999</c:v>
                </c:pt>
                <c:pt idx="2">
                  <c:v>1.23</c:v>
                </c:pt>
                <c:pt idx="3">
                  <c:v>2.5710999999999999</c:v>
                </c:pt>
                <c:pt idx="4">
                  <c:v>1.3631000000000002</c:v>
                </c:pt>
                <c:pt idx="5">
                  <c:v>1.6611000000000002</c:v>
                </c:pt>
                <c:pt idx="6">
                  <c:v>1.6541000000000001</c:v>
                </c:pt>
                <c:pt idx="7">
                  <c:v>1.1881000000000004</c:v>
                </c:pt>
                <c:pt idx="8">
                  <c:v>1.2221000000000002</c:v>
                </c:pt>
                <c:pt idx="25">
                  <c:v>1.1941000000000004</c:v>
                </c:pt>
                <c:pt idx="26">
                  <c:v>2.2789999999999999</c:v>
                </c:pt>
                <c:pt idx="27">
                  <c:v>0.13400000000000001</c:v>
                </c:pt>
                <c:pt idx="28">
                  <c:v>1.0961000000000003</c:v>
                </c:pt>
                <c:pt idx="29">
                  <c:v>1.0621</c:v>
                </c:pt>
                <c:pt idx="30">
                  <c:v>1.1051000000000002</c:v>
                </c:pt>
                <c:pt idx="31">
                  <c:v>1.026</c:v>
                </c:pt>
                <c:pt idx="32">
                  <c:v>0.65200000000000002</c:v>
                </c:pt>
                <c:pt idx="33">
                  <c:v>0.33</c:v>
                </c:pt>
                <c:pt idx="34">
                  <c:v>1.5421000000000005</c:v>
                </c:pt>
                <c:pt idx="35">
                  <c:v>0.61099999999999999</c:v>
                </c:pt>
                <c:pt idx="36">
                  <c:v>1.1401000000000001</c:v>
                </c:pt>
                <c:pt idx="37">
                  <c:v>0.13100000000000001</c:v>
                </c:pt>
                <c:pt idx="38">
                  <c:v>6.5000000000000002E-2</c:v>
                </c:pt>
                <c:pt idx="39">
                  <c:v>1.0871000000000004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A83-413E-8724-C4F7EA0D49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3319760"/>
        <c:axId val="673320088"/>
      </c:scatterChart>
      <c:valAx>
        <c:axId val="673319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dirty="0" smtClean="0"/>
                  <a:t>Aantal stukjes</a:t>
                </a:r>
                <a:endParaRPr lang="nl-NL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73320088"/>
        <c:crosses val="autoZero"/>
        <c:crossBetween val="midCat"/>
      </c:valAx>
      <c:valAx>
        <c:axId val="673320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dirty="0" smtClean="0"/>
                  <a:t>Gewicht (gram)</a:t>
                </a:r>
                <a:endParaRPr lang="nl-NL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73319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3-3-2021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3-3-2021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FB7BC648-3F3A-4FE6-B474-FF08AD16EC5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850001 w 6096000"/>
              <a:gd name="connsiteY1" fmla="*/ 0 h 6858000"/>
              <a:gd name="connsiteX2" fmla="*/ 5850001 w 6096000"/>
              <a:gd name="connsiteY2" fmla="*/ 975600 h 6858000"/>
              <a:gd name="connsiteX3" fmla="*/ 6096000 w 6096000"/>
              <a:gd name="connsiteY3" fmla="*/ 975600 h 6858000"/>
              <a:gd name="connsiteX4" fmla="*/ 6096000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850001" y="0"/>
                </a:lnTo>
                <a:lnTo>
                  <a:pt x="5850001" y="975600"/>
                </a:lnTo>
                <a:lnTo>
                  <a:pt x="6096000" y="9756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552000" y="3657600"/>
            <a:ext cx="5004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2000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 hasCustomPrompt="1"/>
          </p:nvPr>
        </p:nvSpPr>
        <p:spPr>
          <a:xfrm>
            <a:off x="6552000" y="2120417"/>
            <a:ext cx="5004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CE3D936-01A5-42C9-A617-17B3B8FB8C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2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sp>
        <p:nvSpPr>
          <p:cNvPr id="11" name="Vertrouwelijkheidsniveau">
            <a:extLst>
              <a:ext uri="{FF2B5EF4-FFF2-40B4-BE49-F238E27FC236}">
                <a16:creationId xmlns:a16="http://schemas.microsoft.com/office/drawing/2014/main" id="{D6028795-C409-40A9-B428-B0AF6EBB64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41FD69D9-3E06-4876-9F73-71B6B351D2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048400" y="6528572"/>
            <a:ext cx="511200" cy="183600"/>
          </a:xfrm>
        </p:spPr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828510C-BC5B-408F-A83E-20041DE7A1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E40B2573-7117-47DC-A1FC-56A832A1E9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12192000" cy="3429000"/>
          </a:xfrm>
          <a:solidFill>
            <a:schemeClr val="tx1">
              <a:lumMod val="85000"/>
            </a:schemeClr>
          </a:solidFill>
        </p:spPr>
        <p:txBody>
          <a:bodyPr tIns="1080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7AD964-7CC1-4105-95CD-B714971881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A879FCC-B15B-43B0-94C1-EA709F51A4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4D76FA77-7724-405A-BCBC-F7FB2273E8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329235 w 12192000"/>
              <a:gd name="connsiteY1" fmla="*/ 0 h 6858000"/>
              <a:gd name="connsiteX2" fmla="*/ 5848350 w 12192000"/>
              <a:gd name="connsiteY2" fmla="*/ 0 h 6858000"/>
              <a:gd name="connsiteX3" fmla="*/ 5857872 w 12192000"/>
              <a:gd name="connsiteY3" fmla="*/ 0 h 6858000"/>
              <a:gd name="connsiteX4" fmla="*/ 5857872 w 12192000"/>
              <a:gd name="connsiteY4" fmla="*/ 711998 h 6858000"/>
              <a:gd name="connsiteX5" fmla="*/ 6324600 w 12192000"/>
              <a:gd name="connsiteY5" fmla="*/ 711998 h 6858000"/>
              <a:gd name="connsiteX6" fmla="*/ 63246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6324600 w 12192000"/>
              <a:gd name="connsiteY9" fmla="*/ 6858000 h 6858000"/>
              <a:gd name="connsiteX10" fmla="*/ 584835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329235" y="0"/>
                </a:lnTo>
                <a:lnTo>
                  <a:pt x="5848350" y="0"/>
                </a:lnTo>
                <a:lnTo>
                  <a:pt x="5857872" y="0"/>
                </a:lnTo>
                <a:lnTo>
                  <a:pt x="5857872" y="711998"/>
                </a:lnTo>
                <a:lnTo>
                  <a:pt x="6324600" y="711998"/>
                </a:lnTo>
                <a:lnTo>
                  <a:pt x="63246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3246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2520000" anchor="t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0" y="5153776"/>
            <a:ext cx="12192000" cy="576000"/>
          </a:xfrm>
          <a:solidFill>
            <a:schemeClr val="accent2"/>
          </a:solidFill>
        </p:spPr>
        <p:txBody>
          <a:bodyPr lIns="630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naam in te voegen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63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functie of project in te voegen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49EE6DDE-E144-43EA-A883-E219AA86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CE883B12-7812-4AB5-9452-637027F7477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360191 w 6096000"/>
              <a:gd name="connsiteY1" fmla="*/ 0 h 6858000"/>
              <a:gd name="connsiteX2" fmla="*/ 5850001 w 6096000"/>
              <a:gd name="connsiteY2" fmla="*/ 0 h 6858000"/>
              <a:gd name="connsiteX3" fmla="*/ 5862635 w 6096000"/>
              <a:gd name="connsiteY3" fmla="*/ 0 h 6858000"/>
              <a:gd name="connsiteX4" fmla="*/ 5862635 w 6096000"/>
              <a:gd name="connsiteY4" fmla="*/ 709612 h 6858000"/>
              <a:gd name="connsiteX5" fmla="*/ 6096000 w 6096000"/>
              <a:gd name="connsiteY5" fmla="*/ 709612 h 6858000"/>
              <a:gd name="connsiteX6" fmla="*/ 6096000 w 6096000"/>
              <a:gd name="connsiteY6" fmla="*/ 975600 h 6858000"/>
              <a:gd name="connsiteX7" fmla="*/ 6096000 w 6096000"/>
              <a:gd name="connsiteY7" fmla="*/ 1102518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360191" y="0"/>
                </a:lnTo>
                <a:lnTo>
                  <a:pt x="5850001" y="0"/>
                </a:lnTo>
                <a:lnTo>
                  <a:pt x="5862635" y="0"/>
                </a:lnTo>
                <a:lnTo>
                  <a:pt x="5862635" y="709612"/>
                </a:lnTo>
                <a:lnTo>
                  <a:pt x="6096000" y="709612"/>
                </a:lnTo>
                <a:lnTo>
                  <a:pt x="6096000" y="975600"/>
                </a:lnTo>
                <a:lnTo>
                  <a:pt x="6096000" y="110251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59200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59200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59200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69C57F-4252-4209-A8BC-33FAC7AD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3050453"/>
            <a:ext cx="4997688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Type een afsluitende zin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3A163FE-BA7A-4106-9910-A643D023C9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5" name="Vertrouwelijkheidsniveau">
            <a:extLst>
              <a:ext uri="{FF2B5EF4-FFF2-40B4-BE49-F238E27FC236}">
                <a16:creationId xmlns:a16="http://schemas.microsoft.com/office/drawing/2014/main" id="{CAA5CBF2-B6F9-4237-8DE7-3D9FD8FFAB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6D7B6104-9A05-4402-8182-B4559988848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7413"/>
            <a:ext cx="12192000" cy="343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35000" y="3749486"/>
            <a:ext cx="10925176" cy="1736913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22" name="Tijdelijke aanduiding voor dianummer 21">
            <a:extLst>
              <a:ext uri="{FF2B5EF4-FFF2-40B4-BE49-F238E27FC236}">
                <a16:creationId xmlns:a16="http://schemas.microsoft.com/office/drawing/2014/main" id="{17E1F773-BF9C-4C35-ABBC-BFB53364B3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3" name="Vertrouwelijkheidsniveau">
            <a:extLst>
              <a:ext uri="{FF2B5EF4-FFF2-40B4-BE49-F238E27FC236}">
                <a16:creationId xmlns:a16="http://schemas.microsoft.com/office/drawing/2014/main" id="{9083841F-8AA4-4AEC-93F7-5EDA66B599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8" name="Tijdelijke aanduiding voor tekst 16">
            <a:extLst>
              <a:ext uri="{FF2B5EF4-FFF2-40B4-BE49-F238E27FC236}">
                <a16:creationId xmlns:a16="http://schemas.microsoft.com/office/drawing/2014/main" id="{631BC45E-EEEE-444C-8340-F4E4E532BF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001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24115787-E7BA-4E6B-ACDF-C586817C79B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8FD66A7-5A78-459B-9B7F-13F33318DE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C91930-E0E3-4652-8A0C-E4B528AB5B7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51AE06CA-FDAB-47E6-9A6B-49429DE85BD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6069807 w 6096000"/>
              <a:gd name="connsiteY0" fmla="*/ 975600 h 6858000"/>
              <a:gd name="connsiteX1" fmla="*/ 6096000 w 6096000"/>
              <a:gd name="connsiteY1" fmla="*/ 975600 h 6858000"/>
              <a:gd name="connsiteX2" fmla="*/ 6096000 w 6096000"/>
              <a:gd name="connsiteY2" fmla="*/ 1014413 h 6858000"/>
              <a:gd name="connsiteX3" fmla="*/ 6069807 w 6096000"/>
              <a:gd name="connsiteY3" fmla="*/ 1014413 h 6858000"/>
              <a:gd name="connsiteX4" fmla="*/ 0 w 6096000"/>
              <a:gd name="connsiteY4" fmla="*/ 0 h 6858000"/>
              <a:gd name="connsiteX5" fmla="*/ 5777707 w 6096000"/>
              <a:gd name="connsiteY5" fmla="*/ 0 h 6858000"/>
              <a:gd name="connsiteX6" fmla="*/ 5777707 w 6096000"/>
              <a:gd name="connsiteY6" fmla="*/ 1014413 h 6858000"/>
              <a:gd name="connsiteX7" fmla="*/ 5777707 w 6096000"/>
              <a:gd name="connsiteY7" fmla="*/ 1265494 h 6858000"/>
              <a:gd name="connsiteX8" fmla="*/ 5777707 w 6096000"/>
              <a:gd name="connsiteY8" fmla="*/ 1281113 h 6858000"/>
              <a:gd name="connsiteX9" fmla="*/ 6096000 w 6096000"/>
              <a:gd name="connsiteY9" fmla="*/ 1281113 h 6858000"/>
              <a:gd name="connsiteX10" fmla="*/ 6096000 w 6096000"/>
              <a:gd name="connsiteY10" fmla="*/ 6858000 h 6858000"/>
              <a:gd name="connsiteX11" fmla="*/ 5848350 w 6096000"/>
              <a:gd name="connsiteY11" fmla="*/ 6858000 h 6858000"/>
              <a:gd name="connsiteX12" fmla="*/ 0 w 6096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6858000">
                <a:moveTo>
                  <a:pt x="6069807" y="975600"/>
                </a:moveTo>
                <a:lnTo>
                  <a:pt x="6096000" y="975600"/>
                </a:lnTo>
                <a:lnTo>
                  <a:pt x="6096000" y="1014413"/>
                </a:lnTo>
                <a:lnTo>
                  <a:pt x="6069807" y="1014413"/>
                </a:lnTo>
                <a:close/>
                <a:moveTo>
                  <a:pt x="0" y="0"/>
                </a:moveTo>
                <a:lnTo>
                  <a:pt x="5777707" y="0"/>
                </a:lnTo>
                <a:lnTo>
                  <a:pt x="5777707" y="1014413"/>
                </a:lnTo>
                <a:lnTo>
                  <a:pt x="5777707" y="1265494"/>
                </a:lnTo>
                <a:lnTo>
                  <a:pt x="5777707" y="1281113"/>
                </a:lnTo>
                <a:lnTo>
                  <a:pt x="6096000" y="1281113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800000" anchor="t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28" name="Vertrouwelijkheidsniveau">
            <a:extLst>
              <a:ext uri="{FF2B5EF4-FFF2-40B4-BE49-F238E27FC236}">
                <a16:creationId xmlns:a16="http://schemas.microsoft.com/office/drawing/2014/main" id="{233E6339-A3B7-4F01-A9A8-3BA0F6CFAD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29" name="Ondertitel 2">
            <a:extLst>
              <a:ext uri="{FF2B5EF4-FFF2-40B4-BE49-F238E27FC236}">
                <a16:creationId xmlns:a16="http://schemas.microsoft.com/office/drawing/2014/main" id="{CC6EB04B-3622-4850-A8B2-65C8523784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52000" y="3657601"/>
            <a:ext cx="5004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170997DC-0B66-445A-9CA4-DC2FB480E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2000" y="2120417"/>
            <a:ext cx="5004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Tijdelijke aanduiding voor tekst 16">
            <a:extLst>
              <a:ext uri="{FF2B5EF4-FFF2-40B4-BE49-F238E27FC236}">
                <a16:creationId xmlns:a16="http://schemas.microsoft.com/office/drawing/2014/main" id="{42907EF7-49B3-46B9-ACD2-A3F3E160AF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2000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DF9EB481-DA3C-4E44-9FE2-E6F7ED8E58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2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0A6A365-BFF5-4B16-B1E9-D831984D56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1421F68-1BEF-403F-B0C5-AAC49C6A096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0000" y="2350800"/>
            <a:ext cx="10922400" cy="39640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E8395B0-5BEF-4071-A7D0-AC6F71F066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Vertrouwelijkheidsniveau">
            <a:extLst>
              <a:ext uri="{FF2B5EF4-FFF2-40B4-BE49-F238E27FC236}">
                <a16:creationId xmlns:a16="http://schemas.microsoft.com/office/drawing/2014/main" id="{81E8D0CB-07CC-4FF4-B9A2-3BEAACD9A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4AE61CC0-169D-4A88-BF15-A47DE22E8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46971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0000" y="2350800"/>
            <a:ext cx="50038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2000" y="2350800"/>
            <a:ext cx="50112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260C6DF3-2547-4188-B44C-E1C924D734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7" name="Vertrouwelijkheidsniveau">
            <a:extLst>
              <a:ext uri="{FF2B5EF4-FFF2-40B4-BE49-F238E27FC236}">
                <a16:creationId xmlns:a16="http://schemas.microsoft.com/office/drawing/2014/main" id="{1B09E170-CA11-4EE2-B82E-0AD6B2F1CC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1CF7121-85E0-45D3-B910-BCF8E25F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552000" y="2350799"/>
            <a:ext cx="5004000" cy="3963600"/>
          </a:xfrm>
        </p:spPr>
        <p:txBody>
          <a:bodyPr/>
          <a:lstStyle>
            <a:lvl1pPr marL="316800" indent="-3168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30000" indent="-3168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7984020-B91C-4CFF-88ED-501B2109C6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F17C0AA7-9F88-4479-B7CF-C1BB31AB870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C1E2EA9-BE63-4625-B099-2271F692DE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7" name="Vertrouwelijkheidsniveau">
            <a:extLst>
              <a:ext uri="{FF2B5EF4-FFF2-40B4-BE49-F238E27FC236}">
                <a16:creationId xmlns:a16="http://schemas.microsoft.com/office/drawing/2014/main" id="{6C2A6650-CEC0-489B-BFC0-04E78F0196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630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30000" y="5298141"/>
            <a:ext cx="10923588" cy="923272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8E684C-7D4C-426C-AC24-E424245763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Vertrouwelijkheidsniveau">
            <a:extLst>
              <a:ext uri="{FF2B5EF4-FFF2-40B4-BE49-F238E27FC236}">
                <a16:creationId xmlns:a16="http://schemas.microsoft.com/office/drawing/2014/main" id="{D32BCAE4-C367-4016-B734-236CBBFED4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FA47D1B-42CA-4E2B-B2E8-239884DF4BD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552000" y="1052513"/>
            <a:ext cx="5004000" cy="5168900"/>
          </a:xfr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F508C5A-8D78-4219-976E-46DFA0C4F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3039154"/>
            <a:ext cx="5003800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1F2E84-2AC4-4E76-AB35-4DF527522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6" name="Vertrouwelijkheidsniveau">
            <a:extLst>
              <a:ext uri="{FF2B5EF4-FFF2-40B4-BE49-F238E27FC236}">
                <a16:creationId xmlns:a16="http://schemas.microsoft.com/office/drawing/2014/main" id="{42A8670A-3771-498C-BCA7-1CEC86864E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230636227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552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0E24862E-A238-48C9-966B-53C0A9936E1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9C42D806-99A5-4854-9BB7-C93AB66EA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7" name="Vertrouwelijkheidsniveau">
            <a:extLst>
              <a:ext uri="{FF2B5EF4-FFF2-40B4-BE49-F238E27FC236}">
                <a16:creationId xmlns:a16="http://schemas.microsoft.com/office/drawing/2014/main" id="{4BAFB278-E939-4041-A70B-47CB8943C7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4CFC7BE-2502-4C51-AFEA-F92D9746773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0000" y="1281950"/>
            <a:ext cx="10933200" cy="1069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noProof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000" y="2349499"/>
            <a:ext cx="10933200" cy="3963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Tekststijl van het model bewerken</a:t>
            </a:r>
          </a:p>
          <a:p>
            <a:pPr lvl="1"/>
            <a:r>
              <a:rPr lang="en-GB" noProof="0"/>
              <a:t>Tweede niveau</a:t>
            </a:r>
          </a:p>
          <a:p>
            <a:pPr lvl="2"/>
            <a:r>
              <a:rPr lang="en-GB" noProof="0"/>
              <a:t>Derde niveau</a:t>
            </a:r>
          </a:p>
          <a:p>
            <a:pPr lvl="3"/>
            <a:r>
              <a:rPr lang="en-GB" noProof="0"/>
              <a:t>Vierde niveau</a:t>
            </a:r>
          </a:p>
          <a:p>
            <a:pPr lvl="4"/>
            <a:r>
              <a:rPr lang="en-GB" noProof="0"/>
              <a:t>Vijfde niveau</a:t>
            </a:r>
          </a:p>
          <a:p>
            <a:pPr lvl="5"/>
            <a:r>
              <a:rPr lang="en-GB" noProof="0"/>
              <a:t>Zesde niveau</a:t>
            </a:r>
          </a:p>
          <a:p>
            <a:pPr lvl="6"/>
            <a:r>
              <a:rPr lang="en-GB" noProof="0"/>
              <a:t>Zevende niveau</a:t>
            </a:r>
          </a:p>
          <a:p>
            <a:pPr lvl="7"/>
            <a:r>
              <a:rPr lang="en-GB" noProof="0"/>
              <a:t>Achtste niveau</a:t>
            </a:r>
          </a:p>
          <a:p>
            <a:pPr lvl="8"/>
            <a:r>
              <a:rPr lang="en-GB" noProof="0"/>
              <a:t>Negende niveau</a:t>
            </a:r>
          </a:p>
          <a:p>
            <a:pPr lvl="8"/>
            <a:endParaRPr lang="en-GB" noProof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C4A9ED-10BC-4655-9631-74B32DCB2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8400" y="6528572"/>
            <a:ext cx="511200" cy="183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13A800-9FFB-4505-9B39-BBE671EBBBE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6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66" r:id="rId2"/>
    <p:sldLayoutId id="2147483725" r:id="rId3"/>
    <p:sldLayoutId id="2147483731" r:id="rId4"/>
    <p:sldLayoutId id="2147483652" r:id="rId5"/>
    <p:sldLayoutId id="2147483728" r:id="rId6"/>
    <p:sldLayoutId id="2147483689" r:id="rId7"/>
    <p:sldLayoutId id="2147483730" r:id="rId8"/>
    <p:sldLayoutId id="2147483729" r:id="rId9"/>
    <p:sldLayoutId id="2147483716" r:id="rId10"/>
    <p:sldLayoutId id="2147483667" r:id="rId11"/>
    <p:sldLayoutId id="214748372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Tx/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Tx/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How </a:t>
            </a:r>
            <a:r>
              <a:rPr lang="nl-NL" dirty="0" err="1" smtClean="0"/>
              <a:t>bycatch</a:t>
            </a:r>
            <a:r>
              <a:rPr lang="nl-NL" dirty="0" smtClean="0"/>
              <a:t> </a:t>
            </a:r>
            <a:r>
              <a:rPr lang="nl-NL" dirty="0" err="1" smtClean="0"/>
              <a:t>became</a:t>
            </a:r>
            <a:r>
              <a:rPr lang="nl-NL" dirty="0" smtClean="0"/>
              <a:t> a hot topic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21"/>
          </p:nvPr>
        </p:nvSpPr>
        <p:spPr>
          <a:xfrm>
            <a:off x="6552000" y="5162551"/>
            <a:ext cx="5411400" cy="698296"/>
          </a:xfrm>
        </p:spPr>
        <p:txBody>
          <a:bodyPr/>
          <a:lstStyle/>
          <a:p>
            <a:r>
              <a:rPr lang="nl-NL" sz="1400" dirty="0" smtClean="0"/>
              <a:t>Margriet Schoor (</a:t>
            </a:r>
            <a:r>
              <a:rPr lang="nl-NL" sz="1400" dirty="0" smtClean="0"/>
              <a:t>Rijkswaterstaat), </a:t>
            </a:r>
            <a:endParaRPr lang="nl-NL" sz="1400" dirty="0" smtClean="0"/>
          </a:p>
          <a:p>
            <a:r>
              <a:rPr lang="nl-NL" sz="1400" dirty="0" smtClean="0"/>
              <a:t>Frank Collas, Stephanie Oswald (Radboud University)</a:t>
            </a:r>
            <a:endParaRPr lang="nl-NL" sz="1400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Plastic sampling 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nl-NL" sz="1400" dirty="0" err="1" smtClean="0"/>
              <a:t>March</a:t>
            </a:r>
            <a:r>
              <a:rPr lang="nl-NL" sz="1400" dirty="0" smtClean="0"/>
              <a:t> 4, 2021</a:t>
            </a:r>
            <a:endParaRPr lang="nl-NL" sz="1400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 err="1" smtClean="0"/>
              <a:t>Rws</a:t>
            </a:r>
            <a:r>
              <a:rPr lang="nl-NL" dirty="0" smtClean="0"/>
              <a:t> informatie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</a:t>
            </a:fld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110045"/>
            <a:ext cx="1763383" cy="113994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00" y="2421091"/>
            <a:ext cx="5400000" cy="3657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889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425" y="1813005"/>
            <a:ext cx="3696433" cy="43125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7218" y="1825785"/>
            <a:ext cx="3696429" cy="4312500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629999" y="2350800"/>
            <a:ext cx="4503976" cy="3964060"/>
          </a:xfrm>
        </p:spPr>
        <p:txBody>
          <a:bodyPr>
            <a:normAutofit/>
          </a:bodyPr>
          <a:lstStyle/>
          <a:p>
            <a:r>
              <a:rPr lang="nl-NL" sz="1800" dirty="0" smtClean="0"/>
              <a:t>Macro plastics: </a:t>
            </a:r>
            <a:br>
              <a:rPr lang="nl-NL" sz="1800" dirty="0" smtClean="0"/>
            </a:br>
            <a:r>
              <a:rPr lang="nl-NL" sz="1800" dirty="0" smtClean="0"/>
              <a:t>0 à 18 items / 1000 m</a:t>
            </a:r>
            <a:r>
              <a:rPr lang="nl-NL" sz="1800" baseline="30000" dirty="0"/>
              <a:t>3</a:t>
            </a: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nl-NL" sz="1800" dirty="0" err="1" smtClean="0"/>
              <a:t>average</a:t>
            </a:r>
            <a:r>
              <a:rPr lang="nl-NL" sz="1800" dirty="0" smtClean="0"/>
              <a:t>: 5 items/1000 m</a:t>
            </a:r>
            <a:r>
              <a:rPr lang="nl-NL" sz="1800" baseline="30000" dirty="0" smtClean="0"/>
              <a:t>3</a:t>
            </a:r>
          </a:p>
          <a:p>
            <a:r>
              <a:rPr lang="nl-NL" sz="1800" dirty="0" err="1" smtClean="0"/>
              <a:t>Meso</a:t>
            </a:r>
            <a:r>
              <a:rPr lang="nl-NL" sz="1800" dirty="0" smtClean="0"/>
              <a:t> plastics: </a:t>
            </a:r>
            <a:br>
              <a:rPr lang="nl-NL" sz="1800" dirty="0" smtClean="0"/>
            </a:br>
            <a:r>
              <a:rPr lang="nl-NL" sz="1800" dirty="0" err="1" smtClean="0"/>
              <a:t>about</a:t>
            </a:r>
            <a:r>
              <a:rPr lang="nl-NL" sz="1800" dirty="0" smtClean="0"/>
              <a:t> </a:t>
            </a:r>
            <a:r>
              <a:rPr lang="nl-NL" sz="1800" dirty="0" err="1" smtClean="0"/>
              <a:t>the</a:t>
            </a:r>
            <a:r>
              <a:rPr lang="nl-NL" sz="1800" dirty="0" smtClean="0"/>
              <a:t> </a:t>
            </a:r>
            <a:r>
              <a:rPr lang="nl-NL" sz="1800" dirty="0" err="1" smtClean="0"/>
              <a:t>same</a:t>
            </a:r>
            <a:endParaRPr lang="nl-NL" sz="1800" dirty="0" smtClean="0"/>
          </a:p>
          <a:p>
            <a:r>
              <a:rPr lang="nl-NL" sz="1800" dirty="0" smtClean="0"/>
              <a:t>But: </a:t>
            </a:r>
            <a:r>
              <a:rPr lang="nl-NL" sz="1800" dirty="0" err="1" smtClean="0"/>
              <a:t>underestimation</a:t>
            </a:r>
            <a:r>
              <a:rPr lang="nl-NL" sz="1800" dirty="0" smtClean="0"/>
              <a:t> </a:t>
            </a:r>
            <a:br>
              <a:rPr lang="nl-NL" sz="1800" dirty="0" smtClean="0"/>
            </a:br>
            <a:r>
              <a:rPr lang="nl-NL" sz="1800" dirty="0" err="1" smtClean="0"/>
              <a:t>due</a:t>
            </a:r>
            <a:r>
              <a:rPr lang="nl-NL" sz="1800" dirty="0" smtClean="0"/>
              <a:t> </a:t>
            </a:r>
            <a:r>
              <a:rPr lang="nl-NL" sz="1800" dirty="0" err="1" smtClean="0"/>
              <a:t>to</a:t>
            </a:r>
            <a:r>
              <a:rPr lang="nl-NL" sz="1800" dirty="0" smtClean="0"/>
              <a:t> </a:t>
            </a:r>
            <a:r>
              <a:rPr lang="nl-NL" sz="1800" dirty="0" err="1" smtClean="0"/>
              <a:t>the</a:t>
            </a:r>
            <a:r>
              <a:rPr lang="nl-NL" sz="1800" dirty="0" smtClean="0"/>
              <a:t> </a:t>
            </a:r>
            <a:r>
              <a:rPr lang="nl-NL" sz="1800" dirty="0" err="1" smtClean="0"/>
              <a:t>stow</a:t>
            </a:r>
            <a:r>
              <a:rPr lang="nl-NL" sz="1800" dirty="0" smtClean="0"/>
              <a:t> net</a:t>
            </a:r>
          </a:p>
          <a:p>
            <a:pPr marL="0" indent="0">
              <a:spcBef>
                <a:spcPts val="600"/>
              </a:spcBef>
              <a:buNone/>
            </a:pPr>
            <a:endParaRPr lang="nl-NL" sz="1800" dirty="0" smtClean="0">
              <a:solidFill>
                <a:srgbClr val="BE311A"/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nl-NL" sz="1800" dirty="0" err="1" smtClean="0">
                <a:solidFill>
                  <a:schemeClr val="accent4"/>
                </a:solidFill>
                <a:sym typeface="Wingdings" panose="05000000000000000000" pitchFamily="2" charset="2"/>
              </a:rPr>
              <a:t>Concentration</a:t>
            </a:r>
            <a:r>
              <a:rPr lang="nl-NL" sz="1800" dirty="0" smtClean="0">
                <a:solidFill>
                  <a:schemeClr val="accent4"/>
                </a:solidFill>
                <a:sym typeface="Wingdings" panose="05000000000000000000" pitchFamily="2" charset="2"/>
              </a:rPr>
              <a:t> </a:t>
            </a:r>
            <a:r>
              <a:rPr lang="nl-NL" sz="1800" dirty="0" err="1">
                <a:solidFill>
                  <a:schemeClr val="accent4"/>
                </a:solidFill>
                <a:sym typeface="Wingdings" panose="05000000000000000000" pitchFamily="2" charset="2"/>
              </a:rPr>
              <a:t>higher</a:t>
            </a:r>
            <a:r>
              <a:rPr lang="nl-NL" sz="1800" dirty="0">
                <a:solidFill>
                  <a:schemeClr val="accent4"/>
                </a:solidFill>
                <a:sym typeface="Wingdings" panose="05000000000000000000" pitchFamily="2" charset="2"/>
              </a:rPr>
              <a:t> </a:t>
            </a:r>
            <a:r>
              <a:rPr lang="nl-NL" sz="1800" dirty="0" err="1">
                <a:solidFill>
                  <a:schemeClr val="accent4"/>
                </a:solidFill>
                <a:sym typeface="Wingdings" panose="05000000000000000000" pitchFamily="2" charset="2"/>
              </a:rPr>
              <a:t>than</a:t>
            </a:r>
            <a:r>
              <a:rPr lang="nl-NL" sz="1800" dirty="0">
                <a:solidFill>
                  <a:schemeClr val="accent4"/>
                </a:solidFill>
                <a:sym typeface="Wingdings" panose="05000000000000000000" pitchFamily="2" charset="2"/>
              </a:rPr>
              <a:t> </a:t>
            </a:r>
            <a:r>
              <a:rPr lang="nl-NL" sz="1800" dirty="0" err="1">
                <a:solidFill>
                  <a:schemeClr val="accent4"/>
                </a:solidFill>
                <a:sym typeface="Wingdings" panose="05000000000000000000" pitchFamily="2" charset="2"/>
              </a:rPr>
              <a:t>other</a:t>
            </a:r>
            <a:r>
              <a:rPr lang="nl-NL" sz="1800" dirty="0">
                <a:solidFill>
                  <a:schemeClr val="accent4"/>
                </a:solidFill>
                <a:sym typeface="Wingdings" panose="05000000000000000000" pitchFamily="2" charset="2"/>
              </a:rPr>
              <a:t> Western European </a:t>
            </a:r>
            <a:r>
              <a:rPr lang="nl-NL" sz="1800" dirty="0" err="1">
                <a:solidFill>
                  <a:schemeClr val="accent4"/>
                </a:solidFill>
                <a:sym typeface="Wingdings" panose="05000000000000000000" pitchFamily="2" charset="2"/>
              </a:rPr>
              <a:t>rivers</a:t>
            </a:r>
            <a:r>
              <a:rPr lang="nl-NL" sz="1800" dirty="0">
                <a:solidFill>
                  <a:schemeClr val="accent4"/>
                </a:solidFill>
                <a:sym typeface="Wingdings" panose="05000000000000000000" pitchFamily="2" charset="2"/>
              </a:rPr>
              <a:t> </a:t>
            </a:r>
            <a:r>
              <a:rPr lang="nl-NL" sz="1800" dirty="0" smtClean="0">
                <a:solidFill>
                  <a:schemeClr val="accent4"/>
                </a:solidFill>
                <a:sym typeface="Wingdings" panose="05000000000000000000" pitchFamily="2" charset="2"/>
              </a:rPr>
              <a:t/>
            </a:r>
            <a:br>
              <a:rPr lang="nl-NL" sz="1800" dirty="0" smtClean="0">
                <a:solidFill>
                  <a:schemeClr val="accent4"/>
                </a:solidFill>
                <a:sym typeface="Wingdings" panose="05000000000000000000" pitchFamily="2" charset="2"/>
              </a:rPr>
            </a:br>
            <a:r>
              <a:rPr lang="nl-NL" sz="1400" dirty="0" smtClean="0">
                <a:solidFill>
                  <a:schemeClr val="accent4"/>
                </a:solidFill>
                <a:sym typeface="Wingdings" panose="05000000000000000000" pitchFamily="2" charset="2"/>
              </a:rPr>
              <a:t>(</a:t>
            </a:r>
            <a:r>
              <a:rPr lang="nl-NL" sz="1400" dirty="0" err="1">
                <a:solidFill>
                  <a:schemeClr val="accent4"/>
                </a:solidFill>
                <a:sym typeface="Wingdings" panose="05000000000000000000" pitchFamily="2" charset="2"/>
              </a:rPr>
              <a:t>Ems</a:t>
            </a:r>
            <a:r>
              <a:rPr lang="nl-NL" sz="1400" dirty="0">
                <a:solidFill>
                  <a:schemeClr val="accent4"/>
                </a:solidFill>
                <a:sym typeface="Wingdings" panose="05000000000000000000" pitchFamily="2" charset="2"/>
              </a:rPr>
              <a:t>, </a:t>
            </a:r>
            <a:r>
              <a:rPr lang="nl-NL" sz="1400" dirty="0" err="1">
                <a:solidFill>
                  <a:schemeClr val="accent4"/>
                </a:solidFill>
                <a:sym typeface="Wingdings" panose="05000000000000000000" pitchFamily="2" charset="2"/>
              </a:rPr>
              <a:t>Weser</a:t>
            </a:r>
            <a:r>
              <a:rPr lang="nl-NL" sz="1400" dirty="0">
                <a:solidFill>
                  <a:schemeClr val="accent4"/>
                </a:solidFill>
                <a:sym typeface="Wingdings" panose="05000000000000000000" pitchFamily="2" charset="2"/>
              </a:rPr>
              <a:t>, Elbe; </a:t>
            </a:r>
            <a:r>
              <a:rPr lang="nl-NL" sz="1400" dirty="0" err="1">
                <a:solidFill>
                  <a:schemeClr val="accent4"/>
                </a:solidFill>
                <a:sym typeface="Wingdings" panose="05000000000000000000" pitchFamily="2" charset="2"/>
              </a:rPr>
              <a:t>Schöneich-Argent</a:t>
            </a:r>
            <a:r>
              <a:rPr lang="nl-NL" sz="1400" dirty="0">
                <a:solidFill>
                  <a:schemeClr val="accent4"/>
                </a:solidFill>
                <a:sym typeface="Wingdings" panose="05000000000000000000" pitchFamily="2" charset="2"/>
              </a:rPr>
              <a:t> et al. 2020)</a:t>
            </a:r>
          </a:p>
          <a:p>
            <a:pPr marL="544251" lvl="1" indent="0">
              <a:spcBef>
                <a:spcPts val="600"/>
              </a:spcBef>
              <a:buNone/>
            </a:pPr>
            <a:r>
              <a:rPr lang="nl-NL" sz="1600" dirty="0">
                <a:solidFill>
                  <a:schemeClr val="accent4"/>
                </a:solidFill>
                <a:sym typeface="Wingdings" panose="05000000000000000000" pitchFamily="2" charset="2"/>
              </a:rPr>
              <a:t>~</a:t>
            </a:r>
            <a:r>
              <a:rPr lang="nl-NL" sz="1600" dirty="0" smtClean="0">
                <a:solidFill>
                  <a:schemeClr val="accent4"/>
                </a:solidFill>
                <a:sym typeface="Wingdings" panose="05000000000000000000" pitchFamily="2" charset="2"/>
              </a:rPr>
              <a:t>0.02 items/1000m</a:t>
            </a:r>
            <a:r>
              <a:rPr lang="nl-NL" sz="1600" baseline="30000" dirty="0" smtClean="0">
                <a:solidFill>
                  <a:schemeClr val="accent4"/>
                </a:solidFill>
                <a:sym typeface="Wingdings" panose="05000000000000000000" pitchFamily="2" charset="2"/>
              </a:rPr>
              <a:t>3</a:t>
            </a:r>
            <a:r>
              <a:rPr lang="nl-NL" sz="1600" dirty="0" smtClean="0">
                <a:solidFill>
                  <a:schemeClr val="accent4"/>
                </a:solidFill>
                <a:sym typeface="Wingdings" panose="05000000000000000000" pitchFamily="2" charset="2"/>
              </a:rPr>
              <a:t> </a:t>
            </a:r>
            <a:r>
              <a:rPr lang="nl-NL" sz="1600" dirty="0">
                <a:solidFill>
                  <a:schemeClr val="accent4"/>
                </a:solidFill>
                <a:sym typeface="Wingdings" panose="05000000000000000000" pitchFamily="2" charset="2"/>
              </a:rPr>
              <a:t>versus </a:t>
            </a:r>
            <a:r>
              <a:rPr lang="nl-NL" sz="1600" dirty="0" smtClean="0">
                <a:solidFill>
                  <a:schemeClr val="accent4"/>
                </a:solidFill>
                <a:sym typeface="Wingdings" panose="05000000000000000000" pitchFamily="2" charset="2"/>
              </a:rPr>
              <a:t/>
            </a:r>
            <a:br>
              <a:rPr lang="nl-NL" sz="1600" dirty="0" smtClean="0">
                <a:solidFill>
                  <a:schemeClr val="accent4"/>
                </a:solidFill>
                <a:sym typeface="Wingdings" panose="05000000000000000000" pitchFamily="2" charset="2"/>
              </a:rPr>
            </a:br>
            <a:r>
              <a:rPr lang="nl-NL" sz="1600" dirty="0" smtClean="0">
                <a:solidFill>
                  <a:schemeClr val="accent4"/>
                </a:solidFill>
                <a:sym typeface="Wingdings" panose="05000000000000000000" pitchFamily="2" charset="2"/>
              </a:rPr>
              <a:t>~10 items/1000 </a:t>
            </a:r>
            <a:r>
              <a:rPr lang="nl-NL" sz="1600" dirty="0">
                <a:solidFill>
                  <a:schemeClr val="accent4"/>
                </a:solidFill>
                <a:sym typeface="Wingdings" panose="05000000000000000000" pitchFamily="2" charset="2"/>
              </a:rPr>
              <a:t>m</a:t>
            </a:r>
            <a:r>
              <a:rPr lang="nl-NL" sz="1600" baseline="30000" dirty="0">
                <a:solidFill>
                  <a:schemeClr val="accent4"/>
                </a:solidFill>
                <a:sym typeface="Wingdings" panose="05000000000000000000" pitchFamily="2" charset="2"/>
              </a:rPr>
              <a:t>3</a:t>
            </a:r>
            <a:r>
              <a:rPr lang="nl-NL" sz="1600" dirty="0">
                <a:solidFill>
                  <a:schemeClr val="accent4"/>
                </a:solidFill>
                <a:sym typeface="Wingdings" panose="05000000000000000000" pitchFamily="2" charset="2"/>
              </a:rPr>
              <a:t> (Waal)</a:t>
            </a:r>
          </a:p>
          <a:p>
            <a:endParaRPr lang="nl-NL" sz="1800" dirty="0" smtClean="0">
              <a:solidFill>
                <a:schemeClr val="accent4"/>
              </a:solidFill>
            </a:endParaRPr>
          </a:p>
          <a:p>
            <a:endParaRPr lang="nl-NL" sz="18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10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 err="1" smtClean="0"/>
              <a:t>Rws</a:t>
            </a:r>
            <a:r>
              <a:rPr lang="nl-NL" dirty="0" smtClean="0"/>
              <a:t> informatie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Density</a:t>
            </a:r>
            <a:r>
              <a:rPr lang="nl-NL" dirty="0" smtClean="0"/>
              <a:t> of plastic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18" y="96387"/>
            <a:ext cx="976216" cy="631077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657924" y="1962723"/>
            <a:ext cx="1375703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tx2"/>
                </a:solidFill>
              </a:rPr>
              <a:t>Macro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9474348" y="1962723"/>
            <a:ext cx="1375703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1400" dirty="0" err="1" smtClean="0">
                <a:solidFill>
                  <a:schemeClr val="tx2"/>
                </a:solidFill>
              </a:rPr>
              <a:t>Meso</a:t>
            </a:r>
            <a:endParaRPr lang="nl-NL" sz="1400" dirty="0" smtClean="0">
              <a:solidFill>
                <a:schemeClr val="tx2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0138406" y="6551569"/>
            <a:ext cx="1939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Collas </a:t>
            </a:r>
            <a:r>
              <a:rPr lang="nl-NL" sz="1400" i="1" dirty="0" smtClean="0"/>
              <a:t>et al </a:t>
            </a:r>
            <a:r>
              <a:rPr lang="nl-NL" sz="1400" dirty="0" smtClean="0"/>
              <a:t>in </a:t>
            </a:r>
            <a:r>
              <a:rPr lang="nl-NL" sz="1400" dirty="0" err="1" smtClean="0"/>
              <a:t>prep</a:t>
            </a:r>
            <a:r>
              <a:rPr lang="nl-NL" sz="1400" dirty="0" smtClean="0"/>
              <a:t>.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48531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" t="3724" r="874" b="2102"/>
          <a:stretch/>
        </p:blipFill>
        <p:spPr bwMode="auto">
          <a:xfrm>
            <a:off x="805834" y="2865398"/>
            <a:ext cx="4887600" cy="2630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630000" y="2111867"/>
            <a:ext cx="6513750" cy="898464"/>
          </a:xfrm>
        </p:spPr>
        <p:txBody>
          <a:bodyPr>
            <a:normAutofit/>
          </a:bodyPr>
          <a:lstStyle/>
          <a:p>
            <a:r>
              <a:rPr lang="nl-NL" dirty="0" err="1" smtClean="0"/>
              <a:t>Based</a:t>
            </a:r>
            <a:r>
              <a:rPr lang="nl-NL" dirty="0" smtClean="0"/>
              <a:t> on low discharges! (&lt;1800 m</a:t>
            </a:r>
            <a:r>
              <a:rPr lang="nl-NL" baseline="30000" dirty="0" smtClean="0"/>
              <a:t>3</a:t>
            </a:r>
            <a:r>
              <a:rPr lang="nl-NL" dirty="0" smtClean="0"/>
              <a:t>/s)</a:t>
            </a:r>
          </a:p>
          <a:p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tested</a:t>
            </a:r>
            <a:r>
              <a:rPr lang="nl-NL" dirty="0" smtClean="0"/>
              <a:t> net efficiency</a:t>
            </a:r>
            <a:endParaRPr lang="nl-NL" dirty="0" smtClean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11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 err="1" smtClean="0"/>
              <a:t>Rws</a:t>
            </a:r>
            <a:r>
              <a:rPr lang="nl-NL" dirty="0" smtClean="0"/>
              <a:t> informatie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Yearly</a:t>
            </a:r>
            <a:r>
              <a:rPr lang="nl-NL" dirty="0" smtClean="0"/>
              <a:t> </a:t>
            </a:r>
            <a:r>
              <a:rPr lang="nl-NL" dirty="0" err="1" smtClean="0"/>
              <a:t>numbers</a:t>
            </a:r>
            <a:r>
              <a:rPr lang="nl-NL" dirty="0" smtClean="0"/>
              <a:t> of plastic in </a:t>
            </a:r>
            <a:r>
              <a:rPr lang="nl-NL" dirty="0" err="1" smtClean="0"/>
              <a:t>Rhine</a:t>
            </a:r>
            <a:r>
              <a:rPr lang="nl-NL" dirty="0" smtClean="0"/>
              <a:t> water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18" y="96387"/>
            <a:ext cx="976216" cy="63107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126" y="1828800"/>
            <a:ext cx="4191000" cy="502920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1108319" y="2054732"/>
            <a:ext cx="740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Waal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10138406" y="6551569"/>
            <a:ext cx="1939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Collas </a:t>
            </a:r>
            <a:r>
              <a:rPr lang="nl-NL" sz="1400" i="1" dirty="0" smtClean="0"/>
              <a:t>et al </a:t>
            </a:r>
            <a:r>
              <a:rPr lang="nl-NL" sz="1400" dirty="0" smtClean="0"/>
              <a:t>in </a:t>
            </a:r>
            <a:r>
              <a:rPr lang="nl-NL" sz="1400" dirty="0" err="1" smtClean="0"/>
              <a:t>prep</a:t>
            </a:r>
            <a:r>
              <a:rPr lang="nl-NL" sz="1400" dirty="0" smtClean="0"/>
              <a:t>.</a:t>
            </a:r>
            <a:endParaRPr lang="nl-NL" sz="1400" dirty="0"/>
          </a:p>
        </p:txBody>
      </p:sp>
      <p:sp>
        <p:nvSpPr>
          <p:cNvPr id="11" name="Rechthoek 10"/>
          <p:cNvSpPr/>
          <p:nvPr/>
        </p:nvSpPr>
        <p:spPr>
          <a:xfrm>
            <a:off x="387444" y="5453892"/>
            <a:ext cx="8659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Waal: </a:t>
            </a:r>
            <a:r>
              <a:rPr lang="nl-NL" sz="2400" dirty="0"/>
              <a:t>300 </a:t>
            </a:r>
            <a:r>
              <a:rPr lang="nl-NL" sz="2400" dirty="0" err="1"/>
              <a:t>million</a:t>
            </a:r>
            <a:r>
              <a:rPr lang="nl-NL" sz="2400" dirty="0"/>
              <a:t> </a:t>
            </a:r>
            <a:r>
              <a:rPr lang="nl-NL" sz="2400" dirty="0" smtClean="0"/>
              <a:t>pieces/</a:t>
            </a:r>
            <a:r>
              <a:rPr lang="nl-NL" sz="2400" dirty="0" err="1" smtClean="0"/>
              <a:t>year</a:t>
            </a:r>
            <a:r>
              <a:rPr lang="nl-NL" sz="2400" dirty="0" smtClean="0"/>
              <a:t> </a:t>
            </a:r>
            <a:r>
              <a:rPr lang="nl-NL" dirty="0" smtClean="0"/>
              <a:t>(=79% </a:t>
            </a:r>
            <a:r>
              <a:rPr lang="nl-NL" dirty="0" err="1"/>
              <a:t>Q</a:t>
            </a:r>
            <a:r>
              <a:rPr lang="nl-NL" baseline="-25000" dirty="0" err="1"/>
              <a:t>Lobith</a:t>
            </a:r>
            <a:r>
              <a:rPr lang="nl-NL" dirty="0" smtClean="0"/>
              <a:t> </a:t>
            </a:r>
            <a:r>
              <a:rPr lang="nl-NL" dirty="0" err="1"/>
              <a:t>during</a:t>
            </a:r>
            <a:r>
              <a:rPr lang="nl-NL" dirty="0"/>
              <a:t> sampling)</a:t>
            </a:r>
            <a:r>
              <a:rPr lang="nl-NL" sz="2400" dirty="0"/>
              <a:t> </a:t>
            </a:r>
          </a:p>
          <a:p>
            <a:r>
              <a:rPr lang="nl-NL" sz="2400" dirty="0"/>
              <a:t>Boven Rijn: 380 </a:t>
            </a:r>
            <a:r>
              <a:rPr lang="nl-NL" sz="2400" dirty="0" err="1"/>
              <a:t>million</a:t>
            </a:r>
            <a:r>
              <a:rPr lang="nl-NL" sz="2400" dirty="0"/>
              <a:t> pieces/</a:t>
            </a:r>
            <a:r>
              <a:rPr lang="nl-NL" sz="2400" dirty="0" err="1"/>
              <a:t>year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68987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12</a:t>
            </a:fld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30000" y="1281950"/>
            <a:ext cx="10933200" cy="689724"/>
          </a:xfrm>
        </p:spPr>
        <p:txBody>
          <a:bodyPr/>
          <a:lstStyle/>
          <a:p>
            <a:r>
              <a:rPr lang="nl-NL" dirty="0" smtClean="0"/>
              <a:t>Mass of plastic</a:t>
            </a:r>
            <a:endParaRPr lang="nl-NL" sz="1800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630000" y="5284362"/>
            <a:ext cx="10922400" cy="1017688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no </a:t>
            </a:r>
            <a:r>
              <a:rPr lang="nl-NL" dirty="0" err="1" smtClean="0"/>
              <a:t>clear</a:t>
            </a:r>
            <a:r>
              <a:rPr lang="nl-NL" dirty="0" smtClean="0"/>
              <a:t> </a:t>
            </a:r>
            <a:r>
              <a:rPr lang="en-US" dirty="0" smtClean="0"/>
              <a:t>relation </a:t>
            </a:r>
            <a:r>
              <a:rPr lang="en-US" dirty="0"/>
              <a:t>between the number of pieces and the </a:t>
            </a:r>
            <a:r>
              <a:rPr lang="en-US" dirty="0" smtClean="0"/>
              <a:t>mass </a:t>
            </a:r>
            <a:r>
              <a:rPr lang="en-US" dirty="0"/>
              <a:t>of a </a:t>
            </a:r>
            <a:r>
              <a:rPr lang="en-US" dirty="0" smtClean="0"/>
              <a:t>sample</a:t>
            </a:r>
          </a:p>
          <a:p>
            <a:r>
              <a:rPr lang="en-US" dirty="0" smtClean="0"/>
              <a:t>Large variation, low density of large/heavy pieces </a:t>
            </a:r>
            <a:r>
              <a:rPr lang="en-US" dirty="0" err="1" smtClean="0"/>
              <a:t>pieces</a:t>
            </a:r>
            <a:endParaRPr lang="en-US" dirty="0" smtClean="0"/>
          </a:p>
        </p:txBody>
      </p:sp>
      <p:graphicFrame>
        <p:nvGraphicFramePr>
          <p:cNvPr id="9" name="Grafiek 8">
            <a:extLst>
              <a:ext uri="{FF2B5EF4-FFF2-40B4-BE49-F238E27FC236}">
                <a16:creationId xmlns:a16="http://schemas.microsoft.com/office/drawing/2014/main" id="{62E72E47-80DC-4EB5-9B37-6AB07FC856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77999"/>
              </p:ext>
            </p:extLst>
          </p:nvPr>
        </p:nvGraphicFramePr>
        <p:xfrm>
          <a:off x="714374" y="1971674"/>
          <a:ext cx="5229225" cy="3257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iek 10">
            <a:extLst>
              <a:ext uri="{FF2B5EF4-FFF2-40B4-BE49-F238E27FC236}">
                <a16:creationId xmlns:a16="http://schemas.microsoft.com/office/drawing/2014/main" id="{5F5AABF4-CB29-41F8-8CCE-CB18063B73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512529"/>
              </p:ext>
            </p:extLst>
          </p:nvPr>
        </p:nvGraphicFramePr>
        <p:xfrm>
          <a:off x="6457950" y="1971675"/>
          <a:ext cx="4838700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4950" y="267892"/>
            <a:ext cx="2914650" cy="1609014"/>
          </a:xfrm>
          <a:prstGeom prst="rect">
            <a:avLst/>
          </a:prstGeom>
        </p:spPr>
      </p:pic>
      <p:sp>
        <p:nvSpPr>
          <p:cNvPr id="13" name="Tijdelijke aanduiding voor tekst 9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 err="1" smtClean="0"/>
              <a:t>Rws</a:t>
            </a:r>
            <a:r>
              <a:rPr lang="nl-NL" dirty="0" smtClean="0"/>
              <a:t> informatie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18" y="96387"/>
            <a:ext cx="976216" cy="631077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10036956" y="2431392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 smtClean="0"/>
              <a:t>data 2019</a:t>
            </a:r>
            <a:endParaRPr lang="nl-NL" sz="1200" dirty="0"/>
          </a:p>
        </p:txBody>
      </p:sp>
      <p:sp>
        <p:nvSpPr>
          <p:cNvPr id="14" name="Rechthoek 13"/>
          <p:cNvSpPr/>
          <p:nvPr/>
        </p:nvSpPr>
        <p:spPr>
          <a:xfrm>
            <a:off x="4740760" y="2450831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 smtClean="0"/>
              <a:t>data 2019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1195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13</a:t>
            </a:fld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30000" y="1281950"/>
            <a:ext cx="10933200" cy="689724"/>
          </a:xfrm>
        </p:spPr>
        <p:txBody>
          <a:bodyPr>
            <a:normAutofit/>
          </a:bodyPr>
          <a:lstStyle/>
          <a:p>
            <a:r>
              <a:rPr lang="nl-NL" dirty="0" smtClean="0"/>
              <a:t>Mass plastic in </a:t>
            </a:r>
            <a:r>
              <a:rPr lang="nl-NL" dirty="0" err="1" smtClean="0"/>
              <a:t>main</a:t>
            </a:r>
            <a:r>
              <a:rPr lang="nl-NL" dirty="0" smtClean="0"/>
              <a:t> </a:t>
            </a:r>
            <a:r>
              <a:rPr lang="nl-NL" dirty="0" err="1" smtClean="0"/>
              <a:t>channel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side </a:t>
            </a:r>
            <a:r>
              <a:rPr lang="nl-NL" dirty="0" err="1" smtClean="0"/>
              <a:t>channel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544275" y="5613644"/>
            <a:ext cx="10895250" cy="914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err="1">
                <a:solidFill>
                  <a:schemeClr val="tx2">
                    <a:lumMod val="75000"/>
                  </a:schemeClr>
                </a:solidFill>
              </a:rPr>
              <a:t>compared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2">
                    <a:lumMod val="75000"/>
                  </a:schemeClr>
                </a:solidFill>
              </a:rPr>
              <a:t>with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dirty="0" err="1">
                <a:solidFill>
                  <a:schemeClr val="tx2">
                    <a:lumMod val="75000"/>
                  </a:schemeClr>
                </a:solidFill>
              </a:rPr>
              <a:t>main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2">
                    <a:lumMod val="75000"/>
                  </a:schemeClr>
                </a:solidFill>
              </a:rPr>
              <a:t>channel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more 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plastic in side </a:t>
            </a:r>
            <a:r>
              <a:rPr lang="nl-NL" dirty="0" err="1" smtClean="0">
                <a:solidFill>
                  <a:schemeClr val="tx2">
                    <a:lumMod val="75000"/>
                  </a:schemeClr>
                </a:solidFill>
              </a:rPr>
              <a:t>channel</a:t>
            </a:r>
            <a:endParaRPr lang="nl-NL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8E45202-BA84-49C4-9A19-2FB1778E4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25" y="2252176"/>
            <a:ext cx="2965594" cy="251592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2C5F24F-5AA1-42DD-972C-84A919577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595" y="2277668"/>
            <a:ext cx="2651930" cy="242380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1054D9F-DB11-405D-A95B-938E7D088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246521"/>
            <a:ext cx="2833956" cy="247292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BD82D96-DAEF-4FE3-9708-835ABF08A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780" y="2246521"/>
            <a:ext cx="2929320" cy="2521576"/>
          </a:xfrm>
          <a:prstGeom prst="rect">
            <a:avLst/>
          </a:prstGeom>
        </p:spPr>
      </p:pic>
      <p:cxnSp>
        <p:nvCxnSpPr>
          <p:cNvPr id="16" name="Rechte verbindingslijn 15"/>
          <p:cNvCxnSpPr/>
          <p:nvPr/>
        </p:nvCxnSpPr>
        <p:spPr>
          <a:xfrm>
            <a:off x="5781675" y="1755702"/>
            <a:ext cx="19050" cy="3397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7523085" y="2061855"/>
            <a:ext cx="272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Meso</a:t>
            </a:r>
            <a:r>
              <a:rPr lang="nl-NL" dirty="0" smtClean="0"/>
              <a:t> (5-25 mm)</a:t>
            </a:r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858452" y="4583430"/>
            <a:ext cx="20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Significant (1%)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171700" y="2094376"/>
            <a:ext cx="2651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Macro (&gt;2,5 cm)</a:t>
            </a:r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3436902" y="4583430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significant (1%)</a:t>
            </a:r>
            <a:endParaRPr lang="nl-NL" dirty="0"/>
          </a:p>
        </p:txBody>
      </p:sp>
      <p:sp>
        <p:nvSpPr>
          <p:cNvPr id="22" name="Tekstvak 21"/>
          <p:cNvSpPr txBox="1"/>
          <p:nvPr/>
        </p:nvSpPr>
        <p:spPr>
          <a:xfrm>
            <a:off x="6266457" y="4583430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Niet significant</a:t>
            </a:r>
            <a:endParaRPr lang="nl-NL" dirty="0"/>
          </a:p>
        </p:txBody>
      </p:sp>
      <p:sp>
        <p:nvSpPr>
          <p:cNvPr id="23" name="Tekstvak 22"/>
          <p:cNvSpPr txBox="1"/>
          <p:nvPr/>
        </p:nvSpPr>
        <p:spPr>
          <a:xfrm>
            <a:off x="8933559" y="4573009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significant (5%)</a:t>
            </a:r>
            <a:endParaRPr lang="nl-NL" dirty="0"/>
          </a:p>
        </p:txBody>
      </p:sp>
      <p:sp>
        <p:nvSpPr>
          <p:cNvPr id="24" name="Tijdelijke aanduiding voor tekst 9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 err="1" smtClean="0"/>
              <a:t>Rws</a:t>
            </a:r>
            <a:r>
              <a:rPr lang="nl-NL" dirty="0" smtClean="0"/>
              <a:t> informatie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 rot="16200000">
            <a:off x="-359059" y="3322643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ym typeface="Wingdings" panose="05000000000000000000" pitchFamily="2" charset="2"/>
              </a:rPr>
              <a:t> Mass  </a:t>
            </a:r>
            <a:endParaRPr lang="nl-NL" dirty="0"/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18" y="96387"/>
            <a:ext cx="976216" cy="631077"/>
          </a:xfrm>
          <a:prstGeom prst="rect">
            <a:avLst/>
          </a:prstGeom>
        </p:spPr>
      </p:pic>
      <p:sp>
        <p:nvSpPr>
          <p:cNvPr id="26" name="Rechthoek 25"/>
          <p:cNvSpPr/>
          <p:nvPr/>
        </p:nvSpPr>
        <p:spPr>
          <a:xfrm>
            <a:off x="10952400" y="1819689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 smtClean="0"/>
              <a:t>data 2019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93174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630000" y="2350800"/>
            <a:ext cx="8323500" cy="4088100"/>
          </a:xfrm>
        </p:spPr>
        <p:txBody>
          <a:bodyPr>
            <a:noAutofit/>
          </a:bodyPr>
          <a:lstStyle/>
          <a:p>
            <a:r>
              <a:rPr lang="nl-NL" sz="1800" dirty="0" smtClean="0"/>
              <a:t>Plastic </a:t>
            </a:r>
            <a:r>
              <a:rPr lang="nl-NL" sz="1800" dirty="0" smtClean="0"/>
              <a:t>sampling </a:t>
            </a:r>
            <a:r>
              <a:rPr lang="nl-NL" sz="1800" dirty="0" smtClean="0"/>
              <a:t>met 3 (</a:t>
            </a:r>
            <a:r>
              <a:rPr lang="nl-NL" sz="1800" dirty="0" err="1" smtClean="0"/>
              <a:t>larvae</a:t>
            </a:r>
            <a:r>
              <a:rPr lang="nl-NL" sz="1800" dirty="0" smtClean="0"/>
              <a:t>) nets </a:t>
            </a:r>
            <a:r>
              <a:rPr lang="nl-NL" sz="1800" dirty="0" err="1" smtClean="0"/>
              <a:t>above</a:t>
            </a:r>
            <a:r>
              <a:rPr lang="nl-NL" sz="1800" dirty="0" smtClean="0"/>
              <a:t> </a:t>
            </a:r>
            <a:r>
              <a:rPr lang="nl-NL" sz="1800" dirty="0" err="1" smtClean="0"/>
              <a:t>each</a:t>
            </a:r>
            <a:r>
              <a:rPr lang="nl-NL" sz="1800" dirty="0" smtClean="0"/>
              <a:t> </a:t>
            </a:r>
            <a:r>
              <a:rPr lang="nl-NL" sz="1800" dirty="0" err="1" smtClean="0"/>
              <a:t>other</a:t>
            </a:r>
            <a:r>
              <a:rPr lang="nl-NL" sz="1800" dirty="0" smtClean="0"/>
              <a:t> (ATKB):</a:t>
            </a:r>
            <a:endParaRPr lang="nl-NL" sz="18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600" dirty="0" smtClean="0"/>
              <a:t>Test </a:t>
            </a:r>
            <a:r>
              <a:rPr lang="nl-NL" sz="1600" dirty="0" err="1" smtClean="0"/>
              <a:t>with</a:t>
            </a:r>
            <a:r>
              <a:rPr lang="nl-NL" sz="1600" dirty="0" smtClean="0"/>
              <a:t> </a:t>
            </a:r>
            <a:r>
              <a:rPr lang="nl-NL" sz="1600" dirty="0" smtClean="0"/>
              <a:t>net 0,5 </a:t>
            </a:r>
            <a:r>
              <a:rPr lang="nl-NL" sz="1600" dirty="0" smtClean="0"/>
              <a:t>cm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600" dirty="0" smtClean="0"/>
              <a:t>Plastic </a:t>
            </a:r>
            <a:r>
              <a:rPr lang="nl-NL" sz="1600" dirty="0" err="1" smtClean="0"/>
              <a:t>sampled</a:t>
            </a:r>
            <a:r>
              <a:rPr lang="nl-NL" sz="1600" dirty="0" smtClean="0"/>
              <a:t> </a:t>
            </a:r>
            <a:r>
              <a:rPr lang="nl-NL" sz="1600" dirty="0" err="1" smtClean="0"/>
              <a:t>during</a:t>
            </a:r>
            <a:r>
              <a:rPr lang="nl-NL" sz="1600" dirty="0" smtClean="0"/>
              <a:t> </a:t>
            </a:r>
            <a:r>
              <a:rPr lang="nl-NL" sz="1600" dirty="0" err="1" smtClean="0"/>
              <a:t>flood</a:t>
            </a:r>
            <a:endParaRPr lang="nl-NL" sz="16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600" dirty="0" smtClean="0"/>
              <a:t>Plastic </a:t>
            </a:r>
            <a:r>
              <a:rPr lang="nl-NL" sz="1600" dirty="0" err="1" smtClean="0"/>
              <a:t>sampled</a:t>
            </a:r>
            <a:r>
              <a:rPr lang="nl-NL" sz="1600" dirty="0" smtClean="0"/>
              <a:t> in Tolkamer </a:t>
            </a:r>
            <a:r>
              <a:rPr lang="nl-NL" sz="1600" dirty="0" err="1" smtClean="0"/>
              <a:t>and</a:t>
            </a:r>
            <a:r>
              <a:rPr lang="nl-NL" sz="1600" dirty="0" smtClean="0"/>
              <a:t> IJssel</a:t>
            </a:r>
            <a:endParaRPr lang="nl-NL" sz="1600" dirty="0" smtClean="0"/>
          </a:p>
          <a:p>
            <a:r>
              <a:rPr lang="nl-NL" sz="1800" dirty="0" smtClean="0"/>
              <a:t>Analysis </a:t>
            </a:r>
            <a:r>
              <a:rPr lang="nl-NL" sz="1800" dirty="0" err="1" smtClean="0"/>
              <a:t>by</a:t>
            </a:r>
            <a:r>
              <a:rPr lang="nl-NL" sz="1800" dirty="0" smtClean="0"/>
              <a:t> Radboud University:</a:t>
            </a:r>
            <a:endParaRPr lang="nl-NL" sz="18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600" dirty="0" smtClean="0"/>
              <a:t>Samples ankerkuil 2020</a:t>
            </a:r>
            <a:endParaRPr lang="nl-NL" sz="16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600" dirty="0" smtClean="0"/>
              <a:t>Samples </a:t>
            </a:r>
            <a:r>
              <a:rPr lang="nl-NL" sz="1600" dirty="0" err="1" smtClean="0"/>
              <a:t>larvae</a:t>
            </a:r>
            <a:r>
              <a:rPr lang="nl-NL" sz="1600" dirty="0" smtClean="0"/>
              <a:t> nets</a:t>
            </a:r>
          </a:p>
          <a:p>
            <a:r>
              <a:rPr lang="nl-NL" sz="1800" dirty="0" smtClean="0"/>
              <a:t>GPS </a:t>
            </a:r>
            <a:r>
              <a:rPr lang="nl-NL" sz="1800" dirty="0" err="1" smtClean="0"/>
              <a:t>trackers</a:t>
            </a:r>
            <a:r>
              <a:rPr lang="nl-NL" sz="1800" dirty="0" smtClean="0"/>
              <a:t> </a:t>
            </a:r>
            <a:r>
              <a:rPr lang="nl-NL" sz="1800" dirty="0" err="1" smtClean="0"/>
              <a:t>to</a:t>
            </a:r>
            <a:r>
              <a:rPr lang="nl-NL" sz="1800" dirty="0" smtClean="0"/>
              <a:t> follow plastic 2 weeks </a:t>
            </a:r>
            <a:endParaRPr lang="nl-NL" sz="1800" dirty="0" smtClean="0"/>
          </a:p>
          <a:p>
            <a:pPr marL="313200" lvl="1" indent="0">
              <a:buNone/>
            </a:pPr>
            <a:endParaRPr lang="nl-NL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sz="1800" dirty="0" err="1" smtClean="0">
                <a:solidFill>
                  <a:schemeClr val="tx2"/>
                </a:solidFill>
              </a:rPr>
              <a:t>Larvae</a:t>
            </a:r>
            <a:r>
              <a:rPr lang="nl-NL" sz="1800" dirty="0" smtClean="0">
                <a:solidFill>
                  <a:schemeClr val="tx2"/>
                </a:solidFill>
              </a:rPr>
              <a:t> nets catch 2,5 </a:t>
            </a:r>
            <a:r>
              <a:rPr lang="nl-NL" sz="1800" dirty="0" err="1" smtClean="0">
                <a:solidFill>
                  <a:schemeClr val="tx2"/>
                </a:solidFill>
              </a:rPr>
              <a:t>times</a:t>
            </a:r>
            <a:r>
              <a:rPr lang="nl-NL" sz="1800" dirty="0" smtClean="0">
                <a:solidFill>
                  <a:schemeClr val="tx2"/>
                </a:solidFill>
              </a:rPr>
              <a:t> more </a:t>
            </a:r>
            <a:r>
              <a:rPr lang="nl-NL" sz="1800" dirty="0" err="1" smtClean="0">
                <a:solidFill>
                  <a:schemeClr val="tx2"/>
                </a:solidFill>
              </a:rPr>
              <a:t>meso</a:t>
            </a:r>
            <a:r>
              <a:rPr lang="nl-NL" sz="1800" dirty="0" smtClean="0">
                <a:solidFill>
                  <a:schemeClr val="tx2"/>
                </a:solidFill>
              </a:rPr>
              <a:t> plastic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800" dirty="0" smtClean="0">
                <a:solidFill>
                  <a:schemeClr val="tx2"/>
                </a:solidFill>
              </a:rPr>
              <a:t>Macro plastic </a:t>
            </a:r>
            <a:r>
              <a:rPr lang="nl-NL" sz="1800" dirty="0" err="1" smtClean="0">
                <a:solidFill>
                  <a:schemeClr val="tx2"/>
                </a:solidFill>
              </a:rPr>
              <a:t>density</a:t>
            </a:r>
            <a:r>
              <a:rPr lang="nl-NL" sz="1800" dirty="0" smtClean="0">
                <a:solidFill>
                  <a:schemeClr val="tx2"/>
                </a:solidFill>
              </a:rPr>
              <a:t> </a:t>
            </a:r>
            <a:r>
              <a:rPr lang="nl-NL" sz="1800" dirty="0" err="1" smtClean="0">
                <a:solidFill>
                  <a:schemeClr val="tx2"/>
                </a:solidFill>
              </a:rPr>
              <a:t>comparable</a:t>
            </a:r>
            <a:r>
              <a:rPr lang="nl-NL" sz="1800" dirty="0" smtClean="0">
                <a:solidFill>
                  <a:schemeClr val="tx2"/>
                </a:solidFill>
              </a:rPr>
              <a:t>, but low </a:t>
            </a:r>
            <a:r>
              <a:rPr lang="nl-NL" sz="1800" dirty="0" err="1" smtClean="0">
                <a:solidFill>
                  <a:schemeClr val="tx2"/>
                </a:solidFill>
              </a:rPr>
              <a:t>numbers</a:t>
            </a:r>
            <a:endParaRPr lang="nl-NL" sz="1800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14</a:t>
            </a:fld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30000" y="1281950"/>
            <a:ext cx="10933200" cy="584950"/>
          </a:xfrm>
        </p:spPr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is </a:t>
            </a:r>
            <a:r>
              <a:rPr lang="nl-NL" dirty="0" err="1" smtClean="0"/>
              <a:t>going</a:t>
            </a:r>
            <a:r>
              <a:rPr lang="nl-NL" dirty="0" smtClean="0"/>
              <a:t> on ?</a:t>
            </a:r>
            <a:endParaRPr lang="nl-NL" dirty="0"/>
          </a:p>
        </p:txBody>
      </p:sp>
      <p:sp>
        <p:nvSpPr>
          <p:cNvPr id="8" name="Tijdelijke aanduiding voor tekst 9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 err="1" smtClean="0"/>
              <a:t>Rws</a:t>
            </a:r>
            <a:r>
              <a:rPr lang="nl-NL" dirty="0" smtClean="0"/>
              <a:t> informatie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848" y="119955"/>
            <a:ext cx="3413552" cy="205739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23" y="133659"/>
            <a:ext cx="2151225" cy="173324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69" y="2912902"/>
            <a:ext cx="4701332" cy="3525998"/>
          </a:xfrm>
          <a:prstGeom prst="rect">
            <a:avLst/>
          </a:prstGeom>
        </p:spPr>
      </p:pic>
      <p:cxnSp>
        <p:nvCxnSpPr>
          <p:cNvPr id="14" name="Rechte verbindingslijn met pijl 13"/>
          <p:cNvCxnSpPr/>
          <p:nvPr/>
        </p:nvCxnSpPr>
        <p:spPr>
          <a:xfrm>
            <a:off x="11048400" y="723900"/>
            <a:ext cx="0" cy="2762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11048400" y="741834"/>
            <a:ext cx="461986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sz="1100" dirty="0" smtClean="0">
                <a:solidFill>
                  <a:srgbClr val="FF0000"/>
                </a:solidFill>
              </a:rPr>
              <a:t>1 m</a:t>
            </a:r>
            <a:endParaRPr lang="nl-NL" sz="1100" dirty="0">
              <a:solidFill>
                <a:srgbClr val="FF0000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18" y="96387"/>
            <a:ext cx="976216" cy="63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7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630000" y="2076450"/>
            <a:ext cx="7155100" cy="4552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chemeClr val="tx2"/>
                </a:solidFill>
              </a:rPr>
              <a:t>Different </a:t>
            </a:r>
            <a:r>
              <a:rPr lang="nl-NL" dirty="0" err="1" smtClean="0">
                <a:solidFill>
                  <a:schemeClr val="tx2"/>
                </a:solidFill>
              </a:rPr>
              <a:t>methods</a:t>
            </a:r>
            <a:r>
              <a:rPr lang="nl-NL" dirty="0" smtClean="0">
                <a:solidFill>
                  <a:schemeClr val="tx2"/>
                </a:solidFill>
              </a:rPr>
              <a:t> &amp; different </a:t>
            </a:r>
            <a:r>
              <a:rPr lang="nl-NL" dirty="0" err="1" smtClean="0">
                <a:solidFill>
                  <a:schemeClr val="tx2"/>
                </a:solidFill>
              </a:rPr>
              <a:t>places</a:t>
            </a:r>
            <a:r>
              <a:rPr lang="nl-NL" dirty="0" smtClean="0">
                <a:solidFill>
                  <a:schemeClr val="tx2"/>
                </a:solidFill>
              </a:rPr>
              <a:t>:</a:t>
            </a:r>
          </a:p>
          <a:p>
            <a:r>
              <a:rPr lang="nl-NL" sz="1800" dirty="0" smtClean="0"/>
              <a:t>2 weeks ankerkuil Waal (GBRA)</a:t>
            </a:r>
          </a:p>
          <a:p>
            <a:pPr lvl="1"/>
            <a:r>
              <a:rPr lang="nl-NL" sz="1600" dirty="0" err="1" smtClean="0"/>
              <a:t>Collecting</a:t>
            </a:r>
            <a:r>
              <a:rPr lang="nl-NL" sz="1600" dirty="0" smtClean="0"/>
              <a:t> plastics </a:t>
            </a:r>
            <a:r>
              <a:rPr lang="nl-NL" sz="1600" dirty="0" err="1" smtClean="0"/>
              <a:t>from</a:t>
            </a:r>
            <a:r>
              <a:rPr lang="nl-NL" sz="1600" dirty="0" smtClean="0"/>
              <a:t> </a:t>
            </a:r>
            <a:r>
              <a:rPr lang="nl-NL" sz="1600" dirty="0" err="1" smtClean="0"/>
              <a:t>stow</a:t>
            </a:r>
            <a:r>
              <a:rPr lang="nl-NL" sz="1600" dirty="0" smtClean="0"/>
              <a:t> net </a:t>
            </a:r>
          </a:p>
          <a:p>
            <a:pPr lvl="1"/>
            <a:r>
              <a:rPr lang="nl-NL" sz="1600" dirty="0" err="1" smtClean="0"/>
              <a:t>Collecting</a:t>
            </a:r>
            <a:r>
              <a:rPr lang="nl-NL" sz="1600" dirty="0" smtClean="0"/>
              <a:t> plastics </a:t>
            </a:r>
            <a:r>
              <a:rPr lang="nl-NL" sz="1600" dirty="0" err="1" smtClean="0"/>
              <a:t>from</a:t>
            </a:r>
            <a:r>
              <a:rPr lang="nl-NL" sz="1600" dirty="0" smtClean="0"/>
              <a:t> </a:t>
            </a:r>
            <a:r>
              <a:rPr lang="nl-NL" sz="1600" dirty="0" err="1" smtClean="0"/>
              <a:t>larvae</a:t>
            </a:r>
            <a:r>
              <a:rPr lang="nl-NL" sz="1600" dirty="0" smtClean="0"/>
              <a:t> nets</a:t>
            </a:r>
          </a:p>
          <a:p>
            <a:pPr lvl="1"/>
            <a:r>
              <a:rPr lang="nl-NL" sz="1600" dirty="0" err="1" smtClean="0"/>
              <a:t>Collecting</a:t>
            </a:r>
            <a:r>
              <a:rPr lang="nl-NL" sz="1600" dirty="0" smtClean="0"/>
              <a:t> plastics </a:t>
            </a:r>
            <a:r>
              <a:rPr lang="nl-NL" sz="1600" dirty="0" err="1" smtClean="0"/>
              <a:t>from</a:t>
            </a:r>
            <a:r>
              <a:rPr lang="nl-NL" sz="1600" dirty="0" smtClean="0"/>
              <a:t> a new fine net (3m x 1 m, 3 mm </a:t>
            </a:r>
            <a:r>
              <a:rPr lang="nl-NL" sz="1600" dirty="0" err="1" smtClean="0"/>
              <a:t>mash</a:t>
            </a:r>
            <a:r>
              <a:rPr lang="nl-NL" sz="1600" dirty="0" smtClean="0"/>
              <a:t>)</a:t>
            </a:r>
          </a:p>
          <a:p>
            <a:pPr lvl="1"/>
            <a:r>
              <a:rPr lang="nl-NL" sz="1600" dirty="0" smtClean="0"/>
              <a:t>ADCP </a:t>
            </a:r>
            <a:r>
              <a:rPr lang="nl-NL" sz="1600" dirty="0" err="1" smtClean="0"/>
              <a:t>measurement</a:t>
            </a:r>
            <a:r>
              <a:rPr lang="nl-NL" sz="1600" dirty="0" smtClean="0"/>
              <a:t> of flow </a:t>
            </a:r>
            <a:r>
              <a:rPr lang="nl-NL" sz="1600" dirty="0" err="1" smtClean="0"/>
              <a:t>velocity</a:t>
            </a:r>
            <a:endParaRPr lang="nl-NL" sz="1600" dirty="0" smtClean="0"/>
          </a:p>
          <a:p>
            <a:pPr lvl="1"/>
            <a:r>
              <a:rPr lang="nl-NL" sz="1600" dirty="0" smtClean="0"/>
              <a:t>Test of DIDSON sonar camera</a:t>
            </a:r>
            <a:endParaRPr lang="nl-NL" sz="1600" dirty="0" smtClean="0"/>
          </a:p>
          <a:p>
            <a:r>
              <a:rPr lang="nl-NL" sz="1800" dirty="0" err="1"/>
              <a:t>Collecting</a:t>
            </a:r>
            <a:r>
              <a:rPr lang="nl-NL" sz="1800" dirty="0"/>
              <a:t> plastic </a:t>
            </a:r>
            <a:r>
              <a:rPr lang="nl-NL" sz="1800" dirty="0" err="1"/>
              <a:t>with</a:t>
            </a:r>
            <a:r>
              <a:rPr lang="nl-NL" sz="1800" dirty="0"/>
              <a:t> </a:t>
            </a:r>
            <a:r>
              <a:rPr lang="nl-NL" sz="1800" dirty="0" err="1"/>
              <a:t>larvae</a:t>
            </a:r>
            <a:r>
              <a:rPr lang="nl-NL" sz="1800" dirty="0"/>
              <a:t> net on Niederrhein (GBRA)</a:t>
            </a:r>
          </a:p>
          <a:p>
            <a:r>
              <a:rPr lang="nl-NL" sz="1800" dirty="0" smtClean="0"/>
              <a:t>6 </a:t>
            </a:r>
            <a:r>
              <a:rPr lang="nl-NL" sz="1800" dirty="0" err="1" smtClean="0"/>
              <a:t>days</a:t>
            </a:r>
            <a:r>
              <a:rPr lang="nl-NL" sz="1800" dirty="0" smtClean="0"/>
              <a:t> Boven Rijn (RWS - </a:t>
            </a:r>
            <a:r>
              <a:rPr lang="nl-NL" sz="1800" dirty="0" err="1" smtClean="0"/>
              <a:t>not</a:t>
            </a:r>
            <a:r>
              <a:rPr lang="nl-NL" sz="1800" dirty="0" smtClean="0"/>
              <a:t> </a:t>
            </a:r>
            <a:r>
              <a:rPr lang="nl-NL" sz="1800" dirty="0" err="1" smtClean="0"/>
              <a:t>sure</a:t>
            </a:r>
            <a:r>
              <a:rPr lang="nl-NL" sz="1800" dirty="0" smtClean="0"/>
              <a:t> </a:t>
            </a:r>
            <a:r>
              <a:rPr lang="nl-NL" sz="1800" dirty="0" err="1" smtClean="0"/>
              <a:t>yet</a:t>
            </a:r>
            <a:r>
              <a:rPr lang="nl-NL" sz="1800" dirty="0" smtClean="0"/>
              <a:t>)</a:t>
            </a:r>
          </a:p>
          <a:p>
            <a:pPr lvl="1"/>
            <a:r>
              <a:rPr lang="nl-NL" sz="1600" dirty="0" err="1"/>
              <a:t>Collecting</a:t>
            </a:r>
            <a:r>
              <a:rPr lang="nl-NL" sz="1600" dirty="0"/>
              <a:t> plastics </a:t>
            </a:r>
            <a:r>
              <a:rPr lang="nl-NL" sz="1600" dirty="0" err="1"/>
              <a:t>from</a:t>
            </a:r>
            <a:r>
              <a:rPr lang="nl-NL" sz="1600" dirty="0"/>
              <a:t> </a:t>
            </a:r>
            <a:r>
              <a:rPr lang="nl-NL" sz="1600" dirty="0" err="1"/>
              <a:t>larvae</a:t>
            </a:r>
            <a:r>
              <a:rPr lang="nl-NL" sz="1600" dirty="0"/>
              <a:t> net</a:t>
            </a:r>
          </a:p>
          <a:p>
            <a:pPr lvl="1"/>
            <a:r>
              <a:rPr lang="nl-NL" sz="1600" dirty="0" err="1"/>
              <a:t>Collecting</a:t>
            </a:r>
            <a:r>
              <a:rPr lang="nl-NL" sz="1600" dirty="0"/>
              <a:t> plastics </a:t>
            </a:r>
            <a:r>
              <a:rPr lang="nl-NL" sz="1600" dirty="0" err="1"/>
              <a:t>from</a:t>
            </a:r>
            <a:r>
              <a:rPr lang="nl-NL" sz="1600" dirty="0"/>
              <a:t> a new fine </a:t>
            </a:r>
            <a:r>
              <a:rPr lang="nl-NL" sz="1600" dirty="0" smtClean="0"/>
              <a:t>net</a:t>
            </a:r>
          </a:p>
          <a:p>
            <a:r>
              <a:rPr lang="nl-NL" sz="1800" dirty="0" smtClean="0"/>
              <a:t>River </a:t>
            </a:r>
            <a:r>
              <a:rPr lang="nl-NL" sz="1800" dirty="0" err="1" smtClean="0"/>
              <a:t>banks</a:t>
            </a:r>
            <a:r>
              <a:rPr lang="nl-NL" sz="1800" dirty="0" smtClean="0"/>
              <a:t> plastic </a:t>
            </a:r>
            <a:r>
              <a:rPr lang="nl-NL" sz="1800" dirty="0" err="1" smtClean="0"/>
              <a:t>collecting</a:t>
            </a:r>
            <a:r>
              <a:rPr lang="nl-NL" sz="1800" dirty="0" smtClean="0"/>
              <a:t> (WUR - </a:t>
            </a:r>
            <a:r>
              <a:rPr lang="nl-NL" sz="1800" dirty="0" err="1" smtClean="0"/>
              <a:t>not</a:t>
            </a:r>
            <a:r>
              <a:rPr lang="nl-NL" sz="1800" dirty="0" smtClean="0"/>
              <a:t> </a:t>
            </a:r>
            <a:r>
              <a:rPr lang="nl-NL" sz="1800" dirty="0" err="1" smtClean="0"/>
              <a:t>sure</a:t>
            </a:r>
            <a:r>
              <a:rPr lang="nl-NL" sz="1800" dirty="0" smtClean="0"/>
              <a:t> </a:t>
            </a:r>
            <a:r>
              <a:rPr lang="nl-NL" sz="1800" dirty="0" err="1" smtClean="0"/>
              <a:t>yet</a:t>
            </a:r>
            <a:r>
              <a:rPr lang="nl-NL" sz="1800" dirty="0" smtClean="0"/>
              <a:t>)</a:t>
            </a:r>
          </a:p>
          <a:p>
            <a:endParaRPr lang="nl-NL" sz="1800" dirty="0" smtClean="0"/>
          </a:p>
          <a:p>
            <a:pPr lvl="1"/>
            <a:endParaRPr lang="nl-NL" sz="1600" dirty="0"/>
          </a:p>
          <a:p>
            <a:pPr marL="313200" lvl="1" indent="0">
              <a:buNone/>
            </a:pPr>
            <a:endParaRPr lang="nl-NL" sz="1600" dirty="0" smtClean="0"/>
          </a:p>
          <a:p>
            <a:pPr marL="313200" lvl="1" indent="0">
              <a:buNone/>
            </a:pPr>
            <a:endParaRPr lang="nl-NL" sz="16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15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 err="1" smtClean="0"/>
              <a:t>Rws</a:t>
            </a:r>
            <a:r>
              <a:rPr lang="nl-NL" dirty="0" smtClean="0"/>
              <a:t> informatie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30000" y="1281950"/>
            <a:ext cx="10933200" cy="580788"/>
          </a:xfrm>
        </p:spPr>
        <p:txBody>
          <a:bodyPr/>
          <a:lstStyle/>
          <a:p>
            <a:r>
              <a:rPr lang="nl-NL" dirty="0" smtClean="0"/>
              <a:t>Next april plastic </a:t>
            </a:r>
            <a:r>
              <a:rPr lang="nl-NL" dirty="0" err="1" smtClean="0"/>
              <a:t>campaign</a:t>
            </a:r>
            <a:r>
              <a:rPr lang="nl-NL" dirty="0" smtClean="0"/>
              <a:t>: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18" y="96387"/>
            <a:ext cx="976216" cy="63107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8"/>
          <a:stretch/>
        </p:blipFill>
        <p:spPr>
          <a:xfrm>
            <a:off x="7788282" y="515025"/>
            <a:ext cx="4064000" cy="2603050"/>
          </a:xfrm>
          <a:prstGeom prst="rect">
            <a:avLst/>
          </a:prstGeom>
        </p:spPr>
      </p:pic>
      <p:pic>
        <p:nvPicPr>
          <p:cNvPr id="8" name="Picture 34" descr="Stern 00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86"/>
          <a:stretch/>
        </p:blipFill>
        <p:spPr bwMode="auto">
          <a:xfrm>
            <a:off x="7781919" y="3420000"/>
            <a:ext cx="4070363" cy="278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3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81" b="38793"/>
          <a:stretch/>
        </p:blipFill>
        <p:spPr>
          <a:xfrm>
            <a:off x="0" y="4543425"/>
            <a:ext cx="12191999" cy="2314575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630000" y="2133600"/>
            <a:ext cx="11295300" cy="2263997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More plastic sampling (</a:t>
            </a:r>
            <a:r>
              <a:rPr lang="nl-NL" dirty="0" err="1" smtClean="0"/>
              <a:t>depth</a:t>
            </a:r>
            <a:r>
              <a:rPr lang="nl-NL" dirty="0" smtClean="0"/>
              <a:t>, </a:t>
            </a:r>
            <a:r>
              <a:rPr lang="nl-NL" dirty="0" err="1" smtClean="0"/>
              <a:t>width</a:t>
            </a:r>
            <a:r>
              <a:rPr lang="nl-NL" dirty="0" smtClean="0"/>
              <a:t>, </a:t>
            </a:r>
            <a:r>
              <a:rPr lang="nl-NL" dirty="0" err="1" smtClean="0"/>
              <a:t>longitudinal</a:t>
            </a:r>
            <a:r>
              <a:rPr lang="nl-NL" dirty="0" smtClean="0"/>
              <a:t>, </a:t>
            </a:r>
            <a:r>
              <a:rPr lang="nl-NL" dirty="0" err="1" smtClean="0"/>
              <a:t>seasonal</a:t>
            </a:r>
            <a:r>
              <a:rPr lang="nl-NL" dirty="0" smtClean="0"/>
              <a:t> </a:t>
            </a:r>
            <a:r>
              <a:rPr lang="nl-NL" dirty="0" err="1" smtClean="0"/>
              <a:t>variability</a:t>
            </a:r>
            <a:r>
              <a:rPr lang="nl-NL" dirty="0" smtClean="0"/>
              <a:t>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 err="1" smtClean="0">
                <a:sym typeface="Wingdings" panose="05000000000000000000" pitchFamily="2" charset="2"/>
              </a:rPr>
              <a:t>to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come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to</a:t>
            </a:r>
            <a:r>
              <a:rPr lang="nl-NL" dirty="0" smtClean="0">
                <a:sym typeface="Wingdings" panose="05000000000000000000" pitchFamily="2" charset="2"/>
              </a:rPr>
              <a:t> a monitoring </a:t>
            </a:r>
            <a:r>
              <a:rPr lang="nl-NL" dirty="0" err="1" smtClean="0">
                <a:sym typeface="Wingdings" panose="05000000000000000000" pitchFamily="2" charset="2"/>
              </a:rPr>
              <a:t>strategy</a:t>
            </a:r>
            <a:endParaRPr lang="nl-NL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 smtClean="0">
                <a:sym typeface="Wingdings" panose="05000000000000000000" pitchFamily="2" charset="2"/>
              </a:rPr>
              <a:t>focus on in/output at borders</a:t>
            </a:r>
            <a:endParaRPr lang="nl-NL" dirty="0"/>
          </a:p>
          <a:p>
            <a:r>
              <a:rPr lang="nl-NL" dirty="0" err="1" smtClean="0"/>
              <a:t>Collaboration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RU </a:t>
            </a:r>
            <a:r>
              <a:rPr lang="nl-NL" dirty="0" err="1" smtClean="0"/>
              <a:t>and</a:t>
            </a:r>
            <a:r>
              <a:rPr lang="nl-NL" dirty="0" smtClean="0"/>
              <a:t> WUR </a:t>
            </a:r>
            <a:r>
              <a:rPr lang="nl-NL" dirty="0" err="1" smtClean="0"/>
              <a:t>and</a:t>
            </a:r>
            <a:r>
              <a:rPr lang="nl-NL" dirty="0" smtClean="0"/>
              <a:t> Germany</a:t>
            </a:r>
          </a:p>
          <a:p>
            <a:r>
              <a:rPr lang="nl-NL" dirty="0" err="1"/>
              <a:t>I</a:t>
            </a:r>
            <a:r>
              <a:rPr lang="nl-NL" dirty="0" err="1" smtClean="0"/>
              <a:t>dentify</a:t>
            </a:r>
            <a:r>
              <a:rPr lang="nl-NL" dirty="0" smtClean="0"/>
              <a:t> </a:t>
            </a:r>
            <a:r>
              <a:rPr lang="nl-NL" dirty="0" err="1" smtClean="0"/>
              <a:t>main</a:t>
            </a:r>
            <a:r>
              <a:rPr lang="nl-NL" dirty="0"/>
              <a:t> sources </a:t>
            </a:r>
            <a:r>
              <a:rPr lang="nl-NL" dirty="0" smtClean="0"/>
              <a:t>(e.g. </a:t>
            </a:r>
            <a:r>
              <a:rPr lang="nl-NL" dirty="0" err="1" smtClean="0"/>
              <a:t>tributaries</a:t>
            </a:r>
            <a:r>
              <a:rPr lang="nl-NL" dirty="0" smtClean="0"/>
              <a:t>, </a:t>
            </a:r>
            <a:r>
              <a:rPr lang="nl-NL" dirty="0" err="1" smtClean="0"/>
              <a:t>shipping</a:t>
            </a:r>
            <a:r>
              <a:rPr lang="nl-NL" dirty="0" smtClean="0"/>
              <a:t>) </a:t>
            </a:r>
            <a:r>
              <a:rPr lang="nl-NL" dirty="0" err="1" smtClean="0"/>
              <a:t>and</a:t>
            </a:r>
            <a:r>
              <a:rPr lang="nl-NL" dirty="0" smtClean="0"/>
              <a:t> put on </a:t>
            </a:r>
            <a:r>
              <a:rPr lang="nl-NL" dirty="0" err="1" smtClean="0"/>
              <a:t>the</a:t>
            </a:r>
            <a:r>
              <a:rPr lang="nl-NL" dirty="0" smtClean="0"/>
              <a:t> agenda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16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 err="1" smtClean="0"/>
              <a:t>Rws</a:t>
            </a:r>
            <a:r>
              <a:rPr lang="nl-NL" dirty="0" smtClean="0"/>
              <a:t> informatie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Future</a:t>
            </a:r>
            <a:r>
              <a:rPr lang="nl-NL" dirty="0" smtClean="0"/>
              <a:t> </a:t>
            </a:r>
            <a:r>
              <a:rPr lang="nl-NL" dirty="0" err="1" smtClean="0"/>
              <a:t>wishes</a:t>
            </a:r>
            <a:r>
              <a:rPr lang="nl-NL" dirty="0" smtClean="0"/>
              <a:t> plastic research GBRA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18" y="96387"/>
            <a:ext cx="976216" cy="63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7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630000" y="2350800"/>
            <a:ext cx="6448774" cy="3964060"/>
          </a:xfrm>
        </p:spPr>
        <p:txBody>
          <a:bodyPr/>
          <a:lstStyle/>
          <a:p>
            <a:r>
              <a:rPr lang="nl-NL" dirty="0" smtClean="0"/>
              <a:t>More plastic </a:t>
            </a:r>
            <a:r>
              <a:rPr lang="nl-NL" dirty="0" err="1" smtClean="0"/>
              <a:t>than</a:t>
            </a:r>
            <a:r>
              <a:rPr lang="nl-NL" dirty="0" smtClean="0"/>
              <a:t> </a:t>
            </a:r>
            <a:r>
              <a:rPr lang="nl-NL" dirty="0" err="1" smtClean="0"/>
              <a:t>fish</a:t>
            </a:r>
            <a:r>
              <a:rPr lang="nl-NL" dirty="0" smtClean="0"/>
              <a:t>!</a:t>
            </a:r>
            <a:endParaRPr lang="nl-NL" dirty="0"/>
          </a:p>
          <a:p>
            <a:r>
              <a:rPr lang="nl-NL" dirty="0" smtClean="0"/>
              <a:t>A lot of plant </a:t>
            </a:r>
            <a:r>
              <a:rPr lang="nl-NL" dirty="0" err="1" smtClean="0"/>
              <a:t>material</a:t>
            </a:r>
            <a:endParaRPr lang="nl-NL" dirty="0" smtClean="0"/>
          </a:p>
          <a:p>
            <a:pPr marL="0" indent="0">
              <a:buNone/>
            </a:pPr>
            <a:r>
              <a:rPr lang="nl-NL" dirty="0" err="1" smtClean="0"/>
              <a:t>Collecting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plastic </a:t>
            </a:r>
            <a:r>
              <a:rPr lang="nl-NL" dirty="0" err="1" smtClean="0"/>
              <a:t>every</a:t>
            </a:r>
            <a:r>
              <a:rPr lang="nl-NL" dirty="0" smtClean="0"/>
              <a:t> </a:t>
            </a:r>
            <a:r>
              <a:rPr lang="nl-NL" dirty="0" smtClean="0"/>
              <a:t>1 </a:t>
            </a:r>
            <a:r>
              <a:rPr lang="nl-NL" dirty="0" err="1" smtClean="0"/>
              <a:t>to</a:t>
            </a:r>
            <a:r>
              <a:rPr lang="nl-NL" dirty="0" smtClean="0"/>
              <a:t> 2 </a:t>
            </a:r>
            <a:r>
              <a:rPr lang="nl-NL" dirty="0" err="1" smtClean="0"/>
              <a:t>hours</a:t>
            </a:r>
            <a:r>
              <a:rPr lang="nl-NL" dirty="0" smtClean="0"/>
              <a:t>  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2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 err="1" smtClean="0"/>
              <a:t>Rws</a:t>
            </a:r>
            <a:r>
              <a:rPr lang="nl-NL" dirty="0" smtClean="0"/>
              <a:t> informatie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Waal </a:t>
            </a:r>
            <a:r>
              <a:rPr lang="nl-NL" dirty="0" err="1" smtClean="0"/>
              <a:t>stow</a:t>
            </a:r>
            <a:r>
              <a:rPr lang="nl-NL" dirty="0" smtClean="0"/>
              <a:t> net </a:t>
            </a:r>
            <a:r>
              <a:rPr lang="nl-NL" dirty="0" err="1" smtClean="0"/>
              <a:t>fishery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18" y="96387"/>
            <a:ext cx="976216" cy="63107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16866" y="968641"/>
            <a:ext cx="6240000" cy="4680000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9192344" y="2852936"/>
            <a:ext cx="864096" cy="1008112"/>
          </a:xfrm>
          <a:prstGeom prst="ellipse">
            <a:avLst/>
          </a:prstGeom>
          <a:noFill/>
          <a:ln w="25400">
            <a:solidFill>
              <a:srgbClr val="FF42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 rot="18761136">
            <a:off x="8721102" y="4100520"/>
            <a:ext cx="864096" cy="485182"/>
          </a:xfrm>
          <a:prstGeom prst="ellipse">
            <a:avLst/>
          </a:prstGeom>
          <a:noFill/>
          <a:ln w="25400">
            <a:solidFill>
              <a:srgbClr val="FF42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 rot="18761136">
            <a:off x="10006143" y="3522017"/>
            <a:ext cx="864096" cy="485182"/>
          </a:xfrm>
          <a:prstGeom prst="ellipse">
            <a:avLst/>
          </a:prstGeom>
          <a:noFill/>
          <a:ln w="25400">
            <a:solidFill>
              <a:srgbClr val="FF42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 rot="16633358">
            <a:off x="11031740" y="4494189"/>
            <a:ext cx="864096" cy="485182"/>
          </a:xfrm>
          <a:prstGeom prst="ellipse">
            <a:avLst/>
          </a:prstGeom>
          <a:noFill/>
          <a:ln w="25400">
            <a:solidFill>
              <a:srgbClr val="FF42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1" t="8855" r="19722" b="15903"/>
          <a:stretch/>
        </p:blipFill>
        <p:spPr>
          <a:xfrm rot="5400000">
            <a:off x="652455" y="3918796"/>
            <a:ext cx="2238390" cy="27813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00" r="44375"/>
          <a:stretch/>
        </p:blipFill>
        <p:spPr>
          <a:xfrm>
            <a:off x="3504855" y="4189788"/>
            <a:ext cx="3540452" cy="223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9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jdelijke aanduiding voor inhoud 1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0" y="1820176"/>
            <a:ext cx="6382027" cy="3818624"/>
          </a:xfr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3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smtClean="0"/>
              <a:t>Rws informatie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Plastic </a:t>
            </a:r>
            <a:r>
              <a:rPr lang="nl-NL" dirty="0" err="1" smtClean="0"/>
              <a:t>pollution</a:t>
            </a:r>
            <a:r>
              <a:rPr lang="nl-NL" dirty="0" smtClean="0"/>
              <a:t> in </a:t>
            </a:r>
            <a:r>
              <a:rPr lang="nl-NL" dirty="0" err="1" smtClean="0"/>
              <a:t>rivers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18" y="96387"/>
            <a:ext cx="976216" cy="631077"/>
          </a:xfrm>
          <a:prstGeom prst="rect">
            <a:avLst/>
          </a:prstGeom>
        </p:spPr>
      </p:pic>
      <p:sp>
        <p:nvSpPr>
          <p:cNvPr id="18" name="Tijdelijke aanduiding voor inhoud 17"/>
          <p:cNvSpPr txBox="1">
            <a:spLocks noGrp="1"/>
          </p:cNvSpPr>
          <p:nvPr>
            <p:ph sz="half" idx="2"/>
          </p:nvPr>
        </p:nvSpPr>
        <p:spPr>
          <a:xfrm>
            <a:off x="630000" y="2108312"/>
            <a:ext cx="7929998" cy="56538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dirty="0" err="1"/>
              <a:t>R</a:t>
            </a:r>
            <a:r>
              <a:rPr lang="nl-NL" dirty="0" err="1" smtClean="0"/>
              <a:t>ivers</a:t>
            </a:r>
            <a:r>
              <a:rPr lang="nl-NL" dirty="0" smtClean="0"/>
              <a:t> transport plastic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sea</a:t>
            </a:r>
            <a:endParaRPr lang="nl-NL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dirty="0" smtClean="0"/>
              <a:t>Multiple sources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sinks</a:t>
            </a:r>
            <a:endParaRPr lang="nl-NL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spcBef>
                <a:spcPts val="600"/>
              </a:spcBef>
            </a:pPr>
            <a:r>
              <a:rPr lang="nl-NL" dirty="0" smtClean="0"/>
              <a:t>Research </a:t>
            </a:r>
            <a:r>
              <a:rPr lang="nl-NL" dirty="0" err="1" smtClean="0"/>
              <a:t>mainly</a:t>
            </a:r>
            <a:r>
              <a:rPr lang="nl-NL" dirty="0" smtClean="0"/>
              <a:t> </a:t>
            </a:r>
            <a:r>
              <a:rPr lang="nl-NL" dirty="0" err="1" smtClean="0"/>
              <a:t>focussed</a:t>
            </a:r>
            <a:r>
              <a:rPr lang="nl-NL" dirty="0" smtClean="0"/>
              <a:t> on: </a:t>
            </a:r>
          </a:p>
          <a:p>
            <a:pPr marL="830001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400" dirty="0" smtClean="0"/>
              <a:t>River </a:t>
            </a:r>
            <a:r>
              <a:rPr lang="nl-NL" sz="2400" dirty="0" err="1" smtClean="0"/>
              <a:t>banks</a:t>
            </a:r>
            <a:r>
              <a:rPr lang="nl-NL" sz="2400" dirty="0" smtClean="0"/>
              <a:t> (Schone Rivieren)</a:t>
            </a:r>
          </a:p>
          <a:p>
            <a:pPr marL="830001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400" dirty="0" smtClean="0"/>
              <a:t>Top of water column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nl-NL" sz="2800" dirty="0" err="1" smtClean="0">
                <a:solidFill>
                  <a:schemeClr val="tx2"/>
                </a:solidFill>
              </a:rPr>
              <a:t>Stow</a:t>
            </a:r>
            <a:r>
              <a:rPr lang="nl-NL" sz="2800" dirty="0" smtClean="0">
                <a:solidFill>
                  <a:schemeClr val="tx2"/>
                </a:solidFill>
              </a:rPr>
              <a:t> net </a:t>
            </a:r>
            <a:r>
              <a:rPr lang="nl-NL" sz="2800" dirty="0" err="1" smtClean="0">
                <a:solidFill>
                  <a:schemeClr val="tx2"/>
                </a:solidFill>
              </a:rPr>
              <a:t>fishing</a:t>
            </a:r>
            <a:r>
              <a:rPr lang="nl-NL" sz="2800" dirty="0" smtClean="0">
                <a:solidFill>
                  <a:schemeClr val="tx2"/>
                </a:solidFill>
              </a:rPr>
              <a:t>?  </a:t>
            </a:r>
            <a:r>
              <a:rPr lang="nl-NL" sz="2000" dirty="0" smtClean="0">
                <a:solidFill>
                  <a:schemeClr val="tx2"/>
                </a:solidFill>
              </a:rPr>
              <a:t>(</a:t>
            </a:r>
            <a:r>
              <a:rPr lang="nl-NL" sz="2000" dirty="0" err="1" smtClean="0">
                <a:solidFill>
                  <a:schemeClr val="tx2"/>
                </a:solidFill>
              </a:rPr>
              <a:t>Eelschokker</a:t>
            </a:r>
            <a:r>
              <a:rPr lang="nl-NL" sz="2000" dirty="0" smtClean="0">
                <a:solidFill>
                  <a:schemeClr val="tx2"/>
                </a:solidFill>
              </a:rPr>
              <a:t>/Ankerkuil</a:t>
            </a:r>
            <a:r>
              <a:rPr lang="nl-NL" sz="2000" dirty="0" smtClean="0">
                <a:solidFill>
                  <a:schemeClr val="tx2"/>
                </a:solidFill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endParaRPr lang="nl-NL" sz="1200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nl-NL" dirty="0" err="1" smtClean="0"/>
              <a:t>Assesment</a:t>
            </a:r>
            <a:r>
              <a:rPr lang="nl-NL" dirty="0" smtClean="0"/>
              <a:t> </a:t>
            </a:r>
            <a:r>
              <a:rPr lang="nl-NL" dirty="0"/>
              <a:t>of plastics </a:t>
            </a:r>
            <a:r>
              <a:rPr lang="nl-NL" dirty="0" smtClean="0"/>
              <a:t>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entire</a:t>
            </a:r>
            <a:r>
              <a:rPr lang="nl-NL" dirty="0"/>
              <a:t> water column</a:t>
            </a:r>
          </a:p>
          <a:p>
            <a:pPr marL="0" indent="0">
              <a:spcBef>
                <a:spcPts val="600"/>
              </a:spcBef>
              <a:buNone/>
            </a:pPr>
            <a:endParaRPr lang="nl-NL" dirty="0" smtClean="0"/>
          </a:p>
          <a:p>
            <a:pPr marL="0" indent="0">
              <a:spcBef>
                <a:spcPts val="600"/>
              </a:spcBef>
              <a:buNone/>
            </a:pPr>
            <a:endParaRPr lang="nl-NL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25" name="Ovaal 24"/>
          <p:cNvSpPr/>
          <p:nvPr/>
        </p:nvSpPr>
        <p:spPr>
          <a:xfrm>
            <a:off x="10496549" y="3505200"/>
            <a:ext cx="333375" cy="32385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/>
          <p:nvPr/>
        </p:nvSpPr>
        <p:spPr>
          <a:xfrm>
            <a:off x="11447700" y="2700848"/>
            <a:ext cx="457200" cy="466725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                                     </a:t>
            </a:r>
            <a:endParaRPr lang="nl-NL" dirty="0"/>
          </a:p>
        </p:txBody>
      </p:sp>
      <p:sp>
        <p:nvSpPr>
          <p:cNvPr id="28" name="Ovaal 27"/>
          <p:cNvSpPr/>
          <p:nvPr/>
        </p:nvSpPr>
        <p:spPr>
          <a:xfrm>
            <a:off x="998235" y="3693900"/>
            <a:ext cx="438992" cy="449985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/>
          <p:nvPr/>
        </p:nvSpPr>
        <p:spPr>
          <a:xfrm>
            <a:off x="8809275" y="3662873"/>
            <a:ext cx="457200" cy="466725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                                     </a:t>
            </a:r>
            <a:endParaRPr lang="nl-NL" dirty="0"/>
          </a:p>
        </p:txBody>
      </p:sp>
      <p:sp>
        <p:nvSpPr>
          <p:cNvPr id="31" name="Ovaal 30"/>
          <p:cNvSpPr/>
          <p:nvPr/>
        </p:nvSpPr>
        <p:spPr>
          <a:xfrm>
            <a:off x="1024057" y="4102024"/>
            <a:ext cx="413170" cy="430736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                                     </a:t>
            </a:r>
            <a:endParaRPr lang="nl-NL" dirty="0"/>
          </a:p>
        </p:txBody>
      </p:sp>
      <p:sp>
        <p:nvSpPr>
          <p:cNvPr id="32" name="Ovaal 31"/>
          <p:cNvSpPr/>
          <p:nvPr/>
        </p:nvSpPr>
        <p:spPr>
          <a:xfrm>
            <a:off x="8343899" y="5105401"/>
            <a:ext cx="381001" cy="3619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                                     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3" name="Ovaal 32"/>
          <p:cNvSpPr/>
          <p:nvPr/>
        </p:nvSpPr>
        <p:spPr>
          <a:xfrm>
            <a:off x="9114075" y="4257675"/>
            <a:ext cx="553800" cy="55017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                                     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4" name="Ovaal 33"/>
          <p:cNvSpPr/>
          <p:nvPr/>
        </p:nvSpPr>
        <p:spPr>
          <a:xfrm>
            <a:off x="8779350" y="3635001"/>
            <a:ext cx="517050" cy="5274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                                     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8059266" y="5803832"/>
            <a:ext cx="396044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050" dirty="0"/>
              <a:t>Van Emmerik &amp; </a:t>
            </a:r>
            <a:r>
              <a:rPr lang="nl-NL" sz="1050" dirty="0" err="1"/>
              <a:t>Schwarz</a:t>
            </a:r>
            <a:r>
              <a:rPr lang="nl-NL" sz="1050" dirty="0"/>
              <a:t> 2019</a:t>
            </a:r>
            <a:endParaRPr lang="nl-NL" sz="900" dirty="0" smtClean="0"/>
          </a:p>
        </p:txBody>
      </p:sp>
      <p:sp>
        <p:nvSpPr>
          <p:cNvPr id="17" name="Ovaal 16"/>
          <p:cNvSpPr/>
          <p:nvPr/>
        </p:nvSpPr>
        <p:spPr>
          <a:xfrm>
            <a:off x="420173" y="5917645"/>
            <a:ext cx="553800" cy="55017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                                     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plastic materials are present in the water column?</a:t>
            </a:r>
          </a:p>
          <a:p>
            <a:r>
              <a:rPr lang="en-US" dirty="0"/>
              <a:t>What is the origin of the plastic?</a:t>
            </a:r>
          </a:p>
          <a:p>
            <a:r>
              <a:rPr lang="en-US" dirty="0"/>
              <a:t>How much plastic is potentially transported yearly</a:t>
            </a:r>
            <a:r>
              <a:rPr lang="en-US" dirty="0" smtClean="0"/>
              <a:t>?</a:t>
            </a:r>
          </a:p>
          <a:p>
            <a:pPr marL="313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nl-NL" sz="3600" dirty="0" smtClean="0">
                <a:solidFill>
                  <a:schemeClr val="accent4"/>
                </a:solidFill>
                <a:latin typeface="+mj-lt"/>
              </a:rPr>
              <a:t>Goal of </a:t>
            </a:r>
            <a:r>
              <a:rPr lang="nl-NL" sz="3600" dirty="0" err="1" smtClean="0">
                <a:solidFill>
                  <a:schemeClr val="accent4"/>
                </a:solidFill>
                <a:latin typeface="+mj-lt"/>
              </a:rPr>
              <a:t>this</a:t>
            </a:r>
            <a:r>
              <a:rPr lang="nl-NL" sz="3600" dirty="0" smtClean="0">
                <a:solidFill>
                  <a:schemeClr val="accent4"/>
                </a:solidFill>
                <a:latin typeface="+mj-lt"/>
              </a:rPr>
              <a:t> pilot </a:t>
            </a:r>
            <a:endParaRPr lang="nl-NL" sz="3600" dirty="0">
              <a:solidFill>
                <a:schemeClr val="accent4"/>
              </a:solidFill>
              <a:latin typeface="+mj-lt"/>
            </a:endParaRPr>
          </a:p>
          <a:p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learn</a:t>
            </a:r>
            <a:r>
              <a:rPr lang="nl-NL" dirty="0" smtClean="0"/>
              <a:t>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main</a:t>
            </a:r>
            <a:r>
              <a:rPr lang="nl-NL" dirty="0" smtClean="0"/>
              <a:t> sources </a:t>
            </a:r>
            <a:r>
              <a:rPr lang="nl-NL" dirty="0" smtClean="0"/>
              <a:t>of plastic</a:t>
            </a:r>
          </a:p>
          <a:p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come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a monitoring </a:t>
            </a:r>
            <a:r>
              <a:rPr lang="nl-NL" dirty="0" err="1" smtClean="0"/>
              <a:t>strategy</a:t>
            </a:r>
            <a:r>
              <a:rPr lang="nl-NL" sz="2800" dirty="0" smtClean="0"/>
              <a:t> </a:t>
            </a:r>
            <a:r>
              <a:rPr lang="nl-NL" sz="2000" dirty="0" smtClean="0"/>
              <a:t>(</a:t>
            </a:r>
            <a:r>
              <a:rPr lang="nl-NL" sz="2000" dirty="0" err="1" smtClean="0"/>
              <a:t>method</a:t>
            </a:r>
            <a:r>
              <a:rPr lang="nl-NL" sz="2000" dirty="0" smtClean="0"/>
              <a:t>, </a:t>
            </a:r>
            <a:r>
              <a:rPr lang="nl-NL" sz="2000" dirty="0" err="1" smtClean="0"/>
              <a:t>variation</a:t>
            </a:r>
            <a:r>
              <a:rPr lang="nl-NL" sz="2000" dirty="0" smtClean="0"/>
              <a:t> in </a:t>
            </a:r>
            <a:r>
              <a:rPr lang="nl-NL" sz="2000" dirty="0" err="1" smtClean="0"/>
              <a:t>density</a:t>
            </a:r>
            <a:r>
              <a:rPr lang="nl-NL" sz="2000" dirty="0" smtClean="0"/>
              <a:t>, </a:t>
            </a:r>
            <a:r>
              <a:rPr lang="nl-NL" sz="2000" dirty="0" err="1" smtClean="0"/>
              <a:t>costs</a:t>
            </a:r>
            <a:r>
              <a:rPr lang="nl-NL" sz="2000" dirty="0" smtClean="0"/>
              <a:t>)</a:t>
            </a:r>
            <a:endParaRPr lang="nl-NL" sz="2800" dirty="0" smtClean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4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 err="1" smtClean="0"/>
              <a:t>Rws</a:t>
            </a:r>
            <a:r>
              <a:rPr lang="nl-NL" dirty="0" smtClean="0"/>
              <a:t> informatie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Research </a:t>
            </a:r>
            <a:r>
              <a:rPr lang="nl-NL" dirty="0" err="1" smtClean="0"/>
              <a:t>questions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18" y="96387"/>
            <a:ext cx="976216" cy="63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5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630000" y="2350800"/>
            <a:ext cx="5502945" cy="3964060"/>
          </a:xfrm>
        </p:spPr>
        <p:txBody>
          <a:bodyPr/>
          <a:lstStyle/>
          <a:p>
            <a:r>
              <a:rPr lang="en-US" dirty="0"/>
              <a:t>Cleaned and </a:t>
            </a:r>
            <a:r>
              <a:rPr lang="en-US" dirty="0" smtClean="0"/>
              <a:t>sieved</a:t>
            </a:r>
          </a:p>
          <a:p>
            <a:r>
              <a:rPr lang="en-US" dirty="0" err="1" smtClean="0"/>
              <a:t>Meso</a:t>
            </a:r>
            <a:r>
              <a:rPr lang="en-US" dirty="0" smtClean="0"/>
              <a:t> plastics (0,5 – 2,5 cm) and Macro plastics (&gt;2,5 cm)</a:t>
            </a:r>
            <a:endParaRPr lang="en-US" dirty="0"/>
          </a:p>
          <a:p>
            <a:r>
              <a:rPr lang="en-US" dirty="0"/>
              <a:t>Identification according to river OSPAR categories</a:t>
            </a:r>
          </a:p>
          <a:p>
            <a:r>
              <a:rPr lang="en-US" dirty="0"/>
              <a:t>Counted</a:t>
            </a:r>
          </a:p>
          <a:p>
            <a:r>
              <a:rPr lang="en-US" dirty="0"/>
              <a:t>Partly weighed</a:t>
            </a:r>
          </a:p>
          <a:p>
            <a:r>
              <a:rPr lang="en-US" dirty="0"/>
              <a:t>Statistics: Bootstrapping to derive yearly numbers of plastics</a:t>
            </a:r>
          </a:p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5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 err="1" smtClean="0"/>
              <a:t>Rws</a:t>
            </a:r>
            <a:r>
              <a:rPr lang="nl-NL" dirty="0" smtClean="0"/>
              <a:t> informatie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Method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18" y="96387"/>
            <a:ext cx="976216" cy="63107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16866" y="968641"/>
            <a:ext cx="624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4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6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 err="1" smtClean="0"/>
              <a:t>Rws</a:t>
            </a:r>
            <a:r>
              <a:rPr lang="nl-NL" dirty="0" smtClean="0"/>
              <a:t> informatie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30000" y="1281950"/>
            <a:ext cx="10933200" cy="553526"/>
          </a:xfrm>
        </p:spPr>
        <p:txBody>
          <a:bodyPr/>
          <a:lstStyle/>
          <a:p>
            <a:r>
              <a:rPr lang="nl-NL" dirty="0" err="1"/>
              <a:t>Collected</a:t>
            </a:r>
            <a:r>
              <a:rPr lang="nl-NL" dirty="0"/>
              <a:t> plastic </a:t>
            </a:r>
            <a:r>
              <a:rPr lang="nl-NL" dirty="0" err="1"/>
              <a:t>categories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18" y="96387"/>
            <a:ext cx="976216" cy="63107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975" y="1993300"/>
            <a:ext cx="5549442" cy="485576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993300"/>
            <a:ext cx="5527867" cy="4836884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7609480" y="333807"/>
            <a:ext cx="39501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 smtClean="0">
                <a:solidFill>
                  <a:schemeClr val="tx2"/>
                </a:solidFill>
              </a:rPr>
              <a:t>Plastic </a:t>
            </a:r>
            <a:r>
              <a:rPr lang="nl-NL" dirty="0" err="1" smtClean="0">
                <a:solidFill>
                  <a:schemeClr val="tx2"/>
                </a:solidFill>
              </a:rPr>
              <a:t>foil</a:t>
            </a:r>
            <a:endParaRPr lang="nl-NL" dirty="0" smtClean="0">
              <a:solidFill>
                <a:schemeClr val="tx2"/>
              </a:solidFill>
            </a:endParaRPr>
          </a:p>
          <a:p>
            <a:pPr marL="342900" indent="-342900">
              <a:buAutoNum type="arabicPeriod"/>
            </a:pPr>
            <a:r>
              <a:rPr lang="nl-NL" dirty="0" smtClean="0">
                <a:solidFill>
                  <a:schemeClr val="tx2"/>
                </a:solidFill>
              </a:rPr>
              <a:t>Candy packages</a:t>
            </a:r>
          </a:p>
          <a:p>
            <a:pPr marL="342900" indent="-342900">
              <a:buAutoNum type="arabicPeriod"/>
            </a:pPr>
            <a:r>
              <a:rPr lang="nl-NL" dirty="0" err="1" smtClean="0">
                <a:solidFill>
                  <a:schemeClr val="tx2"/>
                </a:solidFill>
              </a:rPr>
              <a:t>Cord</a:t>
            </a:r>
            <a:r>
              <a:rPr lang="nl-NL" dirty="0" smtClean="0">
                <a:solidFill>
                  <a:schemeClr val="tx2"/>
                </a:solidFill>
              </a:rPr>
              <a:t> &amp; string &lt;1cm diameter</a:t>
            </a:r>
          </a:p>
          <a:p>
            <a:pPr marL="342900" indent="-342900">
              <a:buAutoNum type="arabicPeriod"/>
            </a:pPr>
            <a:r>
              <a:rPr lang="nl-NL" dirty="0" smtClean="0">
                <a:solidFill>
                  <a:schemeClr val="tx2"/>
                </a:solidFill>
              </a:rPr>
              <a:t>Tampon packages</a:t>
            </a:r>
          </a:p>
          <a:p>
            <a:pPr marL="342900" indent="-342900">
              <a:buAutoNum type="arabicPeriod"/>
            </a:pPr>
            <a:r>
              <a:rPr lang="nl-NL" dirty="0" err="1" smtClean="0">
                <a:solidFill>
                  <a:schemeClr val="tx2"/>
                </a:solidFill>
              </a:rPr>
              <a:t>Sanitary</a:t>
            </a:r>
            <a:r>
              <a:rPr lang="nl-NL" dirty="0" smtClean="0">
                <a:solidFill>
                  <a:schemeClr val="tx2"/>
                </a:solidFill>
              </a:rPr>
              <a:t> </a:t>
            </a:r>
            <a:r>
              <a:rPr lang="nl-NL" dirty="0" err="1" smtClean="0">
                <a:solidFill>
                  <a:schemeClr val="tx2"/>
                </a:solidFill>
              </a:rPr>
              <a:t>wipes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4203699" y="2105026"/>
            <a:ext cx="1393825" cy="53974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9410812" y="2162267"/>
            <a:ext cx="1590563" cy="136433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 rot="5400000">
            <a:off x="4391999" y="3626157"/>
            <a:ext cx="2608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5400" b="1" cap="none" spc="0" dirty="0" err="1" smtClean="0">
                <a:ln/>
                <a:solidFill>
                  <a:schemeClr val="accent4"/>
                </a:solidFill>
                <a:effectLst/>
              </a:rPr>
              <a:t>marco</a:t>
            </a:r>
            <a:endParaRPr lang="nl-NL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9" name="Rechthoek 18"/>
          <p:cNvSpPr/>
          <p:nvPr/>
        </p:nvSpPr>
        <p:spPr>
          <a:xfrm rot="5400000">
            <a:off x="9916519" y="3724235"/>
            <a:ext cx="2263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5400" b="1" cap="none" spc="0" dirty="0" err="1" smtClean="0">
                <a:ln/>
                <a:solidFill>
                  <a:schemeClr val="accent4"/>
                </a:solidFill>
                <a:effectLst/>
              </a:rPr>
              <a:t>meso</a:t>
            </a:r>
            <a:endParaRPr lang="nl-NL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87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7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 err="1" smtClean="0"/>
              <a:t>Rws</a:t>
            </a:r>
            <a:r>
              <a:rPr lang="nl-NL" dirty="0" smtClean="0"/>
              <a:t> informatie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18" y="96387"/>
            <a:ext cx="976216" cy="63107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993300"/>
            <a:ext cx="5527867" cy="4836884"/>
          </a:xfrm>
          <a:prstGeom prst="rect">
            <a:avLst/>
          </a:prstGeom>
        </p:spPr>
      </p:pic>
      <p:sp>
        <p:nvSpPr>
          <p:cNvPr id="9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Collected</a:t>
            </a:r>
            <a:r>
              <a:rPr lang="nl-NL" dirty="0"/>
              <a:t> </a:t>
            </a:r>
            <a:r>
              <a:rPr lang="nl-NL" dirty="0" err="1" smtClean="0"/>
              <a:t>cord</a:t>
            </a:r>
            <a:r>
              <a:rPr lang="nl-NL" dirty="0" smtClean="0"/>
              <a:t> &amp; string</a:t>
            </a:r>
            <a:endParaRPr lang="nl-NL" dirty="0"/>
          </a:p>
        </p:txBody>
      </p:sp>
      <p:pic>
        <p:nvPicPr>
          <p:cNvPr id="11" name="Afbeelding 10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1259" y="2337398"/>
            <a:ext cx="2896613" cy="417777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4064" y="0"/>
            <a:ext cx="3577938" cy="2323997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536451" y="2859620"/>
            <a:ext cx="4177772" cy="3133329"/>
          </a:xfrm>
          <a:prstGeom prst="rect">
            <a:avLst/>
          </a:prstGeom>
        </p:spPr>
      </p:pic>
      <p:sp>
        <p:nvSpPr>
          <p:cNvPr id="14" name="Rechthoek 13"/>
          <p:cNvSpPr/>
          <p:nvPr/>
        </p:nvSpPr>
        <p:spPr>
          <a:xfrm>
            <a:off x="2295525" y="2260261"/>
            <a:ext cx="1800225" cy="1810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403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630000" y="2000250"/>
            <a:ext cx="10922400" cy="912511"/>
          </a:xfrm>
        </p:spPr>
        <p:txBody>
          <a:bodyPr/>
          <a:lstStyle/>
          <a:p>
            <a:pPr marL="285750" indent="-285750">
              <a:spcBef>
                <a:spcPts val="600"/>
              </a:spcBef>
            </a:pPr>
            <a:r>
              <a:rPr lang="nl-NL" dirty="0" smtClean="0">
                <a:sym typeface="Wingdings" panose="05000000000000000000" pitchFamily="2" charset="2"/>
              </a:rPr>
              <a:t>Sept &gt; Okt </a:t>
            </a:r>
          </a:p>
          <a:p>
            <a:pPr marL="285750" indent="-285750">
              <a:spcBef>
                <a:spcPts val="600"/>
              </a:spcBef>
            </a:pPr>
            <a:r>
              <a:rPr lang="nl-NL" dirty="0" smtClean="0">
                <a:sym typeface="Wingdings" panose="05000000000000000000" pitchFamily="2" charset="2"/>
              </a:rPr>
              <a:t>2019 &gt; 2020 	Corona </a:t>
            </a:r>
            <a:r>
              <a:rPr lang="nl-NL" dirty="0">
                <a:sym typeface="Wingdings" panose="05000000000000000000" pitchFamily="2" charset="2"/>
              </a:rPr>
              <a:t>effect?</a:t>
            </a:r>
            <a:endParaRPr lang="nl-NL" dirty="0">
              <a:sym typeface="Wingdings" panose="05000000000000000000" pitchFamily="2" charset="2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8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 err="1" smtClean="0"/>
              <a:t>Rws</a:t>
            </a:r>
            <a:r>
              <a:rPr lang="nl-NL" dirty="0" smtClean="0"/>
              <a:t> informatie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30000" y="1281950"/>
            <a:ext cx="10933200" cy="589137"/>
          </a:xfrm>
        </p:spPr>
        <p:txBody>
          <a:bodyPr>
            <a:normAutofit/>
          </a:bodyPr>
          <a:lstStyle/>
          <a:p>
            <a:r>
              <a:rPr lang="nl-NL" dirty="0" err="1" smtClean="0"/>
              <a:t>Variation</a:t>
            </a:r>
            <a:r>
              <a:rPr lang="nl-NL" dirty="0" smtClean="0"/>
              <a:t> </a:t>
            </a:r>
            <a:r>
              <a:rPr lang="nl-NL" dirty="0" err="1" smtClean="0"/>
              <a:t>amount</a:t>
            </a:r>
            <a:r>
              <a:rPr lang="nl-NL" dirty="0" smtClean="0"/>
              <a:t> of </a:t>
            </a:r>
            <a:r>
              <a:rPr lang="nl-NL" dirty="0" err="1" smtClean="0"/>
              <a:t>collected</a:t>
            </a:r>
            <a:r>
              <a:rPr lang="nl-NL" dirty="0" smtClean="0"/>
              <a:t> </a:t>
            </a:r>
            <a:r>
              <a:rPr lang="nl-NL" dirty="0"/>
              <a:t>plastic </a:t>
            </a:r>
            <a:r>
              <a:rPr lang="nl-NL" dirty="0" err="1" smtClean="0"/>
              <a:t>categories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18" y="96387"/>
            <a:ext cx="976216" cy="63107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6696" y="2983009"/>
            <a:ext cx="4800000" cy="360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519" y="2983009"/>
            <a:ext cx="4800000" cy="360000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675853" y="3077526"/>
            <a:ext cx="10081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800" dirty="0" smtClean="0"/>
              <a:t>Macro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10780712" y="3077527"/>
            <a:ext cx="10081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800" dirty="0" err="1" smtClean="0"/>
              <a:t>Meso</a:t>
            </a:r>
            <a:endParaRPr lang="nl-NL" sz="1800" dirty="0" smtClean="0"/>
          </a:p>
        </p:txBody>
      </p:sp>
      <p:sp>
        <p:nvSpPr>
          <p:cNvPr id="13" name="Tekstvak 12"/>
          <p:cNvSpPr txBox="1"/>
          <p:nvPr/>
        </p:nvSpPr>
        <p:spPr>
          <a:xfrm>
            <a:off x="9401175" y="6528572"/>
            <a:ext cx="16900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Collas </a:t>
            </a:r>
            <a:r>
              <a:rPr lang="nl-NL" sz="1200" i="1" dirty="0" smtClean="0"/>
              <a:t>et al </a:t>
            </a:r>
            <a:r>
              <a:rPr lang="nl-NL" sz="1200" dirty="0" smtClean="0"/>
              <a:t>in </a:t>
            </a:r>
            <a:r>
              <a:rPr lang="nl-NL" sz="1200" dirty="0" err="1" smtClean="0"/>
              <a:t>prep</a:t>
            </a:r>
            <a:r>
              <a:rPr lang="nl-NL" sz="1200" dirty="0" smtClean="0"/>
              <a:t>.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42095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630000" y="2350800"/>
            <a:ext cx="3389550" cy="3964060"/>
          </a:xfrm>
        </p:spPr>
        <p:txBody>
          <a:bodyPr>
            <a:normAutofit/>
          </a:bodyPr>
          <a:lstStyle/>
          <a:p>
            <a:r>
              <a:rPr lang="en-US" dirty="0"/>
              <a:t>18 </a:t>
            </a:r>
            <a:r>
              <a:rPr lang="en-US" dirty="0" smtClean="0"/>
              <a:t>countries</a:t>
            </a:r>
            <a:endParaRPr lang="en-US" dirty="0"/>
          </a:p>
          <a:p>
            <a:r>
              <a:rPr lang="en-US" dirty="0"/>
              <a:t>Majority from:</a:t>
            </a:r>
          </a:p>
          <a:p>
            <a:pPr lvl="1"/>
            <a:r>
              <a:rPr lang="en-US" dirty="0"/>
              <a:t>Drainage area Rhine</a:t>
            </a:r>
          </a:p>
          <a:p>
            <a:pPr lvl="1"/>
            <a:r>
              <a:rPr lang="en-US" dirty="0"/>
              <a:t>Eastern European countries</a:t>
            </a:r>
          </a:p>
          <a:p>
            <a:r>
              <a:rPr lang="en-US" dirty="0"/>
              <a:t>Shipping?</a:t>
            </a:r>
          </a:p>
          <a:p>
            <a:r>
              <a:rPr lang="en-US" dirty="0" smtClean="0"/>
              <a:t>USA - </a:t>
            </a:r>
            <a:r>
              <a:rPr lang="en-US" dirty="0" err="1" smtClean="0"/>
              <a:t>Toerism</a:t>
            </a:r>
            <a:r>
              <a:rPr lang="en-US" dirty="0"/>
              <a:t>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river cruises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9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 err="1" smtClean="0"/>
              <a:t>Rws</a:t>
            </a:r>
            <a:r>
              <a:rPr lang="nl-NL" dirty="0" smtClean="0"/>
              <a:t> informatie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Country of </a:t>
            </a:r>
            <a:r>
              <a:rPr lang="nl-NL" dirty="0" err="1" smtClean="0"/>
              <a:t>origin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18" y="96387"/>
            <a:ext cx="976216" cy="63107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525" y="2304581"/>
            <a:ext cx="7652171" cy="405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WS 16:9 EN">
  <a:themeElements>
    <a:clrScheme name="RWS">
      <a:dk1>
        <a:srgbClr val="000000"/>
      </a:dk1>
      <a:lt1>
        <a:srgbClr val="FFFFFF"/>
      </a:lt1>
      <a:dk2>
        <a:srgbClr val="007BC7"/>
      </a:dk2>
      <a:lt2>
        <a:srgbClr val="FFFFFF"/>
      </a:lt2>
      <a:accent1>
        <a:srgbClr val="007BC7"/>
      </a:accent1>
      <a:accent2>
        <a:srgbClr val="F9E11E"/>
      </a:accent2>
      <a:accent3>
        <a:srgbClr val="000000"/>
      </a:accent3>
      <a:accent4>
        <a:srgbClr val="007BC7"/>
      </a:accent4>
      <a:accent5>
        <a:srgbClr val="F9E11E"/>
      </a:accent5>
      <a:accent6>
        <a:srgbClr val="000000"/>
      </a:accent6>
      <a:hlink>
        <a:srgbClr val="007BC7"/>
      </a:hlink>
      <a:folHlink>
        <a:srgbClr val="007BC7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WS_PowerPoint_16x9_EN_v7 (002) [Read-Only]" id="{FA36DE69-01ED-4E2D-83D0-6A5A5B8C5BF4}" vid="{94B27564-5D96-426E-B72E-2BC4A4177C35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D86FEFAF0607448C51495521E0D57D" ma:contentTypeVersion="12" ma:contentTypeDescription="Een nieuw document maken." ma:contentTypeScope="" ma:versionID="250a4ae827e3c7e81750deb8bc423adf">
  <xsd:schema xmlns:xsd="http://www.w3.org/2001/XMLSchema" xmlns:xs="http://www.w3.org/2001/XMLSchema" xmlns:p="http://schemas.microsoft.com/office/2006/metadata/properties" xmlns:ns2="fc86bb77-584b-4984-af70-30a45eb47b14" xmlns:ns3="6c01b758-c2eb-4021-a43c-0bf76084f3c0" targetNamespace="http://schemas.microsoft.com/office/2006/metadata/properties" ma:root="true" ma:fieldsID="f2c40d7b925a6efd4b59ba2fc9b0d256" ns2:_="" ns3:_="">
    <xsd:import namespace="fc86bb77-584b-4984-af70-30a45eb47b14"/>
    <xsd:import namespace="6c01b758-c2eb-4021-a43c-0bf76084f3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6bb77-584b-4984-af70-30a45eb47b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01b758-c2eb-4021-a43c-0bf76084f3c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8E9DD4-F044-4FE3-8091-7A05F06F762B}"/>
</file>

<file path=customXml/itemProps2.xml><?xml version="1.0" encoding="utf-8"?>
<ds:datastoreItem xmlns:ds="http://schemas.openxmlformats.org/officeDocument/2006/customXml" ds:itemID="{9CA3720F-CCF6-4619-8874-DCA3D47569F8}"/>
</file>

<file path=customXml/itemProps3.xml><?xml version="1.0" encoding="utf-8"?>
<ds:datastoreItem xmlns:ds="http://schemas.openxmlformats.org/officeDocument/2006/customXml" ds:itemID="{54D88FDA-13C1-4951-A5F3-24A5A5AD6711}"/>
</file>

<file path=docProps/app.xml><?xml version="1.0" encoding="utf-8"?>
<Properties xmlns="http://schemas.openxmlformats.org/officeDocument/2006/extended-properties" xmlns:vt="http://schemas.openxmlformats.org/officeDocument/2006/docPropsVTypes">
  <Template>Presentatie RWS 16X9 EN (2)</Template>
  <TotalTime>612</TotalTime>
  <Words>758</Words>
  <Application>Microsoft Office PowerPoint</Application>
  <PresentationFormat>Breedbeeld</PresentationFormat>
  <Paragraphs>174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Verdana</vt:lpstr>
      <vt:lpstr>Wingdings</vt:lpstr>
      <vt:lpstr>RWS 16:9 EN</vt:lpstr>
      <vt:lpstr>Plastic sampling </vt:lpstr>
      <vt:lpstr>The Waal stow net fishery</vt:lpstr>
      <vt:lpstr>Plastic pollution in rivers</vt:lpstr>
      <vt:lpstr>Research questions</vt:lpstr>
      <vt:lpstr>Method</vt:lpstr>
      <vt:lpstr>Collected plastic categories</vt:lpstr>
      <vt:lpstr>Collected cord &amp; string</vt:lpstr>
      <vt:lpstr>Variation amount of collected plastic categories</vt:lpstr>
      <vt:lpstr>Country of origin</vt:lpstr>
      <vt:lpstr>Density of plastic</vt:lpstr>
      <vt:lpstr>Yearly numbers of plastic in Rhine water</vt:lpstr>
      <vt:lpstr>Mass of plastic</vt:lpstr>
      <vt:lpstr>Mass plastic in main channel and side channel</vt:lpstr>
      <vt:lpstr>What is going on ?</vt:lpstr>
      <vt:lpstr>Next april plastic campaign:</vt:lpstr>
      <vt:lpstr>Future wishes plastic research GBRA</vt:lpstr>
    </vt:vector>
  </TitlesOfParts>
  <Company>Rijkswaterstaat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Plastic</dc:title>
  <dc:creator>Schoor, Margriet (ON)</dc:creator>
  <dc:description>Template by Orange Pepper_x000d_
2018</dc:description>
  <cp:lastModifiedBy>Schoor, Margriet (ON)</cp:lastModifiedBy>
  <cp:revision>33</cp:revision>
  <dcterms:created xsi:type="dcterms:W3CDTF">2021-03-02T10:33:31Z</dcterms:created>
  <dcterms:modified xsi:type="dcterms:W3CDTF">2021-03-03T08:45:14Z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0x01010077D86FEFAF0607448C51495521E0D57D</vt:lpwstr>
  </property>
</Properties>
</file>