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9" r:id="rId3"/>
    <p:sldId id="263" r:id="rId4"/>
    <p:sldId id="269" r:id="rId5"/>
    <p:sldId id="261" r:id="rId6"/>
    <p:sldId id="262" r:id="rId7"/>
    <p:sldId id="266" r:id="rId8"/>
    <p:sldId id="265" r:id="rId9"/>
    <p:sldId id="267" r:id="rId10"/>
    <p:sldId id="264" r:id="rId11"/>
    <p:sldId id="270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rnout Drenthel" initials="AD [7]" lastIdx="1" clrIdx="6">
    <p:extLst/>
  </p:cmAuthor>
  <p:cmAuthor id="1" name="Arnout Drenthel" initials="AD" lastIdx="1" clrIdx="0">
    <p:extLst/>
  </p:cmAuthor>
  <p:cmAuthor id="8" name="Arnout Drenthel" initials="AD [8]" lastIdx="1" clrIdx="7">
    <p:extLst/>
  </p:cmAuthor>
  <p:cmAuthor id="2" name="Arnout Drenthel" initials="AD [2]" lastIdx="1" clrIdx="1">
    <p:extLst/>
  </p:cmAuthor>
  <p:cmAuthor id="9" name="Arnout Drenthel" initials="AD [9]" lastIdx="1" clrIdx="8">
    <p:extLst/>
  </p:cmAuthor>
  <p:cmAuthor id="3" name="Arnout Drenthel" initials="AD [3]" lastIdx="1" clrIdx="2">
    <p:extLst/>
  </p:cmAuthor>
  <p:cmAuthor id="4" name="Arnout Drenthel" initials="AD [4]" lastIdx="1" clrIdx="3">
    <p:extLst/>
  </p:cmAuthor>
  <p:cmAuthor id="5" name="Arnout Drenthel" initials="AD [5]" lastIdx="1" clrIdx="4">
    <p:extLst/>
  </p:cmAuthor>
  <p:cmAuthor id="6" name="Arnout Drenthel" initials="AD [6]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2B1E"/>
    <a:srgbClr val="154273"/>
    <a:srgbClr val="F2D9E7"/>
    <a:srgbClr val="E5B2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363" autoAdjust="0"/>
  </p:normalViewPr>
  <p:slideViewPr>
    <p:cSldViewPr snapToGrid="0">
      <p:cViewPr varScale="1">
        <p:scale>
          <a:sx n="96" d="100"/>
          <a:sy n="96" d="100"/>
        </p:scale>
        <p:origin x="426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5224"/>
    </p:cViewPr>
  </p:sorterViewPr>
  <p:notesViewPr>
    <p:cSldViewPr snapToGrid="0">
      <p:cViewPr varScale="1">
        <p:scale>
          <a:sx n="81" d="100"/>
          <a:sy n="81" d="100"/>
        </p:scale>
        <p:origin x="23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709BA-0250-418B-A227-469BF0F69AD3}" type="datetimeFigureOut">
              <a:rPr lang="nl-NL" smtClean="0"/>
              <a:t>2-3-2021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4FE01-11FF-43DA-B7F5-6592B996E3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7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30240-3B76-4E52-B42B-C39F5C218F4D}" type="datetimeFigureOut">
              <a:rPr lang="nl-NL" smtClean="0"/>
              <a:t>2-3-2021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01649-886C-4324-AD4C-E61C88D477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95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Vrije vorm: vorm 29">
            <a:extLst>
              <a:ext uri="{FF2B5EF4-FFF2-40B4-BE49-F238E27FC236}">
                <a16:creationId xmlns:a16="http://schemas.microsoft.com/office/drawing/2014/main" id="{FB7BC648-3F3A-4FE6-B474-FF08AD16EC55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850001 w 6096000"/>
              <a:gd name="connsiteY1" fmla="*/ 0 h 6858000"/>
              <a:gd name="connsiteX2" fmla="*/ 5850001 w 6096000"/>
              <a:gd name="connsiteY2" fmla="*/ 975600 h 6858000"/>
              <a:gd name="connsiteX3" fmla="*/ 6096000 w 6096000"/>
              <a:gd name="connsiteY3" fmla="*/ 975600 h 6858000"/>
              <a:gd name="connsiteX4" fmla="*/ 6096000 w 6096000"/>
              <a:gd name="connsiteY4" fmla="*/ 6858000 h 6858000"/>
              <a:gd name="connsiteX5" fmla="*/ 0 w 6096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850001" y="0"/>
                </a:lnTo>
                <a:lnTo>
                  <a:pt x="5850001" y="975600"/>
                </a:lnTo>
                <a:lnTo>
                  <a:pt x="6096000" y="97560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552000" y="3657600"/>
            <a:ext cx="5004000" cy="1828800"/>
          </a:xfr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een subtitel in te voegen</a:t>
            </a:r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2000" y="5486400"/>
            <a:ext cx="5004000" cy="322075"/>
          </a:xfrm>
        </p:spPr>
        <p:txBody>
          <a:bodyPr l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 hasCustomPrompt="1"/>
          </p:nvPr>
        </p:nvSpPr>
        <p:spPr>
          <a:xfrm>
            <a:off x="6552000" y="2120417"/>
            <a:ext cx="5004000" cy="1403350"/>
          </a:xfrm>
        </p:spPr>
        <p:txBody>
          <a:bodyPr tIns="0" bIns="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BCE3D936-01A5-42C9-A617-17B3B8FB8C5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52000" y="5808475"/>
            <a:ext cx="5004000" cy="3456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nl-NL" dirty="0"/>
              <a:t>Datum presentatie</a:t>
            </a:r>
          </a:p>
        </p:txBody>
      </p:sp>
      <p:sp>
        <p:nvSpPr>
          <p:cNvPr id="11" name="Vertrouwelijkheidsniveau">
            <a:extLst>
              <a:ext uri="{FF2B5EF4-FFF2-40B4-BE49-F238E27FC236}">
                <a16:creationId xmlns:a16="http://schemas.microsoft.com/office/drawing/2014/main" id="{D6028795-C409-40A9-B428-B0AF6EBB642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41FD69D9-3E06-4876-9F73-71B6B351D2B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11048400" y="6528572"/>
            <a:ext cx="511200" cy="183600"/>
          </a:xfrm>
        </p:spPr>
        <p:txBody>
          <a:bodyPr/>
          <a:lstStyle/>
          <a:p>
            <a:fld id="{6C93B359-CF0D-4389-949E-16A33FCBB3EC}" type="slidenum">
              <a:rPr lang="nl-NL" smtClean="0"/>
              <a:t>‹nr.›</a:t>
            </a:fld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828510C-BC5B-408F-A83E-20041DE7A1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ge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E40B2573-7117-47DC-A1FC-56A832A1E9D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29000"/>
            <a:ext cx="12192000" cy="3429000"/>
          </a:xfrm>
          <a:solidFill>
            <a:schemeClr val="tx1">
              <a:lumMod val="85000"/>
            </a:schemeClr>
          </a:solidFill>
        </p:spPr>
        <p:txBody>
          <a:bodyPr tIns="1080000" anchor="t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Klik op het pictogram om een afbeelding in te voegen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27AD964-7CC1-4105-95CD-B714971881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4A879FCC-B15B-43B0-94C1-EA709F51A4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4D76FA77-7724-405A-BCBC-F7FB2273E8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5329235 w 12192000"/>
              <a:gd name="connsiteY1" fmla="*/ 0 h 6858000"/>
              <a:gd name="connsiteX2" fmla="*/ 5848350 w 12192000"/>
              <a:gd name="connsiteY2" fmla="*/ 0 h 6858000"/>
              <a:gd name="connsiteX3" fmla="*/ 5857872 w 12192000"/>
              <a:gd name="connsiteY3" fmla="*/ 0 h 6858000"/>
              <a:gd name="connsiteX4" fmla="*/ 5857872 w 12192000"/>
              <a:gd name="connsiteY4" fmla="*/ 711998 h 6858000"/>
              <a:gd name="connsiteX5" fmla="*/ 6324600 w 12192000"/>
              <a:gd name="connsiteY5" fmla="*/ 711998 h 6858000"/>
              <a:gd name="connsiteX6" fmla="*/ 63246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6324600 w 12192000"/>
              <a:gd name="connsiteY9" fmla="*/ 6858000 h 6858000"/>
              <a:gd name="connsiteX10" fmla="*/ 584835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329235" y="0"/>
                </a:lnTo>
                <a:lnTo>
                  <a:pt x="5848350" y="0"/>
                </a:lnTo>
                <a:lnTo>
                  <a:pt x="5857872" y="0"/>
                </a:lnTo>
                <a:lnTo>
                  <a:pt x="5857872" y="711998"/>
                </a:lnTo>
                <a:lnTo>
                  <a:pt x="6324600" y="711998"/>
                </a:lnTo>
                <a:lnTo>
                  <a:pt x="6324600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6324600" y="6858000"/>
                </a:lnTo>
                <a:lnTo>
                  <a:pt x="58483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2520000" anchor="t" anchorCtr="1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Klik op het pictogram om een afbeelding in te voegen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0" y="5153776"/>
            <a:ext cx="12192000" cy="576000"/>
          </a:xfrm>
          <a:solidFill>
            <a:schemeClr val="accent2"/>
          </a:solidFill>
        </p:spPr>
        <p:txBody>
          <a:bodyPr lIns="630000" anchor="ctr" anchorCtr="0"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naam in te voegen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63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dirty="0"/>
              <a:t>Klik om functie of project in te voegen</a:t>
            </a:r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49EE6DDE-E144-43EA-A883-E219AA865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Vrije vorm: vorm 16">
            <a:extLst>
              <a:ext uri="{FF2B5EF4-FFF2-40B4-BE49-F238E27FC236}">
                <a16:creationId xmlns:a16="http://schemas.microsoft.com/office/drawing/2014/main" id="{CE883B12-7812-4AB5-9452-637027F7477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360191 w 6096000"/>
              <a:gd name="connsiteY1" fmla="*/ 0 h 6858000"/>
              <a:gd name="connsiteX2" fmla="*/ 5850001 w 6096000"/>
              <a:gd name="connsiteY2" fmla="*/ 0 h 6858000"/>
              <a:gd name="connsiteX3" fmla="*/ 5862635 w 6096000"/>
              <a:gd name="connsiteY3" fmla="*/ 0 h 6858000"/>
              <a:gd name="connsiteX4" fmla="*/ 5862635 w 6096000"/>
              <a:gd name="connsiteY4" fmla="*/ 709612 h 6858000"/>
              <a:gd name="connsiteX5" fmla="*/ 6096000 w 6096000"/>
              <a:gd name="connsiteY5" fmla="*/ 709612 h 6858000"/>
              <a:gd name="connsiteX6" fmla="*/ 6096000 w 6096000"/>
              <a:gd name="connsiteY6" fmla="*/ 975600 h 6858000"/>
              <a:gd name="connsiteX7" fmla="*/ 6096000 w 6096000"/>
              <a:gd name="connsiteY7" fmla="*/ 1102518 h 6858000"/>
              <a:gd name="connsiteX8" fmla="*/ 6096000 w 6096000"/>
              <a:gd name="connsiteY8" fmla="*/ 6858000 h 6858000"/>
              <a:gd name="connsiteX9" fmla="*/ 0 w 6096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360191" y="0"/>
                </a:lnTo>
                <a:lnTo>
                  <a:pt x="5850001" y="0"/>
                </a:lnTo>
                <a:lnTo>
                  <a:pt x="5862635" y="0"/>
                </a:lnTo>
                <a:lnTo>
                  <a:pt x="5862635" y="709612"/>
                </a:lnTo>
                <a:lnTo>
                  <a:pt x="6096000" y="709612"/>
                </a:lnTo>
                <a:lnTo>
                  <a:pt x="6096000" y="975600"/>
                </a:lnTo>
                <a:lnTo>
                  <a:pt x="6096000" y="110251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gegevens afzender in te voegen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gegevens afzender in te voegen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gegevens afzender in te voegen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59200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59200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59200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69C57F-4252-4209-A8BC-33FAC7ADB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3050453"/>
            <a:ext cx="4997688" cy="106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Type een afsluitende zin</a:t>
            </a: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A3A163FE-BA7A-4106-9910-A643D023C9F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5" name="Vertrouwelijkheidsniveau">
            <a:extLst>
              <a:ext uri="{FF2B5EF4-FFF2-40B4-BE49-F238E27FC236}">
                <a16:creationId xmlns:a16="http://schemas.microsoft.com/office/drawing/2014/main" id="{CAA5CBF2-B6F9-4237-8DE7-3D9FD8FFABB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pic>
        <p:nvPicPr>
          <p:cNvPr id="24" name="Afbeelding 23">
            <a:extLst>
              <a:ext uri="{FF2B5EF4-FFF2-40B4-BE49-F238E27FC236}">
                <a16:creationId xmlns:a16="http://schemas.microsoft.com/office/drawing/2014/main" id="{6D7B6104-9A05-4402-8182-B4559988848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27413"/>
            <a:ext cx="12192000" cy="3430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9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35000" y="3749486"/>
            <a:ext cx="10925176" cy="1736913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een subtitel in te voegen</a:t>
            </a:r>
          </a:p>
        </p:txBody>
      </p:sp>
      <p:sp>
        <p:nvSpPr>
          <p:cNvPr id="22" name="Tijdelijke aanduiding voor dianummer 21">
            <a:extLst>
              <a:ext uri="{FF2B5EF4-FFF2-40B4-BE49-F238E27FC236}">
                <a16:creationId xmlns:a16="http://schemas.microsoft.com/office/drawing/2014/main" id="{17E1F773-BF9C-4C35-ABBC-BFB53364B3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23" name="Vertrouwelijkheidsniveau">
            <a:extLst>
              <a:ext uri="{FF2B5EF4-FFF2-40B4-BE49-F238E27FC236}">
                <a16:creationId xmlns:a16="http://schemas.microsoft.com/office/drawing/2014/main" id="{9083841F-8AA4-4AEC-93F7-5EDA66B599C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sp>
        <p:nvSpPr>
          <p:cNvPr id="8" name="Tijdelijke aanduiding voor tekst 16">
            <a:extLst>
              <a:ext uri="{FF2B5EF4-FFF2-40B4-BE49-F238E27FC236}">
                <a16:creationId xmlns:a16="http://schemas.microsoft.com/office/drawing/2014/main" id="{631BC45E-EEEE-444C-8340-F4E4E532BF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0001" y="5486400"/>
            <a:ext cx="5004000" cy="322075"/>
          </a:xfrm>
        </p:spPr>
        <p:txBody>
          <a:bodyPr l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24115787-E7BA-4E6B-ACDF-C586817C79B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000" y="5808475"/>
            <a:ext cx="5004000" cy="3456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nl-NL" dirty="0"/>
              <a:t>Datum presentatie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08FD66A7-5A78-459B-9B7F-13F33318DE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C91930-E0E3-4652-8A0C-E4B528AB5B7B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51AE06CA-FDAB-47E6-9A6B-49429DE85BD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6069807 w 6096000"/>
              <a:gd name="connsiteY0" fmla="*/ 975600 h 6858000"/>
              <a:gd name="connsiteX1" fmla="*/ 6096000 w 6096000"/>
              <a:gd name="connsiteY1" fmla="*/ 975600 h 6858000"/>
              <a:gd name="connsiteX2" fmla="*/ 6096000 w 6096000"/>
              <a:gd name="connsiteY2" fmla="*/ 1014413 h 6858000"/>
              <a:gd name="connsiteX3" fmla="*/ 6069807 w 6096000"/>
              <a:gd name="connsiteY3" fmla="*/ 1014413 h 6858000"/>
              <a:gd name="connsiteX4" fmla="*/ 0 w 6096000"/>
              <a:gd name="connsiteY4" fmla="*/ 0 h 6858000"/>
              <a:gd name="connsiteX5" fmla="*/ 5777707 w 6096000"/>
              <a:gd name="connsiteY5" fmla="*/ 0 h 6858000"/>
              <a:gd name="connsiteX6" fmla="*/ 5777707 w 6096000"/>
              <a:gd name="connsiteY6" fmla="*/ 1014413 h 6858000"/>
              <a:gd name="connsiteX7" fmla="*/ 5777707 w 6096000"/>
              <a:gd name="connsiteY7" fmla="*/ 1265494 h 6858000"/>
              <a:gd name="connsiteX8" fmla="*/ 5777707 w 6096000"/>
              <a:gd name="connsiteY8" fmla="*/ 1281113 h 6858000"/>
              <a:gd name="connsiteX9" fmla="*/ 6096000 w 6096000"/>
              <a:gd name="connsiteY9" fmla="*/ 1281113 h 6858000"/>
              <a:gd name="connsiteX10" fmla="*/ 6096000 w 6096000"/>
              <a:gd name="connsiteY10" fmla="*/ 6858000 h 6858000"/>
              <a:gd name="connsiteX11" fmla="*/ 5848350 w 6096000"/>
              <a:gd name="connsiteY11" fmla="*/ 6858000 h 6858000"/>
              <a:gd name="connsiteX12" fmla="*/ 0 w 6096000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96000" h="6858000">
                <a:moveTo>
                  <a:pt x="6069807" y="975600"/>
                </a:moveTo>
                <a:lnTo>
                  <a:pt x="6096000" y="975600"/>
                </a:lnTo>
                <a:lnTo>
                  <a:pt x="6096000" y="1014413"/>
                </a:lnTo>
                <a:lnTo>
                  <a:pt x="6069807" y="1014413"/>
                </a:lnTo>
                <a:close/>
                <a:moveTo>
                  <a:pt x="0" y="0"/>
                </a:moveTo>
                <a:lnTo>
                  <a:pt x="5777707" y="0"/>
                </a:lnTo>
                <a:lnTo>
                  <a:pt x="5777707" y="1014413"/>
                </a:lnTo>
                <a:lnTo>
                  <a:pt x="5777707" y="1265494"/>
                </a:lnTo>
                <a:lnTo>
                  <a:pt x="5777707" y="1281113"/>
                </a:lnTo>
                <a:lnTo>
                  <a:pt x="6096000" y="1281113"/>
                </a:lnTo>
                <a:lnTo>
                  <a:pt x="6096000" y="6858000"/>
                </a:lnTo>
                <a:lnTo>
                  <a:pt x="58483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1800000" anchor="t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nl-NL" dirty="0"/>
              <a:t>Klik op het pictogram om een afbeelding in te voegen</a:t>
            </a:r>
          </a:p>
        </p:txBody>
      </p:sp>
      <p:sp>
        <p:nvSpPr>
          <p:cNvPr id="28" name="Vertrouwelijkheidsniveau">
            <a:extLst>
              <a:ext uri="{FF2B5EF4-FFF2-40B4-BE49-F238E27FC236}">
                <a16:creationId xmlns:a16="http://schemas.microsoft.com/office/drawing/2014/main" id="{233E6339-A3B7-4F01-A9A8-3BA0F6CFAD1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532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sp>
        <p:nvSpPr>
          <p:cNvPr id="29" name="Ondertitel 2">
            <a:extLst>
              <a:ext uri="{FF2B5EF4-FFF2-40B4-BE49-F238E27FC236}">
                <a16:creationId xmlns:a16="http://schemas.microsoft.com/office/drawing/2014/main" id="{CC6EB04B-3622-4850-A8B2-65C8523784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52000" y="3657601"/>
            <a:ext cx="5004000" cy="1828800"/>
          </a:xfr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een subtitel in te voegen</a:t>
            </a:r>
          </a:p>
        </p:txBody>
      </p:sp>
      <p:sp>
        <p:nvSpPr>
          <p:cNvPr id="30" name="Titel 1">
            <a:extLst>
              <a:ext uri="{FF2B5EF4-FFF2-40B4-BE49-F238E27FC236}">
                <a16:creationId xmlns:a16="http://schemas.microsoft.com/office/drawing/2014/main" id="{170997DC-0B66-445A-9CA4-DC2FB480E2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52000" y="2120417"/>
            <a:ext cx="5004000" cy="1403350"/>
          </a:xfrm>
        </p:spPr>
        <p:txBody>
          <a:bodyPr tIns="0" bIns="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9" name="Tijdelijke aanduiding voor tekst 16">
            <a:extLst>
              <a:ext uri="{FF2B5EF4-FFF2-40B4-BE49-F238E27FC236}">
                <a16:creationId xmlns:a16="http://schemas.microsoft.com/office/drawing/2014/main" id="{42907EF7-49B3-46B9-ACD2-A3F3E160AF4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52000" y="5486400"/>
            <a:ext cx="5004000" cy="322075"/>
          </a:xfrm>
        </p:spPr>
        <p:txBody>
          <a:bodyPr l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0" name="Tijdelijke aanduiding voor tekst 8">
            <a:extLst>
              <a:ext uri="{FF2B5EF4-FFF2-40B4-BE49-F238E27FC236}">
                <a16:creationId xmlns:a16="http://schemas.microsoft.com/office/drawing/2014/main" id="{DF9EB481-DA3C-4E44-9FE2-E6F7ED8E58A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52000" y="5808475"/>
            <a:ext cx="5004000" cy="3456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nl-NL" dirty="0"/>
              <a:t>Datum presentatie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0A6A365-BFF5-4B16-B1E9-D831984D56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21421F68-1BEF-403F-B0C5-AAC49C6A096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0000" y="2350800"/>
            <a:ext cx="10922400" cy="39640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E8395B0-5BEF-4071-A7D0-AC6F71F0664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0" name="Vertrouwelijkheidsniveau">
            <a:extLst>
              <a:ext uri="{FF2B5EF4-FFF2-40B4-BE49-F238E27FC236}">
                <a16:creationId xmlns:a16="http://schemas.microsoft.com/office/drawing/2014/main" id="{81E8D0CB-07CC-4FF4-B9A2-3BEAACD9AE9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4AE61CC0-169D-4A88-BF15-A47DE22E86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een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1469717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30000" y="2350800"/>
            <a:ext cx="5003800" cy="39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52000" y="2350800"/>
            <a:ext cx="5011200" cy="39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260C6DF3-2547-4188-B44C-E1C924D734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7" name="Vertrouwelijkheidsniveau">
            <a:extLst>
              <a:ext uri="{FF2B5EF4-FFF2-40B4-BE49-F238E27FC236}">
                <a16:creationId xmlns:a16="http://schemas.microsoft.com/office/drawing/2014/main" id="{1B09E170-CA11-4EE2-B82E-0AD6B2F1CC8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B1CF7121-85E0-45D3-B910-BCF8E25FEC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een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ge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552000" y="2350799"/>
            <a:ext cx="5004000" cy="3963600"/>
          </a:xfrm>
        </p:spPr>
        <p:txBody>
          <a:bodyPr/>
          <a:lstStyle>
            <a:lvl1pPr marL="316800" indent="-316800"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630000" indent="-316800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7984020-B91C-4CFF-88ED-501B2109C66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F17C0AA7-9F88-4479-B7CF-C1BB31AB870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594225 w 6096000"/>
              <a:gd name="connsiteY1" fmla="*/ 0 h 6858000"/>
              <a:gd name="connsiteX2" fmla="*/ 5848350 w 6096000"/>
              <a:gd name="connsiteY2" fmla="*/ 0 h 6858000"/>
              <a:gd name="connsiteX3" fmla="*/ 5862637 w 6096000"/>
              <a:gd name="connsiteY3" fmla="*/ 0 h 6858000"/>
              <a:gd name="connsiteX4" fmla="*/ 5862637 w 6096000"/>
              <a:gd name="connsiteY4" fmla="*/ 711244 h 6858000"/>
              <a:gd name="connsiteX5" fmla="*/ 6096000 w 6096000"/>
              <a:gd name="connsiteY5" fmla="*/ 711244 h 6858000"/>
              <a:gd name="connsiteX6" fmla="*/ 6096000 w 6096000"/>
              <a:gd name="connsiteY6" fmla="*/ 975600 h 6858000"/>
              <a:gd name="connsiteX7" fmla="*/ 6096000 w 6096000"/>
              <a:gd name="connsiteY7" fmla="*/ 1431131 h 6858000"/>
              <a:gd name="connsiteX8" fmla="*/ 6096000 w 6096000"/>
              <a:gd name="connsiteY8" fmla="*/ 6858000 h 6858000"/>
              <a:gd name="connsiteX9" fmla="*/ 5848350 w 6096000"/>
              <a:gd name="connsiteY9" fmla="*/ 6858000 h 6858000"/>
              <a:gd name="connsiteX10" fmla="*/ 0 w 6096000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594225" y="0"/>
                </a:lnTo>
                <a:lnTo>
                  <a:pt x="5848350" y="0"/>
                </a:lnTo>
                <a:lnTo>
                  <a:pt x="5862637" y="0"/>
                </a:lnTo>
                <a:lnTo>
                  <a:pt x="5862637" y="711244"/>
                </a:lnTo>
                <a:lnTo>
                  <a:pt x="6096000" y="711244"/>
                </a:lnTo>
                <a:lnTo>
                  <a:pt x="6096000" y="975600"/>
                </a:lnTo>
                <a:lnTo>
                  <a:pt x="6096000" y="1431131"/>
                </a:lnTo>
                <a:lnTo>
                  <a:pt x="6096000" y="6858000"/>
                </a:lnTo>
                <a:lnTo>
                  <a:pt x="58483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vert="horz" wrap="square" tIns="1800000" anchor="t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Klik op het pictogram om een afbeelding in te voegen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C1E2EA9-BE63-4625-B099-2271F692DE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281950"/>
            <a:ext cx="5004000" cy="106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7" name="Vertrouwelijkheidsniveau">
            <a:extLst>
              <a:ext uri="{FF2B5EF4-FFF2-40B4-BE49-F238E27FC236}">
                <a16:creationId xmlns:a16="http://schemas.microsoft.com/office/drawing/2014/main" id="{6C2A6650-CEC0-489B-BFC0-04E78F01962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532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ge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 hasCustomPrompt="1"/>
          </p:nvPr>
        </p:nvSpPr>
        <p:spPr>
          <a:xfrm>
            <a:off x="630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30000" y="5298141"/>
            <a:ext cx="10923588" cy="923272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een subtitel in te voegen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8E684C-7D4C-426C-AC24-E424245763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Vertrouwelijkheidsniveau">
            <a:extLst>
              <a:ext uri="{FF2B5EF4-FFF2-40B4-BE49-F238E27FC236}">
                <a16:creationId xmlns:a16="http://schemas.microsoft.com/office/drawing/2014/main" id="{D32BCAE4-C367-4016-B734-236CBBFED4D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verticaal g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0FA47D1B-42CA-4E2B-B2E8-239884DF4BD3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498305 w 6096000"/>
              <a:gd name="connsiteY1" fmla="*/ 0 h 6858000"/>
              <a:gd name="connsiteX2" fmla="*/ 5853600 w 6096000"/>
              <a:gd name="connsiteY2" fmla="*/ 0 h 6858000"/>
              <a:gd name="connsiteX3" fmla="*/ 5862636 w 6096000"/>
              <a:gd name="connsiteY3" fmla="*/ 0 h 6858000"/>
              <a:gd name="connsiteX4" fmla="*/ 5862636 w 6096000"/>
              <a:gd name="connsiteY4" fmla="*/ 712471 h 6858000"/>
              <a:gd name="connsiteX5" fmla="*/ 6096000 w 6096000"/>
              <a:gd name="connsiteY5" fmla="*/ 712471 h 6858000"/>
              <a:gd name="connsiteX6" fmla="*/ 6096000 w 6096000"/>
              <a:gd name="connsiteY6" fmla="*/ 961200 h 6858000"/>
              <a:gd name="connsiteX7" fmla="*/ 6096000 w 6096000"/>
              <a:gd name="connsiteY7" fmla="*/ 1891881 h 6858000"/>
              <a:gd name="connsiteX8" fmla="*/ 6096000 w 6096000"/>
              <a:gd name="connsiteY8" fmla="*/ 6858000 h 6858000"/>
              <a:gd name="connsiteX9" fmla="*/ 0 w 6096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498305" y="0"/>
                </a:lnTo>
                <a:lnTo>
                  <a:pt x="5853600" y="0"/>
                </a:lnTo>
                <a:lnTo>
                  <a:pt x="5862636" y="0"/>
                </a:lnTo>
                <a:lnTo>
                  <a:pt x="5862636" y="712471"/>
                </a:lnTo>
                <a:lnTo>
                  <a:pt x="6096000" y="712471"/>
                </a:lnTo>
                <a:lnTo>
                  <a:pt x="6096000" y="961200"/>
                </a:lnTo>
                <a:lnTo>
                  <a:pt x="6096000" y="1891881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6552000" y="1052513"/>
            <a:ext cx="5004000" cy="5168900"/>
          </a:xfrm>
        </p:spPr>
        <p:txBody>
          <a:bodyPr anchor="ctr" anchorCtr="0"/>
          <a:lstStyle>
            <a:lvl1pPr>
              <a:defRPr/>
            </a:lvl1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F508C5A-8D78-4219-976E-46DFA0C4F8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3039154"/>
            <a:ext cx="5003800" cy="106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11F2E84-2AC4-4E76-AB35-4DF5275224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6" name="Vertrouwelijkheidsniveau">
            <a:extLst>
              <a:ext uri="{FF2B5EF4-FFF2-40B4-BE49-F238E27FC236}">
                <a16:creationId xmlns:a16="http://schemas.microsoft.com/office/drawing/2014/main" id="{42A8670A-3771-498C-BCA7-1CEC86864E8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</p:spTree>
    <p:extLst>
      <p:ext uri="{BB962C8B-B14F-4D97-AF65-F5344CB8AC3E}">
        <p14:creationId xmlns:p14="http://schemas.microsoft.com/office/powerpoint/2010/main" val="230636227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 hasCustomPrompt="1"/>
          </p:nvPr>
        </p:nvSpPr>
        <p:spPr>
          <a:xfrm>
            <a:off x="6552000" y="2350800"/>
            <a:ext cx="5004000" cy="39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4" name="Tijdelijke aanduiding voor dianummer 13">
            <a:extLst>
              <a:ext uri="{FF2B5EF4-FFF2-40B4-BE49-F238E27FC236}">
                <a16:creationId xmlns:a16="http://schemas.microsoft.com/office/drawing/2014/main" id="{0E24862E-A238-48C9-966B-53C0A9936E1E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6">
            <a:extLst>
              <a:ext uri="{FF2B5EF4-FFF2-40B4-BE49-F238E27FC236}">
                <a16:creationId xmlns:a16="http://schemas.microsoft.com/office/drawing/2014/main" id="{9C42D806-99A5-4854-9BB7-C93AB66EA3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281950"/>
            <a:ext cx="5004000" cy="10692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7" name="Vertrouwelijkheidsniveau">
            <a:extLst>
              <a:ext uri="{FF2B5EF4-FFF2-40B4-BE49-F238E27FC236}">
                <a16:creationId xmlns:a16="http://schemas.microsoft.com/office/drawing/2014/main" id="{4BAFB278-E939-4041-A70B-47CB8943C72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532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F4CFC7BE-2502-4C51-AFEA-F92D97467734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594225 w 6096000"/>
              <a:gd name="connsiteY1" fmla="*/ 0 h 6858000"/>
              <a:gd name="connsiteX2" fmla="*/ 5848350 w 6096000"/>
              <a:gd name="connsiteY2" fmla="*/ 0 h 6858000"/>
              <a:gd name="connsiteX3" fmla="*/ 5862637 w 6096000"/>
              <a:gd name="connsiteY3" fmla="*/ 0 h 6858000"/>
              <a:gd name="connsiteX4" fmla="*/ 5862637 w 6096000"/>
              <a:gd name="connsiteY4" fmla="*/ 711244 h 6858000"/>
              <a:gd name="connsiteX5" fmla="*/ 6096000 w 6096000"/>
              <a:gd name="connsiteY5" fmla="*/ 711244 h 6858000"/>
              <a:gd name="connsiteX6" fmla="*/ 6096000 w 6096000"/>
              <a:gd name="connsiteY6" fmla="*/ 975600 h 6858000"/>
              <a:gd name="connsiteX7" fmla="*/ 6096000 w 6096000"/>
              <a:gd name="connsiteY7" fmla="*/ 1431131 h 6858000"/>
              <a:gd name="connsiteX8" fmla="*/ 6096000 w 6096000"/>
              <a:gd name="connsiteY8" fmla="*/ 6858000 h 6858000"/>
              <a:gd name="connsiteX9" fmla="*/ 5848350 w 6096000"/>
              <a:gd name="connsiteY9" fmla="*/ 6858000 h 6858000"/>
              <a:gd name="connsiteX10" fmla="*/ 0 w 6096000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594225" y="0"/>
                </a:lnTo>
                <a:lnTo>
                  <a:pt x="5848350" y="0"/>
                </a:lnTo>
                <a:lnTo>
                  <a:pt x="5862637" y="0"/>
                </a:lnTo>
                <a:lnTo>
                  <a:pt x="5862637" y="711244"/>
                </a:lnTo>
                <a:lnTo>
                  <a:pt x="6096000" y="711244"/>
                </a:lnTo>
                <a:lnTo>
                  <a:pt x="6096000" y="975600"/>
                </a:lnTo>
                <a:lnTo>
                  <a:pt x="6096000" y="1431131"/>
                </a:lnTo>
                <a:lnTo>
                  <a:pt x="6096000" y="6858000"/>
                </a:lnTo>
                <a:lnTo>
                  <a:pt x="58483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vert="horz" wrap="square" tIns="1800000" anchor="t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Klik op het pictogram om een afbeelding in te voegen</a:t>
            </a:r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0000" y="1281950"/>
            <a:ext cx="10933200" cy="1069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noProof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000" y="2349499"/>
            <a:ext cx="10933200" cy="3963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Tekststijl van het model bewerken</a:t>
            </a:r>
          </a:p>
          <a:p>
            <a:pPr lvl="1"/>
            <a:r>
              <a:rPr lang="en-GB" noProof="0"/>
              <a:t>Tweede niveau</a:t>
            </a:r>
          </a:p>
          <a:p>
            <a:pPr lvl="2"/>
            <a:r>
              <a:rPr lang="en-GB" noProof="0"/>
              <a:t>Derde niveau</a:t>
            </a:r>
          </a:p>
          <a:p>
            <a:pPr lvl="3"/>
            <a:r>
              <a:rPr lang="en-GB" noProof="0"/>
              <a:t>Vierde niveau</a:t>
            </a:r>
          </a:p>
          <a:p>
            <a:pPr lvl="4"/>
            <a:r>
              <a:rPr lang="en-GB" noProof="0"/>
              <a:t>Vijfde niveau</a:t>
            </a:r>
          </a:p>
          <a:p>
            <a:pPr lvl="5"/>
            <a:r>
              <a:rPr lang="en-GB" noProof="0"/>
              <a:t>Zesde niveau</a:t>
            </a:r>
          </a:p>
          <a:p>
            <a:pPr lvl="6"/>
            <a:r>
              <a:rPr lang="en-GB" noProof="0"/>
              <a:t>Zevende niveau</a:t>
            </a:r>
          </a:p>
          <a:p>
            <a:pPr lvl="7"/>
            <a:r>
              <a:rPr lang="en-GB" noProof="0"/>
              <a:t>Achtste niveau</a:t>
            </a:r>
          </a:p>
          <a:p>
            <a:pPr lvl="8"/>
            <a:r>
              <a:rPr lang="en-GB" noProof="0"/>
              <a:t>Negende niveau</a:t>
            </a:r>
          </a:p>
          <a:p>
            <a:pPr lvl="8"/>
            <a:endParaRPr lang="en-GB" noProof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0C4A9ED-10BC-4655-9631-74B32DCB2A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8400" y="6528572"/>
            <a:ext cx="511200" cy="1836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113A800-9FFB-4505-9B39-BBE671EBBBE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6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666" r:id="rId2"/>
    <p:sldLayoutId id="2147483725" r:id="rId3"/>
    <p:sldLayoutId id="2147483731" r:id="rId4"/>
    <p:sldLayoutId id="2147483652" r:id="rId5"/>
    <p:sldLayoutId id="2147483728" r:id="rId6"/>
    <p:sldLayoutId id="2147483689" r:id="rId7"/>
    <p:sldLayoutId id="2147483730" r:id="rId8"/>
    <p:sldLayoutId id="2147483729" r:id="rId9"/>
    <p:sldLayoutId id="2147483716" r:id="rId10"/>
    <p:sldLayoutId id="2147483667" r:id="rId11"/>
    <p:sldLayoutId id="214748372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Tx/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Tx/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Tx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Tx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Verdana" panose="020B0604030504040204" pitchFamily="34" charset="0"/>
        <a:buChar char="'"/>
        <a:defRPr sz="1200" b="1" i="0" kern="1200">
          <a:solidFill>
            <a:schemeClr val="accent1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Verdana" panose="020B0604030504040204" pitchFamily="34" charset="0"/>
        <a:buChar char="'"/>
        <a:defRPr sz="1200" i="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50000"/>
            <a:lumOff val="50000"/>
          </a:schemeClr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err="1" smtClean="0"/>
              <a:t>Some</a:t>
            </a:r>
            <a:r>
              <a:rPr lang="nl-NL" dirty="0" smtClean="0"/>
              <a:t> </a:t>
            </a:r>
            <a:r>
              <a:rPr lang="nl-NL" dirty="0" err="1" smtClean="0"/>
              <a:t>provisional</a:t>
            </a:r>
            <a:r>
              <a:rPr lang="nl-NL" dirty="0" smtClean="0"/>
              <a:t> </a:t>
            </a:r>
            <a:r>
              <a:rPr lang="nl-NL" dirty="0" err="1" smtClean="0"/>
              <a:t>results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nl-NL" dirty="0" smtClean="0"/>
              <a:t>Luc Jans; Rijkswaterstaat Oost-Nederland</a:t>
            </a:r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Fish Migration </a:t>
            </a:r>
            <a:r>
              <a:rPr lang="nl-NL" dirty="0" err="1"/>
              <a:t>between</a:t>
            </a:r>
            <a:r>
              <a:rPr lang="nl-NL" dirty="0"/>
              <a:t> River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 smtClean="0"/>
              <a:t>Floodplain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nl-NL" dirty="0" err="1" smtClean="0"/>
              <a:t>March</a:t>
            </a:r>
            <a:r>
              <a:rPr lang="nl-NL" dirty="0" smtClean="0"/>
              <a:t> 4th 2021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nl-NL" dirty="0" smtClean="0"/>
              <a:t>RWS Informatie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1</a:t>
            </a:fld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40" y="1885779"/>
            <a:ext cx="5768718" cy="354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89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10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nl-NL" dirty="0" smtClean="0"/>
              <a:t>RWS informatie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72" y="739746"/>
            <a:ext cx="5874026" cy="3916017"/>
          </a:xfrm>
          <a:prstGeom prst="rect">
            <a:avLst/>
          </a:prstGeom>
        </p:spPr>
      </p:pic>
      <p:sp>
        <p:nvSpPr>
          <p:cNvPr id="8" name="Titel 4"/>
          <p:cNvSpPr txBox="1">
            <a:spLocks/>
          </p:cNvSpPr>
          <p:nvPr/>
        </p:nvSpPr>
        <p:spPr>
          <a:xfrm>
            <a:off x="1434147" y="1852384"/>
            <a:ext cx="2323775" cy="47817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2400" dirty="0" err="1" smtClean="0"/>
              <a:t>Flounder</a:t>
            </a:r>
            <a:r>
              <a:rPr lang="nl-NL" sz="2400" dirty="0" smtClean="0"/>
              <a:t> (Bot)</a:t>
            </a:r>
            <a:endParaRPr lang="nl-NL" sz="2400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5700181" y="2584174"/>
            <a:ext cx="6411483" cy="4195616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271513" y="3478497"/>
            <a:ext cx="4389261" cy="44745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nl-NL" sz="2400" dirty="0" err="1" smtClean="0"/>
              <a:t>Catfish</a:t>
            </a:r>
            <a:r>
              <a:rPr lang="nl-NL" sz="2400" dirty="0" smtClean="0"/>
              <a:t> (Europese meerval)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901095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58" y="3771728"/>
            <a:ext cx="6057900" cy="21812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11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nl-NL" dirty="0" smtClean="0"/>
              <a:t>RWS Informatie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30000" y="1281950"/>
            <a:ext cx="10933200" cy="1053746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Preparing </a:t>
            </a:r>
            <a:r>
              <a:rPr lang="nl-NL" dirty="0" err="1" smtClean="0"/>
              <a:t>an</a:t>
            </a:r>
            <a:r>
              <a:rPr lang="nl-NL" dirty="0" smtClean="0"/>
              <a:t> </a:t>
            </a:r>
            <a:r>
              <a:rPr lang="nl-NL" dirty="0" err="1" smtClean="0"/>
              <a:t>overview</a:t>
            </a:r>
            <a:r>
              <a:rPr lang="nl-NL" dirty="0" smtClean="0"/>
              <a:t> of </a:t>
            </a:r>
            <a:r>
              <a:rPr lang="nl-NL" dirty="0" err="1" smtClean="0"/>
              <a:t>available</a:t>
            </a:r>
            <a:r>
              <a:rPr lang="nl-NL" dirty="0" smtClean="0"/>
              <a:t> </a:t>
            </a:r>
            <a:r>
              <a:rPr lang="nl-NL" dirty="0" err="1" smtClean="0"/>
              <a:t>fish</a:t>
            </a:r>
            <a:r>
              <a:rPr lang="nl-NL" dirty="0" smtClean="0"/>
              <a:t> data </a:t>
            </a:r>
            <a:r>
              <a:rPr lang="nl-NL" dirty="0" err="1" smtClean="0"/>
              <a:t>Rhine</a:t>
            </a: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Germany &amp; The Netherlands</a:t>
            </a:r>
            <a:endParaRPr lang="nl-NL" dirty="0"/>
          </a:p>
        </p:txBody>
      </p:sp>
      <p:pic>
        <p:nvPicPr>
          <p:cNvPr id="10" name="Tijdelijke aanduiding voor inhoud 9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6096600" y="5102447"/>
            <a:ext cx="5724525" cy="16097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0200" y="2172100"/>
            <a:ext cx="5848350" cy="2362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9027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 smtClean="0"/>
              <a:t>Habitat </a:t>
            </a:r>
            <a:r>
              <a:rPr lang="nl-NL" dirty="0" err="1" smtClean="0"/>
              <a:t>use</a:t>
            </a:r>
            <a:r>
              <a:rPr lang="nl-NL" dirty="0" smtClean="0"/>
              <a:t> </a:t>
            </a:r>
            <a:r>
              <a:rPr lang="nl-NL" dirty="0" err="1" smtClean="0"/>
              <a:t>juvenile</a:t>
            </a:r>
            <a:r>
              <a:rPr lang="nl-NL" dirty="0" smtClean="0"/>
              <a:t> </a:t>
            </a:r>
            <a:r>
              <a:rPr lang="nl-NL" dirty="0" err="1" smtClean="0"/>
              <a:t>fish</a:t>
            </a:r>
            <a:r>
              <a:rPr lang="nl-NL" dirty="0" smtClean="0"/>
              <a:t>; PhD Twan Stoffers; 2017-2020; </a:t>
            </a:r>
            <a:r>
              <a:rPr lang="nl-NL" dirty="0"/>
              <a:t>2200 </a:t>
            </a:r>
            <a:r>
              <a:rPr lang="nl-NL" dirty="0" err="1"/>
              <a:t>hauls</a:t>
            </a:r>
            <a:r>
              <a:rPr lang="nl-NL" dirty="0"/>
              <a:t> (</a:t>
            </a:r>
            <a:r>
              <a:rPr lang="nl-NL" dirty="0" err="1"/>
              <a:t>catches</a:t>
            </a:r>
            <a:r>
              <a:rPr lang="nl-NL" dirty="0" smtClean="0"/>
              <a:t>) on 60 </a:t>
            </a:r>
            <a:r>
              <a:rPr lang="nl-NL" dirty="0" err="1" smtClean="0"/>
              <a:t>locations</a:t>
            </a:r>
            <a:r>
              <a:rPr lang="nl-NL" dirty="0" smtClean="0"/>
              <a:t> (</a:t>
            </a:r>
            <a:r>
              <a:rPr lang="nl-NL" dirty="0" err="1" smtClean="0"/>
              <a:t>river</a:t>
            </a:r>
            <a:r>
              <a:rPr lang="nl-NL" dirty="0" smtClean="0"/>
              <a:t> </a:t>
            </a:r>
            <a:r>
              <a:rPr lang="nl-NL" dirty="0" err="1" smtClean="0"/>
              <a:t>banks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secondary</a:t>
            </a:r>
            <a:r>
              <a:rPr lang="nl-NL" dirty="0" smtClean="0"/>
              <a:t> </a:t>
            </a:r>
            <a:r>
              <a:rPr lang="nl-NL" dirty="0" err="1" smtClean="0"/>
              <a:t>channels</a:t>
            </a:r>
            <a:r>
              <a:rPr lang="nl-NL" dirty="0" smtClean="0"/>
              <a:t>/backwaters) </a:t>
            </a:r>
            <a:r>
              <a:rPr lang="nl-NL" dirty="0" err="1" smtClean="0"/>
              <a:t>along</a:t>
            </a:r>
            <a:r>
              <a:rPr lang="nl-NL" dirty="0" smtClean="0"/>
              <a:t> Waal, IJssel </a:t>
            </a:r>
            <a:r>
              <a:rPr lang="nl-NL" dirty="0" err="1" smtClean="0"/>
              <a:t>and</a:t>
            </a:r>
            <a:r>
              <a:rPr lang="nl-NL" dirty="0" smtClean="0"/>
              <a:t> Nederrijn; on </a:t>
            </a:r>
            <a:r>
              <a:rPr lang="nl-NL" dirty="0" err="1" smtClean="0"/>
              <a:t>three</a:t>
            </a:r>
            <a:r>
              <a:rPr lang="nl-NL" dirty="0" smtClean="0"/>
              <a:t> </a:t>
            </a:r>
            <a:r>
              <a:rPr lang="nl-NL" dirty="0" err="1" smtClean="0"/>
              <a:t>locations</a:t>
            </a:r>
            <a:r>
              <a:rPr lang="nl-NL" dirty="0" smtClean="0"/>
              <a:t> </a:t>
            </a:r>
            <a:r>
              <a:rPr lang="nl-NL" dirty="0" err="1" smtClean="0"/>
              <a:t>very</a:t>
            </a:r>
            <a:r>
              <a:rPr lang="nl-NL" dirty="0" smtClean="0"/>
              <a:t> </a:t>
            </a:r>
            <a:r>
              <a:rPr lang="nl-NL" dirty="0" err="1" smtClean="0"/>
              <a:t>detailed</a:t>
            </a:r>
            <a:r>
              <a:rPr lang="nl-NL" dirty="0" smtClean="0"/>
              <a:t> studies</a:t>
            </a:r>
          </a:p>
          <a:p>
            <a:r>
              <a:rPr lang="nl-NL" dirty="0" smtClean="0"/>
              <a:t>Fish </a:t>
            </a:r>
            <a:r>
              <a:rPr lang="nl-NL" dirty="0" err="1" smtClean="0"/>
              <a:t>communities</a:t>
            </a:r>
            <a:r>
              <a:rPr lang="nl-NL" dirty="0" smtClean="0"/>
              <a:t> in </a:t>
            </a:r>
            <a:r>
              <a:rPr lang="nl-NL" dirty="0" err="1" smtClean="0"/>
              <a:t>flooded</a:t>
            </a:r>
            <a:r>
              <a:rPr lang="nl-NL" dirty="0" smtClean="0"/>
              <a:t> </a:t>
            </a:r>
            <a:r>
              <a:rPr lang="nl-NL" dirty="0" err="1" smtClean="0"/>
              <a:t>grasslands</a:t>
            </a:r>
            <a:r>
              <a:rPr lang="nl-NL" dirty="0" smtClean="0"/>
              <a:t>; RAVON 2018-2020</a:t>
            </a:r>
          </a:p>
          <a:p>
            <a:r>
              <a:rPr lang="nl-NL" dirty="0" smtClean="0"/>
              <a:t>Standard monitoring of </a:t>
            </a:r>
            <a:r>
              <a:rPr lang="nl-NL" dirty="0" err="1" smtClean="0"/>
              <a:t>fish</a:t>
            </a:r>
            <a:r>
              <a:rPr lang="nl-NL" dirty="0" smtClean="0"/>
              <a:t> stock </a:t>
            </a:r>
            <a:r>
              <a:rPr lang="nl-NL" dirty="0" err="1" smtClean="0"/>
              <a:t>main</a:t>
            </a:r>
            <a:r>
              <a:rPr lang="nl-NL" dirty="0" smtClean="0"/>
              <a:t> </a:t>
            </a:r>
            <a:r>
              <a:rPr lang="nl-NL" dirty="0" err="1" smtClean="0"/>
              <a:t>channel</a:t>
            </a:r>
            <a:r>
              <a:rPr lang="nl-NL" dirty="0" smtClean="0"/>
              <a:t>; </a:t>
            </a:r>
            <a:r>
              <a:rPr lang="nl-NL" dirty="0" err="1" smtClean="0"/>
              <a:t>each</a:t>
            </a:r>
            <a:r>
              <a:rPr lang="nl-NL" dirty="0" smtClean="0"/>
              <a:t> </a:t>
            </a:r>
            <a:r>
              <a:rPr lang="nl-NL" dirty="0" err="1" smtClean="0"/>
              <a:t>year</a:t>
            </a:r>
            <a:r>
              <a:rPr lang="nl-NL" dirty="0" smtClean="0"/>
              <a:t> in </a:t>
            </a:r>
            <a:r>
              <a:rPr lang="nl-NL" dirty="0" err="1" smtClean="0"/>
              <a:t>March</a:t>
            </a:r>
            <a:endParaRPr lang="nl-NL" dirty="0" smtClean="0"/>
          </a:p>
          <a:p>
            <a:r>
              <a:rPr lang="nl-NL" dirty="0" err="1" smtClean="0"/>
              <a:t>Telemetry</a:t>
            </a:r>
            <a:r>
              <a:rPr lang="nl-NL" dirty="0" smtClean="0"/>
              <a:t>; </a:t>
            </a:r>
            <a:r>
              <a:rPr lang="nl-NL" dirty="0" err="1" smtClean="0"/>
              <a:t>migratory</a:t>
            </a:r>
            <a:r>
              <a:rPr lang="nl-NL" dirty="0" smtClean="0"/>
              <a:t> </a:t>
            </a:r>
            <a:r>
              <a:rPr lang="nl-NL" dirty="0" err="1" smtClean="0"/>
              <a:t>fish</a:t>
            </a:r>
            <a:r>
              <a:rPr lang="nl-NL" dirty="0" smtClean="0"/>
              <a:t>; Sea </a:t>
            </a:r>
            <a:r>
              <a:rPr lang="nl-NL" dirty="0" err="1" smtClean="0"/>
              <a:t>trout</a:t>
            </a:r>
            <a:r>
              <a:rPr lang="nl-NL" dirty="0" smtClean="0"/>
              <a:t>, </a:t>
            </a:r>
            <a:r>
              <a:rPr lang="nl-NL" dirty="0" err="1" smtClean="0"/>
              <a:t>Salmon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2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nl-NL" dirty="0" smtClean="0"/>
              <a:t>RWS Informatie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Comprehensive research on </a:t>
            </a:r>
            <a:r>
              <a:rPr lang="nl-NL" dirty="0" err="1" smtClean="0"/>
              <a:t>fish</a:t>
            </a:r>
            <a:r>
              <a:rPr lang="nl-NL" dirty="0" smtClean="0"/>
              <a:t> </a:t>
            </a:r>
            <a:r>
              <a:rPr lang="nl-NL" dirty="0" err="1" smtClean="0"/>
              <a:t>along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river</a:t>
            </a:r>
            <a:r>
              <a:rPr lang="nl-NL" dirty="0" smtClean="0"/>
              <a:t> </a:t>
            </a:r>
            <a:r>
              <a:rPr lang="nl-NL" dirty="0" err="1" smtClean="0"/>
              <a:t>Rhine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264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395" y="1849006"/>
            <a:ext cx="7822820" cy="4863166"/>
          </a:xfrm>
          <a:prstGeom prst="rect">
            <a:avLst/>
          </a:prstGeom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3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nl-NL" dirty="0" smtClean="0"/>
              <a:t>RWS Informatie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30000" y="1232255"/>
            <a:ext cx="10933200" cy="1069200"/>
          </a:xfrm>
        </p:spPr>
        <p:txBody>
          <a:bodyPr/>
          <a:lstStyle/>
          <a:p>
            <a:r>
              <a:rPr lang="nl-NL" dirty="0" smtClean="0"/>
              <a:t>Wide range of </a:t>
            </a:r>
            <a:r>
              <a:rPr lang="nl-NL" dirty="0" err="1" smtClean="0"/>
              <a:t>riverine</a:t>
            </a:r>
            <a:r>
              <a:rPr lang="nl-NL" dirty="0" smtClean="0"/>
              <a:t> </a:t>
            </a:r>
            <a:r>
              <a:rPr lang="nl-NL" dirty="0" err="1" smtClean="0"/>
              <a:t>fish</a:t>
            </a:r>
            <a:r>
              <a:rPr lang="nl-NL" dirty="0" smtClean="0"/>
              <a:t> species; </a:t>
            </a:r>
            <a:r>
              <a:rPr lang="nl-NL" dirty="0" err="1" smtClean="0"/>
              <a:t>all</a:t>
            </a:r>
            <a:r>
              <a:rPr lang="nl-NL" dirty="0" smtClean="0"/>
              <a:t> </a:t>
            </a:r>
            <a:r>
              <a:rPr lang="nl-NL" dirty="0" err="1" smtClean="0"/>
              <a:t>using</a:t>
            </a:r>
            <a:r>
              <a:rPr lang="nl-NL" dirty="0" smtClean="0"/>
              <a:t> different </a:t>
            </a:r>
            <a:r>
              <a:rPr lang="nl-NL" dirty="0" err="1" smtClean="0"/>
              <a:t>habitats</a:t>
            </a:r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200898" y="6187962"/>
            <a:ext cx="422449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dirty="0" smtClean="0"/>
              <a:t>From: Grift</a:t>
            </a:r>
            <a:r>
              <a:rPr lang="en-US" sz="1200" dirty="0"/>
              <a:t>, R.E. 2001. How fish benefit from floodplain restoration along the lower River Rhine. PhD Thesis, </a:t>
            </a:r>
            <a:r>
              <a:rPr lang="en-US" sz="1200" dirty="0" err="1"/>
              <a:t>Wageningen</a:t>
            </a:r>
            <a:r>
              <a:rPr lang="en-US" sz="1200" dirty="0"/>
              <a:t> University.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188520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155" y="2170625"/>
            <a:ext cx="5419725" cy="4124325"/>
          </a:xfrm>
          <a:prstGeom prst="rect">
            <a:avLst/>
          </a:prstGeom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4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nl-NL" dirty="0" smtClean="0"/>
              <a:t>RWS Informatie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30000" y="1232255"/>
            <a:ext cx="10933200" cy="1069200"/>
          </a:xfrm>
        </p:spPr>
        <p:txBody>
          <a:bodyPr/>
          <a:lstStyle/>
          <a:p>
            <a:r>
              <a:rPr lang="nl-NL" dirty="0" smtClean="0"/>
              <a:t>Wide range of </a:t>
            </a:r>
            <a:r>
              <a:rPr lang="nl-NL" dirty="0" err="1" smtClean="0"/>
              <a:t>riverine</a:t>
            </a:r>
            <a:r>
              <a:rPr lang="nl-NL" dirty="0" smtClean="0"/>
              <a:t> </a:t>
            </a:r>
            <a:r>
              <a:rPr lang="nl-NL" dirty="0" err="1" smtClean="0"/>
              <a:t>fish</a:t>
            </a:r>
            <a:r>
              <a:rPr lang="nl-NL" dirty="0" smtClean="0"/>
              <a:t> species; </a:t>
            </a:r>
            <a:r>
              <a:rPr lang="nl-NL" dirty="0" err="1" smtClean="0"/>
              <a:t>all</a:t>
            </a:r>
            <a:r>
              <a:rPr lang="nl-NL" dirty="0" smtClean="0"/>
              <a:t> </a:t>
            </a:r>
            <a:r>
              <a:rPr lang="nl-NL" dirty="0" err="1" smtClean="0"/>
              <a:t>using</a:t>
            </a:r>
            <a:r>
              <a:rPr lang="nl-NL" dirty="0" smtClean="0"/>
              <a:t> different </a:t>
            </a:r>
            <a:r>
              <a:rPr lang="nl-NL" dirty="0" err="1" smtClean="0"/>
              <a:t>habitats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575" y="2173443"/>
            <a:ext cx="5534025" cy="4019550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200898" y="6187962"/>
            <a:ext cx="422449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dirty="0" smtClean="0"/>
              <a:t>From: Grift</a:t>
            </a:r>
            <a:r>
              <a:rPr lang="en-US" sz="1200" dirty="0"/>
              <a:t>, R.E. 2001. How fish benefit from floodplain restoration along the lower River Rhine. PhD Thesis, </a:t>
            </a:r>
            <a:r>
              <a:rPr lang="en-US" sz="1200" dirty="0" err="1"/>
              <a:t>Wageningen</a:t>
            </a:r>
            <a:r>
              <a:rPr lang="en-US" sz="1200" dirty="0"/>
              <a:t> University.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321723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5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nl-NL" dirty="0" smtClean="0"/>
              <a:t>RWS Informatie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Even </a:t>
            </a:r>
            <a:r>
              <a:rPr lang="nl-NL" dirty="0" err="1" smtClean="0"/>
              <a:t>daily</a:t>
            </a:r>
            <a:r>
              <a:rPr lang="nl-NL" dirty="0" smtClean="0"/>
              <a:t> </a:t>
            </a:r>
            <a:r>
              <a:rPr lang="nl-NL" dirty="0" err="1" smtClean="0"/>
              <a:t>migration</a:t>
            </a:r>
            <a:r>
              <a:rPr lang="nl-NL" dirty="0" smtClean="0"/>
              <a:t> of </a:t>
            </a:r>
            <a:r>
              <a:rPr lang="nl-NL" dirty="0" err="1" smtClean="0"/>
              <a:t>fish</a:t>
            </a:r>
            <a:r>
              <a:rPr lang="nl-NL" dirty="0" smtClean="0"/>
              <a:t>!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723" y="3244279"/>
            <a:ext cx="5497425" cy="278806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00" y="3262915"/>
            <a:ext cx="5577339" cy="2794372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200897" y="6187962"/>
            <a:ext cx="5633373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dirty="0" smtClean="0"/>
              <a:t>From: </a:t>
            </a:r>
            <a:r>
              <a:rPr lang="en-US" sz="1200" dirty="0" err="1" smtClean="0"/>
              <a:t>Collas</a:t>
            </a:r>
            <a:r>
              <a:rPr lang="en-US" sz="1200" dirty="0" smtClean="0"/>
              <a:t> et al. 2019. Sub-Daily </a:t>
            </a:r>
            <a:r>
              <a:rPr lang="en-US" sz="1200" dirty="0"/>
              <a:t>Temperature Heterogeneity in a Side Channel and the Influence on Habitat Suitability of </a:t>
            </a:r>
            <a:r>
              <a:rPr lang="nl-NL" sz="1200" dirty="0" err="1"/>
              <a:t>Freshwater</a:t>
            </a:r>
            <a:r>
              <a:rPr lang="nl-NL" sz="1200" dirty="0"/>
              <a:t> Fish</a:t>
            </a:r>
            <a:r>
              <a:rPr lang="nl-NL" sz="1200" dirty="0"/>
              <a:t>.</a:t>
            </a:r>
            <a:r>
              <a:rPr lang="fr-FR" sz="1200" dirty="0"/>
              <a:t> </a:t>
            </a:r>
            <a:r>
              <a:rPr lang="fr-FR" sz="1200" dirty="0" err="1"/>
              <a:t>Remote</a:t>
            </a:r>
            <a:r>
              <a:rPr lang="fr-FR" sz="1200" dirty="0"/>
              <a:t> Sens. 2019, 11, 2367; doi:10.3390/rs11202367</a:t>
            </a:r>
            <a:endParaRPr lang="nl-NL" sz="1200" dirty="0"/>
          </a:p>
        </p:txBody>
      </p:sp>
      <p:sp>
        <p:nvSpPr>
          <p:cNvPr id="9" name="Tekstvak 8"/>
          <p:cNvSpPr txBox="1"/>
          <p:nvPr/>
        </p:nvSpPr>
        <p:spPr>
          <a:xfrm>
            <a:off x="630000" y="2230095"/>
            <a:ext cx="10187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err="1" smtClean="0"/>
              <a:t>Gamerense</a:t>
            </a:r>
            <a:r>
              <a:rPr lang="nl-NL" sz="2400" dirty="0" smtClean="0"/>
              <a:t> Waard (Waal); Hot </a:t>
            </a:r>
            <a:r>
              <a:rPr lang="nl-NL" sz="2400" dirty="0" err="1" smtClean="0"/>
              <a:t>summer</a:t>
            </a:r>
            <a:r>
              <a:rPr lang="nl-NL" sz="2400" dirty="0" smtClean="0"/>
              <a:t> </a:t>
            </a:r>
            <a:r>
              <a:rPr lang="nl-NL" sz="2400" dirty="0" err="1" smtClean="0"/>
              <a:t>day</a:t>
            </a:r>
            <a:r>
              <a:rPr lang="nl-NL" sz="2400" dirty="0" smtClean="0"/>
              <a:t>; Water </a:t>
            </a:r>
            <a:r>
              <a:rPr lang="nl-NL" sz="2400" dirty="0" err="1" smtClean="0"/>
              <a:t>temperature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34470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6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nl-NL" dirty="0" smtClean="0"/>
              <a:t>RWS Informatie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30000" y="705480"/>
            <a:ext cx="10933200" cy="1069200"/>
          </a:xfrm>
        </p:spPr>
        <p:txBody>
          <a:bodyPr/>
          <a:lstStyle/>
          <a:p>
            <a:r>
              <a:rPr lang="nl-NL" dirty="0" err="1" smtClean="0"/>
              <a:t>Ecological</a:t>
            </a:r>
            <a:r>
              <a:rPr lang="nl-NL" dirty="0" smtClean="0"/>
              <a:t> </a:t>
            </a:r>
            <a:r>
              <a:rPr lang="nl-NL" dirty="0" err="1" smtClean="0"/>
              <a:t>suitability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770" y="1699533"/>
            <a:ext cx="4712926" cy="5032939"/>
          </a:xfrm>
          <a:prstGeom prst="rect">
            <a:avLst/>
          </a:prstGeom>
        </p:spPr>
      </p:pic>
      <p:pic>
        <p:nvPicPr>
          <p:cNvPr id="6" name="Tijdelijke aanduiding voor inhoud 5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649321" y="1699533"/>
            <a:ext cx="4807261" cy="5129826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2063895" y="1299423"/>
            <a:ext cx="18389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/>
              <a:t>Alien species</a:t>
            </a:r>
            <a:endParaRPr lang="nl-NL" sz="2000" dirty="0"/>
          </a:p>
        </p:txBody>
      </p:sp>
      <p:sp>
        <p:nvSpPr>
          <p:cNvPr id="9" name="Tekstvak 8"/>
          <p:cNvSpPr txBox="1"/>
          <p:nvPr/>
        </p:nvSpPr>
        <p:spPr>
          <a:xfrm>
            <a:off x="8173280" y="1240080"/>
            <a:ext cx="2029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/>
              <a:t>Native species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58173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943100" y="1942652"/>
            <a:ext cx="8507896" cy="4769520"/>
          </a:xfrm>
          <a:prstGeom prst="rect">
            <a:avLst/>
          </a:prstGeom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7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nl-NL" dirty="0" smtClean="0"/>
              <a:t>RWS Informatie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Fish </a:t>
            </a:r>
            <a:r>
              <a:rPr lang="nl-NL" dirty="0" err="1" smtClean="0"/>
              <a:t>density</a:t>
            </a:r>
            <a:r>
              <a:rPr lang="nl-NL" dirty="0" smtClean="0"/>
              <a:t> </a:t>
            </a:r>
            <a:r>
              <a:rPr lang="nl-NL" dirty="0" err="1" smtClean="0"/>
              <a:t>day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night</a:t>
            </a:r>
            <a:endParaRPr lang="nl-NL" dirty="0"/>
          </a:p>
        </p:txBody>
      </p:sp>
      <p:sp>
        <p:nvSpPr>
          <p:cNvPr id="2" name="Tekstvak 1"/>
          <p:cNvSpPr txBox="1"/>
          <p:nvPr/>
        </p:nvSpPr>
        <p:spPr>
          <a:xfrm>
            <a:off x="1345694" y="2027984"/>
            <a:ext cx="250074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dirty="0" err="1" smtClean="0"/>
              <a:t>Average</a:t>
            </a:r>
            <a:r>
              <a:rPr lang="nl-NL" dirty="0" smtClean="0"/>
              <a:t> </a:t>
            </a:r>
            <a:r>
              <a:rPr lang="nl-NL" dirty="0" err="1" smtClean="0"/>
              <a:t>fish</a:t>
            </a:r>
            <a:r>
              <a:rPr lang="nl-NL" dirty="0" smtClean="0"/>
              <a:t> </a:t>
            </a:r>
            <a:r>
              <a:rPr lang="nl-NL" sz="1600" dirty="0" err="1" smtClean="0"/>
              <a:t>density</a:t>
            </a:r>
            <a:r>
              <a:rPr lang="nl-NL" dirty="0" smtClean="0"/>
              <a:t> (no/100 m2)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479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5350" y="3812988"/>
            <a:ext cx="6234893" cy="2985377"/>
          </a:xfrm>
          <a:prstGeom prst="rect">
            <a:avLst/>
          </a:prstGeom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8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nl-NL" dirty="0" smtClean="0"/>
              <a:t>RWS Informatie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30000" y="1281950"/>
            <a:ext cx="10933200" cy="616424"/>
          </a:xfrm>
        </p:spPr>
        <p:txBody>
          <a:bodyPr/>
          <a:lstStyle/>
          <a:p>
            <a:r>
              <a:rPr lang="nl-NL" dirty="0" err="1" smtClean="0"/>
              <a:t>Very</a:t>
            </a:r>
            <a:r>
              <a:rPr lang="nl-NL" dirty="0" smtClean="0"/>
              <a:t> </a:t>
            </a:r>
            <a:r>
              <a:rPr lang="nl-NL" dirty="0" err="1" smtClean="0"/>
              <a:t>comprehensive</a:t>
            </a:r>
            <a:r>
              <a:rPr lang="nl-NL" dirty="0" smtClean="0"/>
              <a:t> research on </a:t>
            </a:r>
            <a:r>
              <a:rPr lang="nl-NL" dirty="0" err="1" smtClean="0"/>
              <a:t>juvenile</a:t>
            </a:r>
            <a:r>
              <a:rPr lang="nl-NL" dirty="0" smtClean="0"/>
              <a:t> </a:t>
            </a:r>
            <a:r>
              <a:rPr lang="nl-NL" dirty="0" err="1" smtClean="0"/>
              <a:t>fish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2314" y="1823604"/>
            <a:ext cx="7142193" cy="2829926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2166731" y="4616782"/>
            <a:ext cx="29588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dirty="0" smtClean="0"/>
              <a:t>Spiegelwaal; Nijmegen)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7323509" y="1806546"/>
            <a:ext cx="2319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Gamerense</a:t>
            </a:r>
            <a:r>
              <a:rPr lang="nl-NL" dirty="0" smtClean="0"/>
              <a:t> Waard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9829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b="12088"/>
          <a:stretch/>
        </p:blipFill>
        <p:spPr>
          <a:xfrm>
            <a:off x="1149578" y="14155"/>
            <a:ext cx="10103156" cy="3206124"/>
          </a:xfrm>
          <a:prstGeom prst="rect">
            <a:avLst/>
          </a:prstGeom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9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nl-NL" dirty="0" smtClean="0"/>
              <a:t>RWS informatie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138509" y="119071"/>
            <a:ext cx="4130843" cy="650370"/>
          </a:xfrm>
        </p:spPr>
        <p:txBody>
          <a:bodyPr>
            <a:normAutofit/>
          </a:bodyPr>
          <a:lstStyle/>
          <a:p>
            <a:r>
              <a:rPr lang="nl-NL" sz="2400" dirty="0" err="1" smtClean="0"/>
              <a:t>Barb</a:t>
            </a:r>
            <a:r>
              <a:rPr lang="nl-NL" sz="2400" dirty="0" smtClean="0"/>
              <a:t> </a:t>
            </a:r>
            <a:r>
              <a:rPr lang="nl-NL" sz="2400" dirty="0" err="1" smtClean="0"/>
              <a:t>Gamerense</a:t>
            </a:r>
            <a:r>
              <a:rPr lang="nl-NL" sz="2400" dirty="0" smtClean="0"/>
              <a:t> Waard</a:t>
            </a:r>
            <a:endParaRPr lang="nl-NL" sz="2400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578" y="3569670"/>
            <a:ext cx="10103156" cy="3159122"/>
          </a:xfrm>
          <a:prstGeom prst="rect">
            <a:avLst/>
          </a:prstGeom>
        </p:spPr>
      </p:pic>
      <p:sp>
        <p:nvSpPr>
          <p:cNvPr id="8" name="Titel 4"/>
          <p:cNvSpPr txBox="1">
            <a:spLocks/>
          </p:cNvSpPr>
          <p:nvPr/>
        </p:nvSpPr>
        <p:spPr>
          <a:xfrm>
            <a:off x="1394521" y="3739805"/>
            <a:ext cx="9955957" cy="68311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400" dirty="0" err="1" smtClean="0"/>
              <a:t>Chub</a:t>
            </a:r>
            <a:r>
              <a:rPr lang="nl-NL" sz="2400" dirty="0" smtClean="0"/>
              <a:t> (Kopvoorn) </a:t>
            </a:r>
            <a:r>
              <a:rPr lang="nl-NL" sz="2400" dirty="0" err="1" smtClean="0"/>
              <a:t>Afferdense</a:t>
            </a:r>
            <a:r>
              <a:rPr lang="nl-NL" sz="2400" dirty="0" smtClean="0"/>
              <a:t> en </a:t>
            </a:r>
            <a:r>
              <a:rPr lang="nl-NL" sz="2400" dirty="0" err="1" smtClean="0"/>
              <a:t>Deestse</a:t>
            </a:r>
            <a:r>
              <a:rPr lang="nl-NL" sz="2400" dirty="0" smtClean="0"/>
              <a:t> Waarden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583551542"/>
      </p:ext>
    </p:extLst>
  </p:cSld>
  <p:clrMapOvr>
    <a:masterClrMapping/>
  </p:clrMapOvr>
</p:sld>
</file>

<file path=ppt/theme/theme1.xml><?xml version="1.0" encoding="utf-8"?>
<a:theme xmlns:a="http://schemas.openxmlformats.org/drawingml/2006/main" name="RWS 16:9 EN">
  <a:themeElements>
    <a:clrScheme name="RWS">
      <a:dk1>
        <a:srgbClr val="000000"/>
      </a:dk1>
      <a:lt1>
        <a:srgbClr val="FFFFFF"/>
      </a:lt1>
      <a:dk2>
        <a:srgbClr val="007BC7"/>
      </a:dk2>
      <a:lt2>
        <a:srgbClr val="FFFFFF"/>
      </a:lt2>
      <a:accent1>
        <a:srgbClr val="007BC7"/>
      </a:accent1>
      <a:accent2>
        <a:srgbClr val="F9E11E"/>
      </a:accent2>
      <a:accent3>
        <a:srgbClr val="000000"/>
      </a:accent3>
      <a:accent4>
        <a:srgbClr val="007BC7"/>
      </a:accent4>
      <a:accent5>
        <a:srgbClr val="F9E11E"/>
      </a:accent5>
      <a:accent6>
        <a:srgbClr val="000000"/>
      </a:accent6>
      <a:hlink>
        <a:srgbClr val="007BC7"/>
      </a:hlink>
      <a:folHlink>
        <a:srgbClr val="007BC7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WS_PowerPoint_16x9_EN_v7 (002) [Read-Only]" id="{FA36DE69-01ED-4E2D-83D0-6A5A5B8C5BF4}" vid="{94B27564-5D96-426E-B72E-2BC4A4177C35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D86FEFAF0607448C51495521E0D57D" ma:contentTypeVersion="12" ma:contentTypeDescription="Een nieuw document maken." ma:contentTypeScope="" ma:versionID="250a4ae827e3c7e81750deb8bc423adf">
  <xsd:schema xmlns:xsd="http://www.w3.org/2001/XMLSchema" xmlns:xs="http://www.w3.org/2001/XMLSchema" xmlns:p="http://schemas.microsoft.com/office/2006/metadata/properties" xmlns:ns2="fc86bb77-584b-4984-af70-30a45eb47b14" xmlns:ns3="6c01b758-c2eb-4021-a43c-0bf76084f3c0" targetNamespace="http://schemas.microsoft.com/office/2006/metadata/properties" ma:root="true" ma:fieldsID="f2c40d7b925a6efd4b59ba2fc9b0d256" ns2:_="" ns3:_="">
    <xsd:import namespace="fc86bb77-584b-4984-af70-30a45eb47b14"/>
    <xsd:import namespace="6c01b758-c2eb-4021-a43c-0bf76084f3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86bb77-584b-4984-af70-30a45eb47b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01b758-c2eb-4021-a43c-0bf76084f3c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A36C881-314E-4997-8B9D-224800DD2F20}"/>
</file>

<file path=customXml/itemProps2.xml><?xml version="1.0" encoding="utf-8"?>
<ds:datastoreItem xmlns:ds="http://schemas.openxmlformats.org/officeDocument/2006/customXml" ds:itemID="{052761E8-15DB-49E4-A46A-6574001D2D05}"/>
</file>

<file path=customXml/itemProps3.xml><?xml version="1.0" encoding="utf-8"?>
<ds:datastoreItem xmlns:ds="http://schemas.openxmlformats.org/officeDocument/2006/customXml" ds:itemID="{16F4380A-7188-4B92-8C51-BFAFC9D2BFBE}"/>
</file>

<file path=docProps/app.xml><?xml version="1.0" encoding="utf-8"?>
<Properties xmlns="http://schemas.openxmlformats.org/officeDocument/2006/extended-properties" xmlns:vt="http://schemas.openxmlformats.org/officeDocument/2006/docPropsVTypes">
  <Template>Presentatie RWS 16X9 EN (1)</Template>
  <TotalTime>378</TotalTime>
  <Words>315</Words>
  <Application>Microsoft Office PowerPoint</Application>
  <PresentationFormat>Breedbeeld</PresentationFormat>
  <Paragraphs>51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Calibri</vt:lpstr>
      <vt:lpstr>Verdana</vt:lpstr>
      <vt:lpstr>Wingdings</vt:lpstr>
      <vt:lpstr>RWS 16:9 EN</vt:lpstr>
      <vt:lpstr>Fish Migration between River and Floodplain </vt:lpstr>
      <vt:lpstr>Comprehensive research on fish along the river Rhine</vt:lpstr>
      <vt:lpstr>Wide range of riverine fish species; all using different habitats</vt:lpstr>
      <vt:lpstr>Wide range of riverine fish species; all using different habitats</vt:lpstr>
      <vt:lpstr>Even daily migration of fish!</vt:lpstr>
      <vt:lpstr>Ecological suitability</vt:lpstr>
      <vt:lpstr>Fish density day and night</vt:lpstr>
      <vt:lpstr>Very comprehensive research on juvenile fish </vt:lpstr>
      <vt:lpstr>Barb Gamerense Waard</vt:lpstr>
      <vt:lpstr>Catfish (Europese meerval)</vt:lpstr>
      <vt:lpstr>Preparing an overview of available fish data Rhine Germany &amp; The Netherlands</vt:lpstr>
    </vt:vector>
  </TitlesOfParts>
  <Company>Rijkswaterstaat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Jans, Luc (ON)</dc:creator>
  <dc:description>Template by Orange Pepper_x000d_
2018</dc:description>
  <cp:lastModifiedBy>Jans, Luc (ON)</cp:lastModifiedBy>
  <cp:revision>19</cp:revision>
  <dcterms:created xsi:type="dcterms:W3CDTF">2021-03-01T11:12:18Z</dcterms:created>
  <dcterms:modified xsi:type="dcterms:W3CDTF">2021-03-02T14:02:37Z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0x01010077D86FEFAF0607448C51495521E0D57D</vt:lpwstr>
  </property>
</Properties>
</file>