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8" r:id="rId5"/>
    <p:sldId id="302" r:id="rId6"/>
    <p:sldId id="353" r:id="rId7"/>
    <p:sldId id="311" r:id="rId8"/>
    <p:sldId id="306" r:id="rId9"/>
    <p:sldId id="385" r:id="rId10"/>
    <p:sldId id="1524" r:id="rId11"/>
    <p:sldId id="1525" r:id="rId12"/>
    <p:sldId id="1526" r:id="rId13"/>
    <p:sldId id="1528" r:id="rId14"/>
    <p:sldId id="1529" r:id="rId15"/>
    <p:sldId id="1530" r:id="rId16"/>
    <p:sldId id="1531" r:id="rId17"/>
    <p:sldId id="1537" r:id="rId18"/>
    <p:sldId id="1538" r:id="rId19"/>
    <p:sldId id="1535" r:id="rId20"/>
    <p:sldId id="1532" r:id="rId21"/>
    <p:sldId id="1533" r:id="rId22"/>
    <p:sldId id="1534" r:id="rId23"/>
    <p:sldId id="360"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AF6C5-852C-48C5-BB00-494BA581976F}" v="678" dt="2021-03-03T10:06:46.52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1" autoAdjust="0"/>
    <p:restoredTop sz="69918" autoAdjust="0"/>
  </p:normalViewPr>
  <p:slideViewPr>
    <p:cSldViewPr snapToGrid="0">
      <p:cViewPr varScale="1">
        <p:scale>
          <a:sx n="79" d="100"/>
          <a:sy n="79" d="100"/>
        </p:scale>
        <p:origin x="1518" y="60"/>
      </p:cViewPr>
      <p:guideLst/>
    </p:cSldViewPr>
  </p:slideViewPr>
  <p:notesTextViewPr>
    <p:cViewPr>
      <p:scale>
        <a:sx n="3" d="2"/>
        <a:sy n="3" d="2"/>
      </p:scale>
      <p:origin x="0" y="0"/>
    </p:cViewPr>
  </p:notesTextViewPr>
  <p:sorterViewPr>
    <p:cViewPr>
      <p:scale>
        <a:sx n="150" d="100"/>
        <a:sy n="150" d="100"/>
      </p:scale>
      <p:origin x="0" y="-76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Houben" userId="635fb3ca-6aec-4873-bedc-907a984b5a02" providerId="ADAL" clId="{30FAF6C5-852C-48C5-BB00-494BA581976F}"/>
    <pc:docChg chg="undo custSel addSld delSld modSld">
      <pc:chgData name="Bram Houben" userId="635fb3ca-6aec-4873-bedc-907a984b5a02" providerId="ADAL" clId="{30FAF6C5-852C-48C5-BB00-494BA581976F}" dt="2021-03-03T10:06:46.521" v="816" actId="20577"/>
      <pc:docMkLst>
        <pc:docMk/>
      </pc:docMkLst>
      <pc:sldChg chg="del">
        <pc:chgData name="Bram Houben" userId="635fb3ca-6aec-4873-bedc-907a984b5a02" providerId="ADAL" clId="{30FAF6C5-852C-48C5-BB00-494BA581976F}" dt="2021-03-03T09:34:12.299" v="7" actId="47"/>
        <pc:sldMkLst>
          <pc:docMk/>
          <pc:sldMk cId="213727805" sldId="305"/>
        </pc:sldMkLst>
      </pc:sldChg>
      <pc:sldChg chg="add del">
        <pc:chgData name="Bram Houben" userId="635fb3ca-6aec-4873-bedc-907a984b5a02" providerId="ADAL" clId="{30FAF6C5-852C-48C5-BB00-494BA581976F}" dt="2021-03-03T09:52:27.180" v="737" actId="47"/>
        <pc:sldMkLst>
          <pc:docMk/>
          <pc:sldMk cId="1729203900" sldId="309"/>
        </pc:sldMkLst>
      </pc:sldChg>
      <pc:sldChg chg="add del">
        <pc:chgData name="Bram Houben" userId="635fb3ca-6aec-4873-bedc-907a984b5a02" providerId="ADAL" clId="{30FAF6C5-852C-48C5-BB00-494BA581976F}" dt="2021-03-03T09:37:33.854" v="19" actId="47"/>
        <pc:sldMkLst>
          <pc:docMk/>
          <pc:sldMk cId="1718607234" sldId="355"/>
        </pc:sldMkLst>
      </pc:sldChg>
      <pc:sldChg chg="add del">
        <pc:chgData name="Bram Houben" userId="635fb3ca-6aec-4873-bedc-907a984b5a02" providerId="ADAL" clId="{30FAF6C5-852C-48C5-BB00-494BA581976F}" dt="2021-03-03T09:28:58.178" v="1" actId="47"/>
        <pc:sldMkLst>
          <pc:docMk/>
          <pc:sldMk cId="1982420495" sldId="360"/>
        </pc:sldMkLst>
      </pc:sldChg>
      <pc:sldChg chg="del">
        <pc:chgData name="Bram Houben" userId="635fb3ca-6aec-4873-bedc-907a984b5a02" providerId="ADAL" clId="{30FAF6C5-852C-48C5-BB00-494BA581976F}" dt="2021-03-03T09:34:00.922" v="6" actId="47"/>
        <pc:sldMkLst>
          <pc:docMk/>
          <pc:sldMk cId="4135354729" sldId="365"/>
        </pc:sldMkLst>
      </pc:sldChg>
      <pc:sldChg chg="del">
        <pc:chgData name="Bram Houben" userId="635fb3ca-6aec-4873-bedc-907a984b5a02" providerId="ADAL" clId="{30FAF6C5-852C-48C5-BB00-494BA581976F}" dt="2021-03-03T09:55:27.069" v="759" actId="47"/>
        <pc:sldMkLst>
          <pc:docMk/>
          <pc:sldMk cId="541477646" sldId="372"/>
        </pc:sldMkLst>
      </pc:sldChg>
      <pc:sldChg chg="del">
        <pc:chgData name="Bram Houben" userId="635fb3ca-6aec-4873-bedc-907a984b5a02" providerId="ADAL" clId="{30FAF6C5-852C-48C5-BB00-494BA581976F}" dt="2021-03-03T09:54:35.579" v="758" actId="47"/>
        <pc:sldMkLst>
          <pc:docMk/>
          <pc:sldMk cId="0" sldId="1514"/>
        </pc:sldMkLst>
      </pc:sldChg>
      <pc:sldChg chg="modSp mod">
        <pc:chgData name="Bram Houben" userId="635fb3ca-6aec-4873-bedc-907a984b5a02" providerId="ADAL" clId="{30FAF6C5-852C-48C5-BB00-494BA581976F}" dt="2021-03-03T09:56:32.728" v="760" actId="14100"/>
        <pc:sldMkLst>
          <pc:docMk/>
          <pc:sldMk cId="178458430" sldId="1528"/>
        </pc:sldMkLst>
        <pc:picChg chg="mod">
          <ac:chgData name="Bram Houben" userId="635fb3ca-6aec-4873-bedc-907a984b5a02" providerId="ADAL" clId="{30FAF6C5-852C-48C5-BB00-494BA581976F}" dt="2021-03-03T09:56:32.728" v="760" actId="14100"/>
          <ac:picMkLst>
            <pc:docMk/>
            <pc:sldMk cId="178458430" sldId="1528"/>
            <ac:picMk id="7" creationId="{74A994C9-3686-C54D-A07D-46E541BA4EAF}"/>
          </ac:picMkLst>
        </pc:picChg>
      </pc:sldChg>
      <pc:sldChg chg="modSp mod">
        <pc:chgData name="Bram Houben" userId="635fb3ca-6aec-4873-bedc-907a984b5a02" providerId="ADAL" clId="{30FAF6C5-852C-48C5-BB00-494BA581976F}" dt="2021-03-03T09:57:09.003" v="785" actId="20577"/>
        <pc:sldMkLst>
          <pc:docMk/>
          <pc:sldMk cId="3036958448" sldId="1531"/>
        </pc:sldMkLst>
        <pc:spChg chg="mod">
          <ac:chgData name="Bram Houben" userId="635fb3ca-6aec-4873-bedc-907a984b5a02" providerId="ADAL" clId="{30FAF6C5-852C-48C5-BB00-494BA581976F}" dt="2021-03-03T09:57:03.272" v="776" actId="20577"/>
          <ac:spMkLst>
            <pc:docMk/>
            <pc:sldMk cId="3036958448" sldId="1531"/>
            <ac:spMk id="4" creationId="{D01210F8-0B35-1640-B25C-8C9773D5DEBC}"/>
          </ac:spMkLst>
        </pc:spChg>
        <pc:spChg chg="mod">
          <ac:chgData name="Bram Houben" userId="635fb3ca-6aec-4873-bedc-907a984b5a02" providerId="ADAL" clId="{30FAF6C5-852C-48C5-BB00-494BA581976F}" dt="2021-03-03T09:57:09.003" v="785" actId="20577"/>
          <ac:spMkLst>
            <pc:docMk/>
            <pc:sldMk cId="3036958448" sldId="1531"/>
            <ac:spMk id="5" creationId="{E7F20931-E503-9D4D-B8B7-16305F06A2EC}"/>
          </ac:spMkLst>
        </pc:spChg>
      </pc:sldChg>
      <pc:sldChg chg="addSp delSp modSp mod">
        <pc:chgData name="Bram Houben" userId="635fb3ca-6aec-4873-bedc-907a984b5a02" providerId="ADAL" clId="{30FAF6C5-852C-48C5-BB00-494BA581976F}" dt="2021-03-03T09:57:28.062" v="788" actId="20577"/>
        <pc:sldMkLst>
          <pc:docMk/>
          <pc:sldMk cId="4174931366" sldId="1532"/>
        </pc:sldMkLst>
        <pc:spChg chg="mod">
          <ac:chgData name="Bram Houben" userId="635fb3ca-6aec-4873-bedc-907a984b5a02" providerId="ADAL" clId="{30FAF6C5-852C-48C5-BB00-494BA581976F}" dt="2021-03-03T09:57:28.062" v="788" actId="20577"/>
          <ac:spMkLst>
            <pc:docMk/>
            <pc:sldMk cId="4174931366" sldId="1532"/>
            <ac:spMk id="5" creationId="{E7F20931-E503-9D4D-B8B7-16305F06A2EC}"/>
          </ac:spMkLst>
        </pc:spChg>
        <pc:spChg chg="mod">
          <ac:chgData name="Bram Houben" userId="635fb3ca-6aec-4873-bedc-907a984b5a02" providerId="ADAL" clId="{30FAF6C5-852C-48C5-BB00-494BA581976F}" dt="2021-03-03T09:53:45.909" v="744" actId="1076"/>
          <ac:spMkLst>
            <pc:docMk/>
            <pc:sldMk cId="4174931366" sldId="1532"/>
            <ac:spMk id="7" creationId="{B9DC91AC-6E3D-F146-8828-97086F0B5319}"/>
          </ac:spMkLst>
        </pc:spChg>
        <pc:picChg chg="add mod ord modCrop">
          <ac:chgData name="Bram Houben" userId="635fb3ca-6aec-4873-bedc-907a984b5a02" providerId="ADAL" clId="{30FAF6C5-852C-48C5-BB00-494BA581976F}" dt="2021-03-03T09:54:30.593" v="756" actId="1076"/>
          <ac:picMkLst>
            <pc:docMk/>
            <pc:sldMk cId="4174931366" sldId="1532"/>
            <ac:picMk id="8" creationId="{680D117E-78E3-443B-8F27-2A5FB92AA2EF}"/>
          </ac:picMkLst>
        </pc:picChg>
        <pc:picChg chg="mod">
          <ac:chgData name="Bram Houben" userId="635fb3ca-6aec-4873-bedc-907a984b5a02" providerId="ADAL" clId="{30FAF6C5-852C-48C5-BB00-494BA581976F}" dt="2021-03-03T09:54:31.130" v="757" actId="1076"/>
          <ac:picMkLst>
            <pc:docMk/>
            <pc:sldMk cId="4174931366" sldId="1532"/>
            <ac:picMk id="10" creationId="{DEBE751E-3963-D44A-82C4-9CB07B2A9D1E}"/>
          </ac:picMkLst>
        </pc:picChg>
        <pc:picChg chg="del">
          <ac:chgData name="Bram Houben" userId="635fb3ca-6aec-4873-bedc-907a984b5a02" providerId="ADAL" clId="{30FAF6C5-852C-48C5-BB00-494BA581976F}" dt="2021-03-03T09:51:21.835" v="732" actId="478"/>
          <ac:picMkLst>
            <pc:docMk/>
            <pc:sldMk cId="4174931366" sldId="1532"/>
            <ac:picMk id="11" creationId="{BAAC7049-D0B6-494F-AC44-6C50E5F6BA4E}"/>
          </ac:picMkLst>
        </pc:picChg>
      </pc:sldChg>
      <pc:sldChg chg="addSp delSp modSp new mod modAnim modNotesTx">
        <pc:chgData name="Bram Houben" userId="635fb3ca-6aec-4873-bedc-907a984b5a02" providerId="ADAL" clId="{30FAF6C5-852C-48C5-BB00-494BA581976F}" dt="2021-03-03T10:06:29.453" v="815"/>
        <pc:sldMkLst>
          <pc:docMk/>
          <pc:sldMk cId="2186116143" sldId="1535"/>
        </pc:sldMkLst>
        <pc:spChg chg="del">
          <ac:chgData name="Bram Houben" userId="635fb3ca-6aec-4873-bedc-907a984b5a02" providerId="ADAL" clId="{30FAF6C5-852C-48C5-BB00-494BA581976F}" dt="2021-03-03T09:38:59.079" v="33" actId="478"/>
          <ac:spMkLst>
            <pc:docMk/>
            <pc:sldMk cId="2186116143" sldId="1535"/>
            <ac:spMk id="2" creationId="{0E2F644F-602C-4958-9674-7027C4DD9955}"/>
          </ac:spMkLst>
        </pc:spChg>
        <pc:spChg chg="del">
          <ac:chgData name="Bram Houben" userId="635fb3ca-6aec-4873-bedc-907a984b5a02" providerId="ADAL" clId="{30FAF6C5-852C-48C5-BB00-494BA581976F}" dt="2021-03-03T09:38:40.178" v="29"/>
          <ac:spMkLst>
            <pc:docMk/>
            <pc:sldMk cId="2186116143" sldId="1535"/>
            <ac:spMk id="3" creationId="{D0A1944F-B77F-479D-88C7-566F89AA5288}"/>
          </ac:spMkLst>
        </pc:spChg>
        <pc:spChg chg="add mod">
          <ac:chgData name="Bram Houben" userId="635fb3ca-6aec-4873-bedc-907a984b5a02" providerId="ADAL" clId="{30FAF6C5-852C-48C5-BB00-494BA581976F}" dt="2021-03-03T10:06:22.915" v="813"/>
          <ac:spMkLst>
            <pc:docMk/>
            <pc:sldMk cId="2186116143" sldId="1535"/>
            <ac:spMk id="6" creationId="{52E24062-C68B-4BEC-A18F-DBF2A74C2E00}"/>
          </ac:spMkLst>
        </pc:spChg>
        <pc:spChg chg="add mod">
          <ac:chgData name="Bram Houben" userId="635fb3ca-6aec-4873-bedc-907a984b5a02" providerId="ADAL" clId="{30FAF6C5-852C-48C5-BB00-494BA581976F}" dt="2021-03-03T10:04:49.708" v="798" actId="113"/>
          <ac:spMkLst>
            <pc:docMk/>
            <pc:sldMk cId="2186116143" sldId="1535"/>
            <ac:spMk id="7" creationId="{E5228E1B-BE83-4598-AD8B-2B1914C18F85}"/>
          </ac:spMkLst>
        </pc:spChg>
        <pc:picChg chg="add mod">
          <ac:chgData name="Bram Houben" userId="635fb3ca-6aec-4873-bedc-907a984b5a02" providerId="ADAL" clId="{30FAF6C5-852C-48C5-BB00-494BA581976F}" dt="2021-03-03T09:47:02.152" v="551" actId="14100"/>
          <ac:picMkLst>
            <pc:docMk/>
            <pc:sldMk cId="2186116143" sldId="1535"/>
            <ac:picMk id="4" creationId="{27C33305-237D-4B7D-AEF7-B469C028BBD0}"/>
          </ac:picMkLst>
        </pc:picChg>
        <pc:picChg chg="add mod">
          <ac:chgData name="Bram Houben" userId="635fb3ca-6aec-4873-bedc-907a984b5a02" providerId="ADAL" clId="{30FAF6C5-852C-48C5-BB00-494BA581976F}" dt="2021-03-03T09:52:37.401" v="738" actId="1076"/>
          <ac:picMkLst>
            <pc:docMk/>
            <pc:sldMk cId="2186116143" sldId="1535"/>
            <ac:picMk id="5" creationId="{38276681-E1F1-44A4-B141-72EBF4875F13}"/>
          </ac:picMkLst>
        </pc:picChg>
      </pc:sldChg>
      <pc:sldChg chg="new del">
        <pc:chgData name="Bram Houben" userId="635fb3ca-6aec-4873-bedc-907a984b5a02" providerId="ADAL" clId="{30FAF6C5-852C-48C5-BB00-494BA581976F}" dt="2021-03-03T09:50:40.410" v="720" actId="47"/>
        <pc:sldMkLst>
          <pc:docMk/>
          <pc:sldMk cId="376037462" sldId="1536"/>
        </pc:sldMkLst>
      </pc:sldChg>
      <pc:sldChg chg="addSp delSp modSp add mod modAnim">
        <pc:chgData name="Bram Houben" userId="635fb3ca-6aec-4873-bedc-907a984b5a02" providerId="ADAL" clId="{30FAF6C5-852C-48C5-BB00-494BA581976F}" dt="2021-03-03T10:06:46.521" v="816" actId="20577"/>
        <pc:sldMkLst>
          <pc:docMk/>
          <pc:sldMk cId="1630169762" sldId="1537"/>
        </pc:sldMkLst>
        <pc:spChg chg="mod">
          <ac:chgData name="Bram Houben" userId="635fb3ca-6aec-4873-bedc-907a984b5a02" providerId="ADAL" clId="{30FAF6C5-852C-48C5-BB00-494BA581976F}" dt="2021-03-03T09:57:15.806" v="786"/>
          <ac:spMkLst>
            <pc:docMk/>
            <pc:sldMk cId="1630169762" sldId="1537"/>
            <ac:spMk id="5" creationId="{E7F20931-E503-9D4D-B8B7-16305F06A2EC}"/>
          </ac:spMkLst>
        </pc:spChg>
        <pc:spChg chg="add mod">
          <ac:chgData name="Bram Houben" userId="635fb3ca-6aec-4873-bedc-907a984b5a02" providerId="ADAL" clId="{30FAF6C5-852C-48C5-BB00-494BA581976F}" dt="2021-03-03T09:37:20.536" v="16" actId="1076"/>
          <ac:spMkLst>
            <pc:docMk/>
            <pc:sldMk cId="1630169762" sldId="1537"/>
            <ac:spMk id="7" creationId="{182F8E26-C3B4-4D8F-88D6-46E43F50136D}"/>
          </ac:spMkLst>
        </pc:spChg>
        <pc:spChg chg="add mod">
          <ac:chgData name="Bram Houben" userId="635fb3ca-6aec-4873-bedc-907a984b5a02" providerId="ADAL" clId="{30FAF6C5-852C-48C5-BB00-494BA581976F}" dt="2021-03-03T10:06:46.521" v="816" actId="20577"/>
          <ac:spMkLst>
            <pc:docMk/>
            <pc:sldMk cId="1630169762" sldId="1537"/>
            <ac:spMk id="11" creationId="{16620E29-D847-49D0-BF70-4317A721C2E8}"/>
          </ac:spMkLst>
        </pc:spChg>
        <pc:graphicFrameChg chg="add mod">
          <ac:chgData name="Bram Houben" userId="635fb3ca-6aec-4873-bedc-907a984b5a02" providerId="ADAL" clId="{30FAF6C5-852C-48C5-BB00-494BA581976F}" dt="2021-03-03T09:37:07.854" v="12"/>
          <ac:graphicFrameMkLst>
            <pc:docMk/>
            <pc:sldMk cId="1630169762" sldId="1537"/>
            <ac:graphicFrameMk id="10" creationId="{516A6EC5-2944-473C-9333-4018EE338E6F}"/>
          </ac:graphicFrameMkLst>
        </pc:graphicFrameChg>
        <pc:picChg chg="del">
          <ac:chgData name="Bram Houben" userId="635fb3ca-6aec-4873-bedc-907a984b5a02" providerId="ADAL" clId="{30FAF6C5-852C-48C5-BB00-494BA581976F}" dt="2021-03-03T09:36:49.900" v="11" actId="478"/>
          <ac:picMkLst>
            <pc:docMk/>
            <pc:sldMk cId="1630169762" sldId="1537"/>
            <ac:picMk id="8" creationId="{A92E6234-9719-7A49-BDD2-28B95FC746C0}"/>
          </ac:picMkLst>
        </pc:picChg>
        <pc:picChg chg="del">
          <ac:chgData name="Bram Houben" userId="635fb3ca-6aec-4873-bedc-907a984b5a02" providerId="ADAL" clId="{30FAF6C5-852C-48C5-BB00-494BA581976F}" dt="2021-03-03T09:36:49.256" v="10" actId="478"/>
          <ac:picMkLst>
            <pc:docMk/>
            <pc:sldMk cId="1630169762" sldId="1537"/>
            <ac:picMk id="9" creationId="{A4D4121D-A54E-3645-A6DA-0603A9B5EA1F}"/>
          </ac:picMkLst>
        </pc:picChg>
        <pc:picChg chg="add mod">
          <ac:chgData name="Bram Houben" userId="635fb3ca-6aec-4873-bedc-907a984b5a02" providerId="ADAL" clId="{30FAF6C5-852C-48C5-BB00-494BA581976F}" dt="2021-03-03T09:37:22.223" v="17" actId="1076"/>
          <ac:picMkLst>
            <pc:docMk/>
            <pc:sldMk cId="1630169762" sldId="1537"/>
            <ac:picMk id="12" creationId="{854DF913-F1AF-4FAC-86D0-7AA0E4FEDC30}"/>
          </ac:picMkLst>
        </pc:picChg>
      </pc:sldChg>
      <pc:sldChg chg="addSp delSp modSp add mod modAnim modNotesTx">
        <pc:chgData name="Bram Houben" userId="635fb3ca-6aec-4873-bedc-907a984b5a02" providerId="ADAL" clId="{30FAF6C5-852C-48C5-BB00-494BA581976F}" dt="2021-03-03T10:05:22.964" v="801"/>
        <pc:sldMkLst>
          <pc:docMk/>
          <pc:sldMk cId="1090528460" sldId="1538"/>
        </pc:sldMkLst>
        <pc:spChg chg="add mod">
          <ac:chgData name="Bram Houben" userId="635fb3ca-6aec-4873-bedc-907a984b5a02" providerId="ADAL" clId="{30FAF6C5-852C-48C5-BB00-494BA581976F}" dt="2021-03-03T10:03:33.499" v="791" actId="20577"/>
          <ac:spMkLst>
            <pc:docMk/>
            <pc:sldMk cId="1090528460" sldId="1538"/>
            <ac:spMk id="10" creationId="{444B5CFF-8771-4A08-90C5-C6E785EF6CB9}"/>
          </ac:spMkLst>
        </pc:spChg>
        <pc:picChg chg="add mod">
          <ac:chgData name="Bram Houben" userId="635fb3ca-6aec-4873-bedc-907a984b5a02" providerId="ADAL" clId="{30FAF6C5-852C-48C5-BB00-494BA581976F}" dt="2021-03-03T09:50:28.025" v="719" actId="14100"/>
          <ac:picMkLst>
            <pc:docMk/>
            <pc:sldMk cId="1090528460" sldId="1538"/>
            <ac:picMk id="7" creationId="{CCA81545-8F5C-4AE1-8CAE-2490CDEC5FB7}"/>
          </ac:picMkLst>
        </pc:picChg>
        <pc:picChg chg="del">
          <ac:chgData name="Bram Houben" userId="635fb3ca-6aec-4873-bedc-907a984b5a02" providerId="ADAL" clId="{30FAF6C5-852C-48C5-BB00-494BA581976F}" dt="2021-03-03T09:37:45.370" v="21" actId="478"/>
          <ac:picMkLst>
            <pc:docMk/>
            <pc:sldMk cId="1090528460" sldId="1538"/>
            <ac:picMk id="8" creationId="{A92E6234-9719-7A49-BDD2-28B95FC746C0}"/>
          </ac:picMkLst>
        </pc:picChg>
        <pc:picChg chg="del">
          <ac:chgData name="Bram Houben" userId="635fb3ca-6aec-4873-bedc-907a984b5a02" providerId="ADAL" clId="{30FAF6C5-852C-48C5-BB00-494BA581976F}" dt="2021-03-03T09:37:43.688" v="20" actId="478"/>
          <ac:picMkLst>
            <pc:docMk/>
            <pc:sldMk cId="1090528460" sldId="1538"/>
            <ac:picMk id="9" creationId="{A4D4121D-A54E-3645-A6DA-0603A9B5EA1F}"/>
          </ac:picMkLst>
        </pc:picChg>
      </pc:sldChg>
      <pc:sldMasterChg chg="delSldLayout">
        <pc:chgData name="Bram Houben" userId="635fb3ca-6aec-4873-bedc-907a984b5a02" providerId="ADAL" clId="{30FAF6C5-852C-48C5-BB00-494BA581976F}" dt="2021-03-03T09:54:35.579" v="758" actId="47"/>
        <pc:sldMasterMkLst>
          <pc:docMk/>
          <pc:sldMasterMk cId="4279594636" sldId="2147483648"/>
        </pc:sldMasterMkLst>
        <pc:sldLayoutChg chg="del">
          <pc:chgData name="Bram Houben" userId="635fb3ca-6aec-4873-bedc-907a984b5a02" providerId="ADAL" clId="{30FAF6C5-852C-48C5-BB00-494BA581976F}" dt="2021-03-03T09:34:12.299" v="7" actId="47"/>
          <pc:sldLayoutMkLst>
            <pc:docMk/>
            <pc:sldMasterMk cId="4279594636" sldId="2147483648"/>
            <pc:sldLayoutMk cId="1712942865" sldId="2147483661"/>
          </pc:sldLayoutMkLst>
        </pc:sldLayoutChg>
        <pc:sldLayoutChg chg="del">
          <pc:chgData name="Bram Houben" userId="635fb3ca-6aec-4873-bedc-907a984b5a02" providerId="ADAL" clId="{30FAF6C5-852C-48C5-BB00-494BA581976F}" dt="2021-03-03T09:54:35.579" v="758" actId="47"/>
          <pc:sldLayoutMkLst>
            <pc:docMk/>
            <pc:sldMasterMk cId="4279594636" sldId="2147483648"/>
            <pc:sldLayoutMk cId="3062040387"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8FE63-A0EF-482E-9479-A1B2BA3E92BC}" type="datetimeFigureOut">
              <a:rPr lang="nl-NL" smtClean="0"/>
              <a:t>3-3-2021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F91AD-9436-49B1-969D-8BE509E11C8A}" type="slidenum">
              <a:rPr lang="nl-NL" smtClean="0"/>
              <a:t>‹nr.›</a:t>
            </a:fld>
            <a:endParaRPr lang="nl-NL"/>
          </a:p>
        </p:txBody>
      </p:sp>
    </p:spTree>
    <p:extLst>
      <p:ext uri="{BB962C8B-B14F-4D97-AF65-F5344CB8AC3E}">
        <p14:creationId xmlns:p14="http://schemas.microsoft.com/office/powerpoint/2010/main" val="4047787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D874CEB8-1783-4083-BCD6-6A7246EA8105}" type="slidenum">
              <a:rPr lang="nl-NL" smtClean="0"/>
              <a:pPr/>
              <a:t>2</a:t>
            </a:fld>
            <a:endParaRPr lang="nl-NL"/>
          </a:p>
        </p:txBody>
      </p:sp>
    </p:spTree>
    <p:extLst>
      <p:ext uri="{BB962C8B-B14F-4D97-AF65-F5344CB8AC3E}">
        <p14:creationId xmlns:p14="http://schemas.microsoft.com/office/powerpoint/2010/main" val="276376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13</a:t>
            </a:fld>
            <a:endParaRPr lang="nl-NL"/>
          </a:p>
        </p:txBody>
      </p:sp>
    </p:spTree>
    <p:extLst>
      <p:ext uri="{BB962C8B-B14F-4D97-AF65-F5344CB8AC3E}">
        <p14:creationId xmlns:p14="http://schemas.microsoft.com/office/powerpoint/2010/main" val="2226783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14</a:t>
            </a:fld>
            <a:endParaRPr lang="nl-NL"/>
          </a:p>
        </p:txBody>
      </p:sp>
    </p:spTree>
    <p:extLst>
      <p:ext uri="{BB962C8B-B14F-4D97-AF65-F5344CB8AC3E}">
        <p14:creationId xmlns:p14="http://schemas.microsoft.com/office/powerpoint/2010/main" val="362706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De belangrijkste voedselorganismen zijn:</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Annelida</a:t>
            </a:r>
            <a:r>
              <a:rPr lang="nl-NL" sz="1800" dirty="0">
                <a:effectLst/>
                <a:latin typeface="Calibri" panose="020F0502020204030204" pitchFamily="34" charset="0"/>
                <a:ea typeface="Calibri" panose="020F0502020204030204" pitchFamily="34" charset="0"/>
                <a:cs typeface="Arial" panose="020B0604020202020204" pitchFamily="34" charset="0"/>
              </a:rPr>
              <a:t> (ringwormen) uit de klasse </a:t>
            </a:r>
            <a:r>
              <a:rPr lang="nl-NL" sz="1800" dirty="0" err="1">
                <a:effectLst/>
                <a:latin typeface="Calibri" panose="020F0502020204030204" pitchFamily="34" charset="0"/>
                <a:ea typeface="Calibri" panose="020F0502020204030204" pitchFamily="34" charset="0"/>
                <a:cs typeface="Arial" panose="020B0604020202020204" pitchFamily="34" charset="0"/>
              </a:rPr>
              <a:t>Polychaeta</a:t>
            </a: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veelborstelwormen</a:t>
            </a:r>
            <a:r>
              <a:rPr lang="nl-NL" sz="1800" dirty="0">
                <a:effectLst/>
                <a:latin typeface="Calibri" panose="020F0502020204030204" pitchFamily="34" charset="0"/>
                <a:ea typeface="Calibri" panose="020F0502020204030204" pitchFamily="34" charset="0"/>
                <a:cs typeface="Arial" panose="020B0604020202020204" pitchFamily="34" charset="0"/>
              </a:rPr>
              <a:t>);</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Annelida</a:t>
            </a:r>
            <a:r>
              <a:rPr lang="nl-NL" sz="1800" dirty="0">
                <a:effectLst/>
                <a:latin typeface="Calibri" panose="020F0502020204030204" pitchFamily="34" charset="0"/>
                <a:ea typeface="Calibri" panose="020F0502020204030204" pitchFamily="34" charset="0"/>
                <a:cs typeface="Arial" panose="020B0604020202020204" pitchFamily="34" charset="0"/>
              </a:rPr>
              <a:t> (ringwormen) uit de onderklasse </a:t>
            </a:r>
            <a:r>
              <a:rPr lang="nl-NL" sz="1800" dirty="0" err="1">
                <a:effectLst/>
                <a:latin typeface="Calibri" panose="020F0502020204030204" pitchFamily="34" charset="0"/>
                <a:ea typeface="Calibri" panose="020F0502020204030204" pitchFamily="34" charset="0"/>
                <a:cs typeface="Arial" panose="020B0604020202020204" pitchFamily="34" charset="0"/>
              </a:rPr>
              <a:t>Oligochaeta</a:t>
            </a:r>
            <a:r>
              <a:rPr lang="nl-NL" sz="1800" dirty="0">
                <a:effectLst/>
                <a:latin typeface="Calibri" panose="020F0502020204030204" pitchFamily="34" charset="0"/>
                <a:ea typeface="Calibri" panose="020F0502020204030204" pitchFamily="34" charset="0"/>
                <a:cs typeface="Arial" panose="020B0604020202020204" pitchFamily="34" charset="0"/>
              </a:rPr>
              <a:t> (borstelwormen);</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Crustacea</a:t>
            </a:r>
            <a:r>
              <a:rPr lang="nl-NL" sz="1800" dirty="0">
                <a:effectLst/>
                <a:latin typeface="Calibri" panose="020F0502020204030204" pitchFamily="34" charset="0"/>
                <a:ea typeface="Calibri" panose="020F0502020204030204" pitchFamily="34" charset="0"/>
                <a:cs typeface="Arial" panose="020B0604020202020204" pitchFamily="34" charset="0"/>
              </a:rPr>
              <a:t> (kleinere kreeftachtigen) uit de orden </a:t>
            </a:r>
            <a:r>
              <a:rPr lang="nl-NL" sz="1800" dirty="0" err="1">
                <a:effectLst/>
                <a:latin typeface="Calibri" panose="020F0502020204030204" pitchFamily="34" charset="0"/>
                <a:ea typeface="Calibri" panose="020F0502020204030204" pitchFamily="34" charset="0"/>
                <a:cs typeface="Arial" panose="020B0604020202020204" pitchFamily="34" charset="0"/>
              </a:rPr>
              <a:t>Decapoda</a:t>
            </a:r>
            <a:r>
              <a:rPr lang="nl-NL" sz="1800" dirty="0">
                <a:effectLst/>
                <a:latin typeface="Calibri" panose="020F0502020204030204" pitchFamily="34" charset="0"/>
                <a:ea typeface="Calibri" panose="020F0502020204030204" pitchFamily="34" charset="0"/>
                <a:cs typeface="Arial" panose="020B0604020202020204" pitchFamily="34" charset="0"/>
              </a:rPr>
              <a:t> (garnalen, krabben), </a:t>
            </a:r>
            <a:r>
              <a:rPr lang="nl-NL" sz="1800" dirty="0" err="1">
                <a:effectLst/>
                <a:latin typeface="Calibri" panose="020F0502020204030204" pitchFamily="34" charset="0"/>
                <a:ea typeface="Calibri" panose="020F0502020204030204" pitchFamily="34" charset="0"/>
                <a:cs typeface="Arial" panose="020B0604020202020204" pitchFamily="34" charset="0"/>
              </a:rPr>
              <a:t>Isopoda</a:t>
            </a:r>
            <a:r>
              <a:rPr lang="nl-NL" sz="1800" dirty="0">
                <a:effectLst/>
                <a:latin typeface="Calibri" panose="020F0502020204030204" pitchFamily="34" charset="0"/>
                <a:ea typeface="Calibri" panose="020F0502020204030204" pitchFamily="34" charset="0"/>
                <a:cs typeface="Arial" panose="020B0604020202020204" pitchFamily="34" charset="0"/>
              </a:rPr>
              <a:t> (pissebedden), </a:t>
            </a:r>
            <a:r>
              <a:rPr lang="nl-NL" sz="1800" dirty="0" err="1">
                <a:effectLst/>
                <a:latin typeface="Calibri" panose="020F0502020204030204" pitchFamily="34" charset="0"/>
                <a:ea typeface="Calibri" panose="020F0502020204030204" pitchFamily="34" charset="0"/>
                <a:cs typeface="Arial" panose="020B0604020202020204" pitchFamily="34" charset="0"/>
              </a:rPr>
              <a:t>Amphipoda</a:t>
            </a: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vlokreeften</a:t>
            </a:r>
            <a:r>
              <a:rPr lang="nl-NL" sz="1800" dirty="0">
                <a:effectLst/>
                <a:latin typeface="Calibri" panose="020F0502020204030204" pitchFamily="34" charset="0"/>
                <a:ea typeface="Calibri" panose="020F0502020204030204" pitchFamily="34" charset="0"/>
                <a:cs typeface="Arial" panose="020B0604020202020204" pitchFamily="34" charset="0"/>
              </a:rPr>
              <a:t>) en </a:t>
            </a:r>
            <a:r>
              <a:rPr lang="nl-NL" sz="1800" dirty="0" err="1">
                <a:effectLst/>
                <a:latin typeface="Calibri" panose="020F0502020204030204" pitchFamily="34" charset="0"/>
                <a:ea typeface="Calibri" panose="020F0502020204030204" pitchFamily="34" charset="0"/>
                <a:cs typeface="Arial" panose="020B0604020202020204" pitchFamily="34" charset="0"/>
              </a:rPr>
              <a:t>Mysida</a:t>
            </a:r>
            <a:r>
              <a:rPr lang="nl-NL" sz="1800" dirty="0">
                <a:effectLst/>
                <a:latin typeface="Calibri" panose="020F0502020204030204" pitchFamily="34" charset="0"/>
                <a:ea typeface="Calibri" panose="020F0502020204030204" pitchFamily="34" charset="0"/>
                <a:cs typeface="Arial" panose="020B0604020202020204" pitchFamily="34" charset="0"/>
              </a:rPr>
              <a:t> (aasgarnalen);</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Crustacea</a:t>
            </a:r>
            <a:r>
              <a:rPr lang="nl-NL" sz="1800" dirty="0">
                <a:effectLst/>
                <a:latin typeface="Calibri" panose="020F0502020204030204" pitchFamily="34" charset="0"/>
                <a:ea typeface="Calibri" panose="020F0502020204030204" pitchFamily="34" charset="0"/>
                <a:cs typeface="Arial" panose="020B0604020202020204" pitchFamily="34" charset="0"/>
              </a:rPr>
              <a:t> (kleinere kreeftachtigen) uit de </a:t>
            </a:r>
            <a:r>
              <a:rPr lang="nl-NL" sz="1800" dirty="0" err="1">
                <a:effectLst/>
                <a:latin typeface="Calibri" panose="020F0502020204030204" pitchFamily="34" charset="0"/>
                <a:ea typeface="Calibri" panose="020F0502020204030204" pitchFamily="34" charset="0"/>
                <a:cs typeface="Arial" panose="020B0604020202020204" pitchFamily="34" charset="0"/>
              </a:rPr>
              <a:t>onderorde</a:t>
            </a:r>
            <a:r>
              <a:rPr lang="nl-NL" sz="1800" dirty="0">
                <a:effectLst/>
                <a:latin typeface="Calibri" panose="020F0502020204030204" pitchFamily="34" charset="0"/>
                <a:ea typeface="Calibri" panose="020F0502020204030204" pitchFamily="34" charset="0"/>
                <a:cs typeface="Arial" panose="020B0604020202020204" pitchFamily="34" charset="0"/>
              </a:rPr>
              <a:t> </a:t>
            </a:r>
            <a:r>
              <a:rPr lang="nl-NL" sz="1800" dirty="0" err="1">
                <a:effectLst/>
                <a:latin typeface="Calibri" panose="020F0502020204030204" pitchFamily="34" charset="0"/>
                <a:ea typeface="Calibri" panose="020F0502020204030204" pitchFamily="34" charset="0"/>
                <a:cs typeface="Arial" panose="020B0604020202020204" pitchFamily="34" charset="0"/>
              </a:rPr>
              <a:t>Copepoda</a:t>
            </a:r>
            <a:r>
              <a:rPr lang="nl-NL" sz="1800" dirty="0">
                <a:effectLst/>
                <a:latin typeface="Calibri" panose="020F0502020204030204" pitchFamily="34" charset="0"/>
                <a:ea typeface="Calibri" panose="020F0502020204030204" pitchFamily="34" charset="0"/>
                <a:cs typeface="Arial" panose="020B0604020202020204" pitchFamily="34" charset="0"/>
              </a:rPr>
              <a:t> (eenoogkreeftjes);</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 Insecta (insecten(larven)) o.a. uit de familie </a:t>
            </a:r>
            <a:r>
              <a:rPr lang="nl-NL" sz="1800" dirty="0" err="1">
                <a:effectLst/>
                <a:latin typeface="Calibri" panose="020F0502020204030204" pitchFamily="34" charset="0"/>
                <a:ea typeface="Calibri" panose="020F0502020204030204" pitchFamily="34" charset="0"/>
                <a:cs typeface="Arial" panose="020B0604020202020204" pitchFamily="34" charset="0"/>
              </a:rPr>
              <a:t>Chironomidae</a:t>
            </a:r>
            <a:r>
              <a:rPr lang="nl-NL" sz="1800" dirty="0">
                <a:effectLst/>
                <a:latin typeface="Calibri" panose="020F0502020204030204" pitchFamily="34" charset="0"/>
                <a:ea typeface="Calibri" panose="020F0502020204030204" pitchFamily="34" charset="0"/>
                <a:cs typeface="Arial" panose="020B0604020202020204" pitchFamily="34" charset="0"/>
              </a:rPr>
              <a:t> (muggenlarven);</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 Nematoden (rondwormen).</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Met name de wat oudere exemplaren van juveniele steur (vanaf ca. 6 maanden) voeden zich ook met</a:t>
            </a:r>
          </a:p>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weekdieren en kleine vissen.</a:t>
            </a:r>
          </a:p>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15</a:t>
            </a:fld>
            <a:endParaRPr lang="nl-NL"/>
          </a:p>
        </p:txBody>
      </p:sp>
    </p:spTree>
    <p:extLst>
      <p:ext uri="{BB962C8B-B14F-4D97-AF65-F5344CB8AC3E}">
        <p14:creationId xmlns:p14="http://schemas.microsoft.com/office/powerpoint/2010/main" val="250727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Bijschrift: Verspreidingskaarten van de Nieuwe Merwede, de Biesbosch en Hollands Diep met de verspreiding en aantallen </a:t>
            </a:r>
            <a:r>
              <a:rPr lang="nl-NL" dirty="0" err="1"/>
              <a:t>Oligochaeta</a:t>
            </a:r>
            <a:r>
              <a:rPr lang="nl-NL" dirty="0"/>
              <a:t> of borstelwormen (boven) en </a:t>
            </a:r>
            <a:r>
              <a:rPr lang="nl-NL" dirty="0" err="1"/>
              <a:t>Isopoda</a:t>
            </a:r>
            <a:r>
              <a:rPr lang="nl-NL" dirty="0"/>
              <a:t> of pissebedden (onder). Dit is favoriet voedsel van jonge steuren. De locaties waar dit voedsel veel voorkomen, is ook een interessante plek voor jonge steuren om te foerageren. </a:t>
            </a:r>
          </a:p>
          <a:p>
            <a:endParaRPr lang="nl-NL" dirty="0"/>
          </a:p>
        </p:txBody>
      </p:sp>
      <p:sp>
        <p:nvSpPr>
          <p:cNvPr id="4" name="Tijdelijke aanduiding voor dianummer 3"/>
          <p:cNvSpPr>
            <a:spLocks noGrp="1"/>
          </p:cNvSpPr>
          <p:nvPr>
            <p:ph type="sldNum" sz="quarter" idx="5"/>
          </p:nvPr>
        </p:nvSpPr>
        <p:spPr/>
        <p:txBody>
          <a:bodyPr/>
          <a:lstStyle/>
          <a:p>
            <a:fld id="{546F91AD-9436-49B1-969D-8BE509E11C8A}" type="slidenum">
              <a:rPr lang="nl-NL" smtClean="0"/>
              <a:t>16</a:t>
            </a:fld>
            <a:endParaRPr lang="nl-NL"/>
          </a:p>
        </p:txBody>
      </p:sp>
    </p:spTree>
    <p:extLst>
      <p:ext uri="{BB962C8B-B14F-4D97-AF65-F5344CB8AC3E}">
        <p14:creationId xmlns:p14="http://schemas.microsoft.com/office/powerpoint/2010/main" val="121639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17</a:t>
            </a:fld>
            <a:endParaRPr lang="nl-NL"/>
          </a:p>
        </p:txBody>
      </p:sp>
    </p:spTree>
    <p:extLst>
      <p:ext uri="{BB962C8B-B14F-4D97-AF65-F5344CB8AC3E}">
        <p14:creationId xmlns:p14="http://schemas.microsoft.com/office/powerpoint/2010/main" val="295753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18</a:t>
            </a:fld>
            <a:endParaRPr lang="nl-NL"/>
          </a:p>
        </p:txBody>
      </p:sp>
    </p:spTree>
    <p:extLst>
      <p:ext uri="{BB962C8B-B14F-4D97-AF65-F5344CB8AC3E}">
        <p14:creationId xmlns:p14="http://schemas.microsoft.com/office/powerpoint/2010/main" val="3451407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19</a:t>
            </a:fld>
            <a:endParaRPr lang="nl-NL"/>
          </a:p>
        </p:txBody>
      </p:sp>
    </p:spTree>
    <p:extLst>
      <p:ext uri="{BB962C8B-B14F-4D97-AF65-F5344CB8AC3E}">
        <p14:creationId xmlns:p14="http://schemas.microsoft.com/office/powerpoint/2010/main" val="305117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p:cNvSpPr>
            <a:spLocks noGrp="1" noRot="1" noChangeAspect="1" noTextEdit="1"/>
          </p:cNvSpPr>
          <p:nvPr>
            <p:ph type="sldImg"/>
          </p:nvPr>
        </p:nvSpPr>
        <p:spPr>
          <a:ln/>
        </p:spPr>
      </p:sp>
      <p:sp>
        <p:nvSpPr>
          <p:cNvPr id="3" name="Tijdelijke aanduiding voor notities 2"/>
          <p:cNvSpPr>
            <a:spLocks noGrp="1"/>
          </p:cNvSpPr>
          <p:nvPr>
            <p:ph type="body" idx="1"/>
          </p:nvPr>
        </p:nvSpPr>
        <p:spPr/>
        <p:txBody>
          <a:bodyPr>
            <a:normAutofit fontScale="92500" lnSpcReduction="20000"/>
          </a:bodyPr>
          <a:lstStyle/>
          <a:p>
            <a:pPr>
              <a:defRPr/>
            </a:pPr>
            <a:r>
              <a:rPr lang="en-US" dirty="0" err="1"/>
              <a:t>Dankzij</a:t>
            </a:r>
            <a:r>
              <a:rPr lang="en-US" dirty="0"/>
              <a:t> de </a:t>
            </a:r>
            <a:r>
              <a:rPr lang="en-US" dirty="0" err="1"/>
              <a:t>kweek</a:t>
            </a:r>
            <a:r>
              <a:rPr lang="en-US" dirty="0"/>
              <a:t> en </a:t>
            </a:r>
            <a:r>
              <a:rPr lang="en-US" dirty="0" err="1"/>
              <a:t>geslaagde</a:t>
            </a:r>
            <a:r>
              <a:rPr lang="en-US" dirty="0"/>
              <a:t> </a:t>
            </a:r>
            <a:r>
              <a:rPr lang="en-US" dirty="0" err="1"/>
              <a:t>reproductie</a:t>
            </a:r>
            <a:r>
              <a:rPr lang="en-US" dirty="0"/>
              <a:t> is </a:t>
            </a:r>
            <a:r>
              <a:rPr lang="en-US" dirty="0" err="1"/>
              <a:t>er</a:t>
            </a:r>
            <a:r>
              <a:rPr lang="en-US" dirty="0"/>
              <a:t> </a:t>
            </a:r>
            <a:r>
              <a:rPr lang="en-US" dirty="0" err="1"/>
              <a:t>nieuwe</a:t>
            </a:r>
            <a:r>
              <a:rPr lang="en-US" dirty="0"/>
              <a:t> hoop </a:t>
            </a:r>
            <a:r>
              <a:rPr lang="en-US" dirty="0" err="1"/>
              <a:t>voor</a:t>
            </a:r>
            <a:r>
              <a:rPr lang="en-US" dirty="0"/>
              <a:t> de </a:t>
            </a:r>
            <a:r>
              <a:rPr lang="en-US" dirty="0" err="1"/>
              <a:t>soort</a:t>
            </a:r>
            <a:r>
              <a:rPr lang="en-US" dirty="0"/>
              <a:t>.</a:t>
            </a:r>
          </a:p>
          <a:p>
            <a:pPr>
              <a:defRPr/>
            </a:pPr>
            <a:endParaRPr lang="en-US" dirty="0"/>
          </a:p>
          <a:p>
            <a:pPr>
              <a:defRPr/>
            </a:pPr>
            <a:r>
              <a:rPr lang="en-US" dirty="0" err="1"/>
              <a:t>Daarnaast</a:t>
            </a:r>
            <a:r>
              <a:rPr lang="en-US" dirty="0"/>
              <a:t> </a:t>
            </a:r>
            <a:r>
              <a:rPr lang="en-US" dirty="0" err="1"/>
              <a:t>spelen</a:t>
            </a:r>
            <a:r>
              <a:rPr lang="en-US" dirty="0"/>
              <a:t> </a:t>
            </a:r>
            <a:r>
              <a:rPr lang="en-US" dirty="0" err="1"/>
              <a:t>er</a:t>
            </a:r>
            <a:r>
              <a:rPr lang="en-US" dirty="0"/>
              <a:t> </a:t>
            </a:r>
            <a:r>
              <a:rPr lang="en-US" dirty="0" err="1"/>
              <a:t>ontwikkelingen</a:t>
            </a:r>
            <a:r>
              <a:rPr lang="en-US" dirty="0"/>
              <a:t> </a:t>
            </a:r>
            <a:r>
              <a:rPr lang="en-US" dirty="0" err="1"/>
              <a:t>dat</a:t>
            </a:r>
            <a:r>
              <a:rPr lang="en-US" dirty="0"/>
              <a:t> </a:t>
            </a:r>
            <a:r>
              <a:rPr lang="en-US" dirty="0" err="1"/>
              <a:t>ook</a:t>
            </a:r>
            <a:r>
              <a:rPr lang="en-US" dirty="0"/>
              <a:t> oxyrinchus </a:t>
            </a:r>
            <a:r>
              <a:rPr lang="en-US" dirty="0" err="1"/>
              <a:t>mogelijk</a:t>
            </a:r>
            <a:r>
              <a:rPr lang="en-US" dirty="0"/>
              <a:t> is, en </a:t>
            </a:r>
            <a:r>
              <a:rPr lang="en-US" dirty="0" err="1"/>
              <a:t>niet</a:t>
            </a:r>
            <a:r>
              <a:rPr lang="en-US" dirty="0"/>
              <a:t> </a:t>
            </a:r>
            <a:r>
              <a:rPr lang="en-US" dirty="0" err="1"/>
              <a:t>alleen</a:t>
            </a:r>
            <a:r>
              <a:rPr lang="en-US" dirty="0"/>
              <a:t> sturio in de </a:t>
            </a:r>
            <a:r>
              <a:rPr lang="en-US" dirty="0" err="1"/>
              <a:t>rijn</a:t>
            </a:r>
            <a:r>
              <a:rPr lang="en-US" dirty="0"/>
              <a:t>!</a:t>
            </a:r>
            <a:endParaRPr lang="nl-NL" dirty="0"/>
          </a:p>
          <a:p>
            <a:pPr>
              <a:defRPr/>
            </a:pPr>
            <a:endParaRPr lang="nl-NL" dirty="0"/>
          </a:p>
          <a:p>
            <a:pPr>
              <a:defRPr/>
            </a:pPr>
            <a:r>
              <a:rPr lang="nl-NL" dirty="0"/>
              <a:t>Door de 1ste fase uit te voeren wordt de eerste stap gemaakt voor het begin van een steurproject. De beperkende factor blijft de beschikbaarheid van Atlantische steuren, </a:t>
            </a:r>
            <a:r>
              <a:rPr lang="nl-NL" i="1" dirty="0"/>
              <a:t>A. sturio</a:t>
            </a:r>
            <a:r>
              <a:rPr lang="nl-NL" dirty="0"/>
              <a:t>. In de eerste fase moet duidelijk worden of er ook daadwerkelijke Atlantische steuren beschikbaar komen van de Fransen. Mocht hun kweekprogramma niet goed lopen en blijkt een toekomst voor de Atlantische steur, </a:t>
            </a:r>
            <a:r>
              <a:rPr lang="nl-NL" i="1" dirty="0"/>
              <a:t>A. sturio</a:t>
            </a:r>
            <a:r>
              <a:rPr lang="nl-NL" dirty="0"/>
              <a:t> niet haalbaar in de Rijn, dan moet er gekeken worden naar alternatieven. Alsnog kan na zorgvuldig overleg in het steurplatform, worden besloten om met de zeer verwante steursoort</a:t>
            </a:r>
            <a:r>
              <a:rPr lang="nl-NL" i="1" dirty="0"/>
              <a:t> A. oxyrinchus </a:t>
            </a:r>
            <a:r>
              <a:rPr lang="nl-NL" dirty="0"/>
              <a:t>te werken. Een toekomst waar steuren weer in de Rijn rondzwerven, blijft op deze manier haalbaar.</a:t>
            </a:r>
          </a:p>
          <a:p>
            <a:pPr>
              <a:defRPr/>
            </a:pPr>
            <a:endParaRPr lang="nl-NL" dirty="0"/>
          </a:p>
          <a:p>
            <a:pPr>
              <a:defRPr/>
            </a:pPr>
            <a:r>
              <a:rPr lang="nl-NL" dirty="0"/>
              <a:t>De meeste organisaties in Nederland staan positief tegenover een steurproject en tonen bereidheid om hieraan mee te werken. Deze organisaties zijn geïnteresseerd in het project als participant maar niet als initiatiefnemer. Het klimaat omtrent een steurproject in Nederland is positief en dankzij nieuwe internationale ontwikkelingen omtrent steuronderzoek en- kweek liggen er juist nu kansen.  De bereidheid voor een steurproject in Nederland is er, alleen de daadkracht ontbreekt nog. Een organisatie zal de rol van trekker, initiatiefnemer, op zich moeten nemen en dan zullen andere volgen. Mogelijk is deze rol voor het Wereld Natuur Fonds weggelegd. Door een steurproject nu, stap voor stap aan te pakken, lopen we vooruit op de ontwikkelingen en zal Nederland op tijd klaar zijn om steuren te ontvangen in de Rijn.</a:t>
            </a:r>
          </a:p>
          <a:p>
            <a:pPr>
              <a:defRPr/>
            </a:pPr>
            <a:endParaRPr lang="nl-NL" dirty="0"/>
          </a:p>
        </p:txBody>
      </p:sp>
      <p:sp>
        <p:nvSpPr>
          <p:cNvPr id="56324" name="Tijdelijke aanduiding voor dianummer 3"/>
          <p:cNvSpPr>
            <a:spLocks noGrp="1"/>
          </p:cNvSpPr>
          <p:nvPr>
            <p:ph type="sldNum" sz="quarter" idx="5"/>
          </p:nvPr>
        </p:nvSpPr>
        <p:spPr>
          <a:noFill/>
        </p:spPr>
        <p:txBody>
          <a:bodyPr/>
          <a:lstStyle/>
          <a:p>
            <a:fld id="{75F25B9E-97BC-4CBD-BDB6-01191019BEED}" type="slidenum">
              <a:rPr lang="nl-NL" smtClean="0"/>
              <a:pPr/>
              <a:t>3</a:t>
            </a:fld>
            <a:endParaRPr lang="nl-NL"/>
          </a:p>
        </p:txBody>
      </p:sp>
    </p:spTree>
    <p:extLst>
      <p:ext uri="{BB962C8B-B14F-4D97-AF65-F5344CB8AC3E}">
        <p14:creationId xmlns:p14="http://schemas.microsoft.com/office/powerpoint/2010/main" val="182072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6</a:t>
            </a:fld>
            <a:endParaRPr lang="nl-NL"/>
          </a:p>
        </p:txBody>
      </p:sp>
    </p:spTree>
    <p:extLst>
      <p:ext uri="{BB962C8B-B14F-4D97-AF65-F5344CB8AC3E}">
        <p14:creationId xmlns:p14="http://schemas.microsoft.com/office/powerpoint/2010/main" val="173570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7</a:t>
            </a:fld>
            <a:endParaRPr lang="nl-NL"/>
          </a:p>
        </p:txBody>
      </p:sp>
    </p:spTree>
    <p:extLst>
      <p:ext uri="{BB962C8B-B14F-4D97-AF65-F5344CB8AC3E}">
        <p14:creationId xmlns:p14="http://schemas.microsoft.com/office/powerpoint/2010/main" val="424677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8</a:t>
            </a:fld>
            <a:endParaRPr lang="nl-NL"/>
          </a:p>
        </p:txBody>
      </p:sp>
    </p:spTree>
    <p:extLst>
      <p:ext uri="{BB962C8B-B14F-4D97-AF65-F5344CB8AC3E}">
        <p14:creationId xmlns:p14="http://schemas.microsoft.com/office/powerpoint/2010/main" val="58484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9</a:t>
            </a:fld>
            <a:endParaRPr lang="nl-NL"/>
          </a:p>
        </p:txBody>
      </p:sp>
    </p:spTree>
    <p:extLst>
      <p:ext uri="{BB962C8B-B14F-4D97-AF65-F5344CB8AC3E}">
        <p14:creationId xmlns:p14="http://schemas.microsoft.com/office/powerpoint/2010/main" val="417992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10</a:t>
            </a:fld>
            <a:endParaRPr lang="nl-NL"/>
          </a:p>
        </p:txBody>
      </p:sp>
    </p:spTree>
    <p:extLst>
      <p:ext uri="{BB962C8B-B14F-4D97-AF65-F5344CB8AC3E}">
        <p14:creationId xmlns:p14="http://schemas.microsoft.com/office/powerpoint/2010/main" val="4035196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11</a:t>
            </a:fld>
            <a:endParaRPr lang="nl-NL"/>
          </a:p>
        </p:txBody>
      </p:sp>
    </p:spTree>
    <p:extLst>
      <p:ext uri="{BB962C8B-B14F-4D97-AF65-F5344CB8AC3E}">
        <p14:creationId xmlns:p14="http://schemas.microsoft.com/office/powerpoint/2010/main" val="967986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AA7E23-3137-43DE-8A3D-F3178462EC68}" type="slidenum">
              <a:rPr lang="nl-NL" smtClean="0"/>
              <a:t>12</a:t>
            </a:fld>
            <a:endParaRPr lang="nl-NL"/>
          </a:p>
        </p:txBody>
      </p:sp>
    </p:spTree>
    <p:extLst>
      <p:ext uri="{BB962C8B-B14F-4D97-AF65-F5344CB8AC3E}">
        <p14:creationId xmlns:p14="http://schemas.microsoft.com/office/powerpoint/2010/main" val="203880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E8FDFC3-F698-4F88-BC48-0C2A8BF4516A}" type="datetimeFigureOut">
              <a:rPr lang="nl-NL" smtClean="0"/>
              <a:t>3-3-2021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366101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E8FDFC3-F698-4F88-BC48-0C2A8BF4516A}" type="datetimeFigureOut">
              <a:rPr lang="nl-NL" smtClean="0"/>
              <a:t>3-3-2021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3187481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E8FDFC3-F698-4F88-BC48-0C2A8BF4516A}" type="datetimeFigureOut">
              <a:rPr lang="nl-NL" smtClean="0"/>
              <a:t>3-3-2021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169580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E8FDFC3-F698-4F88-BC48-0C2A8BF4516A}" type="datetimeFigureOut">
              <a:rPr lang="nl-NL" smtClean="0"/>
              <a:t>3-3-2021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392905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E8FDFC3-F698-4F88-BC48-0C2A8BF4516A}" type="datetimeFigureOut">
              <a:rPr lang="nl-NL" smtClean="0"/>
              <a:t>3-3-2021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4123850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E8FDFC3-F698-4F88-BC48-0C2A8BF4516A}" type="datetimeFigureOut">
              <a:rPr lang="nl-NL" smtClean="0"/>
              <a:t>3-3-2021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340405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E8FDFC3-F698-4F88-BC48-0C2A8BF4516A}" type="datetimeFigureOut">
              <a:rPr lang="nl-NL" smtClean="0"/>
              <a:t>3-3-2021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419036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E8FDFC3-F698-4F88-BC48-0C2A8BF4516A}" type="datetimeFigureOut">
              <a:rPr lang="nl-NL" smtClean="0"/>
              <a:t>3-3-2021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50366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E8FDFC3-F698-4F88-BC48-0C2A8BF4516A}" type="datetimeFigureOut">
              <a:rPr lang="nl-NL" smtClean="0"/>
              <a:t>3-3-2021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168934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E8FDFC3-F698-4F88-BC48-0C2A8BF4516A}" type="datetimeFigureOut">
              <a:rPr lang="nl-NL" smtClean="0"/>
              <a:t>3-3-2021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260542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E8FDFC3-F698-4F88-BC48-0C2A8BF4516A}" type="datetimeFigureOut">
              <a:rPr lang="nl-NL" smtClean="0"/>
              <a:t>3-3-2021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80D12BC-AA45-4C16-A78D-D49D65CE61B7}" type="slidenum">
              <a:rPr lang="nl-NL" smtClean="0"/>
              <a:t>‹nr.›</a:t>
            </a:fld>
            <a:endParaRPr lang="nl-NL"/>
          </a:p>
        </p:txBody>
      </p:sp>
    </p:spTree>
    <p:extLst>
      <p:ext uri="{BB962C8B-B14F-4D97-AF65-F5344CB8AC3E}">
        <p14:creationId xmlns:p14="http://schemas.microsoft.com/office/powerpoint/2010/main" val="308629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FDFC3-F698-4F88-BC48-0C2A8BF4516A}" type="datetimeFigureOut">
              <a:rPr lang="nl-NL" smtClean="0"/>
              <a:t>3-3-2021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D12BC-AA45-4C16-A78D-D49D65CE61B7}" type="slidenum">
              <a:rPr lang="nl-NL" smtClean="0"/>
              <a:t>‹nr.›</a:t>
            </a:fld>
            <a:endParaRPr lang="nl-NL"/>
          </a:p>
        </p:txBody>
      </p:sp>
    </p:spTree>
    <p:extLst>
      <p:ext uri="{BB962C8B-B14F-4D97-AF65-F5344CB8AC3E}">
        <p14:creationId xmlns:p14="http://schemas.microsoft.com/office/powerpoint/2010/main" val="4279594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E1EAD-7C2D-5F41-B52E-816504124A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9102"/>
            <a:ext cx="12193200" cy="8142126"/>
          </a:xfrm>
          <a:prstGeom prst="rect">
            <a:avLst/>
          </a:prstGeom>
        </p:spPr>
      </p:pic>
      <p:sp>
        <p:nvSpPr>
          <p:cNvPr id="7" name="Rechthoek 6">
            <a:extLst>
              <a:ext uri="{FF2B5EF4-FFF2-40B4-BE49-F238E27FC236}">
                <a16:creationId xmlns:a16="http://schemas.microsoft.com/office/drawing/2014/main" id="{0DEDE194-3F6C-8944-9CAE-D737EE1D09F1}"/>
              </a:ext>
            </a:extLst>
          </p:cNvPr>
          <p:cNvSpPr/>
          <p:nvPr/>
        </p:nvSpPr>
        <p:spPr>
          <a:xfrm>
            <a:off x="0" y="0"/>
            <a:ext cx="12192000" cy="6876000"/>
          </a:xfrm>
          <a:prstGeom prst="rect">
            <a:avLst/>
          </a:prstGeom>
          <a:gradFill flip="none" rotWithShape="1">
            <a:gsLst>
              <a:gs pos="70000">
                <a:schemeClr val="accent6">
                  <a:alpha val="0"/>
                  <a:lumMod val="0"/>
                </a:schemeClr>
              </a:gs>
              <a:gs pos="0">
                <a:schemeClr val="accent1">
                  <a:lumMod val="40000"/>
                  <a:lumOff val="6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68B66CC8-47CA-7E47-9BAD-7BE25514326B}"/>
              </a:ext>
            </a:extLst>
          </p:cNvPr>
          <p:cNvSpPr/>
          <p:nvPr/>
        </p:nvSpPr>
        <p:spPr>
          <a:xfrm>
            <a:off x="0" y="5886001"/>
            <a:ext cx="12192000" cy="9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tel 1">
            <a:extLst>
              <a:ext uri="{FF2B5EF4-FFF2-40B4-BE49-F238E27FC236}">
                <a16:creationId xmlns:a16="http://schemas.microsoft.com/office/drawing/2014/main" id="{3E5B785B-A745-E94F-AADA-F8B8570457D0}"/>
              </a:ext>
            </a:extLst>
          </p:cNvPr>
          <p:cNvSpPr>
            <a:spLocks noGrp="1"/>
          </p:cNvSpPr>
          <p:nvPr>
            <p:ph type="ctrTitle"/>
          </p:nvPr>
        </p:nvSpPr>
        <p:spPr>
          <a:xfrm>
            <a:off x="2647929" y="755531"/>
            <a:ext cx="9144000" cy="1800000"/>
          </a:xfrm>
        </p:spPr>
        <p:txBody>
          <a:bodyPr lIns="0" tIns="0" rIns="0" bIns="0" anchor="t" anchorCtr="0">
            <a:normAutofit/>
          </a:bodyPr>
          <a:lstStyle/>
          <a:p>
            <a:pPr algn="r"/>
            <a:r>
              <a:rPr lang="nl-NL" b="1" dirty="0" err="1">
                <a:solidFill>
                  <a:schemeClr val="bg1"/>
                </a:solidFill>
                <a:latin typeface="+mn-lt"/>
              </a:rPr>
              <a:t>Rhine</a:t>
            </a:r>
            <a:r>
              <a:rPr lang="nl-NL" b="1" dirty="0">
                <a:solidFill>
                  <a:schemeClr val="bg1"/>
                </a:solidFill>
                <a:latin typeface="+mn-lt"/>
              </a:rPr>
              <a:t> </a:t>
            </a:r>
            <a:r>
              <a:rPr lang="nl-NL" b="1" dirty="0" err="1">
                <a:solidFill>
                  <a:schemeClr val="bg1"/>
                </a:solidFill>
                <a:latin typeface="+mn-lt"/>
              </a:rPr>
              <a:t>sturgeon</a:t>
            </a:r>
            <a:r>
              <a:rPr lang="nl-NL" b="1" dirty="0">
                <a:solidFill>
                  <a:schemeClr val="bg1"/>
                </a:solidFill>
                <a:latin typeface="+mn-lt"/>
              </a:rPr>
              <a:t> project</a:t>
            </a:r>
          </a:p>
        </p:txBody>
      </p:sp>
      <p:sp>
        <p:nvSpPr>
          <p:cNvPr id="14" name="Ondertitel 2">
            <a:extLst>
              <a:ext uri="{FF2B5EF4-FFF2-40B4-BE49-F238E27FC236}">
                <a16:creationId xmlns:a16="http://schemas.microsoft.com/office/drawing/2014/main" id="{9FFD8596-2E65-3C46-8ECF-66A47BC2268B}"/>
              </a:ext>
            </a:extLst>
          </p:cNvPr>
          <p:cNvSpPr>
            <a:spLocks noGrp="1"/>
          </p:cNvSpPr>
          <p:nvPr>
            <p:ph type="subTitle" idx="1"/>
          </p:nvPr>
        </p:nvSpPr>
        <p:spPr>
          <a:xfrm>
            <a:off x="3647273" y="1906537"/>
            <a:ext cx="8144656" cy="3077239"/>
          </a:xfrm>
        </p:spPr>
        <p:txBody>
          <a:bodyPr lIns="0" tIns="0" rIns="0" bIns="0" anchor="t" anchorCtr="0">
            <a:normAutofit/>
          </a:bodyPr>
          <a:lstStyle/>
          <a:p>
            <a:pPr algn="r"/>
            <a:r>
              <a:rPr lang="nl-NL" sz="2000" b="1" dirty="0">
                <a:solidFill>
                  <a:schemeClr val="bg1"/>
                </a:solidFill>
              </a:rPr>
              <a:t>Bram Houben</a:t>
            </a:r>
            <a:br>
              <a:rPr lang="nl-NL" sz="2000" dirty="0">
                <a:solidFill>
                  <a:schemeClr val="bg1"/>
                </a:solidFill>
              </a:rPr>
            </a:br>
            <a:r>
              <a:rPr lang="nl-NL" sz="2000" dirty="0">
                <a:solidFill>
                  <a:schemeClr val="bg1"/>
                </a:solidFill>
              </a:rPr>
              <a:t>Niels Brevé</a:t>
            </a:r>
            <a:br>
              <a:rPr lang="nl-NL" sz="2000" dirty="0">
                <a:solidFill>
                  <a:schemeClr val="bg1"/>
                </a:solidFill>
              </a:rPr>
            </a:br>
            <a:r>
              <a:rPr lang="nl-NL" sz="2000" dirty="0">
                <a:solidFill>
                  <a:schemeClr val="bg1"/>
                </a:solidFill>
              </a:rPr>
              <a:t>Bas Roels</a:t>
            </a:r>
            <a:br>
              <a:rPr lang="nl-NL" sz="2000" dirty="0">
                <a:solidFill>
                  <a:schemeClr val="bg1"/>
                </a:solidFill>
              </a:rPr>
            </a:br>
            <a:r>
              <a:rPr lang="nl-NL" sz="2000" dirty="0">
                <a:solidFill>
                  <a:schemeClr val="bg1"/>
                </a:solidFill>
              </a:rPr>
              <a:t>Ernst Schrijver</a:t>
            </a:r>
            <a:br>
              <a:rPr lang="nl-NL" sz="2000" dirty="0">
                <a:solidFill>
                  <a:schemeClr val="bg1"/>
                </a:solidFill>
              </a:rPr>
            </a:br>
            <a:r>
              <a:rPr lang="nl-NL" sz="2000" dirty="0">
                <a:solidFill>
                  <a:schemeClr val="bg1"/>
                </a:solidFill>
              </a:rPr>
              <a:t>Karsten </a:t>
            </a:r>
            <a:r>
              <a:rPr lang="nl-NL" sz="2000" dirty="0" err="1">
                <a:solidFill>
                  <a:schemeClr val="bg1"/>
                </a:solidFill>
              </a:rPr>
              <a:t>Reiniers</a:t>
            </a:r>
            <a:endParaRPr lang="nl-NL" sz="2000" dirty="0">
              <a:solidFill>
                <a:schemeClr val="bg1"/>
              </a:solidFill>
            </a:endParaRPr>
          </a:p>
        </p:txBody>
      </p:sp>
      <p:pic>
        <p:nvPicPr>
          <p:cNvPr id="12" name="Picture 62" descr="Logo Stör GRS_Transp">
            <a:extLst>
              <a:ext uri="{FF2B5EF4-FFF2-40B4-BE49-F238E27FC236}">
                <a16:creationId xmlns:a16="http://schemas.microsoft.com/office/drawing/2014/main" id="{7A5571B0-54DC-6C41-B3ED-F439BF155FF5}"/>
              </a:ext>
            </a:extLst>
          </p:cNvPr>
          <p:cNvPicPr>
            <a:picLocks noChangeAspect="1" noChangeArrowheads="1"/>
          </p:cNvPicPr>
          <p:nvPr/>
        </p:nvPicPr>
        <p:blipFill>
          <a:blip r:embed="rId3" cstate="print">
            <a:clrChange>
              <a:clrFrom>
                <a:srgbClr val="FDFDFD"/>
              </a:clrFrom>
              <a:clrTo>
                <a:srgbClr val="FDFDFD">
                  <a:alpha val="0"/>
                </a:srgbClr>
              </a:clrTo>
            </a:clrChange>
            <a:lum bright="12000"/>
            <a:extLst>
              <a:ext uri="{28A0092B-C50C-407E-A947-70E740481C1C}">
                <a14:useLocalDpi xmlns:a14="http://schemas.microsoft.com/office/drawing/2010/main" val="0"/>
              </a:ext>
            </a:extLst>
          </a:blip>
          <a:srcRect/>
          <a:stretch>
            <a:fillRect/>
          </a:stretch>
        </p:blipFill>
        <p:spPr bwMode="auto">
          <a:xfrm>
            <a:off x="2111120" y="4094801"/>
            <a:ext cx="1699442" cy="15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DA0AEAA5-7416-674A-A333-4EAC49A166EF}"/>
              </a:ext>
            </a:extLst>
          </p:cNvPr>
          <p:cNvPicPr>
            <a:picLocks noChangeAspect="1" noChangeArrowheads="1"/>
          </p:cNvPicPr>
          <p:nvPr/>
        </p:nvPicPr>
        <p:blipFill>
          <a:blip r:embed="rId4" cstate="print"/>
          <a:srcRect l="42097" t="38645" r="15806" b="16269"/>
          <a:stretch>
            <a:fillRect/>
          </a:stretch>
        </p:blipFill>
        <p:spPr bwMode="auto">
          <a:xfrm>
            <a:off x="393032" y="4160116"/>
            <a:ext cx="1567387" cy="1462894"/>
          </a:xfrm>
          <a:prstGeom prst="rect">
            <a:avLst/>
          </a:prstGeom>
          <a:noFill/>
          <a:ln w="9360">
            <a:noFill/>
            <a:miter lim="800000"/>
            <a:headEnd/>
            <a:tailEnd/>
          </a:ln>
          <a:effectLst/>
        </p:spPr>
      </p:pic>
      <p:pic>
        <p:nvPicPr>
          <p:cNvPr id="17" name="Afbeelding 1">
            <a:extLst>
              <a:ext uri="{FF2B5EF4-FFF2-40B4-BE49-F238E27FC236}">
                <a16:creationId xmlns:a16="http://schemas.microsoft.com/office/drawing/2014/main" id="{CFA2640F-4511-CF4E-BF3B-69DB55D35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508" y="6006987"/>
            <a:ext cx="898370" cy="720000"/>
          </a:xfrm>
          <a:prstGeom prst="rect">
            <a:avLst/>
          </a:prstGeom>
        </p:spPr>
      </p:pic>
      <p:pic>
        <p:nvPicPr>
          <p:cNvPr id="18" name="Afbeelding 2">
            <a:extLst>
              <a:ext uri="{FF2B5EF4-FFF2-40B4-BE49-F238E27FC236}">
                <a16:creationId xmlns:a16="http://schemas.microsoft.com/office/drawing/2014/main" id="{394100F9-A004-E146-9E33-A3B0E7AD89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5107" y="5983976"/>
            <a:ext cx="567736" cy="756000"/>
          </a:xfrm>
          <a:prstGeom prst="rect">
            <a:avLst/>
          </a:prstGeom>
        </p:spPr>
      </p:pic>
      <p:pic>
        <p:nvPicPr>
          <p:cNvPr id="19" name="Afbeelding 3">
            <a:extLst>
              <a:ext uri="{FF2B5EF4-FFF2-40B4-BE49-F238E27FC236}">
                <a16:creationId xmlns:a16="http://schemas.microsoft.com/office/drawing/2014/main" id="{BBF5B1A7-D53D-BB4D-8B8A-D8F50983DE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459" y="5987317"/>
            <a:ext cx="1228602" cy="756000"/>
          </a:xfrm>
          <a:prstGeom prst="rect">
            <a:avLst/>
          </a:prstGeom>
        </p:spPr>
      </p:pic>
      <p:pic>
        <p:nvPicPr>
          <p:cNvPr id="20" name="Afbeelding 10">
            <a:extLst>
              <a:ext uri="{FF2B5EF4-FFF2-40B4-BE49-F238E27FC236}">
                <a16:creationId xmlns:a16="http://schemas.microsoft.com/office/drawing/2014/main" id="{DD1D1CC2-3584-BB4B-8773-8FCC823A72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7602" y="6004108"/>
            <a:ext cx="1249079" cy="756000"/>
          </a:xfrm>
          <a:prstGeom prst="rect">
            <a:avLst/>
          </a:prstGeom>
        </p:spPr>
      </p:pic>
      <p:pic>
        <p:nvPicPr>
          <p:cNvPr id="23" name="Picture 2">
            <a:extLst>
              <a:ext uri="{FF2B5EF4-FFF2-40B4-BE49-F238E27FC236}">
                <a16:creationId xmlns:a16="http://schemas.microsoft.com/office/drawing/2014/main" id="{8C0460B2-1084-3A42-B3F8-B7D17E9CDF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30235" y="5905800"/>
            <a:ext cx="738646"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15" descr="\\Miii\Ravon-Projecten2\Projecten\2018\2018.152 GIS analyse Europese steur\Eindrapport\Concept\Logo's\LOGO Interreg.jpg">
            <a:extLst>
              <a:ext uri="{FF2B5EF4-FFF2-40B4-BE49-F238E27FC236}">
                <a16:creationId xmlns:a16="http://schemas.microsoft.com/office/drawing/2014/main" id="{7F9BDD8F-6EBC-D247-B7EA-BC483BC7A9E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23760" y="6092222"/>
            <a:ext cx="1783313" cy="648000"/>
          </a:xfrm>
          <a:prstGeom prst="rect">
            <a:avLst/>
          </a:prstGeom>
          <a:noFill/>
          <a:ln>
            <a:noFill/>
          </a:ln>
        </p:spPr>
      </p:pic>
      <p:pic>
        <p:nvPicPr>
          <p:cNvPr id="25" name="Afbeelding 16" descr="\\Miii\Ravon-Projecten2\Projecten\2018\2018.152 GIS analyse Europese steur\Eindrapport\Concept\Logo's\GBRAlogo.jpg">
            <a:extLst>
              <a:ext uri="{FF2B5EF4-FFF2-40B4-BE49-F238E27FC236}">
                <a16:creationId xmlns:a16="http://schemas.microsoft.com/office/drawing/2014/main" id="{AD79760A-AA6E-B044-831B-29ACA03C7F2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26061" y="6057629"/>
            <a:ext cx="1001133" cy="648000"/>
          </a:xfrm>
          <a:prstGeom prst="rect">
            <a:avLst/>
          </a:prstGeom>
          <a:noFill/>
          <a:ln>
            <a:noFill/>
          </a:ln>
        </p:spPr>
      </p:pic>
      <p:pic>
        <p:nvPicPr>
          <p:cNvPr id="26" name="Picture 25">
            <a:extLst>
              <a:ext uri="{FF2B5EF4-FFF2-40B4-BE49-F238E27FC236}">
                <a16:creationId xmlns:a16="http://schemas.microsoft.com/office/drawing/2014/main" id="{951AE2B6-1772-B344-AD1D-5B2F4B7941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9164" y="6077534"/>
            <a:ext cx="2926125" cy="648000"/>
          </a:xfrm>
          <a:prstGeom prst="rect">
            <a:avLst/>
          </a:prstGeom>
        </p:spPr>
      </p:pic>
      <p:pic>
        <p:nvPicPr>
          <p:cNvPr id="6" name="Picture 5">
            <a:extLst>
              <a:ext uri="{FF2B5EF4-FFF2-40B4-BE49-F238E27FC236}">
                <a16:creationId xmlns:a16="http://schemas.microsoft.com/office/drawing/2014/main" id="{A50C595C-CB70-0044-93D6-AF89A11099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3119" y="5938792"/>
            <a:ext cx="1035556" cy="827999"/>
          </a:xfrm>
          <a:prstGeom prst="rect">
            <a:avLst/>
          </a:prstGeom>
        </p:spPr>
      </p:pic>
    </p:spTree>
    <p:extLst>
      <p:ext uri="{BB962C8B-B14F-4D97-AF65-F5344CB8AC3E}">
        <p14:creationId xmlns:p14="http://schemas.microsoft.com/office/powerpoint/2010/main" val="3287792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Schematic</a:t>
            </a:r>
            <a:r>
              <a:rPr lang="nl-NL" sz="3200" dirty="0">
                <a:solidFill>
                  <a:schemeClr val="bg1"/>
                </a:solidFill>
              </a:rPr>
              <a:t> life </a:t>
            </a:r>
            <a:r>
              <a:rPr lang="nl-NL" sz="3200" dirty="0" err="1">
                <a:solidFill>
                  <a:schemeClr val="bg1"/>
                </a:solidFill>
              </a:rPr>
              <a:t>cycle</a:t>
            </a:r>
            <a:r>
              <a:rPr lang="nl-NL" sz="3200" dirty="0">
                <a:solidFill>
                  <a:schemeClr val="bg1"/>
                </a:solidFill>
              </a:rPr>
              <a:t> </a:t>
            </a:r>
            <a:r>
              <a:rPr lang="nl-NL" sz="3200" dirty="0" err="1">
                <a:solidFill>
                  <a:schemeClr val="bg1"/>
                </a:solidFill>
              </a:rPr>
              <a:t>and</a:t>
            </a:r>
            <a:r>
              <a:rPr lang="nl-NL" sz="3200" dirty="0">
                <a:solidFill>
                  <a:schemeClr val="bg1"/>
                </a:solidFill>
              </a:rPr>
              <a:t> </a:t>
            </a:r>
            <a:r>
              <a:rPr lang="nl-NL" sz="3200" dirty="0" err="1">
                <a:solidFill>
                  <a:schemeClr val="bg1"/>
                </a:solidFill>
              </a:rPr>
              <a:t>threats</a:t>
            </a:r>
            <a:r>
              <a:rPr lang="nl-NL" sz="3200" dirty="0">
                <a:solidFill>
                  <a:schemeClr val="bg1"/>
                </a:solidFill>
              </a:rPr>
              <a:t> &amp; </a:t>
            </a:r>
            <a:r>
              <a:rPr lang="nl-NL" sz="3200" dirty="0" err="1">
                <a:solidFill>
                  <a:schemeClr val="bg1"/>
                </a:solidFill>
              </a:rPr>
              <a:t>potentials</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the</a:t>
            </a:r>
            <a:r>
              <a:rPr lang="nl-NL" sz="3200" dirty="0">
                <a:solidFill>
                  <a:schemeClr val="bg1"/>
                </a:solidFill>
              </a:rPr>
              <a:t> </a:t>
            </a:r>
            <a:r>
              <a:rPr lang="nl-NL" sz="3200" dirty="0" err="1">
                <a:solidFill>
                  <a:schemeClr val="bg1"/>
                </a:solidFill>
              </a:rPr>
              <a:t>Lower</a:t>
            </a:r>
            <a:r>
              <a:rPr lang="nl-NL" sz="3200" dirty="0">
                <a:solidFill>
                  <a:schemeClr val="bg1"/>
                </a:solidFill>
              </a:rPr>
              <a:t> </a:t>
            </a:r>
            <a:r>
              <a:rPr lang="nl-NL" sz="3200" dirty="0" err="1">
                <a:solidFill>
                  <a:schemeClr val="bg1"/>
                </a:solidFill>
              </a:rPr>
              <a:t>Rhine</a:t>
            </a:r>
            <a:endParaRPr lang="nl-NL" sz="3200" dirty="0">
              <a:solidFill>
                <a:schemeClr val="bg1"/>
              </a:solidFill>
            </a:endParaRP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3"/>
          <a:stretch>
            <a:fillRect/>
          </a:stretch>
        </p:blipFill>
        <p:spPr>
          <a:xfrm>
            <a:off x="120277" y="6406129"/>
            <a:ext cx="893778" cy="220384"/>
          </a:xfrm>
          <a:prstGeom prst="rect">
            <a:avLst/>
          </a:prstGeom>
        </p:spPr>
      </p:pic>
      <p:pic>
        <p:nvPicPr>
          <p:cNvPr id="7" name="Afbeelding 4" descr="Afbeelding met tekst, kaart&#10;&#10;Automatisch gegenereerde beschrijving">
            <a:extLst>
              <a:ext uri="{FF2B5EF4-FFF2-40B4-BE49-F238E27FC236}">
                <a16:creationId xmlns:a16="http://schemas.microsoft.com/office/drawing/2014/main" id="{74A994C9-3686-C54D-A07D-46E541BA4EA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95546" y="248830"/>
            <a:ext cx="7036646" cy="5727977"/>
          </a:xfrm>
          <a:prstGeom prst="rect">
            <a:avLst/>
          </a:prstGeom>
        </p:spPr>
      </p:pic>
    </p:spTree>
    <p:extLst>
      <p:ext uri="{BB962C8B-B14F-4D97-AF65-F5344CB8AC3E}">
        <p14:creationId xmlns:p14="http://schemas.microsoft.com/office/powerpoint/2010/main" val="17845843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Schematic</a:t>
            </a:r>
            <a:r>
              <a:rPr lang="nl-NL" sz="3200" dirty="0">
                <a:solidFill>
                  <a:schemeClr val="bg1"/>
                </a:solidFill>
              </a:rPr>
              <a:t> life </a:t>
            </a:r>
            <a:r>
              <a:rPr lang="nl-NL" sz="3200" dirty="0" err="1">
                <a:solidFill>
                  <a:schemeClr val="bg1"/>
                </a:solidFill>
              </a:rPr>
              <a:t>cycle</a:t>
            </a:r>
            <a:r>
              <a:rPr lang="nl-NL" sz="3200" dirty="0">
                <a:solidFill>
                  <a:schemeClr val="bg1"/>
                </a:solidFill>
              </a:rPr>
              <a:t> </a:t>
            </a:r>
            <a:r>
              <a:rPr lang="nl-NL" sz="3200" dirty="0" err="1">
                <a:solidFill>
                  <a:schemeClr val="bg1"/>
                </a:solidFill>
              </a:rPr>
              <a:t>and</a:t>
            </a:r>
            <a:r>
              <a:rPr lang="nl-NL" sz="3200" dirty="0">
                <a:solidFill>
                  <a:schemeClr val="bg1"/>
                </a:solidFill>
              </a:rPr>
              <a:t> </a:t>
            </a:r>
            <a:r>
              <a:rPr lang="nl-NL" sz="3200" dirty="0" err="1">
                <a:solidFill>
                  <a:schemeClr val="bg1"/>
                </a:solidFill>
              </a:rPr>
              <a:t>threats</a:t>
            </a:r>
            <a:r>
              <a:rPr lang="nl-NL" sz="3200" dirty="0">
                <a:solidFill>
                  <a:schemeClr val="bg1"/>
                </a:solidFill>
              </a:rPr>
              <a:t> &amp; </a:t>
            </a:r>
            <a:r>
              <a:rPr lang="nl-NL" sz="3200" dirty="0" err="1">
                <a:solidFill>
                  <a:schemeClr val="bg1"/>
                </a:solidFill>
              </a:rPr>
              <a:t>potentials</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the</a:t>
            </a:r>
            <a:r>
              <a:rPr lang="nl-NL" sz="3200" dirty="0">
                <a:solidFill>
                  <a:schemeClr val="bg1"/>
                </a:solidFill>
              </a:rPr>
              <a:t> </a:t>
            </a:r>
            <a:r>
              <a:rPr lang="nl-NL" sz="3200" dirty="0" err="1">
                <a:solidFill>
                  <a:schemeClr val="bg1"/>
                </a:solidFill>
              </a:rPr>
              <a:t>Lower</a:t>
            </a:r>
            <a:r>
              <a:rPr lang="nl-NL" sz="3200" dirty="0">
                <a:solidFill>
                  <a:schemeClr val="bg1"/>
                </a:solidFill>
              </a:rPr>
              <a:t> </a:t>
            </a:r>
            <a:r>
              <a:rPr lang="nl-NL" sz="3200" dirty="0" err="1">
                <a:solidFill>
                  <a:schemeClr val="bg1"/>
                </a:solidFill>
              </a:rPr>
              <a:t>Rhine</a:t>
            </a:r>
            <a:endParaRPr lang="nl-NL" sz="3200" dirty="0">
              <a:solidFill>
                <a:schemeClr val="bg1"/>
              </a:solidFill>
            </a:endParaRP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3"/>
          <a:stretch>
            <a:fillRect/>
          </a:stretch>
        </p:blipFill>
        <p:spPr>
          <a:xfrm>
            <a:off x="120277" y="6406129"/>
            <a:ext cx="893778" cy="220384"/>
          </a:xfrm>
          <a:prstGeom prst="rect">
            <a:avLst/>
          </a:prstGeom>
        </p:spPr>
      </p:pic>
      <p:pic>
        <p:nvPicPr>
          <p:cNvPr id="7" name="Afbeelding 4" descr="Afbeelding met tekst, kaart&#10;&#10;Automatisch gegenereerde beschrijving">
            <a:extLst>
              <a:ext uri="{FF2B5EF4-FFF2-40B4-BE49-F238E27FC236}">
                <a16:creationId xmlns:a16="http://schemas.microsoft.com/office/drawing/2014/main" id="{74A994C9-3686-C54D-A07D-46E541BA4EA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80759" y="231487"/>
            <a:ext cx="6437599" cy="5459684"/>
          </a:xfrm>
          <a:prstGeom prst="rect">
            <a:avLst/>
          </a:prstGeom>
        </p:spPr>
      </p:pic>
      <p:grpSp>
        <p:nvGrpSpPr>
          <p:cNvPr id="10" name="Group 9">
            <a:extLst>
              <a:ext uri="{FF2B5EF4-FFF2-40B4-BE49-F238E27FC236}">
                <a16:creationId xmlns:a16="http://schemas.microsoft.com/office/drawing/2014/main" id="{39B2FE90-9FD4-AB49-9D25-35FC24C60C8B}"/>
              </a:ext>
            </a:extLst>
          </p:cNvPr>
          <p:cNvGrpSpPr>
            <a:grpSpLocks noChangeAspect="1"/>
          </p:cNvGrpSpPr>
          <p:nvPr/>
        </p:nvGrpSpPr>
        <p:grpSpPr>
          <a:xfrm>
            <a:off x="5288132" y="83279"/>
            <a:ext cx="6104871" cy="6120000"/>
            <a:chOff x="4660509" y="10"/>
            <a:chExt cx="6078853" cy="6857990"/>
          </a:xfrm>
        </p:grpSpPr>
        <p:pic>
          <p:nvPicPr>
            <p:cNvPr id="11" name="Afbeelding 4" descr="Afbeelding met buiten, water, gras, rivier&#10;&#10;Automatisch gegenereerde beschrijving">
              <a:extLst>
                <a:ext uri="{FF2B5EF4-FFF2-40B4-BE49-F238E27FC236}">
                  <a16:creationId xmlns:a16="http://schemas.microsoft.com/office/drawing/2014/main" id="{62942873-ADE3-B047-91F3-367F72E624E2}"/>
                </a:ext>
              </a:extLst>
            </p:cNvPr>
            <p:cNvPicPr>
              <a:picLocks noChangeAspect="1"/>
            </p:cNvPicPr>
            <p:nvPr/>
          </p:nvPicPr>
          <p:blipFill rotWithShape="1">
            <a:blip r:embed="rId5"/>
            <a:srcRect l="1473" r="-3" b="-3"/>
            <a:stretch/>
          </p:blipFill>
          <p:spPr>
            <a:xfrm>
              <a:off x="5740674" y="10"/>
              <a:ext cx="4927952" cy="3751200"/>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2" name="Afbeelding 2" descr="Afbeelding met buiten, gras, water, natuur&#10;&#10;Automatisch gegenereerde beschrijving">
              <a:extLst>
                <a:ext uri="{FF2B5EF4-FFF2-40B4-BE49-F238E27FC236}">
                  <a16:creationId xmlns:a16="http://schemas.microsoft.com/office/drawing/2014/main" id="{E699A183-E847-9948-B378-90D5AF12119B}"/>
                </a:ext>
              </a:extLst>
            </p:cNvPr>
            <p:cNvPicPr>
              <a:picLocks noChangeAspect="1"/>
            </p:cNvPicPr>
            <p:nvPr/>
          </p:nvPicPr>
          <p:blipFill rotWithShape="1">
            <a:blip r:embed="rId6"/>
            <a:srcRect t="30231" r="2" b="3850"/>
            <a:stretch/>
          </p:blipFill>
          <p:spPr>
            <a:xfrm>
              <a:off x="4660509" y="3887894"/>
              <a:ext cx="6007493"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sp>
          <p:nvSpPr>
            <p:cNvPr id="13" name="Ovaal 9">
              <a:extLst>
                <a:ext uri="{FF2B5EF4-FFF2-40B4-BE49-F238E27FC236}">
                  <a16:creationId xmlns:a16="http://schemas.microsoft.com/office/drawing/2014/main" id="{3ED0D65F-1197-874A-B769-14C5FB1A6D3F}"/>
                </a:ext>
              </a:extLst>
            </p:cNvPr>
            <p:cNvSpPr/>
            <p:nvPr/>
          </p:nvSpPr>
          <p:spPr>
            <a:xfrm>
              <a:off x="6142049" y="1940633"/>
              <a:ext cx="1371600" cy="55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2">
              <a:extLst>
                <a:ext uri="{FF2B5EF4-FFF2-40B4-BE49-F238E27FC236}">
                  <a16:creationId xmlns:a16="http://schemas.microsoft.com/office/drawing/2014/main" id="{092EF043-037B-1B46-BF83-A9BF3CF425E1}"/>
                </a:ext>
              </a:extLst>
            </p:cNvPr>
            <p:cNvSpPr/>
            <p:nvPr/>
          </p:nvSpPr>
          <p:spPr>
            <a:xfrm>
              <a:off x="9625321" y="1940633"/>
              <a:ext cx="484706"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3">
              <a:extLst>
                <a:ext uri="{FF2B5EF4-FFF2-40B4-BE49-F238E27FC236}">
                  <a16:creationId xmlns:a16="http://schemas.microsoft.com/office/drawing/2014/main" id="{378D2B60-413B-9441-B79B-AD7789FB6AD9}"/>
                </a:ext>
              </a:extLst>
            </p:cNvPr>
            <p:cNvSpPr/>
            <p:nvPr/>
          </p:nvSpPr>
          <p:spPr>
            <a:xfrm>
              <a:off x="10254656" y="1940633"/>
              <a:ext cx="484706"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4A692DCC-CA70-B04A-93DA-B2E0FC7DE573}"/>
                </a:ext>
              </a:extLst>
            </p:cNvPr>
            <p:cNvSpPr/>
            <p:nvPr/>
          </p:nvSpPr>
          <p:spPr>
            <a:xfrm>
              <a:off x="5806900" y="4856427"/>
              <a:ext cx="484706"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686FEF02-F767-8C4A-AC93-82BA3E343E60}"/>
                </a:ext>
              </a:extLst>
            </p:cNvPr>
            <p:cNvSpPr/>
            <p:nvPr/>
          </p:nvSpPr>
          <p:spPr>
            <a:xfrm>
              <a:off x="6482935" y="4896994"/>
              <a:ext cx="484706"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D923F107-BEEE-724C-81B9-6194B38D27DF}"/>
                </a:ext>
              </a:extLst>
            </p:cNvPr>
            <p:cNvSpPr/>
            <p:nvPr/>
          </p:nvSpPr>
          <p:spPr>
            <a:xfrm>
              <a:off x="6835477" y="4822090"/>
              <a:ext cx="484706"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5F2C06E7-AD85-F541-8F39-B66016778459}"/>
                </a:ext>
              </a:extLst>
            </p:cNvPr>
            <p:cNvSpPr/>
            <p:nvPr/>
          </p:nvSpPr>
          <p:spPr>
            <a:xfrm>
              <a:off x="7401569" y="4853357"/>
              <a:ext cx="595594"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C1A74B80-0C9B-6146-A0FD-9709269F20E4}"/>
                </a:ext>
              </a:extLst>
            </p:cNvPr>
            <p:cNvSpPr/>
            <p:nvPr/>
          </p:nvSpPr>
          <p:spPr>
            <a:xfrm>
              <a:off x="8180043" y="4820684"/>
              <a:ext cx="816196" cy="231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Ovaal 1">
            <a:extLst>
              <a:ext uri="{FF2B5EF4-FFF2-40B4-BE49-F238E27FC236}">
                <a16:creationId xmlns:a16="http://schemas.microsoft.com/office/drawing/2014/main" id="{9009D21F-0FCA-4B48-8073-B723890DD9BB}"/>
              </a:ext>
            </a:extLst>
          </p:cNvPr>
          <p:cNvSpPr/>
          <p:nvPr/>
        </p:nvSpPr>
        <p:spPr>
          <a:xfrm>
            <a:off x="295700" y="3429000"/>
            <a:ext cx="2089555" cy="1162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678293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2">
            <a:extLst>
              <a:ext uri="{FF2B5EF4-FFF2-40B4-BE49-F238E27FC236}">
                <a16:creationId xmlns:a16="http://schemas.microsoft.com/office/drawing/2014/main" id="{4ADBBED6-A724-DD49-A4DD-E27788AD3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000" y="-1821327"/>
            <a:ext cx="5400000" cy="9599999"/>
          </a:xfrm>
          <a:prstGeom prst="rect">
            <a:avLst/>
          </a:prstGeom>
        </p:spPr>
      </p:pic>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Schematic</a:t>
            </a:r>
            <a:r>
              <a:rPr lang="nl-NL" sz="3200" dirty="0">
                <a:solidFill>
                  <a:schemeClr val="bg1"/>
                </a:solidFill>
              </a:rPr>
              <a:t> life </a:t>
            </a:r>
            <a:r>
              <a:rPr lang="nl-NL" sz="3200" dirty="0" err="1">
                <a:solidFill>
                  <a:schemeClr val="bg1"/>
                </a:solidFill>
              </a:rPr>
              <a:t>cycle</a:t>
            </a:r>
            <a:r>
              <a:rPr lang="nl-NL" sz="3200" dirty="0">
                <a:solidFill>
                  <a:schemeClr val="bg1"/>
                </a:solidFill>
              </a:rPr>
              <a:t> </a:t>
            </a:r>
            <a:r>
              <a:rPr lang="nl-NL" sz="3200" dirty="0" err="1">
                <a:solidFill>
                  <a:schemeClr val="bg1"/>
                </a:solidFill>
              </a:rPr>
              <a:t>and</a:t>
            </a:r>
            <a:r>
              <a:rPr lang="nl-NL" sz="3200" dirty="0">
                <a:solidFill>
                  <a:schemeClr val="bg1"/>
                </a:solidFill>
              </a:rPr>
              <a:t> </a:t>
            </a:r>
            <a:r>
              <a:rPr lang="nl-NL" sz="3200" dirty="0" err="1">
                <a:solidFill>
                  <a:schemeClr val="bg1"/>
                </a:solidFill>
              </a:rPr>
              <a:t>threats</a:t>
            </a:r>
            <a:r>
              <a:rPr lang="nl-NL" sz="3200" dirty="0">
                <a:solidFill>
                  <a:schemeClr val="bg1"/>
                </a:solidFill>
              </a:rPr>
              <a:t> &amp; </a:t>
            </a:r>
            <a:r>
              <a:rPr lang="nl-NL" sz="3200" dirty="0" err="1">
                <a:solidFill>
                  <a:schemeClr val="bg1"/>
                </a:solidFill>
              </a:rPr>
              <a:t>potentials</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the</a:t>
            </a:r>
            <a:r>
              <a:rPr lang="nl-NL" sz="3200" dirty="0">
                <a:solidFill>
                  <a:schemeClr val="bg1"/>
                </a:solidFill>
              </a:rPr>
              <a:t> </a:t>
            </a:r>
            <a:r>
              <a:rPr lang="nl-NL" sz="3200" dirty="0" err="1">
                <a:solidFill>
                  <a:schemeClr val="bg1"/>
                </a:solidFill>
              </a:rPr>
              <a:t>Lower</a:t>
            </a:r>
            <a:r>
              <a:rPr lang="nl-NL" sz="3200" dirty="0">
                <a:solidFill>
                  <a:schemeClr val="bg1"/>
                </a:solidFill>
              </a:rPr>
              <a:t> </a:t>
            </a:r>
            <a:r>
              <a:rPr lang="nl-NL" sz="3200" dirty="0" err="1">
                <a:solidFill>
                  <a:schemeClr val="bg1"/>
                </a:solidFill>
              </a:rPr>
              <a:t>Rhine</a:t>
            </a:r>
            <a:endParaRPr lang="nl-NL" sz="3200" dirty="0">
              <a:solidFill>
                <a:schemeClr val="bg1"/>
              </a:solidFill>
            </a:endParaRP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4"/>
          <a:stretch>
            <a:fillRect/>
          </a:stretch>
        </p:blipFill>
        <p:spPr>
          <a:xfrm>
            <a:off x="120277" y="6406129"/>
            <a:ext cx="893778" cy="220384"/>
          </a:xfrm>
          <a:prstGeom prst="rect">
            <a:avLst/>
          </a:prstGeom>
        </p:spPr>
      </p:pic>
      <p:pic>
        <p:nvPicPr>
          <p:cNvPr id="7" name="Afbeelding 4" descr="Afbeelding met tekst, kaart&#10;&#10;Automatisch gegenereerde beschrijving">
            <a:extLst>
              <a:ext uri="{FF2B5EF4-FFF2-40B4-BE49-F238E27FC236}">
                <a16:creationId xmlns:a16="http://schemas.microsoft.com/office/drawing/2014/main" id="{74A994C9-3686-C54D-A07D-46E541BA4EA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5546" y="248831"/>
            <a:ext cx="6437599" cy="5459684"/>
          </a:xfrm>
          <a:prstGeom prst="rect">
            <a:avLst/>
          </a:prstGeom>
        </p:spPr>
      </p:pic>
      <p:pic>
        <p:nvPicPr>
          <p:cNvPr id="3" name="Picture 2">
            <a:extLst>
              <a:ext uri="{FF2B5EF4-FFF2-40B4-BE49-F238E27FC236}">
                <a16:creationId xmlns:a16="http://schemas.microsoft.com/office/drawing/2014/main" id="{A4E05670-B357-8845-A821-419AE202B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244" y="859059"/>
            <a:ext cx="2664163" cy="3780000"/>
          </a:xfrm>
          <a:prstGeom prst="rect">
            <a:avLst/>
          </a:prstGeom>
        </p:spPr>
      </p:pic>
      <p:sp>
        <p:nvSpPr>
          <p:cNvPr id="2" name="Ovaal 1">
            <a:extLst>
              <a:ext uri="{FF2B5EF4-FFF2-40B4-BE49-F238E27FC236}">
                <a16:creationId xmlns:a16="http://schemas.microsoft.com/office/drawing/2014/main" id="{AF49BA3D-26F8-42BD-A6C4-51ACF6F55367}"/>
              </a:ext>
            </a:extLst>
          </p:cNvPr>
          <p:cNvSpPr/>
          <p:nvPr/>
        </p:nvSpPr>
        <p:spPr>
          <a:xfrm>
            <a:off x="120277" y="703556"/>
            <a:ext cx="2089555" cy="1162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7031899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Suitability</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reintroduction</a:t>
            </a:r>
            <a:r>
              <a:rPr lang="nl-NL" sz="3200" dirty="0">
                <a:solidFill>
                  <a:schemeClr val="bg1"/>
                </a:solidFill>
              </a:rPr>
              <a:t>: habitat</a:t>
            </a: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3"/>
          <a:stretch>
            <a:fillRect/>
          </a:stretch>
        </p:blipFill>
        <p:spPr>
          <a:xfrm>
            <a:off x="120277" y="6406129"/>
            <a:ext cx="893778" cy="220384"/>
          </a:xfrm>
          <a:prstGeom prst="rect">
            <a:avLst/>
          </a:prstGeom>
        </p:spPr>
      </p:pic>
      <p:pic>
        <p:nvPicPr>
          <p:cNvPr id="8" name="Afbeelding 7">
            <a:extLst>
              <a:ext uri="{FF2B5EF4-FFF2-40B4-BE49-F238E27FC236}">
                <a16:creationId xmlns:a16="http://schemas.microsoft.com/office/drawing/2014/main" id="{A92E6234-9719-7A49-BDD2-28B95FC746C0}"/>
              </a:ext>
            </a:extLst>
          </p:cNvPr>
          <p:cNvPicPr/>
          <p:nvPr/>
        </p:nvPicPr>
        <p:blipFill>
          <a:blip r:embed="rId4"/>
          <a:stretch>
            <a:fillRect/>
          </a:stretch>
        </p:blipFill>
        <p:spPr>
          <a:xfrm>
            <a:off x="7328872" y="702309"/>
            <a:ext cx="4107987" cy="4853934"/>
          </a:xfrm>
          <a:prstGeom prst="rect">
            <a:avLst/>
          </a:prstGeom>
        </p:spPr>
      </p:pic>
      <p:pic>
        <p:nvPicPr>
          <p:cNvPr id="9" name="Picture 16">
            <a:extLst>
              <a:ext uri="{FF2B5EF4-FFF2-40B4-BE49-F238E27FC236}">
                <a16:creationId xmlns:a16="http://schemas.microsoft.com/office/drawing/2014/main" id="{A4D4121D-A54E-3645-A6DA-0603A9B5EA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141" y="213335"/>
            <a:ext cx="5726443" cy="5760000"/>
          </a:xfrm>
          <a:prstGeom prst="rect">
            <a:avLst/>
          </a:prstGeom>
          <a:noFill/>
        </p:spPr>
      </p:pic>
    </p:spTree>
    <p:extLst>
      <p:ext uri="{BB962C8B-B14F-4D97-AF65-F5344CB8AC3E}">
        <p14:creationId xmlns:p14="http://schemas.microsoft.com/office/powerpoint/2010/main" val="303695844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Suitability</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reintroduction</a:t>
            </a:r>
            <a:r>
              <a:rPr lang="nl-NL" sz="3200" dirty="0">
                <a:solidFill>
                  <a:schemeClr val="bg1"/>
                </a:solidFill>
              </a:rPr>
              <a:t> : habitat</a:t>
            </a: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3"/>
          <a:stretch>
            <a:fillRect/>
          </a:stretch>
        </p:blipFill>
        <p:spPr>
          <a:xfrm>
            <a:off x="120277" y="6406129"/>
            <a:ext cx="893778" cy="220384"/>
          </a:xfrm>
          <a:prstGeom prst="rect">
            <a:avLst/>
          </a:prstGeom>
        </p:spPr>
      </p:pic>
      <p:sp>
        <p:nvSpPr>
          <p:cNvPr id="7" name="Titel 1">
            <a:extLst>
              <a:ext uri="{FF2B5EF4-FFF2-40B4-BE49-F238E27FC236}">
                <a16:creationId xmlns:a16="http://schemas.microsoft.com/office/drawing/2014/main" id="{182F8E26-C3B4-4D8F-88D6-46E43F50136D}"/>
              </a:ext>
            </a:extLst>
          </p:cNvPr>
          <p:cNvSpPr txBox="1">
            <a:spLocks/>
          </p:cNvSpPr>
          <p:nvPr/>
        </p:nvSpPr>
        <p:spPr>
          <a:xfrm>
            <a:off x="838200" y="75290"/>
            <a:ext cx="10515600" cy="6497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3200" b="1" dirty="0">
                <a:latin typeface="+mn-lt"/>
              </a:rPr>
              <a:t>Habitat Juveniel </a:t>
            </a:r>
            <a:r>
              <a:rPr lang="nl-NL" sz="3200" b="1" dirty="0" err="1">
                <a:latin typeface="+mn-lt"/>
              </a:rPr>
              <a:t>sturgeon</a:t>
            </a:r>
            <a:r>
              <a:rPr lang="nl-NL" sz="3200" b="1" dirty="0">
                <a:latin typeface="+mn-lt"/>
              </a:rPr>
              <a:t> (&lt; 2 y)</a:t>
            </a:r>
          </a:p>
        </p:txBody>
      </p:sp>
      <p:graphicFrame>
        <p:nvGraphicFramePr>
          <p:cNvPr id="10" name="Tijdelijke aanduiding voor inhoud 3">
            <a:extLst>
              <a:ext uri="{FF2B5EF4-FFF2-40B4-BE49-F238E27FC236}">
                <a16:creationId xmlns:a16="http://schemas.microsoft.com/office/drawing/2014/main" id="{516A6EC5-2944-473C-9333-4018EE338E6F}"/>
              </a:ext>
            </a:extLst>
          </p:cNvPr>
          <p:cNvGraphicFramePr>
            <a:graphicFrameLocks/>
          </p:cNvGraphicFramePr>
          <p:nvPr/>
        </p:nvGraphicFramePr>
        <p:xfrm>
          <a:off x="9143401" y="3238003"/>
          <a:ext cx="2755900" cy="3512820"/>
        </p:xfrm>
        <a:graphic>
          <a:graphicData uri="http://schemas.openxmlformats.org/drawingml/2006/table">
            <a:tbl>
              <a:tblPr firstRow="1" firstCol="1" bandRow="1">
                <a:tableStyleId>{5C22544A-7EE6-4342-B048-85BDC9FD1C3A}</a:tableStyleId>
              </a:tblPr>
              <a:tblGrid>
                <a:gridCol w="1320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825500">
                  <a:extLst>
                    <a:ext uri="{9D8B030D-6E8A-4147-A177-3AD203B41FA5}">
                      <a16:colId xmlns:a16="http://schemas.microsoft.com/office/drawing/2014/main" val="20002"/>
                    </a:ext>
                  </a:extLst>
                </a:gridCol>
              </a:tblGrid>
              <a:tr h="59055">
                <a:tc>
                  <a:txBody>
                    <a:bodyPr/>
                    <a:lstStyle/>
                    <a:p>
                      <a:pPr>
                        <a:spcAft>
                          <a:spcPts val="0"/>
                        </a:spcAft>
                      </a:pPr>
                      <a:r>
                        <a:rPr lang="nl-NL" sz="9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190500">
                <a:tc>
                  <a:txBody>
                    <a:bodyPr/>
                    <a:lstStyle/>
                    <a:p>
                      <a:pPr>
                        <a:spcAft>
                          <a:spcPts val="0"/>
                        </a:spcAft>
                      </a:pPr>
                      <a:r>
                        <a:rPr lang="nl-NL" sz="900">
                          <a:effectLst/>
                        </a:rPr>
                        <a:t>Waterdiepte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Paai</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Juveniel (0+)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190500">
                <a:tc>
                  <a:txBody>
                    <a:bodyPr/>
                    <a:lstStyle/>
                    <a:p>
                      <a:pPr>
                        <a:spcAft>
                          <a:spcPts val="0"/>
                        </a:spcAft>
                      </a:pPr>
                      <a:r>
                        <a:rPr lang="nl-NL" sz="900">
                          <a:effectLst/>
                        </a:rPr>
                        <a:t>Ondiep (&gt;0-1 m)</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190500">
                <a:tc>
                  <a:txBody>
                    <a:bodyPr/>
                    <a:lstStyle/>
                    <a:p>
                      <a:pPr>
                        <a:spcAft>
                          <a:spcPts val="0"/>
                        </a:spcAft>
                      </a:pPr>
                      <a:r>
                        <a:rPr lang="nl-NL" sz="900">
                          <a:effectLst/>
                        </a:rPr>
                        <a:t>Matig diep (&gt;1-2 m)</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0,5</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0,5</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190500">
                <a:tc>
                  <a:txBody>
                    <a:bodyPr/>
                    <a:lstStyle/>
                    <a:p>
                      <a:pPr>
                        <a:spcAft>
                          <a:spcPts val="0"/>
                        </a:spcAft>
                      </a:pPr>
                      <a:r>
                        <a:rPr lang="nl-NL" sz="900" dirty="0">
                          <a:effectLst/>
                        </a:rPr>
                        <a:t>Diep (&gt;2-5 m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1</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1</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190500">
                <a:tc>
                  <a:txBody>
                    <a:bodyPr/>
                    <a:lstStyle/>
                    <a:p>
                      <a:pPr>
                        <a:spcAft>
                          <a:spcPts val="0"/>
                        </a:spcAft>
                      </a:pPr>
                      <a:r>
                        <a:rPr lang="nl-NL" sz="900">
                          <a:effectLst/>
                        </a:rPr>
                        <a:t>Zeer diep (&gt;5 m)</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1</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r h="190500">
                <a:tc>
                  <a:txBody>
                    <a:bodyPr/>
                    <a:lstStyle/>
                    <a:p>
                      <a:pP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6"/>
                  </a:ext>
                </a:extLst>
              </a:tr>
              <a:tr h="190500">
                <a:tc>
                  <a:txBody>
                    <a:bodyPr/>
                    <a:lstStyle/>
                    <a:p>
                      <a:pPr>
                        <a:spcAft>
                          <a:spcPts val="0"/>
                        </a:spcAft>
                      </a:pPr>
                      <a:r>
                        <a:rPr lang="nl-NL" sz="900">
                          <a:effectLst/>
                        </a:rPr>
                        <a:t>Stroomsnelheid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7"/>
                  </a:ext>
                </a:extLst>
              </a:tr>
              <a:tr h="190500">
                <a:tc>
                  <a:txBody>
                    <a:bodyPr/>
                    <a:lstStyle/>
                    <a:p>
                      <a:pPr>
                        <a:spcAft>
                          <a:spcPts val="0"/>
                        </a:spcAft>
                      </a:pPr>
                      <a:r>
                        <a:rPr lang="nl-NL" sz="900">
                          <a:effectLst/>
                        </a:rPr>
                        <a:t>Langzaam (0-0,5 m/s)</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dirty="0">
                          <a:effectLst/>
                        </a:rPr>
                        <a:t>1</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8"/>
                  </a:ext>
                </a:extLst>
              </a:tr>
              <a:tr h="190500">
                <a:tc>
                  <a:txBody>
                    <a:bodyPr/>
                    <a:lstStyle/>
                    <a:p>
                      <a:pPr>
                        <a:spcAft>
                          <a:spcPts val="0"/>
                        </a:spcAft>
                      </a:pPr>
                      <a:r>
                        <a:rPr lang="nl-NL" sz="900">
                          <a:effectLst/>
                        </a:rPr>
                        <a:t>Matig (&gt;0,5-1 m/s)</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1</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0,5</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09"/>
                  </a:ext>
                </a:extLst>
              </a:tr>
              <a:tr h="190500">
                <a:tc>
                  <a:txBody>
                    <a:bodyPr/>
                    <a:lstStyle/>
                    <a:p>
                      <a:pPr>
                        <a:spcAft>
                          <a:spcPts val="0"/>
                        </a:spcAft>
                      </a:pPr>
                      <a:r>
                        <a:rPr lang="nl-NL" sz="900">
                          <a:effectLst/>
                        </a:rPr>
                        <a:t>Snel (&gt;1-2 ms/s)</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1</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0"/>
                  </a:ext>
                </a:extLst>
              </a:tr>
              <a:tr h="190500">
                <a:tc>
                  <a:txBody>
                    <a:bodyPr/>
                    <a:lstStyle/>
                    <a:p>
                      <a:pPr>
                        <a:spcAft>
                          <a:spcPts val="0"/>
                        </a:spcAft>
                      </a:pPr>
                      <a:r>
                        <a:rPr lang="nl-NL" sz="900">
                          <a:effectLst/>
                        </a:rPr>
                        <a:t>Zeer snel (&gt;2 m/s)</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0,5</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dirty="0">
                          <a:effectLst/>
                        </a:rPr>
                        <a:t>0</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1"/>
                  </a:ext>
                </a:extLst>
              </a:tr>
              <a:tr h="190500">
                <a:tc>
                  <a:txBody>
                    <a:bodyPr/>
                    <a:lstStyle/>
                    <a:p>
                      <a:pP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2"/>
                  </a:ext>
                </a:extLst>
              </a:tr>
              <a:tr h="190500">
                <a:tc>
                  <a:txBody>
                    <a:bodyPr/>
                    <a:lstStyle/>
                    <a:p>
                      <a:pPr>
                        <a:spcAft>
                          <a:spcPts val="0"/>
                        </a:spcAft>
                      </a:pPr>
                      <a:r>
                        <a:rPr lang="nl-NL" sz="900" dirty="0">
                          <a:effectLst/>
                        </a:rPr>
                        <a:t>Substraat</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3"/>
                  </a:ext>
                </a:extLst>
              </a:tr>
              <a:tr h="190500">
                <a:tc>
                  <a:txBody>
                    <a:bodyPr/>
                    <a:lstStyle/>
                    <a:p>
                      <a:pPr>
                        <a:spcAft>
                          <a:spcPts val="0"/>
                        </a:spcAft>
                      </a:pPr>
                      <a:r>
                        <a:rPr lang="nl-NL" sz="900">
                          <a:effectLst/>
                        </a:rPr>
                        <a:t>D50 &lt;25 mm</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dirty="0">
                          <a:effectLst/>
                        </a:rPr>
                        <a:t>0</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4"/>
                  </a:ext>
                </a:extLst>
              </a:tr>
              <a:tr h="190500">
                <a:tc>
                  <a:txBody>
                    <a:bodyPr/>
                    <a:lstStyle/>
                    <a:p>
                      <a:pPr>
                        <a:spcAft>
                          <a:spcPts val="0"/>
                        </a:spcAft>
                      </a:pPr>
                      <a:r>
                        <a:rPr lang="nl-NL" sz="900">
                          <a:effectLst/>
                        </a:rPr>
                        <a:t>D50 &gt;25 mm</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1</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dirty="0">
                          <a:effectLst/>
                        </a:rPr>
                        <a:t>0</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5"/>
                  </a:ext>
                </a:extLst>
              </a:tr>
              <a:tr h="190500">
                <a:tc>
                  <a:txBody>
                    <a:bodyPr/>
                    <a:lstStyle/>
                    <a:p>
                      <a:pPr>
                        <a:spcAft>
                          <a:spcPts val="0"/>
                        </a:spcAft>
                      </a:pPr>
                      <a:r>
                        <a:rPr lang="nl-NL" sz="900" dirty="0">
                          <a:effectLst/>
                        </a:rPr>
                        <a:t>D50 &lt;2 mm</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dirty="0">
                          <a:effectLst/>
                        </a:rPr>
                        <a:t>1</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6"/>
                  </a:ext>
                </a:extLst>
              </a:tr>
              <a:tr h="190500">
                <a:tc>
                  <a:txBody>
                    <a:bodyPr/>
                    <a:lstStyle/>
                    <a:p>
                      <a:pPr>
                        <a:spcAft>
                          <a:spcPts val="0"/>
                        </a:spcAft>
                      </a:pPr>
                      <a:r>
                        <a:rPr lang="nl-NL" sz="900">
                          <a:effectLst/>
                        </a:rPr>
                        <a:t>D50 &gt;2 mm</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nl-NL" sz="900">
                          <a:effectLst/>
                        </a:rPr>
                        <a:t>0</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0017"/>
                  </a:ext>
                </a:extLst>
              </a:tr>
              <a:tr h="71755">
                <a:tc>
                  <a:txBody>
                    <a:bodyPr/>
                    <a:lstStyle/>
                    <a:p>
                      <a:pPr>
                        <a:spcAft>
                          <a:spcPts val="0"/>
                        </a:spcAft>
                      </a:pPr>
                      <a:r>
                        <a:rPr lang="nl-NL" sz="9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spcAft>
                          <a:spcPts val="0"/>
                        </a:spcAft>
                      </a:pPr>
                      <a:r>
                        <a:rPr lang="nl-NL" sz="9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spcAft>
                          <a:spcPts val="0"/>
                        </a:spcAft>
                      </a:pPr>
                      <a:r>
                        <a:rPr lang="nl-NL" sz="9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8"/>
                  </a:ext>
                </a:extLst>
              </a:tr>
            </a:tbl>
          </a:graphicData>
        </a:graphic>
      </p:graphicFrame>
      <p:sp>
        <p:nvSpPr>
          <p:cNvPr id="11" name="Rechthoek 10">
            <a:extLst>
              <a:ext uri="{FF2B5EF4-FFF2-40B4-BE49-F238E27FC236}">
                <a16:creationId xmlns:a16="http://schemas.microsoft.com/office/drawing/2014/main" id="{16620E29-D847-49D0-BF70-4317A721C2E8}"/>
              </a:ext>
            </a:extLst>
          </p:cNvPr>
          <p:cNvSpPr/>
          <p:nvPr/>
        </p:nvSpPr>
        <p:spPr>
          <a:xfrm>
            <a:off x="7168314" y="1127419"/>
            <a:ext cx="4624357" cy="1544654"/>
          </a:xfrm>
          <a:prstGeom prst="rect">
            <a:avLst/>
          </a:prstGeom>
        </p:spPr>
        <p:txBody>
          <a:bodyPr wrap="square">
            <a:spAutoFit/>
          </a:bodyPr>
          <a:lstStyle/>
          <a:p>
            <a:pPr marL="450215" algn="just">
              <a:lnSpc>
                <a:spcPts val="1400"/>
              </a:lnSpc>
              <a:spcAft>
                <a:spcPts val="0"/>
              </a:spcAft>
            </a:pPr>
            <a:endParaRPr lang="nl-NL" b="1" dirty="0">
              <a:latin typeface="Georgia" panose="02040502050405020303" pitchFamily="18" charset="0"/>
              <a:ea typeface="Times New Roman" panose="02020603050405020304" pitchFamily="18" charset="0"/>
              <a:cs typeface="Times New Roman" panose="02020603050405020304" pitchFamily="18" charset="0"/>
            </a:endParaRPr>
          </a:p>
          <a:p>
            <a:pPr marL="450215" algn="just">
              <a:lnSpc>
                <a:spcPts val="1400"/>
              </a:lnSpc>
              <a:spcAft>
                <a:spcPts val="0"/>
              </a:spcAft>
            </a:pPr>
            <a:endParaRPr lang="nl-NL" dirty="0">
              <a:latin typeface="Calibri" panose="020F0502020204030204" pitchFamily="34" charset="0"/>
              <a:ea typeface="Times New Roman" panose="02020603050405020304" pitchFamily="18" charset="0"/>
              <a:cs typeface="Calibri" panose="020F0502020204030204" pitchFamily="34" charset="0"/>
            </a:endParaRPr>
          </a:p>
          <a:p>
            <a:pPr marL="450215" algn="just">
              <a:lnSpc>
                <a:spcPts val="1400"/>
              </a:lnSpc>
              <a:spcAft>
                <a:spcPts val="0"/>
              </a:spcAft>
            </a:pPr>
            <a:r>
              <a:rPr lang="nl-NL" dirty="0">
                <a:latin typeface="Calibri" panose="020F0502020204030204" pitchFamily="34" charset="0"/>
                <a:ea typeface="Times New Roman" panose="02020603050405020304" pitchFamily="18" charset="0"/>
                <a:cs typeface="Calibri" panose="020F0502020204030204" pitchFamily="34" charset="0"/>
              </a:rPr>
              <a:t>Total research area: 32-46km2 </a:t>
            </a:r>
            <a:r>
              <a:rPr lang="nl-NL" dirty="0" err="1">
                <a:latin typeface="Calibri" panose="020F0502020204030204" pitchFamily="34" charset="0"/>
                <a:ea typeface="Times New Roman" panose="02020603050405020304" pitchFamily="18" charset="0"/>
                <a:cs typeface="Calibri" panose="020F0502020204030204" pitchFamily="34" charset="0"/>
              </a:rPr>
              <a:t>suitable</a:t>
            </a:r>
            <a:r>
              <a:rPr lang="nl-NL" dirty="0">
                <a:latin typeface="Calibri" panose="020F0502020204030204" pitchFamily="34" charset="0"/>
                <a:ea typeface="Times New Roman" panose="02020603050405020304" pitchFamily="18" charset="0"/>
                <a:cs typeface="Calibri" panose="020F0502020204030204" pitchFamily="34" charset="0"/>
              </a:rPr>
              <a:t> habitat </a:t>
            </a:r>
            <a:r>
              <a:rPr lang="nl-NL" dirty="0" err="1">
                <a:latin typeface="Calibri" panose="020F0502020204030204" pitchFamily="34" charset="0"/>
                <a:ea typeface="Times New Roman" panose="02020603050405020304" pitchFamily="18" charset="0"/>
                <a:cs typeface="Calibri" panose="020F0502020204030204" pitchFamily="34" charset="0"/>
              </a:rPr>
              <a:t>for</a:t>
            </a:r>
            <a:r>
              <a:rPr lang="nl-NL" dirty="0">
                <a:latin typeface="Calibri" panose="020F0502020204030204" pitchFamily="34" charset="0"/>
                <a:ea typeface="Times New Roman" panose="02020603050405020304" pitchFamily="18" charset="0"/>
                <a:cs typeface="Calibri" panose="020F0502020204030204" pitchFamily="34" charset="0"/>
              </a:rPr>
              <a:t> juveniele </a:t>
            </a:r>
            <a:r>
              <a:rPr lang="nl-NL" dirty="0" err="1">
                <a:latin typeface="Calibri" panose="020F0502020204030204" pitchFamily="34" charset="0"/>
                <a:ea typeface="Times New Roman" panose="02020603050405020304" pitchFamily="18" charset="0"/>
                <a:cs typeface="Calibri" panose="020F0502020204030204" pitchFamily="34" charset="0"/>
              </a:rPr>
              <a:t>sturgeon</a:t>
            </a:r>
            <a:r>
              <a:rPr lang="nl-NL" dirty="0">
                <a:latin typeface="Calibri" panose="020F0502020204030204" pitchFamily="34" charset="0"/>
                <a:ea typeface="Times New Roman" panose="02020603050405020304" pitchFamily="18" charset="0"/>
                <a:cs typeface="Calibri" panose="020F0502020204030204" pitchFamily="34" charset="0"/>
              </a:rPr>
              <a:t> (&lt;2 y)</a:t>
            </a:r>
          </a:p>
          <a:p>
            <a:pPr marL="450215" algn="just">
              <a:lnSpc>
                <a:spcPts val="1400"/>
              </a:lnSpc>
              <a:spcAft>
                <a:spcPts val="0"/>
              </a:spcAft>
            </a:pPr>
            <a:endParaRPr lang="nl-NL" dirty="0">
              <a:effectLst/>
              <a:latin typeface="Calibri" panose="020F0502020204030204" pitchFamily="34" charset="0"/>
              <a:ea typeface="Times New Roman" panose="02020603050405020304" pitchFamily="18" charset="0"/>
              <a:cs typeface="Calibri" panose="020F0502020204030204" pitchFamily="34" charset="0"/>
            </a:endParaRPr>
          </a:p>
          <a:p>
            <a:pPr marL="450215" algn="just">
              <a:lnSpc>
                <a:spcPts val="1400"/>
              </a:lnSpc>
              <a:spcAft>
                <a:spcPts val="0"/>
              </a:spcAft>
            </a:pPr>
            <a:r>
              <a:rPr lang="nl-NL" dirty="0">
                <a:effectLst/>
                <a:latin typeface="Calibri" panose="020F0502020204030204" pitchFamily="34" charset="0"/>
                <a:ea typeface="Times New Roman" panose="02020603050405020304" pitchFamily="18" charset="0"/>
                <a:cs typeface="Calibri" panose="020F0502020204030204" pitchFamily="34" charset="0"/>
              </a:rPr>
              <a:t>Waal, </a:t>
            </a:r>
            <a:r>
              <a:rPr lang="nl-NL" dirty="0" err="1">
                <a:effectLst/>
                <a:latin typeface="Calibri" panose="020F0502020204030204" pitchFamily="34" charset="0"/>
                <a:ea typeface="Times New Roman" panose="02020603050405020304" pitchFamily="18" charset="0"/>
                <a:cs typeface="Calibri" panose="020F0502020204030204" pitchFamily="34" charset="0"/>
              </a:rPr>
              <a:t>Nederrijn</a:t>
            </a:r>
            <a:r>
              <a:rPr lang="nl-NL" dirty="0">
                <a:effectLst/>
                <a:latin typeface="Calibri" panose="020F0502020204030204" pitchFamily="34" charset="0"/>
                <a:ea typeface="Times New Roman" panose="02020603050405020304" pitchFamily="18" charset="0"/>
                <a:cs typeface="Calibri" panose="020F0502020204030204" pitchFamily="34" charset="0"/>
              </a:rPr>
              <a:t>, Lek most </a:t>
            </a:r>
            <a:r>
              <a:rPr lang="nl-NL" dirty="0" err="1">
                <a:effectLst/>
                <a:latin typeface="Calibri" panose="020F0502020204030204" pitchFamily="34" charset="0"/>
                <a:ea typeface="Times New Roman" panose="02020603050405020304" pitchFamily="18" charset="0"/>
                <a:cs typeface="Calibri" panose="020F0502020204030204" pitchFamily="34" charset="0"/>
              </a:rPr>
              <a:t>robust</a:t>
            </a:r>
            <a:r>
              <a:rPr lang="nl-NL" dirty="0">
                <a:effectLst/>
                <a:latin typeface="Calibri" panose="020F0502020204030204" pitchFamily="34" charset="0"/>
                <a:ea typeface="Times New Roman" panose="02020603050405020304" pitchFamily="18" charset="0"/>
                <a:cs typeface="Calibri" panose="020F0502020204030204" pitchFamily="34" charset="0"/>
              </a:rPr>
              <a:t> </a:t>
            </a:r>
            <a:r>
              <a:rPr lang="nl-NL" dirty="0" err="1">
                <a:effectLst/>
                <a:latin typeface="Calibri" panose="020F0502020204030204" pitchFamily="34" charset="0"/>
                <a:ea typeface="Times New Roman" panose="02020603050405020304" pitchFamily="18" charset="0"/>
                <a:cs typeface="Calibri" panose="020F0502020204030204" pitchFamily="34" charset="0"/>
              </a:rPr>
              <a:t>areas</a:t>
            </a:r>
            <a:r>
              <a:rPr lang="nl-NL" dirty="0">
                <a:effectLst/>
                <a:latin typeface="Calibri" panose="020F0502020204030204" pitchFamily="34" charset="0"/>
                <a:ea typeface="Times New Roman" panose="02020603050405020304" pitchFamily="18" charset="0"/>
                <a:cs typeface="Calibri" panose="020F0502020204030204" pitchFamily="34" charset="0"/>
              </a:rPr>
              <a:t> (30% of </a:t>
            </a:r>
            <a:r>
              <a:rPr lang="nl-NL" dirty="0" err="1">
                <a:effectLst/>
                <a:latin typeface="Calibri" panose="020F0502020204030204" pitchFamily="34" charset="0"/>
                <a:ea typeface="Times New Roman" panose="02020603050405020304" pitchFamily="18" charset="0"/>
                <a:cs typeface="Calibri" panose="020F0502020204030204" pitchFamily="34" charset="0"/>
              </a:rPr>
              <a:t>total</a:t>
            </a:r>
            <a:r>
              <a:rPr lang="nl-NL" dirty="0">
                <a:effectLst/>
                <a:latin typeface="Calibri" panose="020F0502020204030204" pitchFamily="34" charset="0"/>
                <a:ea typeface="Times New Roman" panose="02020603050405020304" pitchFamily="18" charset="0"/>
                <a:cs typeface="Calibri" panose="020F0502020204030204" pitchFamily="34" charset="0"/>
              </a:rPr>
              <a:t>)</a:t>
            </a:r>
          </a:p>
          <a:p>
            <a:pPr marL="450215" algn="just">
              <a:lnSpc>
                <a:spcPts val="1400"/>
              </a:lnSpc>
              <a:spcAft>
                <a:spcPts val="0"/>
              </a:spcAft>
            </a:pPr>
            <a:endParaRPr lang="nl-NL" dirty="0">
              <a:latin typeface="Calibri" panose="020F0502020204030204" pitchFamily="34" charset="0"/>
              <a:ea typeface="Times New Roman" panose="02020603050405020304" pitchFamily="18" charset="0"/>
              <a:cs typeface="Calibri" panose="020F0502020204030204" pitchFamily="34" charset="0"/>
            </a:endParaRPr>
          </a:p>
        </p:txBody>
      </p:sp>
      <p:pic>
        <p:nvPicPr>
          <p:cNvPr id="12" name="Afbeelding 11" descr="\\Miii\Ravon-Projecten2\Projecten\2018\2018.152 GIS analyse Europese steur\Eindrapport\Opgroei_rivierdeel.jpeg">
            <a:extLst>
              <a:ext uri="{FF2B5EF4-FFF2-40B4-BE49-F238E27FC236}">
                <a16:creationId xmlns:a16="http://schemas.microsoft.com/office/drawing/2014/main" id="{854DF913-F1AF-4FAC-86D0-7AA0E4FEDC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277" y="738892"/>
            <a:ext cx="7380424" cy="5380216"/>
          </a:xfrm>
          <a:prstGeom prst="rect">
            <a:avLst/>
          </a:prstGeom>
          <a:noFill/>
          <a:ln>
            <a:noFill/>
          </a:ln>
        </p:spPr>
      </p:pic>
    </p:spTree>
    <p:extLst>
      <p:ext uri="{BB962C8B-B14F-4D97-AF65-F5344CB8AC3E}">
        <p14:creationId xmlns:p14="http://schemas.microsoft.com/office/powerpoint/2010/main" val="1630169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Suitability</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reintroduction</a:t>
            </a:r>
            <a:endParaRPr lang="nl-NL" sz="3200" dirty="0">
              <a:solidFill>
                <a:schemeClr val="bg1"/>
              </a:solidFill>
            </a:endParaRP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3"/>
          <a:stretch>
            <a:fillRect/>
          </a:stretch>
        </p:blipFill>
        <p:spPr>
          <a:xfrm>
            <a:off x="120277" y="6406129"/>
            <a:ext cx="893778" cy="220384"/>
          </a:xfrm>
          <a:prstGeom prst="rect">
            <a:avLst/>
          </a:prstGeom>
        </p:spPr>
      </p:pic>
      <p:pic>
        <p:nvPicPr>
          <p:cNvPr id="7" name="Afbeelding 6">
            <a:extLst>
              <a:ext uri="{FF2B5EF4-FFF2-40B4-BE49-F238E27FC236}">
                <a16:creationId xmlns:a16="http://schemas.microsoft.com/office/drawing/2014/main" id="{CCA81545-8F5C-4AE1-8CAE-2490CDEC5FB7}"/>
              </a:ext>
            </a:extLst>
          </p:cNvPr>
          <p:cNvPicPr/>
          <p:nvPr/>
        </p:nvPicPr>
        <p:blipFill rotWithShape="1">
          <a:blip r:embed="rId4"/>
          <a:srcRect l="63619" t="13099" r="14664" b="20036"/>
          <a:stretch/>
        </p:blipFill>
        <p:spPr bwMode="auto">
          <a:xfrm>
            <a:off x="399328" y="-1"/>
            <a:ext cx="7464512" cy="6208129"/>
          </a:xfrm>
          <a:prstGeom prst="rect">
            <a:avLst/>
          </a:prstGeom>
          <a:ln>
            <a:noFill/>
          </a:ln>
          <a:extLst>
            <a:ext uri="{53640926-AAD7-44D8-BBD7-CCE9431645EC}">
              <a14:shadowObscured xmlns:a14="http://schemas.microsoft.com/office/drawing/2010/main"/>
            </a:ext>
          </a:extLst>
        </p:spPr>
      </p:pic>
      <p:sp>
        <p:nvSpPr>
          <p:cNvPr id="10" name="Rechthoek 9">
            <a:extLst>
              <a:ext uri="{FF2B5EF4-FFF2-40B4-BE49-F238E27FC236}">
                <a16:creationId xmlns:a16="http://schemas.microsoft.com/office/drawing/2014/main" id="{444B5CFF-8771-4A08-90C5-C6E785EF6CB9}"/>
              </a:ext>
            </a:extLst>
          </p:cNvPr>
          <p:cNvSpPr/>
          <p:nvPr/>
        </p:nvSpPr>
        <p:spPr>
          <a:xfrm>
            <a:off x="7360961" y="1310299"/>
            <a:ext cx="4977343" cy="1567930"/>
          </a:xfrm>
          <a:prstGeom prst="rect">
            <a:avLst/>
          </a:prstGeom>
        </p:spPr>
        <p:txBody>
          <a:bodyPr wrap="square">
            <a:spAutoFit/>
          </a:bodyPr>
          <a:lstStyle/>
          <a:p>
            <a:r>
              <a:rPr lang="en-US" b="1" dirty="0"/>
              <a:t>Food availability juvenile sturgeons (&lt; 2 year) in the delta (study ATKB)</a:t>
            </a:r>
          </a:p>
          <a:p>
            <a:endParaRPr lang="nl-NL" dirty="0"/>
          </a:p>
          <a:p>
            <a:r>
              <a:rPr lang="en-US" b="1" dirty="0"/>
              <a:t>Mainly small soft bodied benthic organisms</a:t>
            </a:r>
            <a:endParaRPr lang="nl-NL" dirty="0"/>
          </a:p>
          <a:p>
            <a:pPr marL="450215" algn="just">
              <a:lnSpc>
                <a:spcPts val="1400"/>
              </a:lnSpc>
              <a:spcAft>
                <a:spcPts val="0"/>
              </a:spcAft>
            </a:pPr>
            <a:endParaRPr lang="nl-NL" b="1" dirty="0">
              <a:latin typeface="Georgia" panose="02040502050405020303" pitchFamily="18" charset="0"/>
              <a:ea typeface="Times New Roman" panose="02020603050405020304" pitchFamily="18" charset="0"/>
              <a:cs typeface="Times New Roman" panose="02020603050405020304" pitchFamily="18" charset="0"/>
            </a:endParaRPr>
          </a:p>
          <a:p>
            <a:pPr marL="450215" algn="just">
              <a:lnSpc>
                <a:spcPts val="1400"/>
              </a:lnSpc>
              <a:spcAft>
                <a:spcPts val="0"/>
              </a:spcAft>
            </a:pPr>
            <a:r>
              <a:rPr lang="nl-NL" b="1" dirty="0">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90528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7C33305-237D-4B7D-AEF7-B469C028BBD0}"/>
              </a:ext>
            </a:extLst>
          </p:cNvPr>
          <p:cNvPicPr/>
          <p:nvPr/>
        </p:nvPicPr>
        <p:blipFill rotWithShape="1">
          <a:blip r:embed="rId3"/>
          <a:srcRect l="64964" t="36140" r="16284" b="14272"/>
          <a:stretch/>
        </p:blipFill>
        <p:spPr bwMode="auto">
          <a:xfrm>
            <a:off x="107611" y="234632"/>
            <a:ext cx="5415365" cy="4178872"/>
          </a:xfrm>
          <a:prstGeom prst="rect">
            <a:avLst/>
          </a:prstGeom>
          <a:ln>
            <a:noFill/>
          </a:ln>
          <a:extLst>
            <a:ext uri="{53640926-AAD7-44D8-BBD7-CCE9431645EC}">
              <a14:shadowObscured xmlns:a14="http://schemas.microsoft.com/office/drawing/2010/main"/>
            </a:ext>
          </a:extLst>
        </p:spPr>
      </p:pic>
      <p:pic>
        <p:nvPicPr>
          <p:cNvPr id="5" name="Tijdelijke aanduiding voor inhoud 4">
            <a:extLst>
              <a:ext uri="{FF2B5EF4-FFF2-40B4-BE49-F238E27FC236}">
                <a16:creationId xmlns:a16="http://schemas.microsoft.com/office/drawing/2014/main" id="{38276681-E1F1-44A4-B141-72EBF4875F13}"/>
              </a:ext>
            </a:extLst>
          </p:cNvPr>
          <p:cNvPicPr>
            <a:picLocks noGrp="1"/>
          </p:cNvPicPr>
          <p:nvPr>
            <p:ph idx="1"/>
          </p:nvPr>
        </p:nvPicPr>
        <p:blipFill rotWithShape="1">
          <a:blip r:embed="rId4"/>
          <a:srcRect l="65661" t="34124" r="15845" b="22778"/>
          <a:stretch/>
        </p:blipFill>
        <p:spPr bwMode="auto">
          <a:xfrm>
            <a:off x="5839968" y="2673033"/>
            <a:ext cx="6244421" cy="3950335"/>
          </a:xfrm>
          <a:prstGeom prst="rect">
            <a:avLst/>
          </a:prstGeom>
          <a:ln>
            <a:noFill/>
          </a:ln>
          <a:extLst>
            <a:ext uri="{53640926-AAD7-44D8-BBD7-CCE9431645EC}">
              <a14:shadowObscured xmlns:a14="http://schemas.microsoft.com/office/drawing/2010/main"/>
            </a:ext>
          </a:extLst>
        </p:spPr>
      </p:pic>
      <p:sp>
        <p:nvSpPr>
          <p:cNvPr id="6" name="Rechthoek 5">
            <a:extLst>
              <a:ext uri="{FF2B5EF4-FFF2-40B4-BE49-F238E27FC236}">
                <a16:creationId xmlns:a16="http://schemas.microsoft.com/office/drawing/2014/main" id="{52E24062-C68B-4BEC-A18F-DBF2A74C2E00}"/>
              </a:ext>
            </a:extLst>
          </p:cNvPr>
          <p:cNvSpPr/>
          <p:nvPr/>
        </p:nvSpPr>
        <p:spPr>
          <a:xfrm>
            <a:off x="290059" y="4282503"/>
            <a:ext cx="4624357" cy="2764859"/>
          </a:xfrm>
          <a:prstGeom prst="rect">
            <a:avLst/>
          </a:prstGeom>
        </p:spPr>
        <p:txBody>
          <a:bodyPr wrap="square">
            <a:spAutoFit/>
          </a:bodyPr>
          <a:lstStyle/>
          <a:p>
            <a:pPr marL="450215" algn="just">
              <a:lnSpc>
                <a:spcPts val="1400"/>
              </a:lnSpc>
              <a:spcAft>
                <a:spcPts val="0"/>
              </a:spcAft>
            </a:pPr>
            <a:endParaRPr lang="nl-NL" b="1" dirty="0">
              <a:latin typeface="Georgia" panose="02040502050405020303" pitchFamily="18" charset="0"/>
              <a:ea typeface="Times New Roman" panose="02020603050405020304" pitchFamily="18" charset="0"/>
              <a:cs typeface="Times New Roman" panose="02020603050405020304" pitchFamily="18" charset="0"/>
            </a:endParaRPr>
          </a:p>
          <a:p>
            <a:endParaRPr lang="nl-NL" dirty="0"/>
          </a:p>
          <a:p>
            <a:r>
              <a:rPr lang="en-US" dirty="0"/>
              <a:t>Sturgeons adaptable; exotic macrofauna as potential food </a:t>
            </a:r>
          </a:p>
          <a:p>
            <a:endParaRPr lang="en-US" dirty="0"/>
          </a:p>
          <a:p>
            <a:r>
              <a:rPr lang="en-US" dirty="0"/>
              <a:t>Food availability: </a:t>
            </a:r>
            <a:r>
              <a:rPr lang="en-US" b="1" dirty="0"/>
              <a:t>good</a:t>
            </a:r>
            <a:r>
              <a:rPr lang="en-US" dirty="0"/>
              <a:t> for sturgeons and benthic fish species</a:t>
            </a:r>
          </a:p>
          <a:p>
            <a:endParaRPr lang="nl-NL" dirty="0"/>
          </a:p>
          <a:p>
            <a:endParaRPr lang="nl-NL" dirty="0"/>
          </a:p>
          <a:p>
            <a:endParaRPr lang="nl-NL" dirty="0"/>
          </a:p>
        </p:txBody>
      </p:sp>
      <p:sp>
        <p:nvSpPr>
          <p:cNvPr id="7" name="Rechthoek 6">
            <a:extLst>
              <a:ext uri="{FF2B5EF4-FFF2-40B4-BE49-F238E27FC236}">
                <a16:creationId xmlns:a16="http://schemas.microsoft.com/office/drawing/2014/main" id="{E5228E1B-BE83-4598-AD8B-2B1914C18F85}"/>
              </a:ext>
            </a:extLst>
          </p:cNvPr>
          <p:cNvSpPr/>
          <p:nvPr/>
        </p:nvSpPr>
        <p:spPr>
          <a:xfrm>
            <a:off x="5745979" y="234632"/>
            <a:ext cx="4624357" cy="3041858"/>
          </a:xfrm>
          <a:prstGeom prst="rect">
            <a:avLst/>
          </a:prstGeom>
        </p:spPr>
        <p:txBody>
          <a:bodyPr wrap="square">
            <a:spAutoFit/>
          </a:bodyPr>
          <a:lstStyle/>
          <a:p>
            <a:pPr marL="450215" algn="just">
              <a:lnSpc>
                <a:spcPts val="1400"/>
              </a:lnSpc>
              <a:spcAft>
                <a:spcPts val="0"/>
              </a:spcAft>
            </a:pPr>
            <a:endParaRPr lang="nl-NL" b="1" dirty="0">
              <a:latin typeface="Georgia" panose="02040502050405020303"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Above: distribution of Oligochaeta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Right: distribution of Isopoda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Hotspots (10 000 / m2)/ clustering of macrofauna in the delta identified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Interesting foraging areas for young sturgeon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a:p>
            <a:endParaRPr lang="nl-NL" dirty="0"/>
          </a:p>
        </p:txBody>
      </p:sp>
    </p:spTree>
    <p:extLst>
      <p:ext uri="{BB962C8B-B14F-4D97-AF65-F5344CB8AC3E}">
        <p14:creationId xmlns:p14="http://schemas.microsoft.com/office/powerpoint/2010/main" val="218611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steur cyclus kleur tekst.tif">
            <a:extLst>
              <a:ext uri="{FF2B5EF4-FFF2-40B4-BE49-F238E27FC236}">
                <a16:creationId xmlns:a16="http://schemas.microsoft.com/office/drawing/2014/main" id="{680D117E-78E3-443B-8F27-2A5FB92AA2EF}"/>
              </a:ext>
            </a:extLst>
          </p:cNvPr>
          <p:cNvPicPr>
            <a:picLocks noChangeAspect="1"/>
          </p:cNvPicPr>
          <p:nvPr/>
        </p:nvPicPr>
        <p:blipFill rotWithShape="1">
          <a:blip r:embed="rId3" cstate="print"/>
          <a:srcRect t="18062"/>
          <a:stretch/>
        </p:blipFill>
        <p:spPr>
          <a:xfrm>
            <a:off x="1135544" y="3707727"/>
            <a:ext cx="4448391" cy="2380648"/>
          </a:xfrm>
          <a:prstGeom prst="rect">
            <a:avLst/>
          </a:prstGeom>
        </p:spPr>
      </p:pic>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Suitability</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reintroduction</a:t>
            </a:r>
            <a:r>
              <a:rPr lang="nl-NL" sz="3200" dirty="0">
                <a:solidFill>
                  <a:schemeClr val="bg1"/>
                </a:solidFill>
              </a:rPr>
              <a:t>: habitat</a:t>
            </a: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4"/>
          <a:stretch>
            <a:fillRect/>
          </a:stretch>
        </p:blipFill>
        <p:spPr>
          <a:xfrm>
            <a:off x="120277" y="6406129"/>
            <a:ext cx="893778" cy="220384"/>
          </a:xfrm>
          <a:prstGeom prst="rect">
            <a:avLst/>
          </a:prstGeom>
        </p:spPr>
      </p:pic>
      <p:sp>
        <p:nvSpPr>
          <p:cNvPr id="7" name="Text Box 3">
            <a:extLst>
              <a:ext uri="{FF2B5EF4-FFF2-40B4-BE49-F238E27FC236}">
                <a16:creationId xmlns:a16="http://schemas.microsoft.com/office/drawing/2014/main" id="{B9DC91AC-6E3D-F146-8828-97086F0B5319}"/>
              </a:ext>
            </a:extLst>
          </p:cNvPr>
          <p:cNvSpPr txBox="1">
            <a:spLocks noChangeArrowheads="1"/>
          </p:cNvSpPr>
          <p:nvPr/>
        </p:nvSpPr>
        <p:spPr bwMode="auto">
          <a:xfrm>
            <a:off x="224474" y="220456"/>
            <a:ext cx="8359354" cy="4401205"/>
          </a:xfrm>
          <a:prstGeom prst="rect">
            <a:avLst/>
          </a:prstGeom>
          <a:noFill/>
          <a:ln w="9525">
            <a:noFill/>
            <a:miter lim="800000"/>
            <a:headEnd/>
            <a:tailEnd/>
          </a:ln>
        </p:spPr>
        <p:txBody>
          <a:bodyPr wrap="square">
            <a:spAutoFit/>
          </a:bodyPr>
          <a:lstStyle/>
          <a:p>
            <a:endParaRPr lang="nl-NL" sz="2000" b="1" dirty="0"/>
          </a:p>
          <a:p>
            <a:pPr>
              <a:buFont typeface="Wingdings" pitchFamily="2" charset="2"/>
              <a:buChar char="Ø"/>
            </a:pPr>
            <a:endParaRPr lang="nl-NL" sz="2000" b="1" dirty="0"/>
          </a:p>
          <a:p>
            <a:r>
              <a:rPr lang="nl-NL" sz="2000" b="1" dirty="0" err="1"/>
              <a:t>Literature</a:t>
            </a:r>
            <a:r>
              <a:rPr lang="nl-NL" sz="2000" b="1" dirty="0"/>
              <a:t> studies </a:t>
            </a:r>
            <a:r>
              <a:rPr lang="nl-NL" sz="2000" b="1" dirty="0" err="1"/>
              <a:t>and</a:t>
            </a:r>
            <a:r>
              <a:rPr lang="nl-NL" sz="2000" b="1" dirty="0"/>
              <a:t> GIS analyses</a:t>
            </a:r>
          </a:p>
          <a:p>
            <a:endParaRPr lang="nl-NL" sz="2000" b="1" dirty="0"/>
          </a:p>
          <a:p>
            <a:pPr marL="342900" indent="-342900">
              <a:buFont typeface="Arial" panose="020B0604020202020204" pitchFamily="34" charset="0"/>
              <a:buChar char="•"/>
            </a:pPr>
            <a:r>
              <a:rPr lang="en-GB" sz="2000" dirty="0"/>
              <a:t>Food availability along the coastal areas of</a:t>
            </a:r>
            <a:br>
              <a:rPr lang="en-GB" sz="2000" dirty="0"/>
            </a:br>
            <a:r>
              <a:rPr lang="en-GB" sz="2000" dirty="0"/>
              <a:t>the southern North Sea and in lower section</a:t>
            </a:r>
            <a:br>
              <a:rPr lang="en-GB" sz="2000" dirty="0"/>
            </a:br>
            <a:r>
              <a:rPr lang="en-GB" sz="2000" dirty="0"/>
              <a:t>of Rhine Basin &gt; Good</a:t>
            </a:r>
            <a:endParaRPr lang="nl-NL" sz="2000" dirty="0"/>
          </a:p>
          <a:p>
            <a:pPr marL="342900" indent="-342900">
              <a:buFont typeface="Arial" panose="020B0604020202020204" pitchFamily="34" charset="0"/>
              <a:buChar char="•"/>
            </a:pPr>
            <a:r>
              <a:rPr lang="nl-NL" sz="2000" dirty="0" err="1"/>
              <a:t>Juvenile</a:t>
            </a:r>
            <a:r>
              <a:rPr lang="nl-NL" sz="2000" dirty="0"/>
              <a:t> habitat </a:t>
            </a:r>
            <a:r>
              <a:rPr lang="nl-NL" sz="2000" dirty="0" err="1"/>
              <a:t>and</a:t>
            </a:r>
            <a:r>
              <a:rPr lang="nl-NL" sz="2000" dirty="0"/>
              <a:t> food </a:t>
            </a:r>
            <a:r>
              <a:rPr lang="nl-NL" sz="2000" dirty="0" err="1"/>
              <a:t>available</a:t>
            </a:r>
            <a:br>
              <a:rPr lang="nl-NL" sz="2000" dirty="0"/>
            </a:br>
            <a:endParaRPr lang="nl-NL" sz="2000" dirty="0"/>
          </a:p>
          <a:p>
            <a:pPr marL="342900" indent="-342900">
              <a:buFont typeface="Arial" panose="020B0604020202020204" pitchFamily="34" charset="0"/>
              <a:buChar char="•"/>
            </a:pPr>
            <a:r>
              <a:rPr lang="nl-NL" sz="2000" dirty="0" err="1"/>
              <a:t>Rhine</a:t>
            </a:r>
            <a:r>
              <a:rPr lang="nl-NL" sz="2000" dirty="0"/>
              <a:t> </a:t>
            </a:r>
            <a:r>
              <a:rPr lang="nl-NL" sz="2000" dirty="0" err="1"/>
              <a:t>seen</a:t>
            </a:r>
            <a:r>
              <a:rPr lang="nl-NL" sz="2000" dirty="0"/>
              <a:t> as </a:t>
            </a:r>
            <a:r>
              <a:rPr lang="nl-NL" sz="2000" dirty="0" err="1"/>
              <a:t>climate</a:t>
            </a:r>
            <a:r>
              <a:rPr lang="nl-NL" sz="2000" dirty="0"/>
              <a:t> </a:t>
            </a:r>
            <a:r>
              <a:rPr lang="nl-NL" sz="2000" dirty="0" err="1"/>
              <a:t>proof</a:t>
            </a:r>
            <a:r>
              <a:rPr lang="nl-NL" sz="2000" dirty="0"/>
              <a:t> </a:t>
            </a:r>
            <a:r>
              <a:rPr lang="nl-NL" sz="2000" dirty="0" err="1"/>
              <a:t>river</a:t>
            </a:r>
            <a:r>
              <a:rPr lang="nl-NL" sz="2000" dirty="0"/>
              <a:t> </a:t>
            </a:r>
            <a:r>
              <a:rPr lang="nl-NL" sz="2000" dirty="0" err="1"/>
              <a:t>for</a:t>
            </a:r>
            <a:r>
              <a:rPr lang="nl-NL" sz="2000" dirty="0"/>
              <a:t> </a:t>
            </a:r>
            <a:r>
              <a:rPr lang="nl-NL" sz="2000" dirty="0" err="1"/>
              <a:t>sturgeons</a:t>
            </a:r>
            <a:endParaRPr lang="nl-NL" sz="2000" dirty="0"/>
          </a:p>
          <a:p>
            <a:endParaRPr lang="nl-NL" sz="2000" b="1" dirty="0"/>
          </a:p>
          <a:p>
            <a:endParaRPr lang="nl-NL" sz="2000" b="1" dirty="0"/>
          </a:p>
          <a:p>
            <a:endParaRPr lang="nl-NL" sz="2000" b="1" dirty="0"/>
          </a:p>
          <a:p>
            <a:endParaRPr lang="nl-NL" sz="2000" b="1" dirty="0"/>
          </a:p>
        </p:txBody>
      </p:sp>
      <p:pic>
        <p:nvPicPr>
          <p:cNvPr id="10" name="Picture 2">
            <a:extLst>
              <a:ext uri="{FF2B5EF4-FFF2-40B4-BE49-F238E27FC236}">
                <a16:creationId xmlns:a16="http://schemas.microsoft.com/office/drawing/2014/main" id="{DEBE751E-3963-D44A-82C4-9CB07B2A9D1E}"/>
              </a:ext>
            </a:extLst>
          </p:cNvPr>
          <p:cNvPicPr>
            <a:picLocks noChangeAspect="1" noChangeArrowheads="1"/>
          </p:cNvPicPr>
          <p:nvPr/>
        </p:nvPicPr>
        <p:blipFill>
          <a:blip r:embed="rId5" cstate="print"/>
          <a:srcRect/>
          <a:stretch>
            <a:fillRect/>
          </a:stretch>
        </p:blipFill>
        <p:spPr bwMode="auto">
          <a:xfrm>
            <a:off x="5688232" y="754067"/>
            <a:ext cx="6503768" cy="4600951"/>
          </a:xfrm>
          <a:prstGeom prst="rect">
            <a:avLst/>
          </a:prstGeom>
          <a:noFill/>
          <a:ln w="9525">
            <a:noFill/>
            <a:miter lim="800000"/>
            <a:headEnd/>
            <a:tailEnd/>
          </a:ln>
        </p:spPr>
      </p:pic>
    </p:spTree>
    <p:extLst>
      <p:ext uri="{BB962C8B-B14F-4D97-AF65-F5344CB8AC3E}">
        <p14:creationId xmlns:p14="http://schemas.microsoft.com/office/powerpoint/2010/main" val="4174931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3" descr="steurrits kleur.jpg">
            <a:extLst>
              <a:ext uri="{FF2B5EF4-FFF2-40B4-BE49-F238E27FC236}">
                <a16:creationId xmlns:a16="http://schemas.microsoft.com/office/drawing/2014/main" id="{C8E6ADAF-4051-DF4B-805F-D50689C391E3}"/>
              </a:ext>
            </a:extLst>
          </p:cNvPr>
          <p:cNvPicPr>
            <a:picLocks noChangeAspect="1"/>
          </p:cNvPicPr>
          <p:nvPr/>
        </p:nvPicPr>
        <p:blipFill>
          <a:blip r:embed="rId3" cstate="print"/>
          <a:stretch>
            <a:fillRect/>
          </a:stretch>
        </p:blipFill>
        <p:spPr>
          <a:xfrm>
            <a:off x="1546864" y="-61507"/>
            <a:ext cx="9000000" cy="6286200"/>
          </a:xfrm>
          <a:prstGeom prst="rect">
            <a:avLst/>
          </a:prstGeom>
        </p:spPr>
      </p:pic>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Many</a:t>
            </a:r>
            <a:r>
              <a:rPr lang="nl-NL" sz="3200" dirty="0">
                <a:solidFill>
                  <a:schemeClr val="bg1"/>
                </a:solidFill>
              </a:rPr>
              <a:t> </a:t>
            </a:r>
            <a:r>
              <a:rPr lang="nl-NL" sz="3200" dirty="0" err="1">
                <a:solidFill>
                  <a:schemeClr val="bg1"/>
                </a:solidFill>
              </a:rPr>
              <a:t>potentials</a:t>
            </a:r>
            <a:endParaRPr lang="nl-NL" sz="3200" dirty="0">
              <a:solidFill>
                <a:schemeClr val="bg1"/>
              </a:solidFill>
            </a:endParaRP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4"/>
          <a:stretch>
            <a:fillRect/>
          </a:stretch>
        </p:blipFill>
        <p:spPr>
          <a:xfrm>
            <a:off x="120277" y="6406129"/>
            <a:ext cx="893778" cy="220384"/>
          </a:xfrm>
          <a:prstGeom prst="rect">
            <a:avLst/>
          </a:prstGeom>
        </p:spPr>
      </p:pic>
    </p:spTree>
    <p:extLst>
      <p:ext uri="{BB962C8B-B14F-4D97-AF65-F5344CB8AC3E}">
        <p14:creationId xmlns:p14="http://schemas.microsoft.com/office/powerpoint/2010/main" val="52002212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F8D42-FC56-3649-A965-C15B71598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237"/>
            <a:ext cx="12193200" cy="8128800"/>
          </a:xfrm>
          <a:prstGeom prst="rect">
            <a:avLst/>
          </a:prstGeom>
        </p:spPr>
      </p:pic>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8" y="6328049"/>
            <a:ext cx="10800000"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We are </a:t>
            </a:r>
            <a:r>
              <a:rPr lang="nl-NL" sz="3200" dirty="0" err="1">
                <a:solidFill>
                  <a:schemeClr val="bg1"/>
                </a:solidFill>
              </a:rPr>
              <a:t>looking</a:t>
            </a:r>
            <a:r>
              <a:rPr lang="nl-NL" sz="3200" dirty="0">
                <a:solidFill>
                  <a:schemeClr val="bg1"/>
                </a:solidFill>
              </a:rPr>
              <a:t> forward </a:t>
            </a:r>
            <a:r>
              <a:rPr lang="nl-NL" sz="3200" dirty="0" err="1">
                <a:solidFill>
                  <a:schemeClr val="bg1"/>
                </a:solidFill>
              </a:rPr>
              <a:t>to</a:t>
            </a:r>
            <a:r>
              <a:rPr lang="nl-NL" sz="3200" dirty="0">
                <a:solidFill>
                  <a:schemeClr val="bg1"/>
                </a:solidFill>
              </a:rPr>
              <a:t> continue cooperation </a:t>
            </a:r>
            <a:r>
              <a:rPr lang="nl-NL" sz="3200" dirty="0" err="1">
                <a:solidFill>
                  <a:schemeClr val="bg1"/>
                </a:solidFill>
              </a:rPr>
              <a:t>for</a:t>
            </a:r>
            <a:r>
              <a:rPr lang="nl-NL" sz="3200" dirty="0">
                <a:solidFill>
                  <a:schemeClr val="bg1"/>
                </a:solidFill>
              </a:rPr>
              <a:t> a living </a:t>
            </a:r>
            <a:r>
              <a:rPr lang="nl-NL" sz="3200" dirty="0" err="1">
                <a:solidFill>
                  <a:schemeClr val="bg1"/>
                </a:solidFill>
              </a:rPr>
              <a:t>Rhine</a:t>
            </a:r>
            <a:endParaRPr lang="nl-NL" sz="3200" dirty="0">
              <a:solidFill>
                <a:schemeClr val="bg1"/>
              </a:solidFill>
            </a:endParaRP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4"/>
          <a:stretch>
            <a:fillRect/>
          </a:stretch>
        </p:blipFill>
        <p:spPr>
          <a:xfrm>
            <a:off x="120277" y="6406129"/>
            <a:ext cx="893778" cy="220384"/>
          </a:xfrm>
          <a:prstGeom prst="rect">
            <a:avLst/>
          </a:prstGeom>
        </p:spPr>
      </p:pic>
    </p:spTree>
    <p:extLst>
      <p:ext uri="{BB962C8B-B14F-4D97-AF65-F5344CB8AC3E}">
        <p14:creationId xmlns:p14="http://schemas.microsoft.com/office/powerpoint/2010/main" val="115210725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602670" y="447912"/>
            <a:ext cx="6552728" cy="1938992"/>
          </a:xfrm>
          <a:prstGeom prst="rect">
            <a:avLst/>
          </a:prstGeom>
          <a:noFill/>
          <a:ln w="9525">
            <a:noFill/>
            <a:miter lim="800000"/>
            <a:headEnd/>
            <a:tailEnd/>
          </a:ln>
        </p:spPr>
        <p:txBody>
          <a:bodyPr wrap="square">
            <a:spAutoFit/>
          </a:bodyPr>
          <a:lstStyle/>
          <a:p>
            <a:r>
              <a:rPr lang="nl-NL" sz="2000" dirty="0" err="1"/>
              <a:t>Until</a:t>
            </a:r>
            <a:r>
              <a:rPr lang="nl-NL" sz="2000" dirty="0"/>
              <a:t> the </a:t>
            </a:r>
            <a:r>
              <a:rPr lang="nl-NL" sz="2000" dirty="0" err="1"/>
              <a:t>beginning</a:t>
            </a:r>
            <a:r>
              <a:rPr lang="nl-NL" sz="2000" dirty="0"/>
              <a:t> of </a:t>
            </a:r>
            <a:r>
              <a:rPr lang="nl-NL" sz="2000" dirty="0" err="1"/>
              <a:t>the</a:t>
            </a:r>
            <a:r>
              <a:rPr lang="nl-NL" sz="2000" dirty="0"/>
              <a:t> 20th </a:t>
            </a:r>
            <a:r>
              <a:rPr lang="nl-NL" sz="2000" dirty="0" err="1"/>
              <a:t>century</a:t>
            </a:r>
            <a:endParaRPr lang="nl-NL" sz="2000" dirty="0"/>
          </a:p>
          <a:p>
            <a:r>
              <a:rPr lang="nl-NL" sz="2000" dirty="0" err="1"/>
              <a:t>Rhine</a:t>
            </a:r>
            <a:r>
              <a:rPr lang="nl-NL" sz="2000" dirty="0"/>
              <a:t> </a:t>
            </a:r>
            <a:r>
              <a:rPr lang="nl-NL" sz="2000" dirty="0" err="1"/>
              <a:t>also</a:t>
            </a:r>
            <a:r>
              <a:rPr lang="nl-NL" sz="2000" dirty="0"/>
              <a:t> </a:t>
            </a:r>
            <a:r>
              <a:rPr lang="nl-NL" sz="2000" dirty="0" err="1"/>
              <a:t>an</a:t>
            </a:r>
            <a:r>
              <a:rPr lang="nl-NL" sz="2000" dirty="0"/>
              <a:t> important </a:t>
            </a:r>
            <a:r>
              <a:rPr lang="nl-NL" sz="2000" dirty="0" err="1"/>
              <a:t>river</a:t>
            </a:r>
            <a:r>
              <a:rPr lang="nl-NL" sz="2000" dirty="0"/>
              <a:t> </a:t>
            </a:r>
            <a:r>
              <a:rPr lang="nl-NL" sz="2000" dirty="0" err="1"/>
              <a:t>for</a:t>
            </a:r>
            <a:r>
              <a:rPr lang="nl-NL" sz="2000" dirty="0"/>
              <a:t> </a:t>
            </a:r>
            <a:r>
              <a:rPr lang="nl-NL" sz="2000" dirty="0" err="1"/>
              <a:t>sturgeon</a:t>
            </a:r>
            <a:endParaRPr lang="nl-NL" sz="2000" dirty="0"/>
          </a:p>
          <a:p>
            <a:endParaRPr lang="nl-NL" sz="2000" dirty="0"/>
          </a:p>
          <a:p>
            <a:r>
              <a:rPr lang="nl-NL" sz="2000" dirty="0" err="1"/>
              <a:t>Overfishing</a:t>
            </a:r>
            <a:r>
              <a:rPr lang="nl-NL" sz="2000" dirty="0"/>
              <a:t>, </a:t>
            </a:r>
            <a:r>
              <a:rPr lang="nl-NL" sz="2000" dirty="0" err="1"/>
              <a:t>pollution</a:t>
            </a:r>
            <a:r>
              <a:rPr lang="nl-NL" sz="2000" dirty="0"/>
              <a:t>, </a:t>
            </a:r>
            <a:r>
              <a:rPr lang="nl-NL" sz="2000" dirty="0" err="1"/>
              <a:t>rivercorrections</a:t>
            </a:r>
            <a:endParaRPr lang="nl-NL" sz="2000" dirty="0"/>
          </a:p>
          <a:p>
            <a:r>
              <a:rPr lang="nl-NL" sz="2000" dirty="0"/>
              <a:t>1952: last </a:t>
            </a:r>
            <a:r>
              <a:rPr lang="nl-NL" sz="2000" dirty="0" err="1"/>
              <a:t>sturgeon</a:t>
            </a:r>
            <a:r>
              <a:rPr lang="nl-NL" sz="2000" dirty="0"/>
              <a:t> in </a:t>
            </a:r>
            <a:r>
              <a:rPr lang="nl-NL" sz="2000" dirty="0" err="1"/>
              <a:t>the</a:t>
            </a:r>
            <a:r>
              <a:rPr lang="nl-NL" sz="2000" dirty="0"/>
              <a:t> </a:t>
            </a:r>
            <a:r>
              <a:rPr lang="nl-NL" sz="2000" dirty="0" err="1"/>
              <a:t>Rhine</a:t>
            </a:r>
            <a:r>
              <a:rPr lang="nl-NL" sz="2000" dirty="0"/>
              <a:t> in </a:t>
            </a:r>
            <a:r>
              <a:rPr lang="nl-NL" sz="2000" dirty="0" err="1"/>
              <a:t>the</a:t>
            </a:r>
            <a:r>
              <a:rPr lang="nl-NL" sz="2000" dirty="0"/>
              <a:t> Netherlands</a:t>
            </a:r>
          </a:p>
          <a:p>
            <a:endParaRPr lang="nl-NL" sz="2000" dirty="0"/>
          </a:p>
        </p:txBody>
      </p:sp>
      <p:pic>
        <p:nvPicPr>
          <p:cNvPr id="10" name="Picture 5" descr="2-Steur Rees"/>
          <p:cNvPicPr>
            <a:picLocks noGrp="1" noChangeAspect="1" noChangeArrowheads="1"/>
          </p:cNvPicPr>
          <p:nvPr>
            <p:ph/>
          </p:nvPr>
        </p:nvPicPr>
        <p:blipFill>
          <a:blip r:embed="rId3" cstate="print"/>
          <a:srcRect/>
          <a:stretch>
            <a:fillRect/>
          </a:stretch>
        </p:blipFill>
        <p:spPr>
          <a:xfrm>
            <a:off x="3585118" y="2206508"/>
            <a:ext cx="4112747" cy="3140968"/>
          </a:xfrm>
          <a:noFill/>
        </p:spPr>
      </p:pic>
      <p:pic>
        <p:nvPicPr>
          <p:cNvPr id="1026" name="Picture 2" descr="D:\Bram\Stichting ARK\Steurproject\Foto's-video\Historische prenten\Afbeelding 6.jpg"/>
          <p:cNvPicPr>
            <a:picLocks noChangeAspect="1" noChangeArrowheads="1"/>
          </p:cNvPicPr>
          <p:nvPr/>
        </p:nvPicPr>
        <p:blipFill>
          <a:blip r:embed="rId4" cstate="print"/>
          <a:srcRect l="4231" t="4302" r="1592" b="16103"/>
          <a:stretch>
            <a:fillRect/>
          </a:stretch>
        </p:blipFill>
        <p:spPr bwMode="auto">
          <a:xfrm>
            <a:off x="241155" y="3116103"/>
            <a:ext cx="4427929" cy="2952328"/>
          </a:xfrm>
          <a:prstGeom prst="rect">
            <a:avLst/>
          </a:prstGeom>
          <a:noFill/>
        </p:spPr>
      </p:pic>
      <p:pic>
        <p:nvPicPr>
          <p:cNvPr id="2" name="Picture 2" descr="D:\Bram\Stichting ARK\Steurproject\Foto's-video\Historische prenten\Steur vishandel Amsterdam 1921.jpg">
            <a:extLst>
              <a:ext uri="{FF2B5EF4-FFF2-40B4-BE49-F238E27FC236}">
                <a16:creationId xmlns:a16="http://schemas.microsoft.com/office/drawing/2014/main" id="{298D04A9-1B31-46AC-B99B-EE1600FBEB30}"/>
              </a:ext>
            </a:extLst>
          </p:cNvPr>
          <p:cNvPicPr>
            <a:picLocks noChangeAspect="1" noChangeArrowheads="1"/>
          </p:cNvPicPr>
          <p:nvPr/>
        </p:nvPicPr>
        <p:blipFill>
          <a:blip r:embed="rId5" cstate="print"/>
          <a:srcRect/>
          <a:stretch>
            <a:fillRect/>
          </a:stretch>
        </p:blipFill>
        <p:spPr bwMode="auto">
          <a:xfrm>
            <a:off x="8026917" y="376209"/>
            <a:ext cx="3923928" cy="5552358"/>
          </a:xfrm>
          <a:prstGeom prst="rect">
            <a:avLst/>
          </a:prstGeom>
          <a:noFill/>
        </p:spPr>
      </p:pic>
      <p:sp>
        <p:nvSpPr>
          <p:cNvPr id="7" name="Rechthoek 8">
            <a:extLst>
              <a:ext uri="{FF2B5EF4-FFF2-40B4-BE49-F238E27FC236}">
                <a16:creationId xmlns:a16="http://schemas.microsoft.com/office/drawing/2014/main" id="{4BC25682-F95C-DA44-B043-32ED3EF0433B}"/>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ndertitel 2">
            <a:extLst>
              <a:ext uri="{FF2B5EF4-FFF2-40B4-BE49-F238E27FC236}">
                <a16:creationId xmlns:a16="http://schemas.microsoft.com/office/drawing/2014/main" id="{1E71FBEE-A83E-F94C-B9AF-DED28FA9097A}"/>
              </a:ext>
            </a:extLst>
          </p:cNvPr>
          <p:cNvSpPr txBox="1">
            <a:spLocks/>
          </p:cNvSpPr>
          <p:nvPr/>
        </p:nvSpPr>
        <p:spPr>
          <a:xfrm>
            <a:off x="1260000" y="6328049"/>
            <a:ext cx="8821884"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European </a:t>
            </a:r>
            <a:r>
              <a:rPr lang="nl-NL" sz="3200" dirty="0" err="1">
                <a:solidFill>
                  <a:schemeClr val="bg1"/>
                </a:solidFill>
              </a:rPr>
              <a:t>sturgeon</a:t>
            </a:r>
            <a:r>
              <a:rPr lang="nl-NL" sz="3200" dirty="0">
                <a:solidFill>
                  <a:schemeClr val="bg1"/>
                </a:solidFill>
              </a:rPr>
              <a:t> in </a:t>
            </a:r>
            <a:r>
              <a:rPr lang="nl-NL" sz="3200" dirty="0" err="1">
                <a:solidFill>
                  <a:schemeClr val="bg1"/>
                </a:solidFill>
              </a:rPr>
              <a:t>the</a:t>
            </a:r>
            <a:r>
              <a:rPr lang="nl-NL" sz="3200" dirty="0">
                <a:solidFill>
                  <a:schemeClr val="bg1"/>
                </a:solidFill>
              </a:rPr>
              <a:t> </a:t>
            </a:r>
            <a:r>
              <a:rPr lang="nl-NL" sz="3200" dirty="0" err="1">
                <a:solidFill>
                  <a:schemeClr val="bg1"/>
                </a:solidFill>
              </a:rPr>
              <a:t>Rhine</a:t>
            </a:r>
            <a:endParaRPr lang="nl-NL" sz="3200" dirty="0">
              <a:solidFill>
                <a:schemeClr val="bg1"/>
              </a:solidFill>
            </a:endParaRPr>
          </a:p>
        </p:txBody>
      </p:sp>
      <p:pic>
        <p:nvPicPr>
          <p:cNvPr id="9" name="Afbeelding 13">
            <a:extLst>
              <a:ext uri="{FF2B5EF4-FFF2-40B4-BE49-F238E27FC236}">
                <a16:creationId xmlns:a16="http://schemas.microsoft.com/office/drawing/2014/main" id="{6E92045B-2CD2-CD40-A26F-9FF02D814306}"/>
              </a:ext>
            </a:extLst>
          </p:cNvPr>
          <p:cNvPicPr>
            <a:picLocks noChangeAspect="1"/>
          </p:cNvPicPr>
          <p:nvPr/>
        </p:nvPicPr>
        <p:blipFill>
          <a:blip r:embed="rId6"/>
          <a:stretch>
            <a:fillRect/>
          </a:stretch>
        </p:blipFill>
        <p:spPr>
          <a:xfrm>
            <a:off x="120277" y="6406129"/>
            <a:ext cx="893778" cy="220384"/>
          </a:xfrm>
          <a:prstGeom prst="rect">
            <a:avLst/>
          </a:prstGeom>
        </p:spPr>
      </p:pic>
    </p:spTree>
    <p:extLst>
      <p:ext uri="{BB962C8B-B14F-4D97-AF65-F5344CB8AC3E}">
        <p14:creationId xmlns:p14="http://schemas.microsoft.com/office/powerpoint/2010/main" val="8293558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ur_biesbos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3200" cy="6841036"/>
          </a:xfrm>
          <a:prstGeom prst="rect">
            <a:avLst/>
          </a:prstGeom>
        </p:spPr>
      </p:pic>
    </p:spTree>
    <p:extLst>
      <p:ext uri="{BB962C8B-B14F-4D97-AF65-F5344CB8AC3E}">
        <p14:creationId xmlns:p14="http://schemas.microsoft.com/office/powerpoint/2010/main" val="1982420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jdelijke aanduiding voor inhoud 2"/>
          <p:cNvSpPr>
            <a:spLocks noGrp="1"/>
          </p:cNvSpPr>
          <p:nvPr>
            <p:ph idx="1"/>
          </p:nvPr>
        </p:nvSpPr>
        <p:spPr>
          <a:xfrm>
            <a:off x="730453" y="829578"/>
            <a:ext cx="10515600" cy="4351338"/>
          </a:xfrm>
        </p:spPr>
        <p:txBody>
          <a:bodyPr>
            <a:normAutofit/>
          </a:bodyPr>
          <a:lstStyle/>
          <a:p>
            <a:pPr marL="342900" lvl="1" indent="-342900"/>
            <a:r>
              <a:rPr lang="nl-NL" sz="2000" dirty="0" err="1"/>
              <a:t>Reproduction</a:t>
            </a:r>
            <a:r>
              <a:rPr lang="nl-NL" sz="2000" dirty="0"/>
              <a:t> succes 2007 - 2014</a:t>
            </a:r>
          </a:p>
          <a:p>
            <a:pPr marL="342900" lvl="1" indent="-342900"/>
            <a:r>
              <a:rPr lang="nl-NL" sz="2000" dirty="0"/>
              <a:t>Start of </a:t>
            </a:r>
            <a:r>
              <a:rPr lang="nl-NL" sz="2000" dirty="0" err="1"/>
              <a:t>large</a:t>
            </a:r>
            <a:r>
              <a:rPr lang="nl-NL" sz="2000" dirty="0"/>
              <a:t> </a:t>
            </a:r>
            <a:r>
              <a:rPr lang="nl-NL" sz="2000" dirty="0" err="1"/>
              <a:t>scale</a:t>
            </a:r>
            <a:r>
              <a:rPr lang="nl-NL" sz="2000" dirty="0"/>
              <a:t> releases in the Gironde</a:t>
            </a:r>
          </a:p>
          <a:p>
            <a:pPr marL="342900" lvl="1" indent="-342900"/>
            <a:r>
              <a:rPr lang="nl-NL" sz="2000" dirty="0"/>
              <a:t>Start in </a:t>
            </a:r>
            <a:r>
              <a:rPr lang="nl-NL" sz="2000" dirty="0" err="1"/>
              <a:t>river</a:t>
            </a:r>
            <a:r>
              <a:rPr lang="nl-NL" sz="2000" dirty="0"/>
              <a:t> Elbe</a:t>
            </a:r>
          </a:p>
          <a:p>
            <a:pPr marL="342900" lvl="1" indent="-342900"/>
            <a:r>
              <a:rPr lang="nl-NL" sz="2000" dirty="0"/>
              <a:t>Hope </a:t>
            </a:r>
            <a:r>
              <a:rPr lang="nl-NL" sz="2000" dirty="0" err="1"/>
              <a:t>for</a:t>
            </a:r>
            <a:r>
              <a:rPr lang="nl-NL" sz="2000" dirty="0"/>
              <a:t> the </a:t>
            </a:r>
            <a:r>
              <a:rPr lang="nl-NL" sz="2000" dirty="0" err="1"/>
              <a:t>European</a:t>
            </a:r>
            <a:r>
              <a:rPr lang="nl-NL" sz="2000" dirty="0"/>
              <a:t> </a:t>
            </a:r>
            <a:r>
              <a:rPr lang="nl-NL" sz="2000" dirty="0" err="1"/>
              <a:t>sturgeon</a:t>
            </a:r>
            <a:r>
              <a:rPr lang="nl-NL" sz="2000" dirty="0"/>
              <a:t>!</a:t>
            </a:r>
            <a:endParaRPr lang="en-US" sz="2000" dirty="0"/>
          </a:p>
          <a:p>
            <a:pPr>
              <a:buNone/>
            </a:pPr>
            <a:endParaRPr lang="en-US" sz="2000" dirty="0"/>
          </a:p>
          <a:p>
            <a:endParaRPr lang="nl-NL" sz="2000" dirty="0"/>
          </a:p>
        </p:txBody>
      </p:sp>
      <p:pic>
        <p:nvPicPr>
          <p:cNvPr id="6" name="Picture 4"/>
          <p:cNvPicPr>
            <a:picLocks noChangeAspect="1" noChangeArrowheads="1"/>
          </p:cNvPicPr>
          <p:nvPr/>
        </p:nvPicPr>
        <p:blipFill>
          <a:blip r:embed="rId3" cstate="print"/>
          <a:srcRect l="5962" t="7942" r="8589" b="7433"/>
          <a:stretch>
            <a:fillRect/>
          </a:stretch>
        </p:blipFill>
        <p:spPr bwMode="auto">
          <a:xfrm>
            <a:off x="6014355" y="1091804"/>
            <a:ext cx="5820704" cy="4320000"/>
          </a:xfrm>
          <a:prstGeom prst="rect">
            <a:avLst/>
          </a:prstGeom>
          <a:noFill/>
          <a:ln w="9525">
            <a:noFill/>
            <a:miter lim="800000"/>
            <a:headEnd/>
            <a:tailEnd/>
          </a:ln>
        </p:spPr>
      </p:pic>
      <p:pic>
        <p:nvPicPr>
          <p:cNvPr id="2" name="Picture 2" descr="J:\WERK\Subsidies\AV2015-008 Droomfonds WWF\3. Steur\20190218_Acipenser_sturio_fotos_Vanessa_Lauronce\young A sturio 3 months old V Lauronce (MIGADO).JPG">
            <a:extLst>
              <a:ext uri="{FF2B5EF4-FFF2-40B4-BE49-F238E27FC236}">
                <a16:creationId xmlns:a16="http://schemas.microsoft.com/office/drawing/2014/main" id="{B68A640D-975F-4D6B-98C9-3AA8686E26C5}"/>
              </a:ext>
            </a:extLst>
          </p:cNvPr>
          <p:cNvPicPr>
            <a:picLocks noChangeAspect="1" noChangeArrowheads="1"/>
          </p:cNvPicPr>
          <p:nvPr/>
        </p:nvPicPr>
        <p:blipFill>
          <a:blip r:embed="rId4" cstate="print"/>
          <a:srcRect l="12719" t="26789" r="17154" b="7559"/>
          <a:stretch>
            <a:fillRect/>
          </a:stretch>
        </p:blipFill>
        <p:spPr bwMode="auto">
          <a:xfrm>
            <a:off x="374003" y="2557703"/>
            <a:ext cx="5220000" cy="2854101"/>
          </a:xfrm>
          <a:prstGeom prst="rect">
            <a:avLst/>
          </a:prstGeom>
          <a:noFill/>
        </p:spPr>
      </p:pic>
      <p:sp>
        <p:nvSpPr>
          <p:cNvPr id="3" name="Rechthoek 2">
            <a:extLst>
              <a:ext uri="{FF2B5EF4-FFF2-40B4-BE49-F238E27FC236}">
                <a16:creationId xmlns:a16="http://schemas.microsoft.com/office/drawing/2014/main" id="{ABD73A6C-D4D8-4F5F-843D-20ED362FCE66}"/>
              </a:ext>
            </a:extLst>
          </p:cNvPr>
          <p:cNvSpPr/>
          <p:nvPr/>
        </p:nvSpPr>
        <p:spPr>
          <a:xfrm>
            <a:off x="583493" y="4544099"/>
            <a:ext cx="3800464" cy="646331"/>
          </a:xfrm>
          <a:prstGeom prst="rect">
            <a:avLst/>
          </a:prstGeom>
        </p:spPr>
        <p:txBody>
          <a:bodyPr wrap="none">
            <a:spAutoFit/>
          </a:bodyPr>
          <a:lstStyle/>
          <a:p>
            <a:r>
              <a:rPr lang="nl-NL" dirty="0">
                <a:solidFill>
                  <a:schemeClr val="bg1"/>
                </a:solidFill>
              </a:rPr>
              <a:t>3 </a:t>
            </a:r>
            <a:r>
              <a:rPr lang="nl-NL" dirty="0" err="1">
                <a:solidFill>
                  <a:schemeClr val="bg1"/>
                </a:solidFill>
              </a:rPr>
              <a:t>month</a:t>
            </a:r>
            <a:r>
              <a:rPr lang="nl-NL" dirty="0">
                <a:solidFill>
                  <a:schemeClr val="bg1"/>
                </a:solidFill>
              </a:rPr>
              <a:t> </a:t>
            </a:r>
            <a:r>
              <a:rPr lang="nl-NL" dirty="0" err="1">
                <a:solidFill>
                  <a:schemeClr val="bg1"/>
                </a:solidFill>
              </a:rPr>
              <a:t>old</a:t>
            </a:r>
            <a:r>
              <a:rPr lang="nl-NL" dirty="0">
                <a:solidFill>
                  <a:schemeClr val="bg1"/>
                </a:solidFill>
              </a:rPr>
              <a:t> </a:t>
            </a:r>
            <a:r>
              <a:rPr lang="nl-NL" dirty="0" err="1">
                <a:solidFill>
                  <a:schemeClr val="bg1"/>
                </a:solidFill>
              </a:rPr>
              <a:t>sturgeon</a:t>
            </a:r>
            <a:endParaRPr lang="nl-NL" dirty="0">
              <a:solidFill>
                <a:schemeClr val="bg1"/>
              </a:solidFill>
            </a:endParaRPr>
          </a:p>
          <a:p>
            <a:r>
              <a:rPr lang="nl-NL" dirty="0" err="1">
                <a:solidFill>
                  <a:schemeClr val="bg1"/>
                </a:solidFill>
              </a:rPr>
              <a:t>Photos</a:t>
            </a:r>
            <a:r>
              <a:rPr lang="nl-NL" dirty="0">
                <a:solidFill>
                  <a:schemeClr val="bg1"/>
                </a:solidFill>
              </a:rPr>
              <a:t>: Vanessa </a:t>
            </a:r>
            <a:r>
              <a:rPr lang="nl-NL" dirty="0" err="1">
                <a:solidFill>
                  <a:schemeClr val="bg1"/>
                </a:solidFill>
              </a:rPr>
              <a:t>Lauronce</a:t>
            </a:r>
            <a:r>
              <a:rPr lang="nl-NL" dirty="0">
                <a:solidFill>
                  <a:schemeClr val="bg1"/>
                </a:solidFill>
              </a:rPr>
              <a:t> (MI.GA.DO)</a:t>
            </a:r>
            <a:endParaRPr lang="nl-NL" dirty="0"/>
          </a:p>
        </p:txBody>
      </p:sp>
      <p:sp>
        <p:nvSpPr>
          <p:cNvPr id="14" name="Rechthoek 8">
            <a:extLst>
              <a:ext uri="{FF2B5EF4-FFF2-40B4-BE49-F238E27FC236}">
                <a16:creationId xmlns:a16="http://schemas.microsoft.com/office/drawing/2014/main" id="{F2B1DE3D-E22A-F143-A030-36C0FBDFC08E}"/>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ndertitel 2">
            <a:extLst>
              <a:ext uri="{FF2B5EF4-FFF2-40B4-BE49-F238E27FC236}">
                <a16:creationId xmlns:a16="http://schemas.microsoft.com/office/drawing/2014/main" id="{659CECDC-5B14-6F44-B892-E6E2FEB80E6B}"/>
              </a:ext>
            </a:extLst>
          </p:cNvPr>
          <p:cNvSpPr txBox="1">
            <a:spLocks/>
          </p:cNvSpPr>
          <p:nvPr/>
        </p:nvSpPr>
        <p:spPr>
          <a:xfrm>
            <a:off x="1260000" y="6328049"/>
            <a:ext cx="8821884"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New </a:t>
            </a:r>
            <a:r>
              <a:rPr lang="nl-NL" sz="3200" dirty="0" err="1">
                <a:solidFill>
                  <a:schemeClr val="bg1"/>
                </a:solidFill>
              </a:rPr>
              <a:t>progress</a:t>
            </a:r>
            <a:r>
              <a:rPr lang="nl-NL" sz="3200" dirty="0">
                <a:solidFill>
                  <a:schemeClr val="bg1"/>
                </a:solidFill>
              </a:rPr>
              <a:t>!</a:t>
            </a:r>
          </a:p>
        </p:txBody>
      </p:sp>
      <p:pic>
        <p:nvPicPr>
          <p:cNvPr id="16" name="Afbeelding 13">
            <a:extLst>
              <a:ext uri="{FF2B5EF4-FFF2-40B4-BE49-F238E27FC236}">
                <a16:creationId xmlns:a16="http://schemas.microsoft.com/office/drawing/2014/main" id="{7C63A9A5-5881-8147-8711-F0A48966ADD0}"/>
              </a:ext>
            </a:extLst>
          </p:cNvPr>
          <p:cNvPicPr>
            <a:picLocks noChangeAspect="1"/>
          </p:cNvPicPr>
          <p:nvPr/>
        </p:nvPicPr>
        <p:blipFill>
          <a:blip r:embed="rId5"/>
          <a:stretch>
            <a:fillRect/>
          </a:stretch>
        </p:blipFill>
        <p:spPr>
          <a:xfrm>
            <a:off x="120277" y="6406129"/>
            <a:ext cx="893778" cy="220384"/>
          </a:xfrm>
          <a:prstGeom prst="rect">
            <a:avLst/>
          </a:prstGeom>
        </p:spPr>
      </p:pic>
    </p:spTree>
    <p:extLst>
      <p:ext uri="{BB962C8B-B14F-4D97-AF65-F5344CB8AC3E}">
        <p14:creationId xmlns:p14="http://schemas.microsoft.com/office/powerpoint/2010/main" val="368082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0159" y="-113092"/>
            <a:ext cx="8693898" cy="6120000"/>
          </a:xfrm>
        </p:spPr>
      </p:pic>
      <p:pic>
        <p:nvPicPr>
          <p:cNvPr id="5" name="Picture 62" descr="Logo Stör GRS_Transp"/>
          <p:cNvPicPr>
            <a:picLocks noChangeAspect="1" noChangeArrowheads="1"/>
          </p:cNvPicPr>
          <p:nvPr/>
        </p:nvPicPr>
        <p:blipFill>
          <a:blip r:embed="rId3" cstate="print">
            <a:clrChange>
              <a:clrFrom>
                <a:srgbClr val="FDFDFD"/>
              </a:clrFrom>
              <a:clrTo>
                <a:srgbClr val="FDFDFD">
                  <a:alpha val="0"/>
                </a:srgbClr>
              </a:clrTo>
            </a:clrChange>
            <a:lum bright="12000"/>
            <a:extLst>
              <a:ext uri="{28A0092B-C50C-407E-A947-70E740481C1C}">
                <a14:useLocalDpi xmlns:a14="http://schemas.microsoft.com/office/drawing/2010/main" val="0"/>
              </a:ext>
            </a:extLst>
          </a:blip>
          <a:srcRect/>
          <a:stretch>
            <a:fillRect/>
          </a:stretch>
        </p:blipFill>
        <p:spPr bwMode="auto">
          <a:xfrm>
            <a:off x="10561839" y="3146406"/>
            <a:ext cx="1274582" cy="113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srcRect l="42097" t="38645" r="15806" b="16269"/>
          <a:stretch>
            <a:fillRect/>
          </a:stretch>
        </p:blipFill>
        <p:spPr bwMode="auto">
          <a:xfrm>
            <a:off x="10633029" y="1770132"/>
            <a:ext cx="1175540" cy="1097171"/>
          </a:xfrm>
          <a:prstGeom prst="rect">
            <a:avLst/>
          </a:prstGeom>
          <a:noFill/>
          <a:ln w="9360">
            <a:noFill/>
            <a:miter lim="800000"/>
            <a:headEnd/>
            <a:tailEnd/>
          </a:ln>
          <a:effectLst/>
        </p:spPr>
      </p:pic>
      <p:pic>
        <p:nvPicPr>
          <p:cNvPr id="8" name="Bild 5" descr="IGB_Logo_typoSansEN_2014_4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6809" y="4674236"/>
            <a:ext cx="1619612" cy="8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8"/>
          <p:cNvPicPr>
            <a:picLocks noChangeAspect="1" noChangeArrowheads="1"/>
          </p:cNvPicPr>
          <p:nvPr/>
        </p:nvPicPr>
        <p:blipFill rotWithShape="1">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r="7406"/>
          <a:stretch/>
        </p:blipFill>
        <p:spPr bwMode="auto">
          <a:xfrm>
            <a:off x="10771003" y="569025"/>
            <a:ext cx="899592"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hoek 8">
            <a:extLst>
              <a:ext uri="{FF2B5EF4-FFF2-40B4-BE49-F238E27FC236}">
                <a16:creationId xmlns:a16="http://schemas.microsoft.com/office/drawing/2014/main" id="{521D151B-C6BC-794C-BF51-98CA60A05289}"/>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ndertitel 2">
            <a:extLst>
              <a:ext uri="{FF2B5EF4-FFF2-40B4-BE49-F238E27FC236}">
                <a16:creationId xmlns:a16="http://schemas.microsoft.com/office/drawing/2014/main" id="{1F3DBEA5-A556-2148-A3AB-0F6ED17A45A5}"/>
              </a:ext>
            </a:extLst>
          </p:cNvPr>
          <p:cNvSpPr txBox="1">
            <a:spLocks/>
          </p:cNvSpPr>
          <p:nvPr/>
        </p:nvSpPr>
        <p:spPr>
          <a:xfrm>
            <a:off x="1260000" y="6328049"/>
            <a:ext cx="8821884"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err="1">
                <a:solidFill>
                  <a:schemeClr val="bg1"/>
                </a:solidFill>
              </a:rPr>
              <a:t>Rhine</a:t>
            </a:r>
            <a:r>
              <a:rPr lang="nl-NL" sz="3200" dirty="0">
                <a:solidFill>
                  <a:schemeClr val="bg1"/>
                </a:solidFill>
              </a:rPr>
              <a:t> project</a:t>
            </a:r>
          </a:p>
        </p:txBody>
      </p:sp>
      <p:pic>
        <p:nvPicPr>
          <p:cNvPr id="12" name="Afbeelding 13">
            <a:extLst>
              <a:ext uri="{FF2B5EF4-FFF2-40B4-BE49-F238E27FC236}">
                <a16:creationId xmlns:a16="http://schemas.microsoft.com/office/drawing/2014/main" id="{271C150D-0D77-364F-A3DF-3D55109CCDC8}"/>
              </a:ext>
            </a:extLst>
          </p:cNvPr>
          <p:cNvPicPr>
            <a:picLocks noChangeAspect="1"/>
          </p:cNvPicPr>
          <p:nvPr/>
        </p:nvPicPr>
        <p:blipFill>
          <a:blip r:embed="rId7"/>
          <a:stretch>
            <a:fillRect/>
          </a:stretch>
        </p:blipFill>
        <p:spPr>
          <a:xfrm>
            <a:off x="120277" y="6406129"/>
            <a:ext cx="893778" cy="220384"/>
          </a:xfrm>
          <a:prstGeom prst="rect">
            <a:avLst/>
          </a:prstGeom>
        </p:spPr>
      </p:pic>
      <p:pic>
        <p:nvPicPr>
          <p:cNvPr id="13" name="Afbeelding 1">
            <a:extLst>
              <a:ext uri="{FF2B5EF4-FFF2-40B4-BE49-F238E27FC236}">
                <a16:creationId xmlns:a16="http://schemas.microsoft.com/office/drawing/2014/main" id="{6F2CDB34-1488-6E45-898D-E91CC498EA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874" y="1082103"/>
            <a:ext cx="1260000" cy="1009830"/>
          </a:xfrm>
          <a:prstGeom prst="rect">
            <a:avLst/>
          </a:prstGeom>
        </p:spPr>
      </p:pic>
      <p:pic>
        <p:nvPicPr>
          <p:cNvPr id="14" name="Afbeelding 2">
            <a:extLst>
              <a:ext uri="{FF2B5EF4-FFF2-40B4-BE49-F238E27FC236}">
                <a16:creationId xmlns:a16="http://schemas.microsoft.com/office/drawing/2014/main" id="{FAF6D04A-8E59-C249-983C-31BC1107DE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887" y="2393763"/>
            <a:ext cx="900000" cy="1198445"/>
          </a:xfrm>
          <a:prstGeom prst="rect">
            <a:avLst/>
          </a:prstGeom>
        </p:spPr>
      </p:pic>
      <p:pic>
        <p:nvPicPr>
          <p:cNvPr id="15" name="Afbeelding 3">
            <a:extLst>
              <a:ext uri="{FF2B5EF4-FFF2-40B4-BE49-F238E27FC236}">
                <a16:creationId xmlns:a16="http://schemas.microsoft.com/office/drawing/2014/main" id="{B1811DAA-081C-644C-BCC9-EA2FD8092F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272" y="3982275"/>
            <a:ext cx="1620000" cy="996840"/>
          </a:xfrm>
          <a:prstGeom prst="rect">
            <a:avLst/>
          </a:prstGeom>
        </p:spPr>
      </p:pic>
    </p:spTree>
    <p:extLst>
      <p:ext uri="{BB962C8B-B14F-4D97-AF65-F5344CB8AC3E}">
        <p14:creationId xmlns:p14="http://schemas.microsoft.com/office/powerpoint/2010/main" val="42553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1C465B2-7A27-6440-81B9-58E6B0FA9EF0}"/>
              </a:ext>
            </a:extLst>
          </p:cNvPr>
          <p:cNvSpPr/>
          <p:nvPr/>
        </p:nvSpPr>
        <p:spPr>
          <a:xfrm>
            <a:off x="0" y="-1871"/>
            <a:ext cx="12192000" cy="6210000"/>
          </a:xfrm>
          <a:prstGeom prst="rect">
            <a:avLst/>
          </a:prstGeom>
          <a:solidFill>
            <a:srgbClr val="F899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BD608AD-6074-9E4A-B948-7DD3CA731FCB}"/>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Afbeelding 3">
            <a:extLst>
              <a:ext uri="{FF2B5EF4-FFF2-40B4-BE49-F238E27FC236}">
                <a16:creationId xmlns:a16="http://schemas.microsoft.com/office/drawing/2014/main" id="{95A3514F-62CA-734F-9591-A483BD0C727A}"/>
              </a:ext>
            </a:extLst>
          </p:cNvPr>
          <p:cNvPicPr>
            <a:picLocks noChangeAspect="1"/>
          </p:cNvPicPr>
          <p:nvPr/>
        </p:nvPicPr>
        <p:blipFill>
          <a:blip r:embed="rId2"/>
          <a:stretch>
            <a:fillRect/>
          </a:stretch>
        </p:blipFill>
        <p:spPr>
          <a:xfrm>
            <a:off x="124237" y="3837915"/>
            <a:ext cx="6120000" cy="1373216"/>
          </a:xfrm>
          <a:prstGeom prst="rect">
            <a:avLst/>
          </a:prstGeom>
        </p:spPr>
      </p:pic>
      <p:sp>
        <p:nvSpPr>
          <p:cNvPr id="10" name="Rechthoek 8">
            <a:extLst>
              <a:ext uri="{FF2B5EF4-FFF2-40B4-BE49-F238E27FC236}">
                <a16:creationId xmlns:a16="http://schemas.microsoft.com/office/drawing/2014/main" id="{D342996F-DC1E-5349-B644-3A680AC24CCF}"/>
              </a:ext>
            </a:extLst>
          </p:cNvPr>
          <p:cNvSpPr/>
          <p:nvPr/>
        </p:nvSpPr>
        <p:spPr>
          <a:xfrm>
            <a:off x="862577" y="959186"/>
            <a:ext cx="5385497" cy="2554545"/>
          </a:xfrm>
          <a:prstGeom prst="rect">
            <a:avLst/>
          </a:prstGeom>
        </p:spPr>
        <p:txBody>
          <a:bodyPr wrap="square">
            <a:spAutoFit/>
          </a:bodyPr>
          <a:lstStyle/>
          <a:p>
            <a:r>
              <a:rPr lang="en-US" sz="3000" dirty="0"/>
              <a:t>Paving the way towards a reintroduction and restoration </a:t>
            </a:r>
            <a:r>
              <a:rPr lang="nl-NL" sz="3000" dirty="0"/>
              <a:t>of the European </a:t>
            </a:r>
            <a:r>
              <a:rPr lang="nl-NL" sz="3000" dirty="0" err="1"/>
              <a:t>sturgeon</a:t>
            </a:r>
            <a:endParaRPr lang="nl-NL" sz="3000" dirty="0"/>
          </a:p>
          <a:p>
            <a:r>
              <a:rPr lang="nl-NL" sz="3000" dirty="0"/>
              <a:t>2020 - 2030 </a:t>
            </a:r>
          </a:p>
          <a:p>
            <a:endParaRPr lang="nl-NL" sz="2000" i="1" dirty="0">
              <a:ea typeface="Calibri" panose="020F0502020204030204" pitchFamily="34" charset="0"/>
              <a:cs typeface="Times New Roman" panose="02020603050405020304" pitchFamily="18" charset="0"/>
            </a:endParaRPr>
          </a:p>
          <a:p>
            <a:r>
              <a:rPr lang="nl-NL" sz="2000" dirty="0">
                <a:ea typeface="Calibri" panose="020F0502020204030204" pitchFamily="34" charset="0"/>
                <a:cs typeface="Times New Roman" panose="02020603050405020304" pitchFamily="18" charset="0"/>
              </a:rPr>
              <a:t>Steven Visser &amp; Wilco de Bruine</a:t>
            </a:r>
          </a:p>
        </p:txBody>
      </p:sp>
      <p:pic>
        <p:nvPicPr>
          <p:cNvPr id="11" name="Afbeelding 10">
            <a:extLst>
              <a:ext uri="{FF2B5EF4-FFF2-40B4-BE49-F238E27FC236}">
                <a16:creationId xmlns:a16="http://schemas.microsoft.com/office/drawing/2014/main" id="{CE572B6F-7778-5F43-82D4-FD25B9A4182D}"/>
              </a:ext>
            </a:extLst>
          </p:cNvPr>
          <p:cNvPicPr>
            <a:picLocks noChangeAspect="1"/>
          </p:cNvPicPr>
          <p:nvPr/>
        </p:nvPicPr>
        <p:blipFill rotWithShape="1">
          <a:blip r:embed="rId3"/>
          <a:srcRect l="35234" t="14722" r="36730" b="13611"/>
          <a:stretch/>
        </p:blipFill>
        <p:spPr>
          <a:xfrm rot="480000">
            <a:off x="7072991" y="418879"/>
            <a:ext cx="3755622" cy="5400000"/>
          </a:xfrm>
          <a:prstGeom prst="rect">
            <a:avLst/>
          </a:prstGeom>
          <a:ln>
            <a:solidFill>
              <a:schemeClr val="tx1"/>
            </a:solidFill>
          </a:ln>
        </p:spPr>
      </p:pic>
      <p:sp>
        <p:nvSpPr>
          <p:cNvPr id="12" name="Ondertitel 2">
            <a:extLst>
              <a:ext uri="{FF2B5EF4-FFF2-40B4-BE49-F238E27FC236}">
                <a16:creationId xmlns:a16="http://schemas.microsoft.com/office/drawing/2014/main" id="{DF1B5096-E26D-A341-99C3-FB2EE870955E}"/>
              </a:ext>
            </a:extLst>
          </p:cNvPr>
          <p:cNvSpPr txBox="1">
            <a:spLocks/>
          </p:cNvSpPr>
          <p:nvPr/>
        </p:nvSpPr>
        <p:spPr>
          <a:xfrm>
            <a:off x="1259999" y="6328049"/>
            <a:ext cx="10137343"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Action Plan </a:t>
            </a:r>
            <a:r>
              <a:rPr lang="nl-NL" sz="3200" dirty="0" err="1">
                <a:solidFill>
                  <a:schemeClr val="bg1"/>
                </a:solidFill>
              </a:rPr>
              <a:t>for</a:t>
            </a:r>
            <a:r>
              <a:rPr lang="nl-NL" sz="3200" dirty="0">
                <a:solidFill>
                  <a:schemeClr val="bg1"/>
                </a:solidFill>
              </a:rPr>
              <a:t> </a:t>
            </a:r>
            <a:r>
              <a:rPr lang="nl-NL" sz="3200" dirty="0" err="1">
                <a:solidFill>
                  <a:schemeClr val="bg1"/>
                </a:solidFill>
              </a:rPr>
              <a:t>the</a:t>
            </a:r>
            <a:r>
              <a:rPr lang="nl-NL" sz="3200" dirty="0">
                <a:solidFill>
                  <a:schemeClr val="bg1"/>
                </a:solidFill>
              </a:rPr>
              <a:t> European </a:t>
            </a:r>
            <a:r>
              <a:rPr lang="nl-NL" sz="3200" dirty="0" err="1">
                <a:solidFill>
                  <a:schemeClr val="bg1"/>
                </a:solidFill>
              </a:rPr>
              <a:t>sturgeon</a:t>
            </a:r>
            <a:r>
              <a:rPr lang="nl-NL" sz="3200" dirty="0">
                <a:solidFill>
                  <a:schemeClr val="bg1"/>
                </a:solidFill>
              </a:rPr>
              <a:t> </a:t>
            </a:r>
            <a:r>
              <a:rPr lang="nl-NL" sz="3200" dirty="0" err="1">
                <a:solidFill>
                  <a:schemeClr val="bg1"/>
                </a:solidFill>
              </a:rPr>
              <a:t>for</a:t>
            </a:r>
            <a:r>
              <a:rPr lang="nl-NL" sz="3200" dirty="0">
                <a:solidFill>
                  <a:schemeClr val="bg1"/>
                </a:solidFill>
              </a:rPr>
              <a:t> </a:t>
            </a:r>
            <a:r>
              <a:rPr lang="nl-NL" sz="3200" dirty="0" err="1">
                <a:solidFill>
                  <a:schemeClr val="bg1"/>
                </a:solidFill>
              </a:rPr>
              <a:t>the</a:t>
            </a:r>
            <a:r>
              <a:rPr lang="nl-NL" sz="3200" dirty="0">
                <a:solidFill>
                  <a:schemeClr val="bg1"/>
                </a:solidFill>
              </a:rPr>
              <a:t> </a:t>
            </a:r>
            <a:r>
              <a:rPr lang="nl-NL" sz="3200" dirty="0" err="1">
                <a:solidFill>
                  <a:schemeClr val="bg1"/>
                </a:solidFill>
              </a:rPr>
              <a:t>Lower</a:t>
            </a:r>
            <a:r>
              <a:rPr lang="nl-NL" sz="3200" dirty="0">
                <a:solidFill>
                  <a:schemeClr val="bg1"/>
                </a:solidFill>
              </a:rPr>
              <a:t> </a:t>
            </a:r>
            <a:r>
              <a:rPr lang="nl-NL" sz="3200" dirty="0" err="1">
                <a:solidFill>
                  <a:schemeClr val="bg1"/>
                </a:solidFill>
              </a:rPr>
              <a:t>Rhine</a:t>
            </a:r>
            <a:endParaRPr lang="nl-NL" sz="3200" dirty="0">
              <a:solidFill>
                <a:schemeClr val="bg1"/>
              </a:solidFill>
            </a:endParaRPr>
          </a:p>
        </p:txBody>
      </p:sp>
      <p:pic>
        <p:nvPicPr>
          <p:cNvPr id="13" name="Afbeelding 13">
            <a:extLst>
              <a:ext uri="{FF2B5EF4-FFF2-40B4-BE49-F238E27FC236}">
                <a16:creationId xmlns:a16="http://schemas.microsoft.com/office/drawing/2014/main" id="{87BF2295-0F98-9246-B63D-E1E26E2D8882}"/>
              </a:ext>
            </a:extLst>
          </p:cNvPr>
          <p:cNvPicPr>
            <a:picLocks noChangeAspect="1"/>
          </p:cNvPicPr>
          <p:nvPr/>
        </p:nvPicPr>
        <p:blipFill>
          <a:blip r:embed="rId4"/>
          <a:stretch>
            <a:fillRect/>
          </a:stretch>
        </p:blipFill>
        <p:spPr>
          <a:xfrm>
            <a:off x="120277" y="6406129"/>
            <a:ext cx="893778" cy="220384"/>
          </a:xfrm>
          <a:prstGeom prst="rect">
            <a:avLst/>
          </a:prstGeom>
        </p:spPr>
      </p:pic>
    </p:spTree>
    <p:extLst>
      <p:ext uri="{BB962C8B-B14F-4D97-AF65-F5344CB8AC3E}">
        <p14:creationId xmlns:p14="http://schemas.microsoft.com/office/powerpoint/2010/main" val="233032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6063161-D6F9-4200-8875-F3E833D33023}"/>
              </a:ext>
            </a:extLst>
          </p:cNvPr>
          <p:cNvPicPr>
            <a:picLocks noChangeAspect="1"/>
          </p:cNvPicPr>
          <p:nvPr/>
        </p:nvPicPr>
        <p:blipFill>
          <a:blip r:embed="rId3"/>
          <a:stretch>
            <a:fillRect/>
          </a:stretch>
        </p:blipFill>
        <p:spPr>
          <a:xfrm>
            <a:off x="861076" y="747029"/>
            <a:ext cx="5940000" cy="3556778"/>
          </a:xfrm>
          <a:prstGeom prst="rect">
            <a:avLst/>
          </a:prstGeom>
        </p:spPr>
      </p:pic>
      <p:pic>
        <p:nvPicPr>
          <p:cNvPr id="6" name="Picture 5">
            <a:extLst>
              <a:ext uri="{FF2B5EF4-FFF2-40B4-BE49-F238E27FC236}">
                <a16:creationId xmlns:a16="http://schemas.microsoft.com/office/drawing/2014/main" id="{6D8F04A9-EC31-534F-A9BB-32246118D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0000">
            <a:off x="7540678" y="2804494"/>
            <a:ext cx="4070308" cy="2880000"/>
          </a:xfrm>
          <a:prstGeom prst="rect">
            <a:avLst/>
          </a:prstGeom>
        </p:spPr>
      </p:pic>
      <p:sp>
        <p:nvSpPr>
          <p:cNvPr id="10" name="Rechthoek 8">
            <a:extLst>
              <a:ext uri="{FF2B5EF4-FFF2-40B4-BE49-F238E27FC236}">
                <a16:creationId xmlns:a16="http://schemas.microsoft.com/office/drawing/2014/main" id="{8DE0CAFA-E0D1-E442-B766-BB97D1672DD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ndertitel 2">
            <a:extLst>
              <a:ext uri="{FF2B5EF4-FFF2-40B4-BE49-F238E27FC236}">
                <a16:creationId xmlns:a16="http://schemas.microsoft.com/office/drawing/2014/main" id="{4EAF6D17-45A4-6048-93C5-6DD4CAEFAE52}"/>
              </a:ext>
            </a:extLst>
          </p:cNvPr>
          <p:cNvSpPr txBox="1">
            <a:spLocks/>
          </p:cNvSpPr>
          <p:nvPr/>
        </p:nvSpPr>
        <p:spPr>
          <a:xfrm>
            <a:off x="1259999" y="6328049"/>
            <a:ext cx="10137343"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Supporters, partners </a:t>
            </a:r>
            <a:r>
              <a:rPr lang="nl-NL" sz="3200" dirty="0" err="1">
                <a:solidFill>
                  <a:schemeClr val="bg1"/>
                </a:solidFill>
              </a:rPr>
              <a:t>and</a:t>
            </a:r>
            <a:r>
              <a:rPr lang="nl-NL" sz="3200" dirty="0">
                <a:solidFill>
                  <a:schemeClr val="bg1"/>
                </a:solidFill>
              </a:rPr>
              <a:t> stakeholders</a:t>
            </a:r>
          </a:p>
        </p:txBody>
      </p:sp>
      <p:pic>
        <p:nvPicPr>
          <p:cNvPr id="12" name="Afbeelding 13">
            <a:extLst>
              <a:ext uri="{FF2B5EF4-FFF2-40B4-BE49-F238E27FC236}">
                <a16:creationId xmlns:a16="http://schemas.microsoft.com/office/drawing/2014/main" id="{590DE1FF-9CC7-B543-852F-F2D56E3415B5}"/>
              </a:ext>
            </a:extLst>
          </p:cNvPr>
          <p:cNvPicPr>
            <a:picLocks noChangeAspect="1"/>
          </p:cNvPicPr>
          <p:nvPr/>
        </p:nvPicPr>
        <p:blipFill>
          <a:blip r:embed="rId5"/>
          <a:stretch>
            <a:fillRect/>
          </a:stretch>
        </p:blipFill>
        <p:spPr>
          <a:xfrm>
            <a:off x="120277" y="6406129"/>
            <a:ext cx="893778" cy="220384"/>
          </a:xfrm>
          <a:prstGeom prst="rect">
            <a:avLst/>
          </a:prstGeom>
        </p:spPr>
      </p:pic>
    </p:spTree>
    <p:extLst>
      <p:ext uri="{BB962C8B-B14F-4D97-AF65-F5344CB8AC3E}">
        <p14:creationId xmlns:p14="http://schemas.microsoft.com/office/powerpoint/2010/main" val="101814072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7">
            <a:extLst>
              <a:ext uri="{FF2B5EF4-FFF2-40B4-BE49-F238E27FC236}">
                <a16:creationId xmlns:a16="http://schemas.microsoft.com/office/drawing/2014/main" id="{0BB5D61D-4AB0-B34F-A0A1-F5C3543FE487}"/>
              </a:ext>
            </a:extLst>
          </p:cNvPr>
          <p:cNvPicPr>
            <a:picLocks noChangeAspect="1"/>
          </p:cNvPicPr>
          <p:nvPr/>
        </p:nvPicPr>
        <p:blipFill rotWithShape="1">
          <a:blip r:embed="rId3"/>
          <a:srcRect l="34218" t="14306" r="33985" b="21250"/>
          <a:stretch/>
        </p:blipFill>
        <p:spPr>
          <a:xfrm>
            <a:off x="926400" y="21948"/>
            <a:ext cx="5940319" cy="6480000"/>
          </a:xfrm>
          <a:prstGeom prst="rect">
            <a:avLst/>
          </a:prstGeom>
        </p:spPr>
      </p:pic>
      <p:sp>
        <p:nvSpPr>
          <p:cNvPr id="10" name="Rechthoek 8">
            <a:extLst>
              <a:ext uri="{FF2B5EF4-FFF2-40B4-BE49-F238E27FC236}">
                <a16:creationId xmlns:a16="http://schemas.microsoft.com/office/drawing/2014/main" id="{8DE0CAFA-E0D1-E442-B766-BB97D1672DD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ndertitel 2">
            <a:extLst>
              <a:ext uri="{FF2B5EF4-FFF2-40B4-BE49-F238E27FC236}">
                <a16:creationId xmlns:a16="http://schemas.microsoft.com/office/drawing/2014/main" id="{4EAF6D17-45A4-6048-93C5-6DD4CAEFAE52}"/>
              </a:ext>
            </a:extLst>
          </p:cNvPr>
          <p:cNvSpPr txBox="1">
            <a:spLocks/>
          </p:cNvSpPr>
          <p:nvPr/>
        </p:nvSpPr>
        <p:spPr>
          <a:xfrm>
            <a:off x="1259999" y="6328049"/>
            <a:ext cx="10137343"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Supporters, partners </a:t>
            </a:r>
            <a:r>
              <a:rPr lang="nl-NL" sz="3200" dirty="0" err="1">
                <a:solidFill>
                  <a:schemeClr val="bg1"/>
                </a:solidFill>
              </a:rPr>
              <a:t>and</a:t>
            </a:r>
            <a:r>
              <a:rPr lang="nl-NL" sz="3200" dirty="0">
                <a:solidFill>
                  <a:schemeClr val="bg1"/>
                </a:solidFill>
              </a:rPr>
              <a:t> stakeholders</a:t>
            </a:r>
          </a:p>
        </p:txBody>
      </p:sp>
      <p:pic>
        <p:nvPicPr>
          <p:cNvPr id="12" name="Afbeelding 13">
            <a:extLst>
              <a:ext uri="{FF2B5EF4-FFF2-40B4-BE49-F238E27FC236}">
                <a16:creationId xmlns:a16="http://schemas.microsoft.com/office/drawing/2014/main" id="{590DE1FF-9CC7-B543-852F-F2D56E3415B5}"/>
              </a:ext>
            </a:extLst>
          </p:cNvPr>
          <p:cNvPicPr>
            <a:picLocks noChangeAspect="1"/>
          </p:cNvPicPr>
          <p:nvPr/>
        </p:nvPicPr>
        <p:blipFill>
          <a:blip r:embed="rId4"/>
          <a:stretch>
            <a:fillRect/>
          </a:stretch>
        </p:blipFill>
        <p:spPr>
          <a:xfrm>
            <a:off x="120277" y="6406129"/>
            <a:ext cx="893778" cy="220384"/>
          </a:xfrm>
          <a:prstGeom prst="rect">
            <a:avLst/>
          </a:prstGeom>
        </p:spPr>
      </p:pic>
      <p:pic>
        <p:nvPicPr>
          <p:cNvPr id="4" name="Picture 3">
            <a:extLst>
              <a:ext uri="{FF2B5EF4-FFF2-40B4-BE49-F238E27FC236}">
                <a16:creationId xmlns:a16="http://schemas.microsoft.com/office/drawing/2014/main" id="{28D4D4B5-7C3A-4C42-B5F5-287B2E56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
            <a:off x="7542000" y="2804400"/>
            <a:ext cx="4070309" cy="2880000"/>
          </a:xfrm>
          <a:prstGeom prst="rect">
            <a:avLst/>
          </a:prstGeom>
        </p:spPr>
      </p:pic>
    </p:spTree>
    <p:extLst>
      <p:ext uri="{BB962C8B-B14F-4D97-AF65-F5344CB8AC3E}">
        <p14:creationId xmlns:p14="http://schemas.microsoft.com/office/powerpoint/2010/main" val="424207618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8">
            <a:extLst>
              <a:ext uri="{FF2B5EF4-FFF2-40B4-BE49-F238E27FC236}">
                <a16:creationId xmlns:a16="http://schemas.microsoft.com/office/drawing/2014/main" id="{8DE0CAFA-E0D1-E442-B766-BB97D1672DD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ndertitel 2">
            <a:extLst>
              <a:ext uri="{FF2B5EF4-FFF2-40B4-BE49-F238E27FC236}">
                <a16:creationId xmlns:a16="http://schemas.microsoft.com/office/drawing/2014/main" id="{4EAF6D17-45A4-6048-93C5-6DD4CAEFAE52}"/>
              </a:ext>
            </a:extLst>
          </p:cNvPr>
          <p:cNvSpPr txBox="1">
            <a:spLocks/>
          </p:cNvSpPr>
          <p:nvPr/>
        </p:nvSpPr>
        <p:spPr>
          <a:xfrm>
            <a:off x="1259999" y="6328049"/>
            <a:ext cx="10137343"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Supporters, partners </a:t>
            </a:r>
            <a:r>
              <a:rPr lang="nl-NL" sz="3200" dirty="0" err="1">
                <a:solidFill>
                  <a:schemeClr val="bg1"/>
                </a:solidFill>
              </a:rPr>
              <a:t>and</a:t>
            </a:r>
            <a:r>
              <a:rPr lang="nl-NL" sz="3200" dirty="0">
                <a:solidFill>
                  <a:schemeClr val="bg1"/>
                </a:solidFill>
              </a:rPr>
              <a:t> stakeholders</a:t>
            </a:r>
          </a:p>
        </p:txBody>
      </p:sp>
      <p:pic>
        <p:nvPicPr>
          <p:cNvPr id="12" name="Afbeelding 13">
            <a:extLst>
              <a:ext uri="{FF2B5EF4-FFF2-40B4-BE49-F238E27FC236}">
                <a16:creationId xmlns:a16="http://schemas.microsoft.com/office/drawing/2014/main" id="{590DE1FF-9CC7-B543-852F-F2D56E3415B5}"/>
              </a:ext>
            </a:extLst>
          </p:cNvPr>
          <p:cNvPicPr>
            <a:picLocks noChangeAspect="1"/>
          </p:cNvPicPr>
          <p:nvPr/>
        </p:nvPicPr>
        <p:blipFill>
          <a:blip r:embed="rId3"/>
          <a:stretch>
            <a:fillRect/>
          </a:stretch>
        </p:blipFill>
        <p:spPr>
          <a:xfrm>
            <a:off x="120277" y="6406129"/>
            <a:ext cx="893778" cy="220384"/>
          </a:xfrm>
          <a:prstGeom prst="rect">
            <a:avLst/>
          </a:prstGeom>
        </p:spPr>
      </p:pic>
      <p:pic>
        <p:nvPicPr>
          <p:cNvPr id="8" name="Afbeelding 2">
            <a:extLst>
              <a:ext uri="{FF2B5EF4-FFF2-40B4-BE49-F238E27FC236}">
                <a16:creationId xmlns:a16="http://schemas.microsoft.com/office/drawing/2014/main" id="{0321B70A-5135-2E44-9608-67F76B4DF5FB}"/>
              </a:ext>
            </a:extLst>
          </p:cNvPr>
          <p:cNvPicPr>
            <a:picLocks noChangeAspect="1"/>
          </p:cNvPicPr>
          <p:nvPr/>
        </p:nvPicPr>
        <p:blipFill>
          <a:blip r:embed="rId4"/>
          <a:stretch>
            <a:fillRect/>
          </a:stretch>
        </p:blipFill>
        <p:spPr>
          <a:xfrm>
            <a:off x="1456393" y="381186"/>
            <a:ext cx="5580000" cy="4260000"/>
          </a:xfrm>
          <a:prstGeom prst="rect">
            <a:avLst/>
          </a:prstGeom>
        </p:spPr>
      </p:pic>
      <p:pic>
        <p:nvPicPr>
          <p:cNvPr id="3" name="Picture 2">
            <a:extLst>
              <a:ext uri="{FF2B5EF4-FFF2-40B4-BE49-F238E27FC236}">
                <a16:creationId xmlns:a16="http://schemas.microsoft.com/office/drawing/2014/main" id="{189CEB79-FD03-C344-B43F-40373E748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
            <a:off x="7297514" y="2804400"/>
            <a:ext cx="4544587" cy="2880000"/>
          </a:xfrm>
          <a:prstGeom prst="rect">
            <a:avLst/>
          </a:prstGeom>
        </p:spPr>
      </p:pic>
      <p:pic>
        <p:nvPicPr>
          <p:cNvPr id="6" name="Picture 5">
            <a:extLst>
              <a:ext uri="{FF2B5EF4-FFF2-40B4-BE49-F238E27FC236}">
                <a16:creationId xmlns:a16="http://schemas.microsoft.com/office/drawing/2014/main" id="{E3A69CC6-9C11-0D4A-80D5-9D83EBCC2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1936" y="4791539"/>
            <a:ext cx="4064063" cy="900000"/>
          </a:xfrm>
          <a:prstGeom prst="rect">
            <a:avLst/>
          </a:prstGeom>
        </p:spPr>
      </p:pic>
    </p:spTree>
    <p:extLst>
      <p:ext uri="{BB962C8B-B14F-4D97-AF65-F5344CB8AC3E}">
        <p14:creationId xmlns:p14="http://schemas.microsoft.com/office/powerpoint/2010/main" val="203800946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D01210F8-0B35-1640-B25C-8C9773D5DEBC}"/>
              </a:ext>
            </a:extLst>
          </p:cNvPr>
          <p:cNvSpPr/>
          <p:nvPr/>
        </p:nvSpPr>
        <p:spPr>
          <a:xfrm>
            <a:off x="0" y="6208295"/>
            <a:ext cx="12192000" cy="649705"/>
          </a:xfrm>
          <a:prstGeom prst="rect">
            <a:avLst/>
          </a:prstGeom>
          <a:solidFill>
            <a:srgbClr val="F8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ndertitel 2">
            <a:extLst>
              <a:ext uri="{FF2B5EF4-FFF2-40B4-BE49-F238E27FC236}">
                <a16:creationId xmlns:a16="http://schemas.microsoft.com/office/drawing/2014/main" id="{E7F20931-E503-9D4D-B8B7-16305F06A2EC}"/>
              </a:ext>
            </a:extLst>
          </p:cNvPr>
          <p:cNvSpPr txBox="1">
            <a:spLocks/>
          </p:cNvSpPr>
          <p:nvPr/>
        </p:nvSpPr>
        <p:spPr>
          <a:xfrm>
            <a:off x="1259999" y="6328049"/>
            <a:ext cx="10137343" cy="41003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200" dirty="0">
                <a:solidFill>
                  <a:schemeClr val="bg1"/>
                </a:solidFill>
              </a:rPr>
              <a:t>Start of </a:t>
            </a:r>
            <a:r>
              <a:rPr lang="nl-NL" sz="3200" dirty="0" err="1">
                <a:solidFill>
                  <a:schemeClr val="bg1"/>
                </a:solidFill>
              </a:rPr>
              <a:t>Phase</a:t>
            </a:r>
            <a:r>
              <a:rPr lang="nl-NL" sz="3200" dirty="0">
                <a:solidFill>
                  <a:schemeClr val="bg1"/>
                </a:solidFill>
              </a:rPr>
              <a:t> 2020-2030: The </a:t>
            </a:r>
            <a:r>
              <a:rPr lang="nl-NL" sz="3200" dirty="0" err="1">
                <a:solidFill>
                  <a:schemeClr val="bg1"/>
                </a:solidFill>
              </a:rPr>
              <a:t>Sturgeon</a:t>
            </a:r>
            <a:r>
              <a:rPr lang="nl-NL" sz="3200" dirty="0">
                <a:solidFill>
                  <a:schemeClr val="bg1"/>
                </a:solidFill>
              </a:rPr>
              <a:t> </a:t>
            </a:r>
            <a:r>
              <a:rPr lang="nl-NL" sz="3200" dirty="0" err="1">
                <a:solidFill>
                  <a:schemeClr val="bg1"/>
                </a:solidFill>
              </a:rPr>
              <a:t>could</a:t>
            </a:r>
            <a:r>
              <a:rPr lang="nl-NL" sz="3200" dirty="0">
                <a:solidFill>
                  <a:schemeClr val="bg1"/>
                </a:solidFill>
              </a:rPr>
              <a:t> </a:t>
            </a:r>
            <a:r>
              <a:rPr lang="nl-NL" sz="3200" dirty="0" err="1">
                <a:solidFill>
                  <a:schemeClr val="bg1"/>
                </a:solidFill>
              </a:rPr>
              <a:t>come</a:t>
            </a:r>
            <a:r>
              <a:rPr lang="nl-NL" sz="3200" dirty="0">
                <a:solidFill>
                  <a:schemeClr val="bg1"/>
                </a:solidFill>
              </a:rPr>
              <a:t> back</a:t>
            </a:r>
          </a:p>
        </p:txBody>
      </p:sp>
      <p:pic>
        <p:nvPicPr>
          <p:cNvPr id="6" name="Afbeelding 13">
            <a:extLst>
              <a:ext uri="{FF2B5EF4-FFF2-40B4-BE49-F238E27FC236}">
                <a16:creationId xmlns:a16="http://schemas.microsoft.com/office/drawing/2014/main" id="{C119214E-B43B-E54F-8DA5-4C566ABA91E7}"/>
              </a:ext>
            </a:extLst>
          </p:cNvPr>
          <p:cNvPicPr>
            <a:picLocks noChangeAspect="1"/>
          </p:cNvPicPr>
          <p:nvPr/>
        </p:nvPicPr>
        <p:blipFill>
          <a:blip r:embed="rId3"/>
          <a:stretch>
            <a:fillRect/>
          </a:stretch>
        </p:blipFill>
        <p:spPr>
          <a:xfrm>
            <a:off x="120277" y="6406129"/>
            <a:ext cx="893778" cy="220384"/>
          </a:xfrm>
          <a:prstGeom prst="rect">
            <a:avLst/>
          </a:prstGeom>
        </p:spPr>
      </p:pic>
      <p:sp>
        <p:nvSpPr>
          <p:cNvPr id="9" name="Rechthoek 1">
            <a:extLst>
              <a:ext uri="{FF2B5EF4-FFF2-40B4-BE49-F238E27FC236}">
                <a16:creationId xmlns:a16="http://schemas.microsoft.com/office/drawing/2014/main" id="{7DE568A5-3463-A043-8E96-66A3740287C9}"/>
              </a:ext>
            </a:extLst>
          </p:cNvPr>
          <p:cNvSpPr>
            <a:spLocks noChangeAspect="1"/>
          </p:cNvSpPr>
          <p:nvPr/>
        </p:nvSpPr>
        <p:spPr>
          <a:xfrm>
            <a:off x="896645" y="430638"/>
            <a:ext cx="11718524" cy="5355312"/>
          </a:xfrm>
          <a:prstGeom prst="rect">
            <a:avLst/>
          </a:prstGeom>
        </p:spPr>
        <p:txBody>
          <a:bodyPr wrap="square">
            <a:spAutoFit/>
          </a:bodyPr>
          <a:lstStyle/>
          <a:p>
            <a:pPr marR="962025"/>
            <a:r>
              <a:rPr lang="en-US" dirty="0">
                <a:latin typeface="Century Gothic" panose="020B0502020202020204" pitchFamily="34" charset="0"/>
                <a:ea typeface="Times New Roman" panose="02020603050405020304" pitchFamily="18" charset="0"/>
                <a:cs typeface="Times New Roman" panose="02020603050405020304" pitchFamily="18" charset="0"/>
              </a:rPr>
              <a:t> </a:t>
            </a:r>
            <a:endParaRPr lang="nl-NL" dirty="0">
              <a:latin typeface="Century Gothic" panose="020B0502020202020204" pitchFamily="34" charset="0"/>
              <a:ea typeface="Times New Roman" panose="02020603050405020304" pitchFamily="18" charset="0"/>
              <a:cs typeface="Times New Roman" panose="02020603050405020304" pitchFamily="18" charset="0"/>
            </a:endParaRPr>
          </a:p>
          <a:p>
            <a:pPr marR="962025"/>
            <a:endParaRPr lang="en-US" b="1" dirty="0">
              <a:latin typeface="Century Gothic" panose="020B0502020202020204" pitchFamily="34" charset="0"/>
              <a:ea typeface="Times New Roman" panose="02020603050405020304" pitchFamily="18" charset="0"/>
              <a:cs typeface="Times New Roman" panose="02020603050405020304" pitchFamily="18" charset="0"/>
            </a:endParaRPr>
          </a:p>
          <a:p>
            <a:pPr marR="962025"/>
            <a:endParaRPr lang="en-US" b="1" dirty="0">
              <a:latin typeface="Century Gothic" panose="020B0502020202020204" pitchFamily="34" charset="0"/>
              <a:ea typeface="Times New Roman" panose="02020603050405020304" pitchFamily="18" charset="0"/>
              <a:cs typeface="Times New Roman" panose="02020603050405020304" pitchFamily="18" charset="0"/>
            </a:endParaRPr>
          </a:p>
          <a:p>
            <a:pPr marR="962025"/>
            <a:r>
              <a:rPr lang="en-US" b="1" dirty="0">
                <a:latin typeface="Century Gothic" panose="020B0502020202020204" pitchFamily="34" charset="0"/>
                <a:ea typeface="Times New Roman" panose="02020603050405020304" pitchFamily="18" charset="0"/>
                <a:cs typeface="Times New Roman" panose="02020603050405020304" pitchFamily="18" charset="0"/>
              </a:rPr>
              <a:t>Start of Phase 2020 – 2030 – The European sturgeon could come back ... </a:t>
            </a:r>
            <a:endParaRPr lang="nl-NL" b="1" dirty="0">
              <a:latin typeface="Century Gothic" panose="020B0502020202020204" pitchFamily="34" charset="0"/>
              <a:ea typeface="Times New Roman" panose="02020603050405020304" pitchFamily="18" charset="0"/>
              <a:cs typeface="Times New Roman" panose="02020603050405020304" pitchFamily="18" charset="0"/>
            </a:endParaRPr>
          </a:p>
          <a:p>
            <a:pPr marR="962025"/>
            <a:endParaRPr lang="en-US" dirty="0">
              <a:latin typeface="Century Gothic" panose="020B0502020202020204" pitchFamily="34" charset="0"/>
              <a:ea typeface="Times New Roman" panose="02020603050405020304" pitchFamily="18" charset="0"/>
              <a:cs typeface="Times New Roman" panose="02020603050405020304" pitchFamily="18" charset="0"/>
            </a:endParaRPr>
          </a:p>
          <a:p>
            <a:pPr marL="342900" marR="962025" indent="-342900">
              <a:buFont typeface="+mj-lt"/>
              <a:buAutoNum type="arabicPeriod"/>
            </a:pPr>
            <a:r>
              <a:rPr lang="en-US" b="1" i="1" dirty="0">
                <a:latin typeface="Century Gothic" panose="020B0502020202020204" pitchFamily="34" charset="0"/>
                <a:ea typeface="Times New Roman" panose="02020603050405020304" pitchFamily="18" charset="0"/>
                <a:cs typeface="Times New Roman" panose="02020603050405020304" pitchFamily="18" charset="0"/>
              </a:rPr>
              <a:t>Adopt the First Sturgeon Action Plan </a:t>
            </a:r>
            <a:r>
              <a:rPr lang="en-US" dirty="0">
                <a:latin typeface="Century Gothic" panose="020B0502020202020204" pitchFamily="34" charset="0"/>
                <a:ea typeface="Times New Roman" panose="02020603050405020304" pitchFamily="18" charset="0"/>
                <a:cs typeface="Times New Roman" panose="02020603050405020304" pitchFamily="18" charset="0"/>
              </a:rPr>
              <a:t>for the Lower Rhine to </a:t>
            </a:r>
            <a:r>
              <a:rPr lang="en-US" dirty="0" err="1">
                <a:latin typeface="Century Gothic" panose="020B0502020202020204" pitchFamily="34" charset="0"/>
                <a:ea typeface="Times New Roman" panose="02020603050405020304" pitchFamily="18" charset="0"/>
                <a:cs typeface="Times New Roman" panose="02020603050405020304" pitchFamily="18" charset="0"/>
              </a:rPr>
              <a:t>finalise</a:t>
            </a:r>
            <a:r>
              <a:rPr lang="en-US" dirty="0">
                <a:latin typeface="Century Gothic" panose="020B0502020202020204" pitchFamily="34" charset="0"/>
                <a:ea typeface="Times New Roman" panose="02020603050405020304" pitchFamily="18" charset="0"/>
                <a:cs typeface="Times New Roman" panose="02020603050405020304" pitchFamily="18" charset="0"/>
              </a:rPr>
              <a:t> the feasibility and risk assessment phase; </a:t>
            </a:r>
          </a:p>
          <a:p>
            <a:pPr marL="342900" marR="962025" indent="-342900">
              <a:buFont typeface="+mj-lt"/>
              <a:buAutoNum type="arabicPeriod"/>
            </a:pPr>
            <a:r>
              <a:rPr lang="en-US" dirty="0">
                <a:latin typeface="Century Gothic" panose="020B0502020202020204" pitchFamily="34" charset="0"/>
                <a:ea typeface="Times New Roman" panose="02020603050405020304" pitchFamily="18" charset="0"/>
                <a:cs typeface="Times New Roman" panose="02020603050405020304" pitchFamily="18" charset="0"/>
              </a:rPr>
              <a:t>Establish a </a:t>
            </a:r>
            <a:r>
              <a:rPr lang="en-US" b="1" i="1" dirty="0">
                <a:latin typeface="Century Gothic" panose="020B0502020202020204" pitchFamily="34" charset="0"/>
                <a:ea typeface="Times New Roman" panose="02020603050405020304" pitchFamily="18" charset="0"/>
                <a:cs typeface="Times New Roman" panose="02020603050405020304" pitchFamily="18" charset="0"/>
              </a:rPr>
              <a:t>joint project consortium </a:t>
            </a:r>
            <a:r>
              <a:rPr lang="en-US" dirty="0">
                <a:latin typeface="Century Gothic" panose="020B0502020202020204" pitchFamily="34" charset="0"/>
                <a:ea typeface="Times New Roman" panose="02020603050405020304" pitchFamily="18" charset="0"/>
                <a:cs typeface="Times New Roman" panose="02020603050405020304" pitchFamily="18" charset="0"/>
              </a:rPr>
              <a:t>to facilitate the cooperation and joint fact finding;</a:t>
            </a:r>
            <a:endParaRPr lang="nl-NL" dirty="0">
              <a:latin typeface="Century Gothic" panose="020B0502020202020204" pitchFamily="34" charset="0"/>
              <a:ea typeface="Times New Roman" panose="02020603050405020304" pitchFamily="18" charset="0"/>
              <a:cs typeface="Times New Roman" panose="02020603050405020304" pitchFamily="18" charset="0"/>
            </a:endParaRPr>
          </a:p>
          <a:p>
            <a:pPr marL="342900" marR="962025" indent="-342900">
              <a:buFont typeface="+mj-lt"/>
              <a:buAutoNum type="arabicPeriod"/>
            </a:pPr>
            <a:r>
              <a:rPr lang="en-US" dirty="0">
                <a:latin typeface="Century Gothic" panose="020B0502020202020204" pitchFamily="34" charset="0"/>
                <a:ea typeface="Times New Roman" panose="02020603050405020304" pitchFamily="18" charset="0"/>
                <a:cs typeface="Times New Roman" panose="02020603050405020304" pitchFamily="18" charset="0"/>
              </a:rPr>
              <a:t>Continue and scale up of the </a:t>
            </a:r>
            <a:r>
              <a:rPr lang="en-US" b="1" i="1" dirty="0">
                <a:latin typeface="Century Gothic" panose="020B0502020202020204" pitchFamily="34" charset="0"/>
                <a:ea typeface="Times New Roman" panose="02020603050405020304" pitchFamily="18" charset="0"/>
                <a:cs typeface="Times New Roman" panose="02020603050405020304" pitchFamily="18" charset="0"/>
              </a:rPr>
              <a:t>experimental releases </a:t>
            </a:r>
            <a:r>
              <a:rPr lang="en-US" dirty="0">
                <a:latin typeface="Century Gothic" panose="020B0502020202020204" pitchFamily="34" charset="0"/>
                <a:ea typeface="Times New Roman" panose="02020603050405020304" pitchFamily="18" charset="0"/>
                <a:cs typeface="Times New Roman" panose="02020603050405020304" pitchFamily="18" charset="0"/>
              </a:rPr>
              <a:t>of larvae and tagged juveniles from French brood stock, including monitoring;</a:t>
            </a:r>
          </a:p>
          <a:p>
            <a:pPr marL="342900" marR="962025" indent="-342900">
              <a:buFont typeface="+mj-lt"/>
              <a:buAutoNum type="arabicPeriod"/>
            </a:pPr>
            <a:r>
              <a:rPr lang="en-US" dirty="0">
                <a:latin typeface="Century Gothic" panose="020B0502020202020204" pitchFamily="34" charset="0"/>
                <a:ea typeface="Times New Roman" panose="02020603050405020304" pitchFamily="18" charset="0"/>
                <a:cs typeface="Times New Roman" panose="02020603050405020304" pitchFamily="18" charset="0"/>
              </a:rPr>
              <a:t>Implement the proposed </a:t>
            </a:r>
            <a:r>
              <a:rPr lang="en-US" b="1" i="1" dirty="0">
                <a:latin typeface="Century Gothic" panose="020B0502020202020204" pitchFamily="34" charset="0"/>
                <a:ea typeface="Times New Roman" panose="02020603050405020304" pitchFamily="18" charset="0"/>
                <a:cs typeface="Times New Roman" panose="02020603050405020304" pitchFamily="18" charset="0"/>
              </a:rPr>
              <a:t>actions/measures from the AP </a:t>
            </a:r>
            <a:r>
              <a:rPr lang="en-US" dirty="0">
                <a:latin typeface="Century Gothic" panose="020B0502020202020204" pitchFamily="34" charset="0"/>
                <a:ea typeface="Times New Roman" panose="02020603050405020304" pitchFamily="18" charset="0"/>
                <a:cs typeface="Times New Roman" panose="02020603050405020304" pitchFamily="18" charset="0"/>
              </a:rPr>
              <a:t>by the responsible partners;</a:t>
            </a:r>
          </a:p>
          <a:p>
            <a:pPr marL="342900" marR="962025" indent="-342900">
              <a:buFont typeface="+mj-lt"/>
              <a:buAutoNum type="arabicPeriod"/>
            </a:pPr>
            <a:endParaRPr lang="en-US" dirty="0">
              <a:latin typeface="Century Gothic" panose="020B0502020202020204" pitchFamily="34" charset="0"/>
              <a:ea typeface="Times New Roman" panose="02020603050405020304" pitchFamily="18" charset="0"/>
              <a:cs typeface="Times New Roman" panose="02020603050405020304" pitchFamily="18" charset="0"/>
            </a:endParaRPr>
          </a:p>
          <a:p>
            <a:pPr marL="342900" marR="962025" indent="-342900">
              <a:buFont typeface="+mj-lt"/>
              <a:buAutoNum type="arabicPeriod"/>
            </a:pPr>
            <a:r>
              <a:rPr lang="en-US" dirty="0">
                <a:latin typeface="Century Gothic" panose="020B0502020202020204" pitchFamily="34" charset="0"/>
                <a:ea typeface="Times New Roman" panose="02020603050405020304" pitchFamily="18" charset="0"/>
                <a:cs typeface="Times New Roman" panose="02020603050405020304" pitchFamily="18" charset="0"/>
              </a:rPr>
              <a:t>Continue with </a:t>
            </a:r>
            <a:r>
              <a:rPr lang="en-US" b="1" i="1" dirty="0">
                <a:latin typeface="Century Gothic" panose="020B0502020202020204" pitchFamily="34" charset="0"/>
                <a:ea typeface="Times New Roman" panose="02020603050405020304" pitchFamily="18" charset="0"/>
                <a:cs typeface="Times New Roman" panose="02020603050405020304" pitchFamily="18" charset="0"/>
              </a:rPr>
              <a:t>additional follow up research </a:t>
            </a:r>
            <a:r>
              <a:rPr lang="en-US" dirty="0">
                <a:latin typeface="Century Gothic" panose="020B0502020202020204" pitchFamily="34" charset="0"/>
                <a:ea typeface="Times New Roman" panose="02020603050405020304" pitchFamily="18" charset="0"/>
                <a:cs typeface="Times New Roman" panose="02020603050405020304" pitchFamily="18" charset="0"/>
              </a:rPr>
              <a:t>(impact of shipping, sediment quality, exotic species, habitat suitability);</a:t>
            </a:r>
          </a:p>
          <a:p>
            <a:pPr marL="342900" marR="962025" indent="-342900">
              <a:buFont typeface="+mj-lt"/>
              <a:buAutoNum type="arabicPeriod"/>
            </a:pPr>
            <a:r>
              <a:rPr lang="en-US" dirty="0">
                <a:latin typeface="Century Gothic" panose="020B0502020202020204" pitchFamily="34" charset="0"/>
                <a:ea typeface="Times New Roman" panose="02020603050405020304" pitchFamily="18" charset="0"/>
                <a:cs typeface="Times New Roman" panose="02020603050405020304" pitchFamily="18" charset="0"/>
              </a:rPr>
              <a:t>Set up a </a:t>
            </a:r>
            <a:r>
              <a:rPr lang="en-US" b="1" i="1" dirty="0">
                <a:latin typeface="Century Gothic" panose="020B0502020202020204" pitchFamily="34" charset="0"/>
                <a:ea typeface="Times New Roman" panose="02020603050405020304" pitchFamily="18" charset="0"/>
                <a:cs typeface="Times New Roman" panose="02020603050405020304" pitchFamily="18" charset="0"/>
              </a:rPr>
              <a:t>rearing station </a:t>
            </a:r>
            <a:r>
              <a:rPr lang="en-US" dirty="0">
                <a:latin typeface="Century Gothic" panose="020B0502020202020204" pitchFamily="34" charset="0"/>
                <a:ea typeface="Times New Roman" panose="02020603050405020304" pitchFamily="18" charset="0"/>
                <a:cs typeface="Times New Roman" panose="02020603050405020304" pitchFamily="18" charset="0"/>
              </a:rPr>
              <a:t>near the spawning sites in the Rhine, similar as been done for the Elbe river.</a:t>
            </a:r>
          </a:p>
          <a:p>
            <a:pPr marL="342900" marR="962025" indent="-342900">
              <a:buFont typeface="+mj-lt"/>
              <a:buAutoNum type="arabicPeriod"/>
            </a:pPr>
            <a:endParaRPr lang="nl-NL" dirty="0">
              <a:latin typeface="Century Gothic" panose="020B0502020202020204" pitchFamily="34" charset="0"/>
              <a:ea typeface="Times New Roman" panose="02020603050405020304" pitchFamily="18" charset="0"/>
              <a:cs typeface="Times New Roman" panose="02020603050405020304" pitchFamily="18" charset="0"/>
            </a:endParaRPr>
          </a:p>
          <a:p>
            <a:pPr marL="342900" marR="962025" indent="-342900">
              <a:buFont typeface="+mj-lt"/>
              <a:buAutoNum type="arabicPeriod"/>
            </a:pPr>
            <a:r>
              <a:rPr lang="en-US" b="1" i="1" dirty="0">
                <a:latin typeface="Century Gothic" panose="020B0502020202020204" pitchFamily="34" charset="0"/>
                <a:ea typeface="Times New Roman" panose="02020603050405020304" pitchFamily="18" charset="0"/>
                <a:cs typeface="Times New Roman" panose="02020603050405020304" pitchFamily="18" charset="0"/>
              </a:rPr>
              <a:t>Prepare decision-making process (go / no go) </a:t>
            </a:r>
            <a:r>
              <a:rPr lang="en-US" dirty="0">
                <a:latin typeface="Century Gothic" panose="020B0502020202020204" pitchFamily="34" charset="0"/>
                <a:ea typeface="Times New Roman" panose="02020603050405020304" pitchFamily="18" charset="0"/>
                <a:cs typeface="Times New Roman" panose="02020603050405020304" pitchFamily="18" charset="0"/>
              </a:rPr>
              <a:t>for an official reintroducing of the European sturgeon population in the Lower Rhine by 2030. </a:t>
            </a:r>
            <a:endParaRPr lang="nl-NL" dirty="0">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32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c01b758-c2eb-4021-a43c-0bf76084f3c0">
      <UserInfo>
        <DisplayName>Karsten Reiniers</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D86FEFAF0607448C51495521E0D57D" ma:contentTypeVersion="12" ma:contentTypeDescription="Een nieuw document maken." ma:contentTypeScope="" ma:versionID="250a4ae827e3c7e81750deb8bc423adf">
  <xsd:schema xmlns:xsd="http://www.w3.org/2001/XMLSchema" xmlns:xs="http://www.w3.org/2001/XMLSchema" xmlns:p="http://schemas.microsoft.com/office/2006/metadata/properties" xmlns:ns2="fc86bb77-584b-4984-af70-30a45eb47b14" xmlns:ns3="6c01b758-c2eb-4021-a43c-0bf76084f3c0" targetNamespace="http://schemas.microsoft.com/office/2006/metadata/properties" ma:root="true" ma:fieldsID="f2c40d7b925a6efd4b59ba2fc9b0d256" ns2:_="" ns3:_="">
    <xsd:import namespace="fc86bb77-584b-4984-af70-30a45eb47b14"/>
    <xsd:import namespace="6c01b758-c2eb-4021-a43c-0bf76084f3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6bb77-584b-4984-af70-30a45eb47b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01b758-c2eb-4021-a43c-0bf76084f3c0"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6432CA-CD72-4B63-8800-620DB795FB7B}">
  <ds:schemaRefs>
    <ds:schemaRef ds:uri="http://schemas.microsoft.com/sharepoint/v3/contenttype/forms"/>
  </ds:schemaRefs>
</ds:datastoreItem>
</file>

<file path=customXml/itemProps2.xml><?xml version="1.0" encoding="utf-8"?>
<ds:datastoreItem xmlns:ds="http://schemas.openxmlformats.org/officeDocument/2006/customXml" ds:itemID="{F3EDB42A-E22E-4353-8AC4-3235E25362C2}">
  <ds:schemaRefs>
    <ds:schemaRef ds:uri="http://schemas.microsoft.com/office/2006/metadata/properties"/>
    <ds:schemaRef ds:uri="http://schemas.microsoft.com/office/infopath/2007/PartnerControls"/>
    <ds:schemaRef ds:uri="7752dc7b-7eef-4c9c-bd5b-24231b94df74"/>
  </ds:schemaRefs>
</ds:datastoreItem>
</file>

<file path=customXml/itemProps3.xml><?xml version="1.0" encoding="utf-8"?>
<ds:datastoreItem xmlns:ds="http://schemas.openxmlformats.org/officeDocument/2006/customXml" ds:itemID="{4A393CEF-EFDD-4B45-A24E-12BE7C97470F}"/>
</file>

<file path=docProps/app.xml><?xml version="1.0" encoding="utf-8"?>
<Properties xmlns="http://schemas.openxmlformats.org/officeDocument/2006/extended-properties" xmlns:vt="http://schemas.openxmlformats.org/officeDocument/2006/docPropsVTypes">
  <TotalTime>0</TotalTime>
  <Words>1110</Words>
  <Application>Microsoft Office PowerPoint</Application>
  <PresentationFormat>Breedbeeld</PresentationFormat>
  <Paragraphs>170</Paragraphs>
  <Slides>20</Slides>
  <Notes>16</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Arial</vt:lpstr>
      <vt:lpstr>Calibri</vt:lpstr>
      <vt:lpstr>Calibri Light</vt:lpstr>
      <vt:lpstr>Century Gothic</vt:lpstr>
      <vt:lpstr>Georgia</vt:lpstr>
      <vt:lpstr>Wingdings</vt:lpstr>
      <vt:lpstr>Kantoorthema</vt:lpstr>
      <vt:lpstr>Rhine sturgeon project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Bram Houben</dc:creator>
  <cp:lastModifiedBy>Bram Houben</cp:lastModifiedBy>
  <cp:revision>163</cp:revision>
  <dcterms:created xsi:type="dcterms:W3CDTF">2016-02-15T13:48:13Z</dcterms:created>
  <dcterms:modified xsi:type="dcterms:W3CDTF">2021-03-03T10:07:09Z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0x01010077D86FEFAF0607448C51495521E0D57D</vt:lpwstr>
  </property>
</Properties>
</file>