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78" r:id="rId5"/>
    <p:sldId id="272" r:id="rId6"/>
    <p:sldId id="281" r:id="rId7"/>
    <p:sldId id="282" r:id="rId8"/>
    <p:sldId id="331" r:id="rId9"/>
    <p:sldId id="283" r:id="rId10"/>
    <p:sldId id="284" r:id="rId11"/>
    <p:sldId id="332" r:id="rId12"/>
    <p:sldId id="285" r:id="rId13"/>
    <p:sldId id="314" r:id="rId14"/>
    <p:sldId id="305" r:id="rId15"/>
    <p:sldId id="307" r:id="rId16"/>
    <p:sldId id="308" r:id="rId17"/>
    <p:sldId id="309" r:id="rId18"/>
    <p:sldId id="317" r:id="rId19"/>
    <p:sldId id="324" r:id="rId20"/>
    <p:sldId id="318" r:id="rId21"/>
    <p:sldId id="333" r:id="rId22"/>
    <p:sldId id="334" r:id="rId23"/>
    <p:sldId id="319" r:id="rId24"/>
    <p:sldId id="320" r:id="rId25"/>
    <p:sldId id="321" r:id="rId26"/>
    <p:sldId id="322" r:id="rId27"/>
    <p:sldId id="325" r:id="rId28"/>
    <p:sldId id="316" r:id="rId29"/>
    <p:sldId id="327" r:id="rId30"/>
    <p:sldId id="328" r:id="rId31"/>
    <p:sldId id="329" r:id="rId32"/>
    <p:sldId id="32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BEF1E4-9CEF-24BB-A11F-C7B72D0CDAEF}" v="2" dt="2021-04-15T12:35:49.87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2139" autoAdjust="0"/>
  </p:normalViewPr>
  <p:slideViewPr>
    <p:cSldViewPr snapToGrid="0" snapToObjects="1">
      <p:cViewPr varScale="1">
        <p:scale>
          <a:sx n="93" d="100"/>
          <a:sy n="93" d="100"/>
        </p:scale>
        <p:origin x="4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gebruiker" userId="S::urn:spo:anon#94a32d2ad124c04a93e00adbf2279dc2202b7ba3e560d5e292a2cc2de810d347::" providerId="AD" clId="Web-{69BEF1E4-9CEF-24BB-A11F-C7B72D0CDAEF}"/>
    <pc:docChg chg="modSld">
      <pc:chgData name="Gastgebruiker" userId="S::urn:spo:anon#94a32d2ad124c04a93e00adbf2279dc2202b7ba3e560d5e292a2cc2de810d347::" providerId="AD" clId="Web-{69BEF1E4-9CEF-24BB-A11F-C7B72D0CDAEF}" dt="2021-04-15T12:35:49.878" v="1"/>
      <pc:docMkLst>
        <pc:docMk/>
      </pc:docMkLst>
      <pc:sldChg chg="addSp delSp addAnim delAnim">
        <pc:chgData name="Gastgebruiker" userId="S::urn:spo:anon#94a32d2ad124c04a93e00adbf2279dc2202b7ba3e560d5e292a2cc2de810d347::" providerId="AD" clId="Web-{69BEF1E4-9CEF-24BB-A11F-C7B72D0CDAEF}" dt="2021-04-15T12:35:49.878" v="1"/>
        <pc:sldMkLst>
          <pc:docMk/>
          <pc:sldMk cId="2743898284" sldId="331"/>
        </pc:sldMkLst>
        <pc:picChg chg="add del">
          <ac:chgData name="Gastgebruiker" userId="S::urn:spo:anon#94a32d2ad124c04a93e00adbf2279dc2202b7ba3e560d5e292a2cc2de810d347::" providerId="AD" clId="Web-{69BEF1E4-9CEF-24BB-A11F-C7B72D0CDAEF}" dt="2021-04-15T12:35:49.878" v="1"/>
          <ac:picMkLst>
            <pc:docMk/>
            <pc:sldMk cId="2743898284" sldId="331"/>
            <ac:picMk id="4" creationId="{F6097BC5-6DA6-4C3C-BED3-8EAF242394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DBCA1-38B1-4449-BAB2-7DD7BACE82C7}" type="datetimeFigureOut">
              <a:rPr lang="en-US" smtClean="0"/>
              <a:t>4/15/2021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7E11F-A6B2-914A-82B6-77473B553241}" type="slidenum">
              <a:rPr lang="en-US" smtClean="0"/>
              <a:t>‹nr.›</a:t>
            </a:fld>
            <a:endParaRPr lang="en-US"/>
          </a:p>
        </p:txBody>
      </p:sp>
    </p:spTree>
    <p:extLst>
      <p:ext uri="{BB962C8B-B14F-4D97-AF65-F5344CB8AC3E}">
        <p14:creationId xmlns:p14="http://schemas.microsoft.com/office/powerpoint/2010/main" val="287855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My name is Max van de Ven, project manager at ATKB </a:t>
            </a:r>
            <a:r>
              <a:rPr lang="nl-NL" dirty="0" err="1"/>
              <a:t>environmental</a:t>
            </a:r>
            <a:r>
              <a:rPr lang="nl-NL" dirty="0"/>
              <a:t> consultancy. </a:t>
            </a:r>
            <a:r>
              <a:rPr lang="nl-NL" dirty="0" err="1"/>
              <a:t>Today</a:t>
            </a:r>
            <a:r>
              <a:rPr lang="nl-NL" dirty="0"/>
              <a:t> I </a:t>
            </a:r>
            <a:r>
              <a:rPr lang="nl-NL" dirty="0" err="1"/>
              <a:t>will</a:t>
            </a:r>
            <a:r>
              <a:rPr lang="nl-NL" dirty="0"/>
              <a:t> </a:t>
            </a:r>
            <a:r>
              <a:rPr lang="nl-NL" dirty="0" err="1"/>
              <a:t>be</a:t>
            </a:r>
            <a:r>
              <a:rPr lang="nl-NL" dirty="0"/>
              <a:t> presenting a </a:t>
            </a:r>
            <a:r>
              <a:rPr lang="nl-NL" dirty="0" err="1"/>
              <a:t>study</a:t>
            </a:r>
            <a:r>
              <a:rPr lang="nl-NL" dirty="0"/>
              <a:t> I </a:t>
            </a:r>
            <a:r>
              <a:rPr lang="nl-NL" dirty="0" err="1"/>
              <a:t>conducted</a:t>
            </a:r>
            <a:r>
              <a:rPr lang="nl-NL" dirty="0"/>
              <a:t> </a:t>
            </a:r>
            <a:r>
              <a:rPr lang="nl-NL" dirty="0" err="1"/>
              <a:t>for</a:t>
            </a:r>
            <a:r>
              <a:rPr lang="nl-NL" dirty="0"/>
              <a:t> </a:t>
            </a:r>
            <a:r>
              <a:rPr lang="nl-NL" dirty="0" err="1"/>
              <a:t>the</a:t>
            </a:r>
            <a:r>
              <a:rPr lang="nl-NL" dirty="0"/>
              <a:t> Green Blue </a:t>
            </a:r>
            <a:r>
              <a:rPr lang="nl-NL" dirty="0" err="1"/>
              <a:t>Rhine</a:t>
            </a:r>
            <a:r>
              <a:rPr lang="nl-NL" dirty="0"/>
              <a:t> Alliance on </a:t>
            </a:r>
            <a:r>
              <a:rPr lang="nl-NL" dirty="0" err="1"/>
              <a:t>shipping</a:t>
            </a:r>
            <a:r>
              <a:rPr lang="nl-NL" dirty="0"/>
              <a:t> </a:t>
            </a:r>
            <a:r>
              <a:rPr lang="nl-NL" dirty="0" err="1"/>
              <a:t>and</a:t>
            </a:r>
            <a:r>
              <a:rPr lang="nl-NL" dirty="0"/>
              <a:t> </a:t>
            </a:r>
            <a:r>
              <a:rPr lang="nl-NL" dirty="0" err="1"/>
              <a:t>eel</a:t>
            </a:r>
            <a:r>
              <a:rPr lang="nl-NL" dirty="0"/>
              <a:t> </a:t>
            </a:r>
            <a:r>
              <a:rPr lang="nl-NL" dirty="0" err="1"/>
              <a:t>mortality</a:t>
            </a:r>
            <a:r>
              <a:rPr lang="nl-NL" dirty="0"/>
              <a:t> in </a:t>
            </a:r>
            <a:r>
              <a:rPr lang="nl-NL" dirty="0" err="1"/>
              <a:t>the</a:t>
            </a:r>
            <a:r>
              <a:rPr lang="nl-NL" dirty="0"/>
              <a:t> </a:t>
            </a:r>
            <a:r>
              <a:rPr lang="nl-NL" dirty="0" err="1"/>
              <a:t>lower</a:t>
            </a:r>
            <a:r>
              <a:rPr lang="nl-NL" dirty="0"/>
              <a:t> </a:t>
            </a:r>
            <a:r>
              <a:rPr lang="nl-NL" dirty="0" err="1"/>
              <a:t>Rhine</a:t>
            </a:r>
            <a:r>
              <a:rPr lang="nl-NL" dirty="0"/>
              <a:t> (in </a:t>
            </a:r>
            <a:r>
              <a:rPr lang="nl-NL" dirty="0" err="1"/>
              <a:t>the</a:t>
            </a:r>
            <a:r>
              <a:rPr lang="nl-NL" dirty="0"/>
              <a:t> Netherlands).</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a:t>
            </a:fld>
            <a:endParaRPr lang="en-US"/>
          </a:p>
        </p:txBody>
      </p:sp>
    </p:spTree>
    <p:extLst>
      <p:ext uri="{BB962C8B-B14F-4D97-AF65-F5344CB8AC3E}">
        <p14:creationId xmlns:p14="http://schemas.microsoft.com/office/powerpoint/2010/main" val="244459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Anual</a:t>
            </a:r>
            <a:r>
              <a:rPr lang="nl-NL" dirty="0"/>
              <a:t> </a:t>
            </a:r>
            <a:r>
              <a:rPr lang="nl-NL" dirty="0" err="1"/>
              <a:t>movements</a:t>
            </a:r>
            <a:r>
              <a:rPr lang="nl-NL" dirty="0"/>
              <a:t> </a:t>
            </a:r>
            <a:r>
              <a:rPr lang="nl-NL" dirty="0" err="1"/>
              <a:t>pretty</a:t>
            </a:r>
            <a:r>
              <a:rPr lang="nl-NL" dirty="0"/>
              <a:t> </a:t>
            </a:r>
            <a:r>
              <a:rPr lang="nl-NL" dirty="0" err="1"/>
              <a:t>stable</a:t>
            </a:r>
            <a:r>
              <a:rPr lang="nl-NL" dirty="0"/>
              <a:t> </a:t>
            </a:r>
            <a:r>
              <a:rPr lang="nl-NL" dirty="0" err="1"/>
              <a:t>around</a:t>
            </a:r>
            <a:r>
              <a:rPr lang="nl-NL" dirty="0"/>
              <a:t> 100.000 </a:t>
            </a:r>
            <a:r>
              <a:rPr lang="nl-NL" dirty="0" err="1"/>
              <a:t>movements</a:t>
            </a:r>
            <a:r>
              <a:rPr lang="nl-NL" dirty="0"/>
              <a:t> per </a:t>
            </a:r>
            <a:r>
              <a:rPr lang="nl-NL" dirty="0" err="1"/>
              <a:t>year</a:t>
            </a:r>
            <a:r>
              <a:rPr lang="nl-NL" dirty="0"/>
              <a:t>, more in 2011 </a:t>
            </a:r>
            <a:r>
              <a:rPr lang="nl-NL" dirty="0" err="1"/>
              <a:t>and</a:t>
            </a:r>
            <a:r>
              <a:rPr lang="nl-NL" dirty="0"/>
              <a:t> 2018. In Merwede </a:t>
            </a:r>
            <a:r>
              <a:rPr lang="nl-NL" dirty="0" err="1"/>
              <a:t>about</a:t>
            </a:r>
            <a:r>
              <a:rPr lang="nl-NL" dirty="0"/>
              <a:t> 85% of </a:t>
            </a:r>
            <a:r>
              <a:rPr lang="nl-NL" dirty="0" err="1"/>
              <a:t>the</a:t>
            </a:r>
            <a:r>
              <a:rPr lang="nl-NL" dirty="0"/>
              <a:t> Waal.</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17</a:t>
            </a:fld>
            <a:endParaRPr lang="en-US"/>
          </a:p>
        </p:txBody>
      </p:sp>
    </p:spTree>
    <p:extLst>
      <p:ext uri="{BB962C8B-B14F-4D97-AF65-F5344CB8AC3E}">
        <p14:creationId xmlns:p14="http://schemas.microsoft.com/office/powerpoint/2010/main" val="107882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Anual</a:t>
            </a:r>
            <a:r>
              <a:rPr lang="nl-NL" dirty="0"/>
              <a:t> </a:t>
            </a:r>
            <a:r>
              <a:rPr lang="nl-NL" dirty="0" err="1"/>
              <a:t>movements</a:t>
            </a:r>
            <a:r>
              <a:rPr lang="nl-NL" dirty="0"/>
              <a:t> </a:t>
            </a:r>
            <a:r>
              <a:rPr lang="nl-NL" dirty="0" err="1"/>
              <a:t>pretty</a:t>
            </a:r>
            <a:r>
              <a:rPr lang="nl-NL" dirty="0"/>
              <a:t> </a:t>
            </a:r>
            <a:r>
              <a:rPr lang="nl-NL" dirty="0" err="1"/>
              <a:t>stable</a:t>
            </a:r>
            <a:r>
              <a:rPr lang="nl-NL" dirty="0"/>
              <a:t> </a:t>
            </a:r>
            <a:r>
              <a:rPr lang="nl-NL" dirty="0" err="1"/>
              <a:t>around</a:t>
            </a:r>
            <a:r>
              <a:rPr lang="nl-NL" dirty="0"/>
              <a:t> 100.000 </a:t>
            </a:r>
            <a:r>
              <a:rPr lang="nl-NL" dirty="0" err="1"/>
              <a:t>movements</a:t>
            </a:r>
            <a:r>
              <a:rPr lang="nl-NL" dirty="0"/>
              <a:t> per </a:t>
            </a:r>
            <a:r>
              <a:rPr lang="nl-NL" dirty="0" err="1"/>
              <a:t>year</a:t>
            </a:r>
            <a:r>
              <a:rPr lang="nl-NL" dirty="0"/>
              <a:t>, more in 2011 </a:t>
            </a:r>
            <a:r>
              <a:rPr lang="nl-NL" dirty="0" err="1"/>
              <a:t>and</a:t>
            </a:r>
            <a:r>
              <a:rPr lang="nl-NL" dirty="0"/>
              <a:t> 2018. In Merwede </a:t>
            </a:r>
            <a:r>
              <a:rPr lang="nl-NL" dirty="0" err="1"/>
              <a:t>about</a:t>
            </a:r>
            <a:r>
              <a:rPr lang="nl-NL" dirty="0"/>
              <a:t> 85% of </a:t>
            </a:r>
            <a:r>
              <a:rPr lang="nl-NL" dirty="0" err="1"/>
              <a:t>the</a:t>
            </a:r>
            <a:r>
              <a:rPr lang="nl-NL" dirty="0"/>
              <a:t> Waal.</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18</a:t>
            </a:fld>
            <a:endParaRPr lang="en-US"/>
          </a:p>
        </p:txBody>
      </p:sp>
    </p:spTree>
    <p:extLst>
      <p:ext uri="{BB962C8B-B14F-4D97-AF65-F5344CB8AC3E}">
        <p14:creationId xmlns:p14="http://schemas.microsoft.com/office/powerpoint/2010/main" val="153565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Anual</a:t>
            </a:r>
            <a:r>
              <a:rPr lang="nl-NL" dirty="0"/>
              <a:t> </a:t>
            </a:r>
            <a:r>
              <a:rPr lang="nl-NL" dirty="0" err="1"/>
              <a:t>movements</a:t>
            </a:r>
            <a:r>
              <a:rPr lang="nl-NL" dirty="0"/>
              <a:t> </a:t>
            </a:r>
            <a:r>
              <a:rPr lang="nl-NL" dirty="0" err="1"/>
              <a:t>pretty</a:t>
            </a:r>
            <a:r>
              <a:rPr lang="nl-NL" dirty="0"/>
              <a:t> </a:t>
            </a:r>
            <a:r>
              <a:rPr lang="nl-NL" dirty="0" err="1"/>
              <a:t>stable</a:t>
            </a:r>
            <a:r>
              <a:rPr lang="nl-NL" dirty="0"/>
              <a:t> </a:t>
            </a:r>
            <a:r>
              <a:rPr lang="nl-NL" dirty="0" err="1"/>
              <a:t>around</a:t>
            </a:r>
            <a:r>
              <a:rPr lang="nl-NL" dirty="0"/>
              <a:t> 100.000 </a:t>
            </a:r>
            <a:r>
              <a:rPr lang="nl-NL" dirty="0" err="1"/>
              <a:t>movements</a:t>
            </a:r>
            <a:r>
              <a:rPr lang="nl-NL" dirty="0"/>
              <a:t> per </a:t>
            </a:r>
            <a:r>
              <a:rPr lang="nl-NL" dirty="0" err="1"/>
              <a:t>year</a:t>
            </a:r>
            <a:r>
              <a:rPr lang="nl-NL" dirty="0"/>
              <a:t>, more in 2011 </a:t>
            </a:r>
            <a:r>
              <a:rPr lang="nl-NL" dirty="0" err="1"/>
              <a:t>and</a:t>
            </a:r>
            <a:r>
              <a:rPr lang="nl-NL" dirty="0"/>
              <a:t> 2018. In Merwede </a:t>
            </a:r>
            <a:r>
              <a:rPr lang="nl-NL" dirty="0" err="1"/>
              <a:t>about</a:t>
            </a:r>
            <a:r>
              <a:rPr lang="nl-NL" dirty="0"/>
              <a:t> 85% of </a:t>
            </a:r>
            <a:r>
              <a:rPr lang="nl-NL" dirty="0" err="1"/>
              <a:t>the</a:t>
            </a:r>
            <a:r>
              <a:rPr lang="nl-NL" dirty="0"/>
              <a:t> Waal.</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19</a:t>
            </a:fld>
            <a:endParaRPr lang="en-US"/>
          </a:p>
        </p:txBody>
      </p:sp>
    </p:spTree>
    <p:extLst>
      <p:ext uri="{BB962C8B-B14F-4D97-AF65-F5344CB8AC3E}">
        <p14:creationId xmlns:p14="http://schemas.microsoft.com/office/powerpoint/2010/main" val="45497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Although</a:t>
            </a:r>
            <a:r>
              <a:rPr lang="nl-NL" dirty="0"/>
              <a:t> </a:t>
            </a:r>
            <a:r>
              <a:rPr lang="nl-NL" dirty="0" err="1"/>
              <a:t>shipping</a:t>
            </a:r>
            <a:r>
              <a:rPr lang="nl-NL" dirty="0"/>
              <a:t> </a:t>
            </a:r>
            <a:r>
              <a:rPr lang="nl-NL" dirty="0" err="1"/>
              <a:t>intensity</a:t>
            </a:r>
            <a:r>
              <a:rPr lang="nl-NL" dirty="0"/>
              <a:t> </a:t>
            </a:r>
            <a:r>
              <a:rPr lang="nl-NL" dirty="0" err="1"/>
              <a:t>decreases</a:t>
            </a:r>
            <a:r>
              <a:rPr lang="nl-NL" dirty="0"/>
              <a:t> </a:t>
            </a:r>
            <a:r>
              <a:rPr lang="nl-NL" dirty="0" err="1"/>
              <a:t>after</a:t>
            </a:r>
            <a:r>
              <a:rPr lang="nl-NL" dirty="0"/>
              <a:t> 18:00 </a:t>
            </a:r>
            <a:r>
              <a:rPr lang="nl-NL" dirty="0" err="1"/>
              <a:t>hours</a:t>
            </a:r>
            <a:r>
              <a:rPr lang="nl-NL" dirty="0"/>
              <a:t>, in </a:t>
            </a:r>
            <a:r>
              <a:rPr lang="nl-NL" dirty="0" err="1"/>
              <a:t>the</a:t>
            </a:r>
            <a:r>
              <a:rPr lang="nl-NL" dirty="0"/>
              <a:t> Waal </a:t>
            </a:r>
            <a:r>
              <a:rPr lang="nl-NL" dirty="0" err="1"/>
              <a:t>it</a:t>
            </a:r>
            <a:r>
              <a:rPr lang="nl-NL" dirty="0"/>
              <a:t> </a:t>
            </a:r>
            <a:r>
              <a:rPr lang="nl-NL" dirty="0" err="1"/>
              <a:t>tends</a:t>
            </a:r>
            <a:r>
              <a:rPr lang="nl-NL" dirty="0"/>
              <a:t> </a:t>
            </a:r>
            <a:r>
              <a:rPr lang="nl-NL" dirty="0" err="1"/>
              <a:t>to</a:t>
            </a:r>
            <a:r>
              <a:rPr lang="nl-NL" dirty="0"/>
              <a:t> </a:t>
            </a:r>
            <a:r>
              <a:rPr lang="nl-NL" dirty="0" err="1"/>
              <a:t>be</a:t>
            </a:r>
            <a:r>
              <a:rPr lang="nl-NL" dirty="0"/>
              <a:t> more 24/7 </a:t>
            </a:r>
            <a:r>
              <a:rPr lang="nl-NL" dirty="0" err="1"/>
              <a:t>activity</a:t>
            </a:r>
            <a:r>
              <a:rPr lang="nl-NL" dirty="0"/>
              <a:t>. In </a:t>
            </a:r>
            <a:r>
              <a:rPr lang="nl-NL" dirty="0" err="1"/>
              <a:t>times</a:t>
            </a:r>
            <a:r>
              <a:rPr lang="nl-NL" dirty="0"/>
              <a:t> of </a:t>
            </a:r>
            <a:r>
              <a:rPr lang="nl-NL" dirty="0" err="1"/>
              <a:t>shortages</a:t>
            </a:r>
            <a:r>
              <a:rPr lang="nl-NL" dirty="0"/>
              <a:t> </a:t>
            </a:r>
            <a:r>
              <a:rPr lang="nl-NL" dirty="0" err="1"/>
              <a:t>also</a:t>
            </a:r>
            <a:r>
              <a:rPr lang="nl-NL" dirty="0"/>
              <a:t> </a:t>
            </a:r>
            <a:r>
              <a:rPr lang="nl-NL" dirty="0" err="1"/>
              <a:t>during</a:t>
            </a:r>
            <a:r>
              <a:rPr lang="nl-NL" dirty="0"/>
              <a:t> </a:t>
            </a:r>
            <a:r>
              <a:rPr lang="nl-NL" dirty="0" err="1"/>
              <a:t>nightly</a:t>
            </a:r>
            <a:r>
              <a:rPr lang="nl-NL" dirty="0"/>
              <a:t> </a:t>
            </a:r>
            <a:r>
              <a:rPr lang="nl-NL" dirty="0" err="1"/>
              <a:t>hours</a:t>
            </a:r>
            <a:r>
              <a:rPr lang="nl-NL" dirty="0"/>
              <a:t>. </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20</a:t>
            </a:fld>
            <a:endParaRPr lang="en-US"/>
          </a:p>
        </p:txBody>
      </p:sp>
    </p:spTree>
    <p:extLst>
      <p:ext uri="{BB962C8B-B14F-4D97-AF65-F5344CB8AC3E}">
        <p14:creationId xmlns:p14="http://schemas.microsoft.com/office/powerpoint/2010/main" val="147045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large </a:t>
            </a:r>
            <a:r>
              <a:rPr lang="nl-NL" dirty="0" err="1"/>
              <a:t>diversity</a:t>
            </a:r>
            <a:r>
              <a:rPr lang="nl-NL" dirty="0"/>
              <a:t> of propellers. Open </a:t>
            </a:r>
            <a:r>
              <a:rPr lang="nl-NL" dirty="0" err="1"/>
              <a:t>and</a:t>
            </a:r>
            <a:r>
              <a:rPr lang="nl-NL" dirty="0"/>
              <a:t> </a:t>
            </a:r>
            <a:r>
              <a:rPr lang="nl-NL" dirty="0" err="1"/>
              <a:t>closed</a:t>
            </a:r>
            <a:r>
              <a:rPr lang="nl-NL" dirty="0"/>
              <a:t>. Even fish </a:t>
            </a:r>
            <a:r>
              <a:rPr lang="nl-NL" dirty="0" err="1"/>
              <a:t>friendly</a:t>
            </a:r>
            <a:r>
              <a:rPr lang="nl-NL" dirty="0"/>
              <a:t> propellers. Propeller </a:t>
            </a:r>
            <a:r>
              <a:rPr lang="nl-NL" dirty="0" err="1"/>
              <a:t>size</a:t>
            </a:r>
            <a:r>
              <a:rPr lang="nl-NL" dirty="0"/>
              <a:t> </a:t>
            </a:r>
            <a:r>
              <a:rPr lang="nl-NL" dirty="0" err="1"/>
              <a:t>and</a:t>
            </a:r>
            <a:r>
              <a:rPr lang="nl-NL" dirty="0"/>
              <a:t> </a:t>
            </a:r>
            <a:r>
              <a:rPr lang="nl-NL" dirty="0" err="1"/>
              <a:t>propulsion</a:t>
            </a:r>
            <a:r>
              <a:rPr lang="nl-NL" dirty="0"/>
              <a:t> power are important </a:t>
            </a:r>
            <a:r>
              <a:rPr lang="nl-NL" dirty="0" err="1"/>
              <a:t>aspects</a:t>
            </a:r>
            <a:r>
              <a:rPr lang="nl-NL" dirty="0"/>
              <a:t>. </a:t>
            </a:r>
            <a:r>
              <a:rPr lang="nl-NL" dirty="0" err="1"/>
              <a:t>Calculations</a:t>
            </a:r>
            <a:r>
              <a:rPr lang="nl-NL" dirty="0"/>
              <a:t> on </a:t>
            </a:r>
            <a:r>
              <a:rPr lang="nl-NL" dirty="0" err="1"/>
              <a:t>forces</a:t>
            </a:r>
            <a:r>
              <a:rPr lang="nl-NL" dirty="0"/>
              <a:t> </a:t>
            </a:r>
            <a:r>
              <a:rPr lang="nl-NL" dirty="0" err="1"/>
              <a:t>not</a:t>
            </a:r>
            <a:r>
              <a:rPr lang="nl-NL" dirty="0"/>
              <a:t> </a:t>
            </a:r>
            <a:r>
              <a:rPr lang="nl-NL" dirty="0" err="1"/>
              <a:t>included</a:t>
            </a:r>
            <a:r>
              <a:rPr lang="nl-NL" dirty="0"/>
              <a:t> in </a:t>
            </a:r>
            <a:r>
              <a:rPr lang="nl-NL" dirty="0" err="1"/>
              <a:t>this</a:t>
            </a:r>
            <a:r>
              <a:rPr lang="nl-NL" dirty="0"/>
              <a:t> </a:t>
            </a:r>
            <a:r>
              <a:rPr lang="nl-NL" dirty="0" err="1"/>
              <a:t>study</a:t>
            </a:r>
            <a:r>
              <a:rPr lang="nl-NL" dirty="0"/>
              <a:t>.  </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25</a:t>
            </a:fld>
            <a:endParaRPr lang="en-US"/>
          </a:p>
        </p:txBody>
      </p:sp>
    </p:spTree>
    <p:extLst>
      <p:ext uri="{BB962C8B-B14F-4D97-AF65-F5344CB8AC3E}">
        <p14:creationId xmlns:p14="http://schemas.microsoft.com/office/powerpoint/2010/main" val="2822738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Calculations</a:t>
            </a:r>
            <a:r>
              <a:rPr lang="nl-NL" dirty="0"/>
              <a:t> </a:t>
            </a:r>
            <a:r>
              <a:rPr lang="nl-NL" dirty="0" err="1"/>
              <a:t>based</a:t>
            </a:r>
            <a:r>
              <a:rPr lang="nl-NL" dirty="0"/>
              <a:t> on </a:t>
            </a:r>
            <a:r>
              <a:rPr lang="nl-NL" dirty="0" err="1"/>
              <a:t>size</a:t>
            </a:r>
            <a:r>
              <a:rPr lang="nl-NL" dirty="0"/>
              <a:t> </a:t>
            </a:r>
            <a:r>
              <a:rPr lang="nl-NL" dirty="0" err="1"/>
              <a:t>and</a:t>
            </a:r>
            <a:r>
              <a:rPr lang="nl-NL" dirty="0"/>
              <a:t> </a:t>
            </a:r>
            <a:r>
              <a:rPr lang="nl-NL" dirty="0" err="1"/>
              <a:t>number</a:t>
            </a:r>
            <a:r>
              <a:rPr lang="nl-NL" dirty="0"/>
              <a:t> of propellers, speed </a:t>
            </a:r>
            <a:r>
              <a:rPr lang="nl-NL" dirty="0" err="1"/>
              <a:t>and</a:t>
            </a:r>
            <a:r>
              <a:rPr lang="nl-NL" dirty="0"/>
              <a:t> </a:t>
            </a:r>
            <a:r>
              <a:rPr lang="nl-NL" dirty="0" err="1"/>
              <a:t>activity</a:t>
            </a:r>
            <a:r>
              <a:rPr lang="nl-NL" dirty="0"/>
              <a:t>. In </a:t>
            </a:r>
            <a:r>
              <a:rPr lang="nl-NL" dirty="0" err="1"/>
              <a:t>relation</a:t>
            </a:r>
            <a:r>
              <a:rPr lang="nl-NL" dirty="0"/>
              <a:t> </a:t>
            </a:r>
            <a:r>
              <a:rPr lang="nl-NL" dirty="0" err="1"/>
              <a:t>to</a:t>
            </a:r>
            <a:r>
              <a:rPr lang="nl-NL" dirty="0"/>
              <a:t> </a:t>
            </a:r>
            <a:r>
              <a:rPr lang="nl-NL" dirty="0" err="1"/>
              <a:t>river</a:t>
            </a:r>
            <a:r>
              <a:rPr lang="nl-NL" dirty="0"/>
              <a:t> discharge. </a:t>
            </a:r>
            <a:r>
              <a:rPr lang="nl-NL" dirty="0" err="1"/>
              <a:t>Depending</a:t>
            </a:r>
            <a:r>
              <a:rPr lang="nl-NL" dirty="0"/>
              <a:t> </a:t>
            </a:r>
            <a:r>
              <a:rPr lang="nl-NL" dirty="0" err="1"/>
              <a:t>shipping</a:t>
            </a:r>
            <a:r>
              <a:rPr lang="nl-NL" dirty="0"/>
              <a:t> </a:t>
            </a:r>
            <a:r>
              <a:rPr lang="nl-NL" dirty="0" err="1"/>
              <a:t>intensity</a:t>
            </a:r>
            <a:r>
              <a:rPr lang="nl-NL" dirty="0"/>
              <a:t> </a:t>
            </a:r>
            <a:r>
              <a:rPr lang="nl-NL" dirty="0" err="1"/>
              <a:t>and</a:t>
            </a:r>
            <a:r>
              <a:rPr lang="nl-NL" dirty="0"/>
              <a:t> discharge, </a:t>
            </a:r>
            <a:r>
              <a:rPr lang="nl-NL" dirty="0" err="1"/>
              <a:t>between</a:t>
            </a:r>
            <a:r>
              <a:rPr lang="nl-NL" dirty="0"/>
              <a:t> 12and more </a:t>
            </a:r>
            <a:r>
              <a:rPr lang="nl-NL" dirty="0" err="1"/>
              <a:t>than</a:t>
            </a:r>
            <a:r>
              <a:rPr lang="nl-NL" dirty="0"/>
              <a:t> 300% of </a:t>
            </a:r>
            <a:r>
              <a:rPr lang="nl-NL" dirty="0" err="1"/>
              <a:t>total</a:t>
            </a:r>
            <a:r>
              <a:rPr lang="nl-NL" dirty="0"/>
              <a:t> </a:t>
            </a:r>
            <a:r>
              <a:rPr lang="nl-NL" dirty="0" err="1"/>
              <a:t>river</a:t>
            </a:r>
            <a:r>
              <a:rPr lang="nl-NL" dirty="0"/>
              <a:t> discharge </a:t>
            </a:r>
            <a:r>
              <a:rPr lang="nl-NL" dirty="0" err="1"/>
              <a:t>through</a:t>
            </a:r>
            <a:r>
              <a:rPr lang="nl-NL" dirty="0"/>
              <a:t> propellers. </a:t>
            </a:r>
          </a:p>
          <a:p>
            <a:endParaRPr lang="nl-NL" dirty="0"/>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26</a:t>
            </a:fld>
            <a:endParaRPr lang="en-US"/>
          </a:p>
        </p:txBody>
      </p:sp>
    </p:spTree>
    <p:extLst>
      <p:ext uri="{BB962C8B-B14F-4D97-AF65-F5344CB8AC3E}">
        <p14:creationId xmlns:p14="http://schemas.microsoft.com/office/powerpoint/2010/main" val="79927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short summary of </a:t>
            </a:r>
            <a:r>
              <a:rPr lang="nl-NL" dirty="0" err="1"/>
              <a:t>the</a:t>
            </a:r>
            <a:r>
              <a:rPr lang="nl-NL" dirty="0"/>
              <a:t> content of </a:t>
            </a:r>
            <a:r>
              <a:rPr lang="nl-NL" dirty="0" err="1"/>
              <a:t>this</a:t>
            </a:r>
            <a:r>
              <a:rPr lang="nl-NL" dirty="0"/>
              <a:t> </a:t>
            </a:r>
            <a:r>
              <a:rPr lang="nl-NL" dirty="0" err="1"/>
              <a:t>presentation</a:t>
            </a:r>
            <a:r>
              <a:rPr lang="nl-NL" dirty="0"/>
              <a:t>.</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2</a:t>
            </a:fld>
            <a:endParaRPr lang="en-US"/>
          </a:p>
        </p:txBody>
      </p:sp>
    </p:spTree>
    <p:extLst>
      <p:ext uri="{BB962C8B-B14F-4D97-AF65-F5344CB8AC3E}">
        <p14:creationId xmlns:p14="http://schemas.microsoft.com/office/powerpoint/2010/main" val="389772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Primarily</a:t>
            </a:r>
            <a:r>
              <a:rPr lang="nl-NL" dirty="0"/>
              <a:t> </a:t>
            </a:r>
            <a:r>
              <a:rPr lang="nl-NL" dirty="0" err="1"/>
              <a:t>directed</a:t>
            </a:r>
            <a:r>
              <a:rPr lang="nl-NL" dirty="0"/>
              <a:t> at European </a:t>
            </a:r>
            <a:r>
              <a:rPr lang="nl-NL" dirty="0" err="1"/>
              <a:t>eel</a:t>
            </a:r>
            <a:r>
              <a:rPr lang="nl-NL" dirty="0"/>
              <a:t>, </a:t>
            </a:r>
            <a:r>
              <a:rPr lang="nl-NL" dirty="0" err="1"/>
              <a:t>although</a:t>
            </a:r>
            <a:r>
              <a:rPr lang="nl-NL" dirty="0"/>
              <a:t> </a:t>
            </a:r>
            <a:r>
              <a:rPr lang="nl-NL" dirty="0" err="1"/>
              <a:t>the</a:t>
            </a:r>
            <a:r>
              <a:rPr lang="nl-NL" dirty="0"/>
              <a:t> </a:t>
            </a:r>
            <a:r>
              <a:rPr lang="nl-NL" dirty="0" err="1"/>
              <a:t>problems</a:t>
            </a:r>
            <a:r>
              <a:rPr lang="nl-NL" dirty="0"/>
              <a:t> </a:t>
            </a:r>
            <a:r>
              <a:rPr lang="nl-NL" dirty="0" err="1"/>
              <a:t>caused</a:t>
            </a:r>
            <a:r>
              <a:rPr lang="nl-NL" dirty="0"/>
              <a:t> </a:t>
            </a:r>
            <a:r>
              <a:rPr lang="nl-NL" dirty="0" err="1"/>
              <a:t>by</a:t>
            </a:r>
            <a:r>
              <a:rPr lang="nl-NL" dirty="0"/>
              <a:t> </a:t>
            </a:r>
            <a:r>
              <a:rPr lang="nl-NL" dirty="0" err="1"/>
              <a:t>shipping</a:t>
            </a:r>
            <a:r>
              <a:rPr lang="nl-NL" dirty="0"/>
              <a:t> </a:t>
            </a:r>
            <a:r>
              <a:rPr lang="nl-NL" dirty="0" err="1"/>
              <a:t>probably</a:t>
            </a:r>
            <a:r>
              <a:rPr lang="nl-NL" dirty="0"/>
              <a:t> </a:t>
            </a:r>
            <a:r>
              <a:rPr lang="nl-NL" dirty="0" err="1"/>
              <a:t>apply</a:t>
            </a:r>
            <a:r>
              <a:rPr lang="nl-NL" dirty="0"/>
              <a:t> </a:t>
            </a:r>
            <a:r>
              <a:rPr lang="nl-NL" dirty="0" err="1"/>
              <a:t>for</a:t>
            </a:r>
            <a:r>
              <a:rPr lang="nl-NL" dirty="0"/>
              <a:t> </a:t>
            </a:r>
            <a:r>
              <a:rPr lang="nl-NL" dirty="0" err="1"/>
              <a:t>other</a:t>
            </a:r>
            <a:r>
              <a:rPr lang="nl-NL" dirty="0"/>
              <a:t> </a:t>
            </a:r>
            <a:r>
              <a:rPr lang="nl-NL" dirty="0" err="1"/>
              <a:t>diadromous</a:t>
            </a:r>
            <a:r>
              <a:rPr lang="nl-NL" dirty="0"/>
              <a:t> fish species as well. </a:t>
            </a:r>
            <a:r>
              <a:rPr lang="nl-NL" dirty="0" err="1"/>
              <a:t>Eel</a:t>
            </a:r>
            <a:r>
              <a:rPr lang="nl-NL" dirty="0"/>
              <a:t> is a proxy.</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3</a:t>
            </a:fld>
            <a:endParaRPr lang="en-US"/>
          </a:p>
        </p:txBody>
      </p:sp>
    </p:spTree>
    <p:extLst>
      <p:ext uri="{BB962C8B-B14F-4D97-AF65-F5344CB8AC3E}">
        <p14:creationId xmlns:p14="http://schemas.microsoft.com/office/powerpoint/2010/main" val="185767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Research focus </a:t>
            </a:r>
            <a:r>
              <a:rPr lang="nl-NL" dirty="0" err="1"/>
              <a:t>until</a:t>
            </a:r>
            <a:r>
              <a:rPr lang="nl-NL" dirty="0"/>
              <a:t> </a:t>
            </a:r>
            <a:r>
              <a:rPr lang="nl-NL" dirty="0" err="1"/>
              <a:t>now</a:t>
            </a:r>
            <a:r>
              <a:rPr lang="nl-NL" dirty="0"/>
              <a:t> </a:t>
            </a:r>
            <a:r>
              <a:rPr lang="nl-NL" dirty="0" err="1"/>
              <a:t>especially</a:t>
            </a:r>
            <a:r>
              <a:rPr lang="nl-NL" dirty="0"/>
              <a:t> in </a:t>
            </a:r>
            <a:r>
              <a:rPr lang="nl-NL" dirty="0" err="1"/>
              <a:t>sea</a:t>
            </a:r>
            <a:r>
              <a:rPr lang="nl-NL" dirty="0"/>
              <a:t> </a:t>
            </a:r>
            <a:r>
              <a:rPr lang="nl-NL" dirty="0" err="1"/>
              <a:t>mammels</a:t>
            </a:r>
            <a:r>
              <a:rPr lang="nl-NL" dirty="0"/>
              <a:t> </a:t>
            </a:r>
            <a:r>
              <a:rPr lang="nl-NL" dirty="0" err="1"/>
              <a:t>and</a:t>
            </a:r>
            <a:r>
              <a:rPr lang="nl-NL" dirty="0"/>
              <a:t> in </a:t>
            </a:r>
            <a:r>
              <a:rPr lang="nl-NL" dirty="0" err="1"/>
              <a:t>sturgeons</a:t>
            </a:r>
            <a:r>
              <a:rPr lang="nl-NL" dirty="0"/>
              <a:t> in United </a:t>
            </a:r>
            <a:r>
              <a:rPr lang="nl-NL" dirty="0" err="1"/>
              <a:t>States</a:t>
            </a:r>
            <a:r>
              <a:rPr lang="nl-NL" dirty="0"/>
              <a:t> Mississippi </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4</a:t>
            </a:fld>
            <a:endParaRPr lang="en-US"/>
          </a:p>
        </p:txBody>
      </p:sp>
    </p:spTree>
    <p:extLst>
      <p:ext uri="{BB962C8B-B14F-4D97-AF65-F5344CB8AC3E}">
        <p14:creationId xmlns:p14="http://schemas.microsoft.com/office/powerpoint/2010/main" val="38308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Shipping</a:t>
            </a:r>
            <a:r>
              <a:rPr lang="nl-NL" dirty="0"/>
              <a:t> is </a:t>
            </a:r>
            <a:r>
              <a:rPr lang="nl-NL" dirty="0" err="1"/>
              <a:t>mentioned</a:t>
            </a:r>
            <a:r>
              <a:rPr lang="nl-NL" dirty="0"/>
              <a:t> as </a:t>
            </a:r>
            <a:r>
              <a:rPr lang="nl-NL" dirty="0" err="1"/>
              <a:t>one</a:t>
            </a:r>
            <a:r>
              <a:rPr lang="nl-NL" dirty="0"/>
              <a:t> of </a:t>
            </a:r>
            <a:r>
              <a:rPr lang="nl-NL" dirty="0" err="1"/>
              <a:t>the</a:t>
            </a:r>
            <a:r>
              <a:rPr lang="nl-NL" dirty="0"/>
              <a:t> factors </a:t>
            </a:r>
            <a:r>
              <a:rPr lang="nl-NL" dirty="0" err="1"/>
              <a:t>that</a:t>
            </a:r>
            <a:r>
              <a:rPr lang="nl-NL" dirty="0"/>
              <a:t> </a:t>
            </a:r>
            <a:r>
              <a:rPr lang="nl-NL" dirty="0" err="1"/>
              <a:t>should</a:t>
            </a:r>
            <a:r>
              <a:rPr lang="nl-NL" dirty="0"/>
              <a:t> </a:t>
            </a:r>
            <a:r>
              <a:rPr lang="nl-NL" dirty="0" err="1"/>
              <a:t>be</a:t>
            </a:r>
            <a:r>
              <a:rPr lang="nl-NL" dirty="0"/>
              <a:t> </a:t>
            </a:r>
            <a:r>
              <a:rPr lang="nl-NL" dirty="0" err="1"/>
              <a:t>investigated</a:t>
            </a:r>
            <a:r>
              <a:rPr lang="nl-NL" dirty="0"/>
              <a:t> in </a:t>
            </a:r>
            <a:r>
              <a:rPr lang="nl-NL" dirty="0" err="1"/>
              <a:t>the</a:t>
            </a:r>
            <a:r>
              <a:rPr lang="nl-NL" dirty="0"/>
              <a:t> light of re-</a:t>
            </a:r>
            <a:r>
              <a:rPr lang="nl-NL" dirty="0" err="1"/>
              <a:t>introduction</a:t>
            </a:r>
            <a:r>
              <a:rPr lang="nl-NL" dirty="0"/>
              <a:t> of species </a:t>
            </a:r>
            <a:r>
              <a:rPr lang="nl-NL" dirty="0" err="1"/>
              <a:t>extinct</a:t>
            </a:r>
            <a:endParaRPr lang="nl-NL" dirty="0"/>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5</a:t>
            </a:fld>
            <a:endParaRPr lang="en-US"/>
          </a:p>
        </p:txBody>
      </p:sp>
    </p:spTree>
    <p:extLst>
      <p:ext uri="{BB962C8B-B14F-4D97-AF65-F5344CB8AC3E}">
        <p14:creationId xmlns:p14="http://schemas.microsoft.com/office/powerpoint/2010/main" val="217608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350.000 </a:t>
            </a:r>
            <a:r>
              <a:rPr lang="nl-NL" dirty="0" err="1"/>
              <a:t>shipping</a:t>
            </a:r>
            <a:r>
              <a:rPr lang="nl-NL" dirty="0"/>
              <a:t> </a:t>
            </a:r>
            <a:r>
              <a:rPr lang="nl-NL" dirty="0" err="1"/>
              <a:t>movements</a:t>
            </a:r>
            <a:r>
              <a:rPr lang="nl-NL" dirty="0"/>
              <a:t> in 10 </a:t>
            </a:r>
            <a:r>
              <a:rPr lang="nl-NL" dirty="0" err="1"/>
              <a:t>year</a:t>
            </a:r>
            <a:r>
              <a:rPr lang="nl-NL" dirty="0"/>
              <a:t> </a:t>
            </a:r>
            <a:r>
              <a:rPr lang="nl-NL" dirty="0" err="1"/>
              <a:t>period</a:t>
            </a:r>
            <a:r>
              <a:rPr lang="nl-NL" dirty="0"/>
              <a:t> </a:t>
            </a:r>
            <a:r>
              <a:rPr lang="nl-NL" dirty="0" err="1"/>
              <a:t>equals</a:t>
            </a:r>
            <a:r>
              <a:rPr lang="nl-NL" dirty="0"/>
              <a:t> </a:t>
            </a:r>
            <a:r>
              <a:rPr lang="nl-NL" dirty="0" err="1"/>
              <a:t>average</a:t>
            </a:r>
            <a:r>
              <a:rPr lang="nl-NL" dirty="0"/>
              <a:t> of 35.000 per </a:t>
            </a:r>
            <a:r>
              <a:rPr lang="nl-NL" dirty="0" err="1"/>
              <a:t>year</a:t>
            </a:r>
            <a:r>
              <a:rPr lang="nl-NL" dirty="0"/>
              <a:t> </a:t>
            </a:r>
            <a:r>
              <a:rPr lang="nl-NL" dirty="0" err="1"/>
              <a:t>and</a:t>
            </a:r>
            <a:r>
              <a:rPr lang="nl-NL" dirty="0"/>
              <a:t> 100 per </a:t>
            </a:r>
            <a:r>
              <a:rPr lang="nl-NL" dirty="0" err="1"/>
              <a:t>day</a:t>
            </a:r>
            <a:r>
              <a:rPr lang="nl-NL" dirty="0"/>
              <a:t>. A </a:t>
            </a:r>
            <a:r>
              <a:rPr lang="nl-NL" dirty="0" err="1"/>
              <a:t>thirth</a:t>
            </a:r>
            <a:r>
              <a:rPr lang="nl-NL" dirty="0"/>
              <a:t> of </a:t>
            </a:r>
            <a:r>
              <a:rPr lang="nl-NL" dirty="0" err="1"/>
              <a:t>all</a:t>
            </a:r>
            <a:r>
              <a:rPr lang="nl-NL" dirty="0"/>
              <a:t> </a:t>
            </a:r>
            <a:r>
              <a:rPr lang="nl-NL" dirty="0" err="1"/>
              <a:t>ship</a:t>
            </a:r>
            <a:r>
              <a:rPr lang="nl-NL" dirty="0"/>
              <a:t> </a:t>
            </a:r>
            <a:r>
              <a:rPr lang="nl-NL" dirty="0" err="1"/>
              <a:t>movvements</a:t>
            </a:r>
            <a:r>
              <a:rPr lang="nl-NL" dirty="0"/>
              <a:t> on </a:t>
            </a:r>
            <a:r>
              <a:rPr lang="nl-NL" dirty="0" err="1"/>
              <a:t>the</a:t>
            </a:r>
            <a:r>
              <a:rPr lang="nl-NL" dirty="0"/>
              <a:t> Waal.</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12</a:t>
            </a:fld>
            <a:endParaRPr lang="en-US"/>
          </a:p>
        </p:txBody>
      </p:sp>
    </p:spTree>
    <p:extLst>
      <p:ext uri="{BB962C8B-B14F-4D97-AF65-F5344CB8AC3E}">
        <p14:creationId xmlns:p14="http://schemas.microsoft.com/office/powerpoint/2010/main" val="350755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150.000 in 10 </a:t>
            </a:r>
            <a:r>
              <a:rPr lang="nl-NL" dirty="0" err="1"/>
              <a:t>years</a:t>
            </a:r>
            <a:r>
              <a:rPr lang="nl-NL" dirty="0"/>
              <a:t>  / 15.000 per </a:t>
            </a:r>
            <a:r>
              <a:rPr lang="nl-NL" dirty="0" err="1"/>
              <a:t>year</a:t>
            </a:r>
            <a:r>
              <a:rPr lang="nl-NL" dirty="0"/>
              <a:t> / 40 per </a:t>
            </a:r>
            <a:r>
              <a:rPr lang="nl-NL" dirty="0" err="1"/>
              <a:t>day</a:t>
            </a:r>
            <a:endParaRPr lang="nl-NL" dirty="0"/>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13</a:t>
            </a:fld>
            <a:endParaRPr lang="en-US"/>
          </a:p>
        </p:txBody>
      </p:sp>
    </p:spTree>
    <p:extLst>
      <p:ext uri="{BB962C8B-B14F-4D97-AF65-F5344CB8AC3E}">
        <p14:creationId xmlns:p14="http://schemas.microsoft.com/office/powerpoint/2010/main" val="176950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Largest</a:t>
            </a:r>
            <a:r>
              <a:rPr lang="nl-NL" dirty="0"/>
              <a:t> </a:t>
            </a:r>
            <a:r>
              <a:rPr lang="nl-NL" dirty="0" err="1"/>
              <a:t>ships</a:t>
            </a:r>
            <a:r>
              <a:rPr lang="nl-NL" dirty="0"/>
              <a:t>…. Pusher </a:t>
            </a:r>
            <a:r>
              <a:rPr lang="nl-NL" dirty="0" err="1"/>
              <a:t>crafts</a:t>
            </a:r>
            <a:r>
              <a:rPr lang="nl-NL" dirty="0"/>
              <a:t> </a:t>
            </a:r>
            <a:r>
              <a:rPr lang="en-US" dirty="0"/>
              <a:t>designed for pushing barges. </a:t>
            </a:r>
            <a:r>
              <a:rPr lang="nl-NL" dirty="0"/>
              <a:t>     </a:t>
            </a:r>
          </a:p>
          <a:p>
            <a:r>
              <a:rPr lang="nl-NL" dirty="0"/>
              <a:t>50.000 in 10 </a:t>
            </a:r>
            <a:r>
              <a:rPr lang="nl-NL" dirty="0" err="1"/>
              <a:t>year</a:t>
            </a:r>
            <a:r>
              <a:rPr lang="nl-NL" dirty="0"/>
              <a:t> / 5.000 per </a:t>
            </a:r>
            <a:r>
              <a:rPr lang="nl-NL" dirty="0" err="1"/>
              <a:t>year</a:t>
            </a:r>
            <a:r>
              <a:rPr lang="nl-NL" dirty="0"/>
              <a:t> / 14 per </a:t>
            </a:r>
            <a:r>
              <a:rPr lang="nl-NL" dirty="0" err="1"/>
              <a:t>day</a:t>
            </a:r>
            <a:endParaRPr lang="nl-NL" dirty="0"/>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14</a:t>
            </a:fld>
            <a:endParaRPr lang="en-US"/>
          </a:p>
        </p:txBody>
      </p:sp>
    </p:spTree>
    <p:extLst>
      <p:ext uri="{BB962C8B-B14F-4D97-AF65-F5344CB8AC3E}">
        <p14:creationId xmlns:p14="http://schemas.microsoft.com/office/powerpoint/2010/main" val="261928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More push </a:t>
            </a:r>
            <a:r>
              <a:rPr lang="nl-NL" dirty="0" err="1"/>
              <a:t>barges</a:t>
            </a:r>
            <a:r>
              <a:rPr lang="nl-NL" dirty="0"/>
              <a:t>, </a:t>
            </a:r>
            <a:r>
              <a:rPr lang="nl-NL" dirty="0" err="1"/>
              <a:t>less</a:t>
            </a:r>
            <a:r>
              <a:rPr lang="nl-NL" dirty="0"/>
              <a:t> smaller </a:t>
            </a:r>
            <a:r>
              <a:rPr lang="nl-NL" dirty="0" err="1"/>
              <a:t>ships</a:t>
            </a:r>
            <a:r>
              <a:rPr lang="nl-NL" dirty="0"/>
              <a:t> (M2-M6)</a:t>
            </a:r>
          </a:p>
        </p:txBody>
      </p:sp>
      <p:sp>
        <p:nvSpPr>
          <p:cNvPr id="4" name="Tijdelijke aanduiding voor dianummer 3"/>
          <p:cNvSpPr>
            <a:spLocks noGrp="1"/>
          </p:cNvSpPr>
          <p:nvPr>
            <p:ph type="sldNum" sz="quarter" idx="5"/>
          </p:nvPr>
        </p:nvSpPr>
        <p:spPr/>
        <p:txBody>
          <a:bodyPr/>
          <a:lstStyle/>
          <a:p>
            <a:fld id="{B037E11F-A6B2-914A-82B6-77473B553241}" type="slidenum">
              <a:rPr lang="en-US" smtClean="0"/>
              <a:t>15</a:t>
            </a:fld>
            <a:endParaRPr lang="en-US"/>
          </a:p>
        </p:txBody>
      </p:sp>
    </p:spTree>
    <p:extLst>
      <p:ext uri="{BB962C8B-B14F-4D97-AF65-F5344CB8AC3E}">
        <p14:creationId xmlns:p14="http://schemas.microsoft.com/office/powerpoint/2010/main" val="1401592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el slide Aquatische Ecologie Man">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787854C-791C-447C-A8B5-AA0558C3097C}"/>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1">
            <a:extLst>
              <a:ext uri="{FF2B5EF4-FFF2-40B4-BE49-F238E27FC236}">
                <a16:creationId xmlns:a16="http://schemas.microsoft.com/office/drawing/2014/main" id="{7C7505A2-834A-D746-AF3C-2B909827DEC6}"/>
              </a:ext>
            </a:extLst>
          </p:cNvPr>
          <p:cNvSpPr>
            <a:spLocks noGrp="1"/>
          </p:cNvSpPr>
          <p:nvPr>
            <p:ph type="body" sz="quarter" idx="11"/>
          </p:nvPr>
        </p:nvSpPr>
        <p:spPr>
          <a:xfrm>
            <a:off x="523416" y="6145668"/>
            <a:ext cx="6846888" cy="336550"/>
          </a:xfrm>
        </p:spPr>
        <p:txBody>
          <a:bodyPr>
            <a:noAutofit/>
          </a:bodyPr>
          <a:lstStyle>
            <a:lvl1pPr marL="0" indent="0">
              <a:buNone/>
              <a:defRPr sz="1800" b="0" i="0">
                <a:latin typeface="+mj-lt"/>
                <a:cs typeface="Gill Sans Light" panose="020B0302020104020203" pitchFamily="34" charset="-79"/>
              </a:defRPr>
            </a:lvl1pPr>
          </a:lstStyle>
          <a:p>
            <a:pPr lvl="0"/>
            <a:r>
              <a:rPr lang="nl-NL" dirty="0"/>
              <a:t>Klikken om de tekststijl van het model te bewerken</a:t>
            </a:r>
          </a:p>
        </p:txBody>
      </p:sp>
      <p:sp>
        <p:nvSpPr>
          <p:cNvPr id="8" name="Text Placeholder 2">
            <a:extLst>
              <a:ext uri="{FF2B5EF4-FFF2-40B4-BE49-F238E27FC236}">
                <a16:creationId xmlns:a16="http://schemas.microsoft.com/office/drawing/2014/main" id="{6C036D23-4302-1A46-ADE4-B359BC817831}"/>
              </a:ext>
            </a:extLst>
          </p:cNvPr>
          <p:cNvSpPr>
            <a:spLocks noGrp="1"/>
          </p:cNvSpPr>
          <p:nvPr>
            <p:ph type="body" sz="quarter" idx="12" hasCustomPrompt="1"/>
          </p:nvPr>
        </p:nvSpPr>
        <p:spPr>
          <a:xfrm>
            <a:off x="495497" y="3318069"/>
            <a:ext cx="7080250" cy="1511300"/>
          </a:xfrm>
        </p:spPr>
        <p:txBody>
          <a:bodyPr>
            <a:normAutofit/>
          </a:bodyPr>
          <a:lstStyle>
            <a:lvl1pPr marL="0" indent="0">
              <a:buNone/>
              <a:defRPr sz="4800" b="1" i="0">
                <a:latin typeface="Gill Sans MT" panose="020B0502020104020203" pitchFamily="34" charset="0"/>
                <a:cs typeface="Gill Sans" panose="020B0502020104020203" pitchFamily="34" charset="-79"/>
              </a:defRPr>
            </a:lvl1pPr>
          </a:lstStyle>
          <a:p>
            <a:r>
              <a:rPr lang="nl-NL" dirty="0"/>
              <a:t>HIER IS RUIMTE VOOR DE TITEL</a:t>
            </a:r>
          </a:p>
        </p:txBody>
      </p:sp>
    </p:spTree>
    <p:extLst>
      <p:ext uri="{BB962C8B-B14F-4D97-AF65-F5344CB8AC3E}">
        <p14:creationId xmlns:p14="http://schemas.microsoft.com/office/powerpoint/2010/main" val="239629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slide Aquatische Ecologie Man">
    <p:spTree>
      <p:nvGrpSpPr>
        <p:cNvPr id="1" name=""/>
        <p:cNvGrpSpPr/>
        <p:nvPr/>
      </p:nvGrpSpPr>
      <p:grpSpPr>
        <a:xfrm>
          <a:off x="0" y="0"/>
          <a:ext cx="0" cy="0"/>
          <a:chOff x="0" y="0"/>
          <a:chExt cx="0" cy="0"/>
        </a:xfrm>
      </p:grpSpPr>
      <p:pic>
        <p:nvPicPr>
          <p:cNvPr id="3" name="Afbeelding 2" descr="Afbeelding met water, vasthouden, person, blauw&#10;&#10;Automatisch gegenereerde beschrijving">
            <a:extLst>
              <a:ext uri="{FF2B5EF4-FFF2-40B4-BE49-F238E27FC236}">
                <a16:creationId xmlns:a16="http://schemas.microsoft.com/office/drawing/2014/main" id="{E787854C-791C-447C-A8B5-AA0558C309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1">
            <a:extLst>
              <a:ext uri="{FF2B5EF4-FFF2-40B4-BE49-F238E27FC236}">
                <a16:creationId xmlns:a16="http://schemas.microsoft.com/office/drawing/2014/main" id="{7C7505A2-834A-D746-AF3C-2B909827DEC6}"/>
              </a:ext>
            </a:extLst>
          </p:cNvPr>
          <p:cNvSpPr>
            <a:spLocks noGrp="1"/>
          </p:cNvSpPr>
          <p:nvPr>
            <p:ph type="body" sz="quarter" idx="11"/>
          </p:nvPr>
        </p:nvSpPr>
        <p:spPr>
          <a:xfrm>
            <a:off x="523416" y="6145668"/>
            <a:ext cx="6846888" cy="336550"/>
          </a:xfrm>
        </p:spPr>
        <p:txBody>
          <a:bodyPr>
            <a:noAutofit/>
          </a:bodyPr>
          <a:lstStyle>
            <a:lvl1pPr marL="0" indent="0">
              <a:buNone/>
              <a:defRPr sz="1800" b="0" i="0">
                <a:latin typeface="+mj-lt"/>
                <a:cs typeface="Gill Sans Light" panose="020B0302020104020203" pitchFamily="34" charset="-79"/>
              </a:defRPr>
            </a:lvl1pPr>
          </a:lstStyle>
          <a:p>
            <a:pPr lvl="0"/>
            <a:r>
              <a:rPr lang="nl-NL" dirty="0"/>
              <a:t>Klikken om de tekststijl van het model te bewerken</a:t>
            </a:r>
          </a:p>
        </p:txBody>
      </p:sp>
      <p:sp>
        <p:nvSpPr>
          <p:cNvPr id="8" name="Text Placeholder 2">
            <a:extLst>
              <a:ext uri="{FF2B5EF4-FFF2-40B4-BE49-F238E27FC236}">
                <a16:creationId xmlns:a16="http://schemas.microsoft.com/office/drawing/2014/main" id="{6C036D23-4302-1A46-ADE4-B359BC817831}"/>
              </a:ext>
            </a:extLst>
          </p:cNvPr>
          <p:cNvSpPr>
            <a:spLocks noGrp="1"/>
          </p:cNvSpPr>
          <p:nvPr>
            <p:ph type="body" sz="quarter" idx="12" hasCustomPrompt="1"/>
          </p:nvPr>
        </p:nvSpPr>
        <p:spPr>
          <a:xfrm>
            <a:off x="495497" y="3318069"/>
            <a:ext cx="7080250" cy="1511300"/>
          </a:xfrm>
        </p:spPr>
        <p:txBody>
          <a:bodyPr>
            <a:normAutofit/>
          </a:bodyPr>
          <a:lstStyle>
            <a:lvl1pPr marL="0" indent="0">
              <a:buNone/>
              <a:defRPr sz="4800" b="1" i="0">
                <a:latin typeface="Gill Sans MT" panose="020B0502020104020203" pitchFamily="34" charset="0"/>
                <a:cs typeface="Gill Sans" panose="020B0502020104020203" pitchFamily="34" charset="-79"/>
              </a:defRPr>
            </a:lvl1pPr>
          </a:lstStyle>
          <a:p>
            <a:r>
              <a:rPr lang="nl-NL" dirty="0"/>
              <a:t>HIER IS RUIMTE VOOR DE TITEL</a:t>
            </a:r>
          </a:p>
        </p:txBody>
      </p:sp>
    </p:spTree>
    <p:extLst>
      <p:ext uri="{BB962C8B-B14F-4D97-AF65-F5344CB8AC3E}">
        <p14:creationId xmlns:p14="http://schemas.microsoft.com/office/powerpoint/2010/main" val="378954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Aquatische Ecologie Man">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B639464-F442-4CFA-B810-D804F7AEDF25}"/>
              </a:ext>
            </a:extLst>
          </p:cNvPr>
          <p:cNvPicPr>
            <a:picLocks noChangeAspect="1"/>
          </p:cNvPicPr>
          <p:nvPr userDrawn="1"/>
        </p:nvPicPr>
        <p:blipFill>
          <a:blip r:embed="rId2"/>
          <a:srcRect/>
          <a:stretch/>
        </p:blipFill>
        <p:spPr>
          <a:xfrm>
            <a:off x="0" y="1"/>
            <a:ext cx="12192000" cy="6857999"/>
          </a:xfrm>
          <a:prstGeom prst="rect">
            <a:avLst/>
          </a:prstGeom>
        </p:spPr>
      </p:pic>
      <p:sp>
        <p:nvSpPr>
          <p:cNvPr id="7" name="Text Placeholder 1">
            <a:extLst>
              <a:ext uri="{FF2B5EF4-FFF2-40B4-BE49-F238E27FC236}">
                <a16:creationId xmlns:a16="http://schemas.microsoft.com/office/drawing/2014/main" id="{7C7505A2-834A-D746-AF3C-2B909827DEC6}"/>
              </a:ext>
            </a:extLst>
          </p:cNvPr>
          <p:cNvSpPr>
            <a:spLocks noGrp="1"/>
          </p:cNvSpPr>
          <p:nvPr>
            <p:ph type="body" sz="quarter" idx="11"/>
          </p:nvPr>
        </p:nvSpPr>
        <p:spPr>
          <a:xfrm>
            <a:off x="523416" y="6145668"/>
            <a:ext cx="6846888" cy="336550"/>
          </a:xfrm>
        </p:spPr>
        <p:txBody>
          <a:bodyPr>
            <a:noAutofit/>
          </a:bodyPr>
          <a:lstStyle>
            <a:lvl1pPr marL="0" indent="0">
              <a:buNone/>
              <a:defRPr sz="1800" b="0" i="0">
                <a:latin typeface="+mj-lt"/>
                <a:cs typeface="Gill Sans Light" panose="020B0302020104020203" pitchFamily="34" charset="-79"/>
              </a:defRPr>
            </a:lvl1pPr>
          </a:lstStyle>
          <a:p>
            <a:pPr lvl="0"/>
            <a:r>
              <a:rPr lang="nl-NL" dirty="0"/>
              <a:t>Klikken om de tekststijl van het model te bewerken</a:t>
            </a:r>
          </a:p>
        </p:txBody>
      </p:sp>
      <p:sp>
        <p:nvSpPr>
          <p:cNvPr id="8" name="Text Placeholder 2">
            <a:extLst>
              <a:ext uri="{FF2B5EF4-FFF2-40B4-BE49-F238E27FC236}">
                <a16:creationId xmlns:a16="http://schemas.microsoft.com/office/drawing/2014/main" id="{6C036D23-4302-1A46-ADE4-B359BC817831}"/>
              </a:ext>
            </a:extLst>
          </p:cNvPr>
          <p:cNvSpPr>
            <a:spLocks noGrp="1"/>
          </p:cNvSpPr>
          <p:nvPr>
            <p:ph type="body" sz="quarter" idx="12" hasCustomPrompt="1"/>
          </p:nvPr>
        </p:nvSpPr>
        <p:spPr>
          <a:xfrm>
            <a:off x="495497" y="3318069"/>
            <a:ext cx="7080250" cy="1511300"/>
          </a:xfrm>
        </p:spPr>
        <p:txBody>
          <a:bodyPr>
            <a:normAutofit/>
          </a:bodyPr>
          <a:lstStyle>
            <a:lvl1pPr marL="0" indent="0">
              <a:buNone/>
              <a:defRPr sz="4800" b="1" i="0">
                <a:latin typeface="Gill Sans MT" panose="020B0502020104020203" pitchFamily="34" charset="0"/>
                <a:cs typeface="Gill Sans" panose="020B0502020104020203" pitchFamily="34" charset="-79"/>
              </a:defRPr>
            </a:lvl1pPr>
          </a:lstStyle>
          <a:p>
            <a:r>
              <a:rPr lang="nl-NL" dirty="0"/>
              <a:t>HIER IS RUIMTE VOOR DE TITEL</a:t>
            </a:r>
          </a:p>
        </p:txBody>
      </p:sp>
    </p:spTree>
    <p:extLst>
      <p:ext uri="{BB962C8B-B14F-4D97-AF65-F5344CB8AC3E}">
        <p14:creationId xmlns:p14="http://schemas.microsoft.com/office/powerpoint/2010/main" val="1522316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sslide Terrestrische Ecologi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99599-F7CC-334F-B15B-F73B109CA19A}"/>
              </a:ext>
            </a:extLst>
          </p:cNvPr>
          <p:cNvPicPr>
            <a:picLocks noChangeAspect="1"/>
          </p:cNvPicPr>
          <p:nvPr userDrawn="1"/>
        </p:nvPicPr>
        <p:blipFill rotWithShape="1">
          <a:blip r:embed="rId2"/>
          <a:srcRect t="79888" b="917"/>
          <a:stretch/>
        </p:blipFill>
        <p:spPr>
          <a:xfrm>
            <a:off x="0" y="5297309"/>
            <a:ext cx="12192000" cy="1569368"/>
          </a:xfrm>
          <a:prstGeom prst="rect">
            <a:avLst/>
          </a:prstGeom>
        </p:spPr>
      </p:pic>
      <p:pic>
        <p:nvPicPr>
          <p:cNvPr id="6" name="Picture 5" descr="A close up of an animal&#10;&#10;Description automatically generated">
            <a:extLst>
              <a:ext uri="{FF2B5EF4-FFF2-40B4-BE49-F238E27FC236}">
                <a16:creationId xmlns:a16="http://schemas.microsoft.com/office/drawing/2014/main" id="{632EE1F0-336E-D24D-8979-FAA51469AC11}"/>
              </a:ext>
            </a:extLst>
          </p:cNvPr>
          <p:cNvPicPr>
            <a:picLocks noChangeAspect="1"/>
          </p:cNvPicPr>
          <p:nvPr userDrawn="1"/>
        </p:nvPicPr>
        <p:blipFill>
          <a:blip r:embed="rId3"/>
          <a:stretch>
            <a:fillRect/>
          </a:stretch>
        </p:blipFill>
        <p:spPr>
          <a:xfrm flipH="1" flipV="1">
            <a:off x="0" y="4644168"/>
            <a:ext cx="12192000" cy="2578984"/>
          </a:xfrm>
          <a:prstGeom prst="rect">
            <a:avLst/>
          </a:prstGeom>
        </p:spPr>
      </p:pic>
      <p:sp>
        <p:nvSpPr>
          <p:cNvPr id="7" name="Text Placeholder 1">
            <a:extLst>
              <a:ext uri="{FF2B5EF4-FFF2-40B4-BE49-F238E27FC236}">
                <a16:creationId xmlns:a16="http://schemas.microsoft.com/office/drawing/2014/main" id="{FB373EDD-6134-E94A-A484-9DC4E0E472A1}"/>
              </a:ext>
            </a:extLst>
          </p:cNvPr>
          <p:cNvSpPr>
            <a:spLocks noGrp="1"/>
          </p:cNvSpPr>
          <p:nvPr>
            <p:ph type="body" sz="quarter" idx="10" hasCustomPrompt="1"/>
          </p:nvPr>
        </p:nvSpPr>
        <p:spPr>
          <a:xfrm>
            <a:off x="523416" y="663575"/>
            <a:ext cx="10456862" cy="1042988"/>
          </a:xfrm>
        </p:spPr>
        <p:txBody>
          <a:bodyPr/>
          <a:lstStyle>
            <a:lvl1pPr marL="0" indent="0">
              <a:buNone/>
              <a:defRPr b="1" i="0">
                <a:latin typeface="Gill Sans MT" panose="020B0502020104020203" pitchFamily="34" charset="0"/>
                <a:cs typeface="Gill Sans" panose="020B0502020104020203" pitchFamily="34" charset="-79"/>
              </a:defRPr>
            </a:lvl1pPr>
          </a:lstStyle>
          <a:p>
            <a:r>
              <a:rPr lang="nl-NL" dirty="0"/>
              <a:t>DIT IS DE TITEL VAN EEN BASISSLIDE</a:t>
            </a:r>
          </a:p>
        </p:txBody>
      </p:sp>
      <p:sp>
        <p:nvSpPr>
          <p:cNvPr id="8" name="Text Placeholder 2">
            <a:extLst>
              <a:ext uri="{FF2B5EF4-FFF2-40B4-BE49-F238E27FC236}">
                <a16:creationId xmlns:a16="http://schemas.microsoft.com/office/drawing/2014/main" id="{2C8D298C-5F38-7B4B-95E3-8045B78A8EEB}"/>
              </a:ext>
            </a:extLst>
          </p:cNvPr>
          <p:cNvSpPr>
            <a:spLocks noGrp="1"/>
          </p:cNvSpPr>
          <p:nvPr>
            <p:ph type="body" sz="quarter" idx="11" hasCustomPrompt="1"/>
          </p:nvPr>
        </p:nvSpPr>
        <p:spPr>
          <a:xfrm>
            <a:off x="523416" y="1696404"/>
            <a:ext cx="10277475" cy="4117988"/>
          </a:xfrm>
        </p:spPr>
        <p:txBody>
          <a:bodyPr/>
          <a:lstStyle>
            <a:lvl1pPr marL="0" indent="0">
              <a:buNone/>
              <a:defRPr b="0" i="0">
                <a:latin typeface="+mj-lt"/>
                <a:cs typeface="Gill Sans Light" panose="020B0302020104020203" pitchFamily="34" charset="-79"/>
              </a:defRPr>
            </a:lvl1pPr>
          </a:lstStyle>
          <a:p>
            <a:r>
              <a:rPr lang="nl-NL" dirty="0"/>
              <a:t>Dit is het template voor de basistekst.</a:t>
            </a:r>
            <a:endParaRPr lang="nl-NL" b="1" dirty="0">
              <a:latin typeface="Fira Sans" panose="020B0503050000020004" pitchFamily="34" charset="0"/>
            </a:endParaRPr>
          </a:p>
        </p:txBody>
      </p:sp>
      <p:pic>
        <p:nvPicPr>
          <p:cNvPr id="4" name="Afbeelding 3" descr="Afbeelding met vaartuig, transport&#10;&#10;Automatisch gegenereerde beschrijving">
            <a:extLst>
              <a:ext uri="{FF2B5EF4-FFF2-40B4-BE49-F238E27FC236}">
                <a16:creationId xmlns:a16="http://schemas.microsoft.com/office/drawing/2014/main" id="{9FA65E58-7AC3-4A8E-9C63-F84C086F90DE}"/>
              </a:ext>
            </a:extLst>
          </p:cNvPr>
          <p:cNvPicPr>
            <a:picLocks noChangeAspect="1"/>
          </p:cNvPicPr>
          <p:nvPr userDrawn="1"/>
        </p:nvPicPr>
        <p:blipFill>
          <a:blip r:embed="rId4"/>
          <a:stretch>
            <a:fillRect/>
          </a:stretch>
        </p:blipFill>
        <p:spPr>
          <a:xfrm>
            <a:off x="9484468" y="228727"/>
            <a:ext cx="2442464" cy="434848"/>
          </a:xfrm>
          <a:prstGeom prst="rect">
            <a:avLst/>
          </a:prstGeom>
        </p:spPr>
      </p:pic>
    </p:spTree>
    <p:extLst>
      <p:ext uri="{BB962C8B-B14F-4D97-AF65-F5344CB8AC3E}">
        <p14:creationId xmlns:p14="http://schemas.microsoft.com/office/powerpoint/2010/main" val="401519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fotografi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CE26D23-92C1-2E4F-B58E-497B28B3529D}"/>
              </a:ext>
            </a:extLst>
          </p:cNvPr>
          <p:cNvSpPr>
            <a:spLocks noGrp="1"/>
          </p:cNvSpPr>
          <p:nvPr>
            <p:ph type="pic" sz="quarter" idx="11"/>
          </p:nvPr>
        </p:nvSpPr>
        <p:spPr>
          <a:xfrm>
            <a:off x="0" y="1587500"/>
            <a:ext cx="12209463" cy="5270500"/>
          </a:xfrm>
        </p:spPr>
        <p:txBody>
          <a:bodyPr/>
          <a:lstStyle/>
          <a:p>
            <a:r>
              <a:rPr lang="nl-NL" dirty="0"/>
              <a:t>Klik op het pictogram als u een afbeelding wilt toevoegen</a:t>
            </a:r>
            <a:endParaRPr lang="en-US" dirty="0"/>
          </a:p>
        </p:txBody>
      </p:sp>
      <p:sp>
        <p:nvSpPr>
          <p:cNvPr id="7" name="Text Placeholder 1">
            <a:extLst>
              <a:ext uri="{FF2B5EF4-FFF2-40B4-BE49-F238E27FC236}">
                <a16:creationId xmlns:a16="http://schemas.microsoft.com/office/drawing/2014/main" id="{FB373EDD-6134-E94A-A484-9DC4E0E472A1}"/>
              </a:ext>
            </a:extLst>
          </p:cNvPr>
          <p:cNvSpPr>
            <a:spLocks noGrp="1"/>
          </p:cNvSpPr>
          <p:nvPr>
            <p:ph type="body" sz="quarter" idx="10" hasCustomPrompt="1"/>
          </p:nvPr>
        </p:nvSpPr>
        <p:spPr>
          <a:xfrm>
            <a:off x="523416" y="663575"/>
            <a:ext cx="11264394" cy="587001"/>
          </a:xfrm>
        </p:spPr>
        <p:txBody>
          <a:bodyPr/>
          <a:lstStyle>
            <a:lvl1pPr marL="0" indent="0">
              <a:buNone/>
              <a:defRPr b="1" i="0">
                <a:latin typeface="Gill Sans MT" panose="020B0502020104020203" pitchFamily="34" charset="0"/>
                <a:cs typeface="Gill Sans" panose="020B0502020104020203" pitchFamily="34" charset="-79"/>
              </a:defRPr>
            </a:lvl1pPr>
          </a:lstStyle>
          <a:p>
            <a:r>
              <a:rPr lang="nl-NL" dirty="0"/>
              <a:t>DIT IS DE TITEL VAN EEN SLIDE MET FOTOGRAFIE</a:t>
            </a:r>
          </a:p>
        </p:txBody>
      </p:sp>
      <p:pic>
        <p:nvPicPr>
          <p:cNvPr id="5" name="Afbeelding 4" descr="Afbeelding met vaartuig, transport&#10;&#10;Automatisch gegenereerde beschrijving">
            <a:extLst>
              <a:ext uri="{FF2B5EF4-FFF2-40B4-BE49-F238E27FC236}">
                <a16:creationId xmlns:a16="http://schemas.microsoft.com/office/drawing/2014/main" id="{5811E14C-99EF-4F19-BE7D-D03E61A1AD01}"/>
              </a:ext>
            </a:extLst>
          </p:cNvPr>
          <p:cNvPicPr>
            <a:picLocks noChangeAspect="1"/>
          </p:cNvPicPr>
          <p:nvPr userDrawn="1"/>
        </p:nvPicPr>
        <p:blipFill>
          <a:blip r:embed="rId2"/>
          <a:stretch>
            <a:fillRect/>
          </a:stretch>
        </p:blipFill>
        <p:spPr>
          <a:xfrm>
            <a:off x="9484468" y="228727"/>
            <a:ext cx="2442464" cy="434848"/>
          </a:xfrm>
          <a:prstGeom prst="rect">
            <a:avLst/>
          </a:prstGeom>
        </p:spPr>
      </p:pic>
    </p:spTree>
    <p:extLst>
      <p:ext uri="{BB962C8B-B14F-4D97-AF65-F5344CB8AC3E}">
        <p14:creationId xmlns:p14="http://schemas.microsoft.com/office/powerpoint/2010/main" val="389163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fotografi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CE26D23-92C1-2E4F-B58E-497B28B3529D}"/>
              </a:ext>
            </a:extLst>
          </p:cNvPr>
          <p:cNvSpPr>
            <a:spLocks noGrp="1"/>
          </p:cNvSpPr>
          <p:nvPr>
            <p:ph type="pic" sz="quarter" idx="11"/>
          </p:nvPr>
        </p:nvSpPr>
        <p:spPr>
          <a:xfrm>
            <a:off x="0" y="1587500"/>
            <a:ext cx="12209463" cy="5270500"/>
          </a:xfrm>
        </p:spPr>
        <p:txBody>
          <a:bodyPr/>
          <a:lstStyle/>
          <a:p>
            <a:r>
              <a:rPr lang="nl-NL" dirty="0"/>
              <a:t>Klik op het pictogram als u een afbeelding wilt toevoegen</a:t>
            </a:r>
            <a:endParaRPr lang="en-US" dirty="0"/>
          </a:p>
        </p:txBody>
      </p:sp>
      <p:sp>
        <p:nvSpPr>
          <p:cNvPr id="7" name="Text Placeholder 1">
            <a:extLst>
              <a:ext uri="{FF2B5EF4-FFF2-40B4-BE49-F238E27FC236}">
                <a16:creationId xmlns:a16="http://schemas.microsoft.com/office/drawing/2014/main" id="{FB373EDD-6134-E94A-A484-9DC4E0E472A1}"/>
              </a:ext>
            </a:extLst>
          </p:cNvPr>
          <p:cNvSpPr>
            <a:spLocks noGrp="1"/>
          </p:cNvSpPr>
          <p:nvPr>
            <p:ph type="body" sz="quarter" idx="10" hasCustomPrompt="1"/>
          </p:nvPr>
        </p:nvSpPr>
        <p:spPr>
          <a:xfrm>
            <a:off x="523416" y="663575"/>
            <a:ext cx="11264394" cy="587001"/>
          </a:xfrm>
        </p:spPr>
        <p:txBody>
          <a:bodyPr/>
          <a:lstStyle>
            <a:lvl1pPr marL="0" indent="0">
              <a:buNone/>
              <a:defRPr b="1" i="0">
                <a:latin typeface="Gill Sans MT" panose="020B0502020104020203" pitchFamily="34" charset="0"/>
                <a:cs typeface="Gill Sans" panose="020B0502020104020203" pitchFamily="34" charset="-79"/>
              </a:defRPr>
            </a:lvl1pPr>
          </a:lstStyle>
          <a:p>
            <a:r>
              <a:rPr lang="nl-NL" dirty="0"/>
              <a:t>DIT IS DE TITEL VAN EEN SLIDE MET FOTOGRAFIE</a:t>
            </a:r>
          </a:p>
        </p:txBody>
      </p:sp>
    </p:spTree>
    <p:extLst>
      <p:ext uri="{BB962C8B-B14F-4D97-AF65-F5344CB8AC3E}">
        <p14:creationId xmlns:p14="http://schemas.microsoft.com/office/powerpoint/2010/main" val="2825412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B0451-8269-AD44-8479-61DF56CD4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DIT IS EEN TITEL</a:t>
            </a:r>
          </a:p>
        </p:txBody>
      </p:sp>
      <p:sp>
        <p:nvSpPr>
          <p:cNvPr id="3" name="Text Placeholder 2">
            <a:extLst>
              <a:ext uri="{FF2B5EF4-FFF2-40B4-BE49-F238E27FC236}">
                <a16:creationId xmlns:a16="http://schemas.microsoft.com/office/drawing/2014/main" id="{16961D98-CCFC-1249-A44E-7C7BAD5433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Footer Placeholder 3">
            <a:extLst>
              <a:ext uri="{FF2B5EF4-FFF2-40B4-BE49-F238E27FC236}">
                <a16:creationId xmlns:a16="http://schemas.microsoft.com/office/drawing/2014/main" id="{33DC4E54-0562-DA4E-B788-C9E35FBA39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897533344"/>
      </p:ext>
    </p:extLst>
  </p:cSld>
  <p:clrMap bg1="lt1" tx1="dk1" bg2="lt2" tx2="dk2" accent1="accent1" accent2="accent2" accent3="accent3" accent4="accent4" accent5="accent5" accent6="accent6" hlink="hlink" folHlink="folHlink"/>
  <p:sldLayoutIdLst>
    <p:sldLayoutId id="2147483690" r:id="rId1"/>
    <p:sldLayoutId id="2147483678" r:id="rId2"/>
    <p:sldLayoutId id="2147483660" r:id="rId3"/>
    <p:sldLayoutId id="2147483663" r:id="rId4"/>
    <p:sldLayoutId id="2147483686" r:id="rId5"/>
    <p:sldLayoutId id="2147483670" r:id="rId6"/>
  </p:sldLayoutIdLst>
  <p:hf sldNum="0" hdr="0" dt="0"/>
  <p:txStyles>
    <p:titleStyle>
      <a:lvl1pPr algn="l" defTabSz="914400" rtl="0" eaLnBrk="1" latinLnBrk="0" hangingPunct="1">
        <a:lnSpc>
          <a:spcPct val="90000"/>
        </a:lnSpc>
        <a:spcBef>
          <a:spcPct val="0"/>
        </a:spcBef>
        <a:buNone/>
        <a:defRPr sz="4000" b="1" i="0" kern="1200" cap="all" baseline="0">
          <a:solidFill>
            <a:schemeClr val="tx1"/>
          </a:solidFill>
          <a:latin typeface="Gill Sans MT" panose="020B05020201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gif"/><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mailto:m.vandeven@at-kb.nl"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52F8D4-D111-B146-8C1A-6444DADDEA5D}"/>
              </a:ext>
            </a:extLst>
          </p:cNvPr>
          <p:cNvSpPr>
            <a:spLocks noGrp="1"/>
          </p:cNvSpPr>
          <p:nvPr>
            <p:ph type="body" sz="quarter" idx="12"/>
          </p:nvPr>
        </p:nvSpPr>
        <p:spPr>
          <a:xfrm>
            <a:off x="406735" y="1915520"/>
            <a:ext cx="7080250" cy="1511300"/>
          </a:xfrm>
        </p:spPr>
        <p:txBody>
          <a:bodyPr>
            <a:normAutofit/>
          </a:bodyPr>
          <a:lstStyle/>
          <a:p>
            <a:r>
              <a:rPr lang="en-US" dirty="0">
                <a:latin typeface="Gill Sans MT" panose="020B0502020104020203" pitchFamily="34" charset="0"/>
                <a:cs typeface="Calibri Light" panose="020F0302020204030204" pitchFamily="34" charset="0"/>
              </a:rPr>
              <a:t>Shipping and eel mortality in the Rhine</a:t>
            </a:r>
          </a:p>
          <a:p>
            <a:endParaRPr lang="nl-NL" dirty="0">
              <a:latin typeface="+mj-lt"/>
            </a:endParaRPr>
          </a:p>
        </p:txBody>
      </p:sp>
      <p:sp>
        <p:nvSpPr>
          <p:cNvPr id="6" name="Text Placeholder 1">
            <a:extLst>
              <a:ext uri="{FF2B5EF4-FFF2-40B4-BE49-F238E27FC236}">
                <a16:creationId xmlns:a16="http://schemas.microsoft.com/office/drawing/2014/main" id="{536721F9-BA11-43A6-B813-0AAE5373AD8B}"/>
              </a:ext>
            </a:extLst>
          </p:cNvPr>
          <p:cNvSpPr>
            <a:spLocks noGrp="1"/>
          </p:cNvSpPr>
          <p:nvPr>
            <p:ph type="body" sz="quarter" idx="11"/>
          </p:nvPr>
        </p:nvSpPr>
        <p:spPr>
          <a:xfrm>
            <a:off x="406735" y="3801559"/>
            <a:ext cx="6846888" cy="336550"/>
          </a:xfrm>
        </p:spPr>
        <p:txBody>
          <a:bodyPr/>
          <a:lstStyle/>
          <a:p>
            <a:r>
              <a:rPr lang="en-US" dirty="0">
                <a:latin typeface="+mj-lt"/>
              </a:rPr>
              <a:t>Thursday March 4</a:t>
            </a:r>
            <a:r>
              <a:rPr lang="en-US" baseline="30000" dirty="0">
                <a:latin typeface="+mj-lt"/>
              </a:rPr>
              <a:t>th</a:t>
            </a:r>
            <a:r>
              <a:rPr lang="en-US" dirty="0">
                <a:latin typeface="+mj-lt"/>
              </a:rPr>
              <a:t> – Green-Blue Rhine Alliance</a:t>
            </a:r>
          </a:p>
          <a:p>
            <a:endParaRPr lang="en-US" dirty="0">
              <a:latin typeface="+mj-lt"/>
            </a:endParaRPr>
          </a:p>
          <a:p>
            <a:endParaRPr lang="nl-NL" dirty="0">
              <a:latin typeface="+mj-lt"/>
            </a:endParaRPr>
          </a:p>
        </p:txBody>
      </p:sp>
      <p:pic>
        <p:nvPicPr>
          <p:cNvPr id="7" name="Afbeelding 6">
            <a:extLst>
              <a:ext uri="{FF2B5EF4-FFF2-40B4-BE49-F238E27FC236}">
                <a16:creationId xmlns:a16="http://schemas.microsoft.com/office/drawing/2014/main" id="{7AF01306-5D7F-41C1-A6B7-79EA926ED45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6735" y="5683565"/>
            <a:ext cx="5331465" cy="1058161"/>
          </a:xfrm>
          <a:prstGeom prst="rect">
            <a:avLst/>
          </a:prstGeom>
        </p:spPr>
      </p:pic>
    </p:spTree>
    <p:extLst>
      <p:ext uri="{BB962C8B-B14F-4D97-AF65-F5344CB8AC3E}">
        <p14:creationId xmlns:p14="http://schemas.microsoft.com/office/powerpoint/2010/main" val="300671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p:txBody>
          <a:bodyPr/>
          <a:lstStyle/>
          <a:p>
            <a:r>
              <a:rPr lang="en-US" cap="all" dirty="0"/>
              <a:t>Ship types based on function</a:t>
            </a:r>
            <a:endParaRPr lang="nl-NL" cap="all" dirty="0">
              <a:latin typeface="Gill Sans MT" panose="020B0502020104020203" pitchFamily="34" charset="0"/>
            </a:endParaRPr>
          </a:p>
        </p:txBody>
      </p:sp>
      <p:sp>
        <p:nvSpPr>
          <p:cNvPr id="10" name="Text Placeholder 2">
            <a:extLst>
              <a:ext uri="{FF2B5EF4-FFF2-40B4-BE49-F238E27FC236}">
                <a16:creationId xmlns:a16="http://schemas.microsoft.com/office/drawing/2014/main" id="{C75DE3B6-6163-430C-8DC4-275AA8BED0F1}"/>
              </a:ext>
            </a:extLst>
          </p:cNvPr>
          <p:cNvSpPr>
            <a:spLocks noGrp="1"/>
          </p:cNvSpPr>
          <p:nvPr>
            <p:ph type="body" sz="quarter" idx="11"/>
          </p:nvPr>
        </p:nvSpPr>
        <p:spPr>
          <a:xfrm>
            <a:off x="613108" y="1394563"/>
            <a:ext cx="7596376" cy="1732596"/>
          </a:xfrm>
        </p:spPr>
        <p:txBody>
          <a:bodyPr>
            <a:normAutofit lnSpcReduction="10000"/>
          </a:bodyPr>
          <a:lstStyle/>
          <a:p>
            <a:r>
              <a:rPr lang="en-US" i="0" dirty="0">
                <a:solidFill>
                  <a:srgbClr val="000000"/>
                </a:solidFill>
                <a:effectLst/>
              </a:rPr>
              <a:t>The Rhine fleet comprises ca. 10.000 ships:</a:t>
            </a:r>
          </a:p>
          <a:p>
            <a:pPr marL="457200" indent="-457200">
              <a:buFontTx/>
              <a:buChar char="-"/>
            </a:pPr>
            <a:r>
              <a:rPr lang="en-US" sz="2200" i="0" dirty="0">
                <a:solidFill>
                  <a:srgbClr val="000000"/>
                </a:solidFill>
                <a:effectLst/>
              </a:rPr>
              <a:t>7,033 dry cargo vessels</a:t>
            </a:r>
          </a:p>
          <a:p>
            <a:pPr marL="457200" indent="-457200">
              <a:buFontTx/>
              <a:buChar char="-"/>
            </a:pPr>
            <a:r>
              <a:rPr lang="en-US" sz="2200" i="0" dirty="0">
                <a:solidFill>
                  <a:srgbClr val="000000"/>
                </a:solidFill>
                <a:effectLst/>
              </a:rPr>
              <a:t>1,433 tankers</a:t>
            </a:r>
          </a:p>
          <a:p>
            <a:pPr marL="457200" indent="-457200">
              <a:buFontTx/>
              <a:buChar char="-"/>
            </a:pPr>
            <a:r>
              <a:rPr lang="en-US" sz="2200" i="0" dirty="0">
                <a:solidFill>
                  <a:srgbClr val="000000"/>
                </a:solidFill>
                <a:effectLst/>
              </a:rPr>
              <a:t>1,319 pushers and tugs</a:t>
            </a:r>
            <a:endParaRPr lang="en-US" sz="2200" dirty="0"/>
          </a:p>
        </p:txBody>
      </p:sp>
      <p:pic>
        <p:nvPicPr>
          <p:cNvPr id="4" name="Afbeelding 3">
            <a:extLst>
              <a:ext uri="{FF2B5EF4-FFF2-40B4-BE49-F238E27FC236}">
                <a16:creationId xmlns:a16="http://schemas.microsoft.com/office/drawing/2014/main" id="{0C83C8B8-D580-4B94-BF46-C709BE20D0CB}"/>
              </a:ext>
            </a:extLst>
          </p:cNvPr>
          <p:cNvPicPr/>
          <p:nvPr/>
        </p:nvPicPr>
        <p:blipFill>
          <a:blip r:embed="rId2"/>
          <a:stretch>
            <a:fillRect/>
          </a:stretch>
        </p:blipFill>
        <p:spPr>
          <a:xfrm>
            <a:off x="613108" y="3170097"/>
            <a:ext cx="7133529" cy="2530136"/>
          </a:xfrm>
          <a:prstGeom prst="rect">
            <a:avLst/>
          </a:prstGeom>
          <a:ln w="3175">
            <a:solidFill>
              <a:schemeClr val="tx1"/>
            </a:solidFill>
          </a:ln>
        </p:spPr>
      </p:pic>
      <p:pic>
        <p:nvPicPr>
          <p:cNvPr id="8194" name="Picture 2">
            <a:extLst>
              <a:ext uri="{FF2B5EF4-FFF2-40B4-BE49-F238E27FC236}">
                <a16:creationId xmlns:a16="http://schemas.microsoft.com/office/drawing/2014/main" id="{35390ED8-C26F-4AE6-B6E1-3BAA92108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767" y="931061"/>
            <a:ext cx="4002485" cy="499587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raccolade 1">
            <a:extLst>
              <a:ext uri="{FF2B5EF4-FFF2-40B4-BE49-F238E27FC236}">
                <a16:creationId xmlns:a16="http://schemas.microsoft.com/office/drawing/2014/main" id="{A93A60A7-661A-4392-A808-89FD52DFBD06}"/>
              </a:ext>
            </a:extLst>
          </p:cNvPr>
          <p:cNvSpPr/>
          <p:nvPr/>
        </p:nvSpPr>
        <p:spPr>
          <a:xfrm>
            <a:off x="4599992" y="1912776"/>
            <a:ext cx="251926" cy="1042988"/>
          </a:xfrm>
          <a:prstGeom prst="rightBrace">
            <a:avLst>
              <a:gd name="adj1" fmla="val 56000"/>
              <a:gd name="adj2" fmla="val 4731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NL"/>
          </a:p>
        </p:txBody>
      </p:sp>
      <p:sp>
        <p:nvSpPr>
          <p:cNvPr id="3" name="Tekstvak 2">
            <a:extLst>
              <a:ext uri="{FF2B5EF4-FFF2-40B4-BE49-F238E27FC236}">
                <a16:creationId xmlns:a16="http://schemas.microsoft.com/office/drawing/2014/main" id="{F93A0F2A-782E-45C7-9923-B4EE5492FED7}"/>
              </a:ext>
            </a:extLst>
          </p:cNvPr>
          <p:cNvSpPr txBox="1"/>
          <p:nvPr/>
        </p:nvSpPr>
        <p:spPr>
          <a:xfrm>
            <a:off x="4981018" y="2232059"/>
            <a:ext cx="1382460" cy="369332"/>
          </a:xfrm>
          <a:prstGeom prst="rect">
            <a:avLst/>
          </a:prstGeom>
          <a:noFill/>
        </p:spPr>
        <p:txBody>
          <a:bodyPr wrap="square" rtlCol="0">
            <a:spAutoFit/>
          </a:bodyPr>
          <a:lstStyle/>
          <a:p>
            <a:r>
              <a:rPr lang="nl-NL" dirty="0"/>
              <a:t>(CCR 2020)</a:t>
            </a:r>
          </a:p>
        </p:txBody>
      </p:sp>
      <p:sp>
        <p:nvSpPr>
          <p:cNvPr id="5" name="Rechthoek 4">
            <a:extLst>
              <a:ext uri="{FF2B5EF4-FFF2-40B4-BE49-F238E27FC236}">
                <a16:creationId xmlns:a16="http://schemas.microsoft.com/office/drawing/2014/main" id="{A92A10C1-0795-4C18-BC07-23DF41BE3C48}"/>
              </a:ext>
            </a:extLst>
          </p:cNvPr>
          <p:cNvSpPr/>
          <p:nvPr/>
        </p:nvSpPr>
        <p:spPr>
          <a:xfrm>
            <a:off x="5057192" y="3410337"/>
            <a:ext cx="895739" cy="1740159"/>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11" name="Tekstvak 10">
            <a:extLst>
              <a:ext uri="{FF2B5EF4-FFF2-40B4-BE49-F238E27FC236}">
                <a16:creationId xmlns:a16="http://schemas.microsoft.com/office/drawing/2014/main" id="{DBC102C6-B132-45EC-8B5C-AEA7204A4F2E}"/>
              </a:ext>
            </a:extLst>
          </p:cNvPr>
          <p:cNvSpPr txBox="1"/>
          <p:nvPr/>
        </p:nvSpPr>
        <p:spPr>
          <a:xfrm>
            <a:off x="10887662" y="5411435"/>
            <a:ext cx="1382460" cy="369332"/>
          </a:xfrm>
          <a:prstGeom prst="rect">
            <a:avLst/>
          </a:prstGeom>
          <a:noFill/>
        </p:spPr>
        <p:txBody>
          <a:bodyPr wrap="square" rtlCol="0">
            <a:spAutoFit/>
          </a:bodyPr>
          <a:lstStyle/>
          <a:p>
            <a:r>
              <a:rPr lang="nl-NL" b="1" dirty="0">
                <a:solidFill>
                  <a:schemeClr val="bg1"/>
                </a:solidFill>
              </a:rPr>
              <a:t>tanker</a:t>
            </a:r>
          </a:p>
        </p:txBody>
      </p:sp>
    </p:spTree>
    <p:extLst>
      <p:ext uri="{BB962C8B-B14F-4D97-AF65-F5344CB8AC3E}">
        <p14:creationId xmlns:p14="http://schemas.microsoft.com/office/powerpoint/2010/main" val="8711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5C6E0D5-1366-4EC8-8B36-E37241A1DB0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9631" y="220765"/>
            <a:ext cx="5663953" cy="6286565"/>
          </a:xfrm>
          <a:prstGeom prst="rect">
            <a:avLst/>
          </a:prstGeom>
          <a:noFill/>
          <a:ln>
            <a:noFill/>
          </a:ln>
        </p:spPr>
      </p:pic>
      <p:sp>
        <p:nvSpPr>
          <p:cNvPr id="7" name="Text Placeholder 1">
            <a:extLst>
              <a:ext uri="{FF2B5EF4-FFF2-40B4-BE49-F238E27FC236}">
                <a16:creationId xmlns:a16="http://schemas.microsoft.com/office/drawing/2014/main" id="{F6ACC9DD-E909-4D54-A4B7-E485CCCEB4D2}"/>
              </a:ext>
            </a:extLst>
          </p:cNvPr>
          <p:cNvSpPr>
            <a:spLocks noGrp="1"/>
          </p:cNvSpPr>
          <p:nvPr>
            <p:ph type="body" sz="quarter" idx="10"/>
          </p:nvPr>
        </p:nvSpPr>
        <p:spPr>
          <a:xfrm>
            <a:off x="452395" y="558116"/>
            <a:ext cx="2166518" cy="1582475"/>
          </a:xfrm>
        </p:spPr>
        <p:txBody>
          <a:bodyPr>
            <a:normAutofit fontScale="92500"/>
          </a:bodyPr>
          <a:lstStyle/>
          <a:p>
            <a:r>
              <a:rPr lang="en-US" cap="all" dirty="0"/>
              <a:t>Ship types</a:t>
            </a:r>
          </a:p>
          <a:p>
            <a:r>
              <a:rPr lang="en-US" cap="all" dirty="0">
                <a:latin typeface="Gill Sans MT" panose="020B0502020104020203" pitchFamily="34" charset="0"/>
              </a:rPr>
              <a:t>Based on</a:t>
            </a:r>
          </a:p>
          <a:p>
            <a:r>
              <a:rPr lang="en-US" cap="all" dirty="0"/>
              <a:t>size</a:t>
            </a:r>
            <a:endParaRPr lang="nl-NL" cap="all" dirty="0">
              <a:latin typeface="Gill Sans MT" panose="020B0502020104020203" pitchFamily="34" charset="0"/>
            </a:endParaRPr>
          </a:p>
        </p:txBody>
      </p:sp>
      <p:sp>
        <p:nvSpPr>
          <p:cNvPr id="2" name="Rechthoek 1">
            <a:extLst>
              <a:ext uri="{FF2B5EF4-FFF2-40B4-BE49-F238E27FC236}">
                <a16:creationId xmlns:a16="http://schemas.microsoft.com/office/drawing/2014/main" id="{84EA4795-9DF1-43B2-8C80-0CAB73C85C25}"/>
              </a:ext>
            </a:extLst>
          </p:cNvPr>
          <p:cNvSpPr/>
          <p:nvPr/>
        </p:nvSpPr>
        <p:spPr>
          <a:xfrm>
            <a:off x="2789853" y="587827"/>
            <a:ext cx="6018245" cy="2332653"/>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8" name="Rechthoek 7">
            <a:extLst>
              <a:ext uri="{FF2B5EF4-FFF2-40B4-BE49-F238E27FC236}">
                <a16:creationId xmlns:a16="http://schemas.microsoft.com/office/drawing/2014/main" id="{740B41A8-EC13-4747-99E4-2C52AC2655D1}"/>
              </a:ext>
            </a:extLst>
          </p:cNvPr>
          <p:cNvSpPr/>
          <p:nvPr/>
        </p:nvSpPr>
        <p:spPr>
          <a:xfrm>
            <a:off x="2789851" y="4174677"/>
            <a:ext cx="6018245" cy="2332653"/>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0" name="Rechthoek 9">
            <a:extLst>
              <a:ext uri="{FF2B5EF4-FFF2-40B4-BE49-F238E27FC236}">
                <a16:creationId xmlns:a16="http://schemas.microsoft.com/office/drawing/2014/main" id="{D1D6BB0D-D8DA-4B3B-A9C5-F4E7112C086B}"/>
              </a:ext>
            </a:extLst>
          </p:cNvPr>
          <p:cNvSpPr/>
          <p:nvPr/>
        </p:nvSpPr>
        <p:spPr>
          <a:xfrm>
            <a:off x="2789852" y="2920481"/>
            <a:ext cx="6018245" cy="1250304"/>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51688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p:txBody>
          <a:bodyPr/>
          <a:lstStyle/>
          <a:p>
            <a:r>
              <a:rPr lang="en-US" cap="all" dirty="0"/>
              <a:t>Ship types on the Rhine</a:t>
            </a:r>
            <a:endParaRPr lang="nl-NL" cap="all" dirty="0">
              <a:latin typeface="Gill Sans MT" panose="020B0502020104020203" pitchFamily="34" charset="0"/>
            </a:endParaRPr>
          </a:p>
        </p:txBody>
      </p:sp>
      <p:pic>
        <p:nvPicPr>
          <p:cNvPr id="5" name="Afbeelding 4">
            <a:extLst>
              <a:ext uri="{FF2B5EF4-FFF2-40B4-BE49-F238E27FC236}">
                <a16:creationId xmlns:a16="http://schemas.microsoft.com/office/drawing/2014/main" id="{A2067FD5-7EF0-4B28-B4A3-6FCEAD5230F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16" y="1840237"/>
            <a:ext cx="5329663" cy="3529786"/>
          </a:xfrm>
          <a:prstGeom prst="rect">
            <a:avLst/>
          </a:prstGeom>
          <a:noFill/>
          <a:ln>
            <a:noFill/>
          </a:ln>
        </p:spPr>
      </p:pic>
      <p:pic>
        <p:nvPicPr>
          <p:cNvPr id="5122" name="Picture 2">
            <a:extLst>
              <a:ext uri="{FF2B5EF4-FFF2-40B4-BE49-F238E27FC236}">
                <a16:creationId xmlns:a16="http://schemas.microsoft.com/office/drawing/2014/main" id="{940205C3-8DDE-4B5B-8137-175C1A93A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079" y="1840237"/>
            <a:ext cx="5281606" cy="352978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384CCA99-A99C-438F-B4EF-5BD8EA7D9A28}"/>
              </a:ext>
            </a:extLst>
          </p:cNvPr>
          <p:cNvSpPr txBox="1"/>
          <p:nvPr/>
        </p:nvSpPr>
        <p:spPr>
          <a:xfrm>
            <a:off x="5751846" y="1496854"/>
            <a:ext cx="5329662" cy="369332"/>
          </a:xfrm>
          <a:prstGeom prst="rect">
            <a:avLst/>
          </a:prstGeom>
          <a:noFill/>
        </p:spPr>
        <p:txBody>
          <a:bodyPr wrap="square" rtlCol="0">
            <a:spAutoFit/>
          </a:bodyPr>
          <a:lstStyle/>
          <a:p>
            <a:r>
              <a:rPr lang="nl-NL" dirty="0"/>
              <a:t>M8: Groot Rijnschip / Large </a:t>
            </a:r>
            <a:r>
              <a:rPr lang="nl-NL" dirty="0" err="1"/>
              <a:t>Rhine</a:t>
            </a:r>
            <a:r>
              <a:rPr lang="nl-NL" dirty="0"/>
              <a:t> </a:t>
            </a:r>
            <a:r>
              <a:rPr lang="nl-NL" dirty="0" err="1"/>
              <a:t>ship</a:t>
            </a:r>
            <a:r>
              <a:rPr lang="nl-NL" dirty="0"/>
              <a:t> (CEMT V)</a:t>
            </a:r>
          </a:p>
        </p:txBody>
      </p:sp>
      <p:cxnSp>
        <p:nvCxnSpPr>
          <p:cNvPr id="8" name="Rechte verbindingslijn met pijl 7">
            <a:extLst>
              <a:ext uri="{FF2B5EF4-FFF2-40B4-BE49-F238E27FC236}">
                <a16:creationId xmlns:a16="http://schemas.microsoft.com/office/drawing/2014/main" id="{53116A76-0B91-42E2-AD4C-3C6F741F6CD0}"/>
              </a:ext>
            </a:extLst>
          </p:cNvPr>
          <p:cNvCxnSpPr>
            <a:cxnSpLocks/>
            <a:stCxn id="13" idx="5"/>
          </p:cNvCxnSpPr>
          <p:nvPr/>
        </p:nvCxnSpPr>
        <p:spPr>
          <a:xfrm>
            <a:off x="5057764" y="3333657"/>
            <a:ext cx="1192116" cy="190778"/>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Ovaal 12">
            <a:extLst>
              <a:ext uri="{FF2B5EF4-FFF2-40B4-BE49-F238E27FC236}">
                <a16:creationId xmlns:a16="http://schemas.microsoft.com/office/drawing/2014/main" id="{A35D31C9-1E8D-424E-95C6-BFCC7EFC0500}"/>
              </a:ext>
            </a:extLst>
          </p:cNvPr>
          <p:cNvSpPr/>
          <p:nvPr/>
        </p:nvSpPr>
        <p:spPr>
          <a:xfrm>
            <a:off x="4913790" y="3204839"/>
            <a:ext cx="168676" cy="150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5806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p:txBody>
          <a:bodyPr/>
          <a:lstStyle/>
          <a:p>
            <a:r>
              <a:rPr lang="en-US" cap="all" dirty="0"/>
              <a:t>Ship types on the Rhine</a:t>
            </a:r>
            <a:endParaRPr lang="nl-NL" cap="all" dirty="0">
              <a:latin typeface="Gill Sans MT" panose="020B0502020104020203" pitchFamily="34" charset="0"/>
            </a:endParaRPr>
          </a:p>
        </p:txBody>
      </p:sp>
      <p:pic>
        <p:nvPicPr>
          <p:cNvPr id="5" name="Afbeelding 4">
            <a:extLst>
              <a:ext uri="{FF2B5EF4-FFF2-40B4-BE49-F238E27FC236}">
                <a16:creationId xmlns:a16="http://schemas.microsoft.com/office/drawing/2014/main" id="{A2067FD5-7EF0-4B28-B4A3-6FCEAD5230F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16" y="1840237"/>
            <a:ext cx="5329663" cy="3529786"/>
          </a:xfrm>
          <a:prstGeom prst="rect">
            <a:avLst/>
          </a:prstGeom>
          <a:noFill/>
          <a:ln>
            <a:noFill/>
          </a:ln>
        </p:spPr>
      </p:pic>
      <p:sp>
        <p:nvSpPr>
          <p:cNvPr id="6" name="Tekstvak 5">
            <a:extLst>
              <a:ext uri="{FF2B5EF4-FFF2-40B4-BE49-F238E27FC236}">
                <a16:creationId xmlns:a16="http://schemas.microsoft.com/office/drawing/2014/main" id="{384CCA99-A99C-438F-B4EF-5BD8EA7D9A28}"/>
              </a:ext>
            </a:extLst>
          </p:cNvPr>
          <p:cNvSpPr txBox="1"/>
          <p:nvPr/>
        </p:nvSpPr>
        <p:spPr>
          <a:xfrm>
            <a:off x="5751846" y="1496854"/>
            <a:ext cx="5647082" cy="369332"/>
          </a:xfrm>
          <a:prstGeom prst="rect">
            <a:avLst/>
          </a:prstGeom>
          <a:noFill/>
        </p:spPr>
        <p:txBody>
          <a:bodyPr wrap="square" rtlCol="0">
            <a:spAutoFit/>
          </a:bodyPr>
          <a:lstStyle/>
          <a:p>
            <a:r>
              <a:rPr lang="nl-NL" dirty="0"/>
              <a:t>M6: Rijn-Herne(kanaal)schip (CEMT </a:t>
            </a:r>
            <a:r>
              <a:rPr lang="nl-NL" dirty="0" err="1"/>
              <a:t>IVa</a:t>
            </a:r>
            <a:r>
              <a:rPr lang="nl-NL" dirty="0"/>
              <a:t>)</a:t>
            </a:r>
          </a:p>
        </p:txBody>
      </p:sp>
      <p:pic>
        <p:nvPicPr>
          <p:cNvPr id="7" name="Picture 2" descr="De bronafbeelding bekijken">
            <a:extLst>
              <a:ext uri="{FF2B5EF4-FFF2-40B4-BE49-F238E27FC236}">
                <a16:creationId xmlns:a16="http://schemas.microsoft.com/office/drawing/2014/main" id="{796FF115-6FDD-4B90-849A-6BB6E06F8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166" y="1839122"/>
            <a:ext cx="5329663" cy="35309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met pijl 7">
            <a:extLst>
              <a:ext uri="{FF2B5EF4-FFF2-40B4-BE49-F238E27FC236}">
                <a16:creationId xmlns:a16="http://schemas.microsoft.com/office/drawing/2014/main" id="{2581FDC8-9775-4AF4-A7AB-F695CBA45F28}"/>
              </a:ext>
            </a:extLst>
          </p:cNvPr>
          <p:cNvCxnSpPr>
            <a:cxnSpLocks/>
            <a:stCxn id="10" idx="6"/>
          </p:cNvCxnSpPr>
          <p:nvPr/>
        </p:nvCxnSpPr>
        <p:spPr>
          <a:xfrm flipV="1">
            <a:off x="4789503" y="4039341"/>
            <a:ext cx="1460377" cy="7102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0" name="Ovaal 9">
            <a:extLst>
              <a:ext uri="{FF2B5EF4-FFF2-40B4-BE49-F238E27FC236}">
                <a16:creationId xmlns:a16="http://schemas.microsoft.com/office/drawing/2014/main" id="{C73F6209-1126-49D5-B2A8-9F28034CD21E}"/>
              </a:ext>
            </a:extLst>
          </p:cNvPr>
          <p:cNvSpPr/>
          <p:nvPr/>
        </p:nvSpPr>
        <p:spPr>
          <a:xfrm>
            <a:off x="4620827" y="4034901"/>
            <a:ext cx="168676" cy="150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6968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p:txBody>
          <a:bodyPr/>
          <a:lstStyle/>
          <a:p>
            <a:r>
              <a:rPr lang="en-US" cap="all" dirty="0"/>
              <a:t>Ship types on the Rhine</a:t>
            </a:r>
            <a:endParaRPr lang="nl-NL" cap="all" dirty="0">
              <a:latin typeface="Gill Sans MT" panose="020B0502020104020203" pitchFamily="34" charset="0"/>
            </a:endParaRPr>
          </a:p>
        </p:txBody>
      </p:sp>
      <p:pic>
        <p:nvPicPr>
          <p:cNvPr id="5" name="Afbeelding 4">
            <a:extLst>
              <a:ext uri="{FF2B5EF4-FFF2-40B4-BE49-F238E27FC236}">
                <a16:creationId xmlns:a16="http://schemas.microsoft.com/office/drawing/2014/main" id="{A2067FD5-7EF0-4B28-B4A3-6FCEAD5230F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16" y="1840237"/>
            <a:ext cx="5329663" cy="3529786"/>
          </a:xfrm>
          <a:prstGeom prst="rect">
            <a:avLst/>
          </a:prstGeom>
          <a:noFill/>
          <a:ln>
            <a:noFill/>
          </a:ln>
        </p:spPr>
      </p:pic>
      <p:sp>
        <p:nvSpPr>
          <p:cNvPr id="6" name="Tekstvak 5">
            <a:extLst>
              <a:ext uri="{FF2B5EF4-FFF2-40B4-BE49-F238E27FC236}">
                <a16:creationId xmlns:a16="http://schemas.microsoft.com/office/drawing/2014/main" id="{384CCA99-A99C-438F-B4EF-5BD8EA7D9A28}"/>
              </a:ext>
            </a:extLst>
          </p:cNvPr>
          <p:cNvSpPr txBox="1"/>
          <p:nvPr/>
        </p:nvSpPr>
        <p:spPr>
          <a:xfrm>
            <a:off x="5751846" y="1496854"/>
            <a:ext cx="5647082" cy="369332"/>
          </a:xfrm>
          <a:prstGeom prst="rect">
            <a:avLst/>
          </a:prstGeom>
          <a:noFill/>
        </p:spPr>
        <p:txBody>
          <a:bodyPr wrap="square" rtlCol="0">
            <a:spAutoFit/>
          </a:bodyPr>
          <a:lstStyle/>
          <a:p>
            <a:r>
              <a:rPr lang="nl-NL" dirty="0"/>
              <a:t>BII: </a:t>
            </a:r>
            <a:r>
              <a:rPr lang="nl-NL" dirty="0" err="1"/>
              <a:t>zesbaks</a:t>
            </a:r>
            <a:r>
              <a:rPr lang="nl-NL" dirty="0"/>
              <a:t> duwstel(CEMT VII)</a:t>
            </a:r>
          </a:p>
        </p:txBody>
      </p:sp>
      <p:pic>
        <p:nvPicPr>
          <p:cNvPr id="8" name="Picture 4">
            <a:extLst>
              <a:ext uri="{FF2B5EF4-FFF2-40B4-BE49-F238E27FC236}">
                <a16:creationId xmlns:a16="http://schemas.microsoft.com/office/drawing/2014/main" id="{25F5C876-B8BA-4567-8339-2DED59BCE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080" y="1840237"/>
            <a:ext cx="4694544" cy="352090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met pijl 9">
            <a:extLst>
              <a:ext uri="{FF2B5EF4-FFF2-40B4-BE49-F238E27FC236}">
                <a16:creationId xmlns:a16="http://schemas.microsoft.com/office/drawing/2014/main" id="{D85E21BD-272B-4472-AC04-F9874915944B}"/>
              </a:ext>
            </a:extLst>
          </p:cNvPr>
          <p:cNvCxnSpPr>
            <a:cxnSpLocks/>
            <a:stCxn id="3" idx="6"/>
          </p:cNvCxnSpPr>
          <p:nvPr/>
        </p:nvCxnSpPr>
        <p:spPr>
          <a:xfrm flipV="1">
            <a:off x="2689934" y="4065292"/>
            <a:ext cx="4492101" cy="586607"/>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Ovaal 2">
            <a:extLst>
              <a:ext uri="{FF2B5EF4-FFF2-40B4-BE49-F238E27FC236}">
                <a16:creationId xmlns:a16="http://schemas.microsoft.com/office/drawing/2014/main" id="{0BBF5345-2E2B-458D-BF76-EC4A49FC7F5F}"/>
              </a:ext>
            </a:extLst>
          </p:cNvPr>
          <p:cNvSpPr/>
          <p:nvPr/>
        </p:nvSpPr>
        <p:spPr>
          <a:xfrm>
            <a:off x="2068497" y="4438835"/>
            <a:ext cx="621437" cy="426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99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a:xfrm>
            <a:off x="523416" y="625475"/>
            <a:ext cx="10456862" cy="1042988"/>
          </a:xfrm>
        </p:spPr>
        <p:txBody>
          <a:bodyPr/>
          <a:lstStyle/>
          <a:p>
            <a:r>
              <a:rPr lang="en-US" cap="all" dirty="0"/>
              <a:t>Increasing ship size</a:t>
            </a:r>
            <a:endParaRPr lang="nl-NL" cap="all" dirty="0">
              <a:latin typeface="Gill Sans MT" panose="020B0502020104020203" pitchFamily="34" charset="0"/>
            </a:endParaRPr>
          </a:p>
        </p:txBody>
      </p:sp>
      <p:pic>
        <p:nvPicPr>
          <p:cNvPr id="3" name="Afbeelding 2">
            <a:extLst>
              <a:ext uri="{FF2B5EF4-FFF2-40B4-BE49-F238E27FC236}">
                <a16:creationId xmlns:a16="http://schemas.microsoft.com/office/drawing/2014/main" id="{F38DFA53-FB98-4874-A849-F66AC27F0B9E}"/>
              </a:ext>
            </a:extLst>
          </p:cNvPr>
          <p:cNvPicPr/>
          <p:nvPr/>
        </p:nvPicPr>
        <p:blipFill>
          <a:blip r:embed="rId3"/>
          <a:stretch>
            <a:fillRect/>
          </a:stretch>
        </p:blipFill>
        <p:spPr>
          <a:xfrm>
            <a:off x="6146743" y="1668462"/>
            <a:ext cx="5521841" cy="3961461"/>
          </a:xfrm>
          <a:prstGeom prst="rect">
            <a:avLst/>
          </a:prstGeom>
          <a:ln>
            <a:solidFill>
              <a:schemeClr val="tx1"/>
            </a:solidFill>
          </a:ln>
        </p:spPr>
      </p:pic>
      <p:pic>
        <p:nvPicPr>
          <p:cNvPr id="4" name="Afbeelding 3">
            <a:extLst>
              <a:ext uri="{FF2B5EF4-FFF2-40B4-BE49-F238E27FC236}">
                <a16:creationId xmlns:a16="http://schemas.microsoft.com/office/drawing/2014/main" id="{6C8590EF-7A58-4F50-B3CE-7278BF80D17D}"/>
              </a:ext>
            </a:extLst>
          </p:cNvPr>
          <p:cNvPicPr>
            <a:picLocks noChangeAspect="1"/>
          </p:cNvPicPr>
          <p:nvPr/>
        </p:nvPicPr>
        <p:blipFill>
          <a:blip r:embed="rId4"/>
          <a:stretch>
            <a:fillRect/>
          </a:stretch>
        </p:blipFill>
        <p:spPr>
          <a:xfrm>
            <a:off x="570101" y="1668462"/>
            <a:ext cx="5475158" cy="3970986"/>
          </a:xfrm>
          <a:prstGeom prst="rect">
            <a:avLst/>
          </a:prstGeom>
          <a:ln>
            <a:solidFill>
              <a:schemeClr val="tx1"/>
            </a:solidFill>
          </a:ln>
        </p:spPr>
      </p:pic>
    </p:spTree>
    <p:extLst>
      <p:ext uri="{BB962C8B-B14F-4D97-AF65-F5344CB8AC3E}">
        <p14:creationId xmlns:p14="http://schemas.microsoft.com/office/powerpoint/2010/main" val="2893483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B76E158-E0BE-48A7-88B0-32C600055684}"/>
              </a:ext>
            </a:extLst>
          </p:cNvPr>
          <p:cNvPicPr>
            <a:picLocks noChangeAspect="1"/>
          </p:cNvPicPr>
          <p:nvPr/>
        </p:nvPicPr>
        <p:blipFill rotWithShape="1">
          <a:blip r:embed="rId2"/>
          <a:srcRect l="2472" t="20720" r="58047" b="14033"/>
          <a:stretch/>
        </p:blipFill>
        <p:spPr>
          <a:xfrm>
            <a:off x="0" y="-19051"/>
            <a:ext cx="12192000" cy="6962775"/>
          </a:xfrm>
          <a:prstGeom prst="rect">
            <a:avLst/>
          </a:prstGeom>
        </p:spPr>
      </p:pic>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a:xfrm>
            <a:off x="718279" y="925071"/>
            <a:ext cx="10456862" cy="1042988"/>
          </a:xfrm>
        </p:spPr>
        <p:txBody>
          <a:bodyPr>
            <a:normAutofit/>
          </a:bodyPr>
          <a:lstStyle/>
          <a:p>
            <a:pPr algn="ctr"/>
            <a:r>
              <a:rPr lang="en-US" sz="3600" cap="all" dirty="0"/>
              <a:t>SHIP MOVEMENTS</a:t>
            </a:r>
            <a:endParaRPr lang="nl-NL" sz="3600" cap="all" dirty="0">
              <a:latin typeface="Gill Sans MT" panose="020B0502020104020203" pitchFamily="34" charset="0"/>
            </a:endParaRPr>
          </a:p>
        </p:txBody>
      </p:sp>
      <p:sp>
        <p:nvSpPr>
          <p:cNvPr id="11" name="Tekstvak 10">
            <a:extLst>
              <a:ext uri="{FF2B5EF4-FFF2-40B4-BE49-F238E27FC236}">
                <a16:creationId xmlns:a16="http://schemas.microsoft.com/office/drawing/2014/main" id="{DBC102C6-B132-45EC-8B5C-AEA7204A4F2E}"/>
              </a:ext>
            </a:extLst>
          </p:cNvPr>
          <p:cNvSpPr txBox="1"/>
          <p:nvPr/>
        </p:nvSpPr>
        <p:spPr>
          <a:xfrm>
            <a:off x="10887662" y="5411435"/>
            <a:ext cx="1382460" cy="369332"/>
          </a:xfrm>
          <a:prstGeom prst="rect">
            <a:avLst/>
          </a:prstGeom>
          <a:noFill/>
        </p:spPr>
        <p:txBody>
          <a:bodyPr wrap="square" rtlCol="0">
            <a:spAutoFit/>
          </a:bodyPr>
          <a:lstStyle/>
          <a:p>
            <a:r>
              <a:rPr lang="nl-NL" b="1" dirty="0">
                <a:solidFill>
                  <a:schemeClr val="bg1"/>
                </a:solidFill>
              </a:rPr>
              <a:t>tanker</a:t>
            </a:r>
          </a:p>
        </p:txBody>
      </p:sp>
    </p:spTree>
    <p:extLst>
      <p:ext uri="{BB962C8B-B14F-4D97-AF65-F5344CB8AC3E}">
        <p14:creationId xmlns:p14="http://schemas.microsoft.com/office/powerpoint/2010/main" val="4283763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663575"/>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a:t>ANNUAL Ship movements</a:t>
            </a:r>
            <a:endParaRPr lang="nl-NL" cap="all" dirty="0"/>
          </a:p>
        </p:txBody>
      </p:sp>
      <p:pic>
        <p:nvPicPr>
          <p:cNvPr id="13" name="Afbeelding 12">
            <a:extLst>
              <a:ext uri="{FF2B5EF4-FFF2-40B4-BE49-F238E27FC236}">
                <a16:creationId xmlns:a16="http://schemas.microsoft.com/office/drawing/2014/main" id="{BE9C3E25-EB7E-48AD-867B-3897851DDFD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16" y="1998470"/>
            <a:ext cx="5281124" cy="3521309"/>
          </a:xfrm>
          <a:prstGeom prst="rect">
            <a:avLst/>
          </a:prstGeom>
          <a:noFill/>
          <a:ln>
            <a:noFill/>
          </a:ln>
        </p:spPr>
      </p:pic>
      <p:pic>
        <p:nvPicPr>
          <p:cNvPr id="14" name="Afbeelding 13">
            <a:extLst>
              <a:ext uri="{FF2B5EF4-FFF2-40B4-BE49-F238E27FC236}">
                <a16:creationId xmlns:a16="http://schemas.microsoft.com/office/drawing/2014/main" id="{59FAF8B0-8ABD-4E0D-9472-E0C0EF0E0E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1592" y="1998469"/>
            <a:ext cx="5281124" cy="3521309"/>
          </a:xfrm>
          <a:prstGeom prst="rect">
            <a:avLst/>
          </a:prstGeom>
          <a:noFill/>
          <a:ln>
            <a:noFill/>
          </a:ln>
        </p:spPr>
      </p:pic>
    </p:spTree>
    <p:extLst>
      <p:ext uri="{BB962C8B-B14F-4D97-AF65-F5344CB8AC3E}">
        <p14:creationId xmlns:p14="http://schemas.microsoft.com/office/powerpoint/2010/main" val="2969343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aart&#10;&#10;Automatisch gegenereerde beschrijving">
            <a:extLst>
              <a:ext uri="{FF2B5EF4-FFF2-40B4-BE49-F238E27FC236}">
                <a16:creationId xmlns:a16="http://schemas.microsoft.com/office/drawing/2014/main" id="{E6050722-2077-45DF-B655-E39EE1D29B85}"/>
              </a:ext>
            </a:extLst>
          </p:cNvPr>
          <p:cNvPicPr/>
          <p:nvPr/>
        </p:nvPicPr>
        <p:blipFill rotWithShape="1">
          <a:blip r:embed="rId3" cstate="print">
            <a:extLst>
              <a:ext uri="{28A0092B-C50C-407E-A947-70E740481C1C}">
                <a14:useLocalDpi xmlns:a14="http://schemas.microsoft.com/office/drawing/2010/main" val="0"/>
              </a:ext>
            </a:extLst>
          </a:blip>
          <a:srcRect t="36400" b="28638"/>
          <a:stretch/>
        </p:blipFill>
        <p:spPr>
          <a:xfrm>
            <a:off x="603315" y="1081355"/>
            <a:ext cx="10985369" cy="4695290"/>
          </a:xfrm>
          <a:prstGeom prst="rect">
            <a:avLst/>
          </a:prstGeom>
        </p:spPr>
      </p:pic>
      <p:sp>
        <p:nvSpPr>
          <p:cNvPr id="2" name="Tekstvak 1">
            <a:extLst>
              <a:ext uri="{FF2B5EF4-FFF2-40B4-BE49-F238E27FC236}">
                <a16:creationId xmlns:a16="http://schemas.microsoft.com/office/drawing/2014/main" id="{D933F564-2CAE-4C71-B99A-6CA8F0447084}"/>
              </a:ext>
            </a:extLst>
          </p:cNvPr>
          <p:cNvSpPr txBox="1"/>
          <p:nvPr/>
        </p:nvSpPr>
        <p:spPr>
          <a:xfrm>
            <a:off x="7027524" y="3244334"/>
            <a:ext cx="965770" cy="369332"/>
          </a:xfrm>
          <a:prstGeom prst="rect">
            <a:avLst/>
          </a:prstGeom>
          <a:solidFill>
            <a:schemeClr val="bg1"/>
          </a:solidFill>
        </p:spPr>
        <p:txBody>
          <a:bodyPr wrap="square" rtlCol="0">
            <a:spAutoFit/>
          </a:bodyPr>
          <a:lstStyle/>
          <a:p>
            <a:pPr algn="ctr"/>
            <a:r>
              <a:rPr lang="nl-NL" dirty="0"/>
              <a:t>Waal</a:t>
            </a:r>
          </a:p>
        </p:txBody>
      </p:sp>
      <p:cxnSp>
        <p:nvCxnSpPr>
          <p:cNvPr id="4" name="Rechte verbindingslijn met pijl 3">
            <a:extLst>
              <a:ext uri="{FF2B5EF4-FFF2-40B4-BE49-F238E27FC236}">
                <a16:creationId xmlns:a16="http://schemas.microsoft.com/office/drawing/2014/main" id="{97BBD9DE-6FAD-4E12-90DA-1F2D98AE7D9B}"/>
              </a:ext>
            </a:extLst>
          </p:cNvPr>
          <p:cNvCxnSpPr>
            <a:cxnSpLocks/>
            <a:stCxn id="2" idx="2"/>
          </p:cNvCxnSpPr>
          <p:nvPr/>
        </p:nvCxnSpPr>
        <p:spPr>
          <a:xfrm>
            <a:off x="7510409" y="3613666"/>
            <a:ext cx="0" cy="57819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0" name="Tekstvak 9">
            <a:extLst>
              <a:ext uri="{FF2B5EF4-FFF2-40B4-BE49-F238E27FC236}">
                <a16:creationId xmlns:a16="http://schemas.microsoft.com/office/drawing/2014/main" id="{02350958-A76C-41EC-94B5-5F525D6824FB}"/>
              </a:ext>
            </a:extLst>
          </p:cNvPr>
          <p:cNvSpPr txBox="1"/>
          <p:nvPr/>
        </p:nvSpPr>
        <p:spPr>
          <a:xfrm>
            <a:off x="4262063" y="5213598"/>
            <a:ext cx="1955513" cy="369332"/>
          </a:xfrm>
          <a:prstGeom prst="rect">
            <a:avLst/>
          </a:prstGeom>
          <a:solidFill>
            <a:schemeClr val="bg1"/>
          </a:solidFill>
        </p:spPr>
        <p:txBody>
          <a:bodyPr wrap="square" rtlCol="0">
            <a:spAutoFit/>
          </a:bodyPr>
          <a:lstStyle/>
          <a:p>
            <a:pPr algn="ctr"/>
            <a:r>
              <a:rPr lang="nl-NL" dirty="0"/>
              <a:t>Boven Merwede</a:t>
            </a:r>
          </a:p>
        </p:txBody>
      </p:sp>
      <p:cxnSp>
        <p:nvCxnSpPr>
          <p:cNvPr id="11" name="Rechte verbindingslijn met pijl 10">
            <a:extLst>
              <a:ext uri="{FF2B5EF4-FFF2-40B4-BE49-F238E27FC236}">
                <a16:creationId xmlns:a16="http://schemas.microsoft.com/office/drawing/2014/main" id="{6E452899-8A86-4E31-A4D4-C59ADCD6DD7C}"/>
              </a:ext>
            </a:extLst>
          </p:cNvPr>
          <p:cNvCxnSpPr>
            <a:cxnSpLocks/>
            <a:stCxn id="10" idx="0"/>
          </p:cNvCxnSpPr>
          <p:nvPr/>
        </p:nvCxnSpPr>
        <p:spPr>
          <a:xfrm flipV="1">
            <a:off x="5239820" y="4507249"/>
            <a:ext cx="0" cy="706349"/>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35242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kaart&#10;&#10;Automatisch gegenereerde beschrijving">
            <a:extLst>
              <a:ext uri="{FF2B5EF4-FFF2-40B4-BE49-F238E27FC236}">
                <a16:creationId xmlns:a16="http://schemas.microsoft.com/office/drawing/2014/main" id="{7CDF7EA6-A73D-4ADE-B826-F0BE4100341E}"/>
              </a:ext>
            </a:extLst>
          </p:cNvPr>
          <p:cNvPicPr/>
          <p:nvPr/>
        </p:nvPicPr>
        <p:blipFill rotWithShape="1">
          <a:blip r:embed="rId3">
            <a:extLst>
              <a:ext uri="{28A0092B-C50C-407E-A947-70E740481C1C}">
                <a14:useLocalDpi xmlns:a14="http://schemas.microsoft.com/office/drawing/2010/main" val="0"/>
              </a:ext>
            </a:extLst>
          </a:blip>
          <a:srcRect t="15790" b="25285"/>
          <a:stretch/>
        </p:blipFill>
        <p:spPr>
          <a:xfrm>
            <a:off x="1587460" y="1717288"/>
            <a:ext cx="8816627" cy="4103649"/>
          </a:xfrm>
          <a:prstGeom prst="rect">
            <a:avLst/>
          </a:prstGeom>
        </p:spPr>
      </p:pic>
      <p:sp>
        <p:nvSpPr>
          <p:cNvPr id="3" name="Tekstvak 2">
            <a:extLst>
              <a:ext uri="{FF2B5EF4-FFF2-40B4-BE49-F238E27FC236}">
                <a16:creationId xmlns:a16="http://schemas.microsoft.com/office/drawing/2014/main" id="{71DC5FA8-36AF-4848-81E0-833D3D3ADAFC}"/>
              </a:ext>
            </a:extLst>
          </p:cNvPr>
          <p:cNvSpPr txBox="1"/>
          <p:nvPr/>
        </p:nvSpPr>
        <p:spPr>
          <a:xfrm>
            <a:off x="606153" y="926893"/>
            <a:ext cx="9965203" cy="707886"/>
          </a:xfrm>
          <a:prstGeom prst="rect">
            <a:avLst/>
          </a:prstGeom>
          <a:noFill/>
        </p:spPr>
        <p:txBody>
          <a:bodyPr wrap="square" rtlCol="0">
            <a:spAutoFit/>
          </a:bodyPr>
          <a:lstStyle/>
          <a:p>
            <a:r>
              <a:rPr lang="nl-NL" sz="2000" dirty="0"/>
              <a:t>Silver </a:t>
            </a:r>
            <a:r>
              <a:rPr lang="nl-NL" sz="2000" dirty="0" err="1"/>
              <a:t>eels</a:t>
            </a:r>
            <a:r>
              <a:rPr lang="nl-NL" sz="2000" dirty="0"/>
              <a:t> “follow” </a:t>
            </a:r>
            <a:r>
              <a:rPr lang="nl-NL" sz="2000" dirty="0" err="1"/>
              <a:t>river</a:t>
            </a:r>
            <a:r>
              <a:rPr lang="nl-NL" sz="2000" dirty="0"/>
              <a:t> discharge. </a:t>
            </a:r>
          </a:p>
          <a:p>
            <a:r>
              <a:rPr lang="nl-NL" sz="2000" dirty="0"/>
              <a:t>The Waal </a:t>
            </a:r>
            <a:r>
              <a:rPr lang="nl-NL" sz="2000" dirty="0" err="1"/>
              <a:t>and</a:t>
            </a:r>
            <a:r>
              <a:rPr lang="nl-NL" sz="2000" dirty="0"/>
              <a:t> Boven Merwede are </a:t>
            </a:r>
            <a:r>
              <a:rPr lang="nl-NL" sz="2000" dirty="0" err="1"/>
              <a:t>the</a:t>
            </a:r>
            <a:r>
              <a:rPr lang="nl-NL" sz="2000" dirty="0"/>
              <a:t> </a:t>
            </a:r>
            <a:r>
              <a:rPr lang="nl-NL" sz="2000" dirty="0" err="1"/>
              <a:t>main</a:t>
            </a:r>
            <a:r>
              <a:rPr lang="nl-NL" sz="2000" dirty="0"/>
              <a:t> traffic routes </a:t>
            </a:r>
            <a:r>
              <a:rPr lang="nl-NL" sz="2000" dirty="0" err="1"/>
              <a:t>for</a:t>
            </a:r>
            <a:r>
              <a:rPr lang="nl-NL" sz="2000" dirty="0"/>
              <a:t> </a:t>
            </a:r>
            <a:r>
              <a:rPr lang="nl-NL" sz="2000" dirty="0" err="1"/>
              <a:t>eel</a:t>
            </a:r>
            <a:r>
              <a:rPr lang="nl-NL" sz="2000" dirty="0"/>
              <a:t> as well as </a:t>
            </a:r>
            <a:r>
              <a:rPr lang="nl-NL" sz="2000" dirty="0" err="1"/>
              <a:t>for</a:t>
            </a:r>
            <a:r>
              <a:rPr lang="nl-NL" sz="2000" dirty="0"/>
              <a:t> (cargo)</a:t>
            </a:r>
            <a:r>
              <a:rPr lang="nl-NL" sz="2000" dirty="0" err="1"/>
              <a:t>shipping</a:t>
            </a:r>
            <a:r>
              <a:rPr lang="nl-NL" sz="2000" dirty="0"/>
              <a:t>.</a:t>
            </a:r>
          </a:p>
        </p:txBody>
      </p:sp>
    </p:spTree>
    <p:extLst>
      <p:ext uri="{BB962C8B-B14F-4D97-AF65-F5344CB8AC3E}">
        <p14:creationId xmlns:p14="http://schemas.microsoft.com/office/powerpoint/2010/main" val="3332012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FFB6138E-72D9-4B3E-8609-928A7E8E57DA}"/>
              </a:ext>
            </a:extLst>
          </p:cNvPr>
          <p:cNvSpPr>
            <a:spLocks noGrp="1"/>
          </p:cNvSpPr>
          <p:nvPr>
            <p:ph type="body" sz="quarter" idx="10"/>
          </p:nvPr>
        </p:nvSpPr>
        <p:spPr>
          <a:xfrm>
            <a:off x="523416" y="663575"/>
            <a:ext cx="10456862" cy="481644"/>
          </a:xfrm>
        </p:spPr>
        <p:txBody>
          <a:bodyPr/>
          <a:lstStyle/>
          <a:p>
            <a:r>
              <a:rPr lang="en-US" cap="all" dirty="0">
                <a:latin typeface="Gill Sans MT" panose="020B0502020104020203" pitchFamily="34" charset="0"/>
              </a:rPr>
              <a:t>Shipping and eel mortality in the Rhine</a:t>
            </a:r>
          </a:p>
        </p:txBody>
      </p:sp>
      <p:sp>
        <p:nvSpPr>
          <p:cNvPr id="10" name="Text Placeholder 2">
            <a:extLst>
              <a:ext uri="{FF2B5EF4-FFF2-40B4-BE49-F238E27FC236}">
                <a16:creationId xmlns:a16="http://schemas.microsoft.com/office/drawing/2014/main" id="{AAF0976C-938B-4334-8A15-393C0FFFBEAB}"/>
              </a:ext>
            </a:extLst>
          </p:cNvPr>
          <p:cNvSpPr>
            <a:spLocks noGrp="1"/>
          </p:cNvSpPr>
          <p:nvPr>
            <p:ph type="body" sz="quarter" idx="11"/>
          </p:nvPr>
        </p:nvSpPr>
        <p:spPr>
          <a:xfrm>
            <a:off x="598061" y="1491690"/>
            <a:ext cx="8751212" cy="3874620"/>
          </a:xfrm>
        </p:spPr>
        <p:txBody>
          <a:bodyPr>
            <a:normAutofit fontScale="92500" lnSpcReduction="10000"/>
          </a:bodyPr>
          <a:lstStyle/>
          <a:p>
            <a:r>
              <a:rPr lang="en-US" b="1" u="sng" dirty="0">
                <a:latin typeface="+mj-lt"/>
              </a:rPr>
              <a:t>In this presentation…</a:t>
            </a:r>
          </a:p>
          <a:p>
            <a:pPr marL="342900" indent="-342900">
              <a:buFont typeface="Arial" panose="020B0604020202020204" pitchFamily="34" charset="0"/>
              <a:buChar char="•"/>
            </a:pPr>
            <a:r>
              <a:rPr lang="en-US" sz="2400" dirty="0">
                <a:latin typeface="+mj-lt"/>
              </a:rPr>
              <a:t>Introduction and problem definition</a:t>
            </a:r>
          </a:p>
          <a:p>
            <a:pPr marL="342900" indent="-342900">
              <a:buFont typeface="Arial" panose="020B0604020202020204" pitchFamily="34" charset="0"/>
              <a:buChar char="•"/>
            </a:pPr>
            <a:r>
              <a:rPr lang="en-US" sz="2400" dirty="0"/>
              <a:t>Research objective</a:t>
            </a:r>
          </a:p>
          <a:p>
            <a:pPr marL="342900" indent="-342900">
              <a:buFont typeface="Arial" panose="020B0604020202020204" pitchFamily="34" charset="0"/>
              <a:buChar char="•"/>
            </a:pPr>
            <a:r>
              <a:rPr lang="en-US" sz="2400" dirty="0">
                <a:latin typeface="+mj-lt"/>
              </a:rPr>
              <a:t>Method and data</a:t>
            </a:r>
          </a:p>
          <a:p>
            <a:pPr marL="342900" indent="-342900">
              <a:buFont typeface="Arial" panose="020B0604020202020204" pitchFamily="34" charset="0"/>
              <a:buChar char="•"/>
            </a:pPr>
            <a:r>
              <a:rPr lang="en-US" sz="2400" dirty="0"/>
              <a:t>Results &amp; discussion</a:t>
            </a:r>
          </a:p>
          <a:p>
            <a:pPr marL="1028700" lvl="1" indent="-342900"/>
            <a:r>
              <a:rPr lang="en-US" sz="2000" dirty="0">
                <a:latin typeface="+mj-lt"/>
              </a:rPr>
              <a:t>Temporal patterns &amp; c</a:t>
            </a:r>
            <a:r>
              <a:rPr lang="en-US" sz="2000" dirty="0"/>
              <a:t>ollision probability </a:t>
            </a:r>
            <a:endParaRPr lang="en-US" sz="2000" dirty="0">
              <a:latin typeface="+mj-lt"/>
            </a:endParaRPr>
          </a:p>
          <a:p>
            <a:pPr marL="1028700" lvl="1" indent="-342900"/>
            <a:r>
              <a:rPr lang="en-US" sz="2000" dirty="0"/>
              <a:t>Spatial patterns &amp; </a:t>
            </a:r>
            <a:r>
              <a:rPr lang="en-US" sz="2000" dirty="0">
                <a:latin typeface="+mj-lt"/>
              </a:rPr>
              <a:t>c</a:t>
            </a:r>
            <a:r>
              <a:rPr lang="en-US" sz="2000" dirty="0"/>
              <a:t>ollision probability </a:t>
            </a:r>
          </a:p>
          <a:p>
            <a:pPr marL="1028700" lvl="1" indent="-342900"/>
            <a:r>
              <a:rPr lang="en-US" sz="2000" dirty="0"/>
              <a:t>River discharge &amp; </a:t>
            </a:r>
            <a:r>
              <a:rPr lang="en-US" sz="2000" dirty="0">
                <a:latin typeface="+mj-lt"/>
              </a:rPr>
              <a:t>c</a:t>
            </a:r>
            <a:r>
              <a:rPr lang="en-US" sz="2000" dirty="0"/>
              <a:t>ollision probability </a:t>
            </a:r>
          </a:p>
          <a:p>
            <a:pPr marL="342900" indent="-342900">
              <a:buFont typeface="Arial" panose="020B0604020202020204" pitchFamily="34" charset="0"/>
              <a:buChar char="•"/>
            </a:pPr>
            <a:r>
              <a:rPr lang="en-US" sz="2400" dirty="0"/>
              <a:t>Conclusions </a:t>
            </a:r>
          </a:p>
          <a:p>
            <a:pPr marL="342900" indent="-342900">
              <a:buFont typeface="Arial" panose="020B0604020202020204" pitchFamily="34" charset="0"/>
              <a:buChar char="•"/>
            </a:pPr>
            <a:r>
              <a:rPr lang="en-US" sz="2400" dirty="0"/>
              <a:t>Questions &amp; Discussion </a:t>
            </a:r>
          </a:p>
          <a:p>
            <a:endParaRPr lang="en-US" dirty="0">
              <a:latin typeface="+mj-lt"/>
            </a:endParaRPr>
          </a:p>
          <a:p>
            <a:endParaRPr lang="nl-NL" dirty="0">
              <a:latin typeface="+mj-lt"/>
            </a:endParaRPr>
          </a:p>
        </p:txBody>
      </p:sp>
    </p:spTree>
    <p:extLst>
      <p:ext uri="{BB962C8B-B14F-4D97-AF65-F5344CB8AC3E}">
        <p14:creationId xmlns:p14="http://schemas.microsoft.com/office/powerpoint/2010/main" val="658956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371016" y="558800"/>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t>Temporal variations in ship movements</a:t>
            </a:r>
            <a:endParaRPr lang="nl-NL" cap="all" dirty="0"/>
          </a:p>
        </p:txBody>
      </p:sp>
      <p:pic>
        <p:nvPicPr>
          <p:cNvPr id="3" name="Afbeelding 2">
            <a:extLst>
              <a:ext uri="{FF2B5EF4-FFF2-40B4-BE49-F238E27FC236}">
                <a16:creationId xmlns:a16="http://schemas.microsoft.com/office/drawing/2014/main" id="{56672FC9-F392-4F36-9CB0-C1D5959DE6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90" y="1136275"/>
            <a:ext cx="3581859" cy="2391861"/>
          </a:xfrm>
          <a:prstGeom prst="rect">
            <a:avLst/>
          </a:prstGeom>
          <a:noFill/>
          <a:ln>
            <a:noFill/>
          </a:ln>
        </p:spPr>
      </p:pic>
      <p:pic>
        <p:nvPicPr>
          <p:cNvPr id="4" name="Afbeelding 3">
            <a:extLst>
              <a:ext uri="{FF2B5EF4-FFF2-40B4-BE49-F238E27FC236}">
                <a16:creationId xmlns:a16="http://schemas.microsoft.com/office/drawing/2014/main" id="{A8AC57AF-2B94-4D6A-8981-53E656B50DB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3847" y="1136275"/>
            <a:ext cx="3658077" cy="2391861"/>
          </a:xfrm>
          <a:prstGeom prst="rect">
            <a:avLst/>
          </a:prstGeom>
          <a:noFill/>
          <a:ln>
            <a:noFill/>
          </a:ln>
        </p:spPr>
      </p:pic>
      <p:pic>
        <p:nvPicPr>
          <p:cNvPr id="5" name="Afbeelding 4">
            <a:extLst>
              <a:ext uri="{FF2B5EF4-FFF2-40B4-BE49-F238E27FC236}">
                <a16:creationId xmlns:a16="http://schemas.microsoft.com/office/drawing/2014/main" id="{2436CA53-C896-4B84-81E2-5035851D32A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3847" y="3699587"/>
            <a:ext cx="3658077" cy="2420025"/>
          </a:xfrm>
          <a:prstGeom prst="rect">
            <a:avLst/>
          </a:prstGeom>
          <a:noFill/>
          <a:ln>
            <a:noFill/>
          </a:ln>
        </p:spPr>
      </p:pic>
      <p:pic>
        <p:nvPicPr>
          <p:cNvPr id="6" name="Afbeelding 5">
            <a:extLst>
              <a:ext uri="{FF2B5EF4-FFF2-40B4-BE49-F238E27FC236}">
                <a16:creationId xmlns:a16="http://schemas.microsoft.com/office/drawing/2014/main" id="{65821638-8248-4492-ACE7-E8D5137735D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692" y="3699586"/>
            <a:ext cx="3581858" cy="2420025"/>
          </a:xfrm>
          <a:prstGeom prst="rect">
            <a:avLst/>
          </a:prstGeom>
          <a:noFill/>
          <a:ln>
            <a:noFill/>
          </a:ln>
        </p:spPr>
      </p:pic>
      <p:pic>
        <p:nvPicPr>
          <p:cNvPr id="7" name="Afbeelding 6">
            <a:extLst>
              <a:ext uri="{FF2B5EF4-FFF2-40B4-BE49-F238E27FC236}">
                <a16:creationId xmlns:a16="http://schemas.microsoft.com/office/drawing/2014/main" id="{BB7DA45D-5BBA-4C9F-8817-AAA2518446E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796" y="1136276"/>
            <a:ext cx="3658077" cy="2391860"/>
          </a:xfrm>
          <a:prstGeom prst="rect">
            <a:avLst/>
          </a:prstGeom>
          <a:noFill/>
          <a:ln>
            <a:noFill/>
          </a:ln>
        </p:spPr>
      </p:pic>
      <p:pic>
        <p:nvPicPr>
          <p:cNvPr id="8" name="Afbeelding 7">
            <a:extLst>
              <a:ext uri="{FF2B5EF4-FFF2-40B4-BE49-F238E27FC236}">
                <a16:creationId xmlns:a16="http://schemas.microsoft.com/office/drawing/2014/main" id="{259AC70B-F7E3-45D9-B0BE-0D4C34E9A25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14796" y="3727753"/>
            <a:ext cx="3658077" cy="2391859"/>
          </a:xfrm>
          <a:prstGeom prst="rect">
            <a:avLst/>
          </a:prstGeom>
          <a:noFill/>
          <a:ln>
            <a:noFill/>
          </a:ln>
        </p:spPr>
      </p:pic>
      <p:sp>
        <p:nvSpPr>
          <p:cNvPr id="2" name="Rechthoek 1">
            <a:extLst>
              <a:ext uri="{FF2B5EF4-FFF2-40B4-BE49-F238E27FC236}">
                <a16:creationId xmlns:a16="http://schemas.microsoft.com/office/drawing/2014/main" id="{36247300-1061-4850-B7D7-DE490899BDC9}"/>
              </a:ext>
            </a:extLst>
          </p:cNvPr>
          <p:cNvSpPr/>
          <p:nvPr/>
        </p:nvSpPr>
        <p:spPr>
          <a:xfrm>
            <a:off x="10210800" y="1485900"/>
            <a:ext cx="790575" cy="1895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A54BE97E-8921-4C91-A9F6-648952CA479A}"/>
              </a:ext>
            </a:extLst>
          </p:cNvPr>
          <p:cNvSpPr/>
          <p:nvPr/>
        </p:nvSpPr>
        <p:spPr>
          <a:xfrm>
            <a:off x="7181850" y="1447799"/>
            <a:ext cx="556735" cy="1895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458" name="Picture 2" descr="De bronafbeelding bekijken">
            <a:extLst>
              <a:ext uri="{FF2B5EF4-FFF2-40B4-BE49-F238E27FC236}">
                <a16:creationId xmlns:a16="http://schemas.microsoft.com/office/drawing/2014/main" id="{04C80350-FCC7-4DF7-A268-C8EBC075FF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2197" y="3645272"/>
            <a:ext cx="4599727" cy="239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20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625475"/>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t>SHIP movements and river discharge</a:t>
            </a:r>
            <a:endParaRPr lang="nl-NL" cap="all" dirty="0"/>
          </a:p>
        </p:txBody>
      </p:sp>
      <p:pic>
        <p:nvPicPr>
          <p:cNvPr id="5" name="Afbeelding 4">
            <a:extLst>
              <a:ext uri="{FF2B5EF4-FFF2-40B4-BE49-F238E27FC236}">
                <a16:creationId xmlns:a16="http://schemas.microsoft.com/office/drawing/2014/main" id="{4F96C657-A70A-4423-A1C3-BF7BBD9281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165" y="1562285"/>
            <a:ext cx="5429710" cy="3946712"/>
          </a:xfrm>
          <a:prstGeom prst="rect">
            <a:avLst/>
          </a:prstGeom>
          <a:noFill/>
          <a:ln>
            <a:noFill/>
          </a:ln>
        </p:spPr>
      </p:pic>
      <p:pic>
        <p:nvPicPr>
          <p:cNvPr id="6" name="Afbeelding 5">
            <a:extLst>
              <a:ext uri="{FF2B5EF4-FFF2-40B4-BE49-F238E27FC236}">
                <a16:creationId xmlns:a16="http://schemas.microsoft.com/office/drawing/2014/main" id="{B6618244-393C-472F-92A6-79BF32E1C6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3125" y="1539687"/>
            <a:ext cx="5429710" cy="3946711"/>
          </a:xfrm>
          <a:prstGeom prst="rect">
            <a:avLst/>
          </a:prstGeom>
          <a:noFill/>
          <a:ln>
            <a:noFill/>
          </a:ln>
        </p:spPr>
      </p:pic>
      <p:pic>
        <p:nvPicPr>
          <p:cNvPr id="10" name="Picture 4" descr="De bronafbeelding bekijken">
            <a:extLst>
              <a:ext uri="{FF2B5EF4-FFF2-40B4-BE49-F238E27FC236}">
                <a16:creationId xmlns:a16="http://schemas.microsoft.com/office/drawing/2014/main" id="{B8F14275-A1D8-4CBA-B8EE-96AC5818D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65" y="1731776"/>
            <a:ext cx="5429710" cy="356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625475"/>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t>SHIP movements and river discharge</a:t>
            </a:r>
            <a:endParaRPr lang="nl-NL" cap="all" dirty="0"/>
          </a:p>
        </p:txBody>
      </p:sp>
      <p:pic>
        <p:nvPicPr>
          <p:cNvPr id="7" name="Afbeelding 6">
            <a:extLst>
              <a:ext uri="{FF2B5EF4-FFF2-40B4-BE49-F238E27FC236}">
                <a16:creationId xmlns:a16="http://schemas.microsoft.com/office/drawing/2014/main" id="{F3AD580A-36EE-41A9-A829-2FF350CA89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413" y="1433688"/>
            <a:ext cx="5524501" cy="3852687"/>
          </a:xfrm>
          <a:prstGeom prst="rect">
            <a:avLst/>
          </a:prstGeom>
          <a:noFill/>
          <a:ln>
            <a:noFill/>
          </a:ln>
        </p:spPr>
      </p:pic>
      <p:pic>
        <p:nvPicPr>
          <p:cNvPr id="8" name="Afbeelding 7">
            <a:extLst>
              <a:ext uri="{FF2B5EF4-FFF2-40B4-BE49-F238E27FC236}">
                <a16:creationId xmlns:a16="http://schemas.microsoft.com/office/drawing/2014/main" id="{67E1E4FE-BDA8-4B34-ACAA-E32DA27A6C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433687"/>
            <a:ext cx="5762625" cy="3852688"/>
          </a:xfrm>
          <a:prstGeom prst="rect">
            <a:avLst/>
          </a:prstGeom>
          <a:noFill/>
          <a:ln>
            <a:noFill/>
          </a:ln>
        </p:spPr>
      </p:pic>
    </p:spTree>
    <p:extLst>
      <p:ext uri="{BB962C8B-B14F-4D97-AF65-F5344CB8AC3E}">
        <p14:creationId xmlns:p14="http://schemas.microsoft.com/office/powerpoint/2010/main" val="299856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625475"/>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t>DEPTH POSITION and river discharge</a:t>
            </a:r>
            <a:endParaRPr lang="nl-NL" cap="all" dirty="0"/>
          </a:p>
        </p:txBody>
      </p:sp>
      <p:pic>
        <p:nvPicPr>
          <p:cNvPr id="5" name="Afbeelding 4">
            <a:extLst>
              <a:ext uri="{FF2B5EF4-FFF2-40B4-BE49-F238E27FC236}">
                <a16:creationId xmlns:a16="http://schemas.microsoft.com/office/drawing/2014/main" id="{AB9FE281-8666-4C61-B591-842E4FE0860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561" y="1077876"/>
            <a:ext cx="5504023" cy="3522699"/>
          </a:xfrm>
          <a:prstGeom prst="rect">
            <a:avLst/>
          </a:prstGeom>
          <a:noFill/>
          <a:ln>
            <a:noFill/>
          </a:ln>
        </p:spPr>
      </p:pic>
      <p:pic>
        <p:nvPicPr>
          <p:cNvPr id="6" name="Afbeelding 5">
            <a:extLst>
              <a:ext uri="{FF2B5EF4-FFF2-40B4-BE49-F238E27FC236}">
                <a16:creationId xmlns:a16="http://schemas.microsoft.com/office/drawing/2014/main" id="{6EA776EB-5BA8-46A8-A330-6737701026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77" y="1073016"/>
            <a:ext cx="5376798" cy="3527559"/>
          </a:xfrm>
          <a:prstGeom prst="rect">
            <a:avLst/>
          </a:prstGeom>
          <a:noFill/>
          <a:ln>
            <a:noFill/>
          </a:ln>
        </p:spPr>
      </p:pic>
      <p:pic>
        <p:nvPicPr>
          <p:cNvPr id="16386" name="Picture 2" descr="De bronafbeelding bekijken">
            <a:extLst>
              <a:ext uri="{FF2B5EF4-FFF2-40B4-BE49-F238E27FC236}">
                <a16:creationId xmlns:a16="http://schemas.microsoft.com/office/drawing/2014/main" id="{39FBCD84-FEA4-4922-85FD-AFA24E75A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985" y="4618074"/>
            <a:ext cx="3744107" cy="187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625475"/>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latin typeface="Gill Sans MT" panose="020B0502020104020203" pitchFamily="34" charset="0"/>
              </a:rPr>
              <a:t>Ship velocity and </a:t>
            </a:r>
            <a:r>
              <a:rPr lang="en-US" cap="all" dirty="0"/>
              <a:t>burst speed of eel </a:t>
            </a:r>
            <a:endParaRPr lang="nl-NL" cap="all" dirty="0">
              <a:latin typeface="Gill Sans MT" panose="020B0502020104020203" pitchFamily="34" charset="0"/>
            </a:endParaRPr>
          </a:p>
        </p:txBody>
      </p:sp>
      <p:pic>
        <p:nvPicPr>
          <p:cNvPr id="7" name="Afbeelding 6">
            <a:extLst>
              <a:ext uri="{FF2B5EF4-FFF2-40B4-BE49-F238E27FC236}">
                <a16:creationId xmlns:a16="http://schemas.microsoft.com/office/drawing/2014/main" id="{A5EF4D79-BCFA-411D-8744-5CA8A3F0DB9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061" y="1283820"/>
            <a:ext cx="5820410" cy="3395345"/>
          </a:xfrm>
          <a:prstGeom prst="rect">
            <a:avLst/>
          </a:prstGeom>
          <a:noFill/>
          <a:ln>
            <a:noFill/>
          </a:ln>
        </p:spPr>
      </p:pic>
      <p:pic>
        <p:nvPicPr>
          <p:cNvPr id="8" name="Afbeelding 7">
            <a:extLst>
              <a:ext uri="{FF2B5EF4-FFF2-40B4-BE49-F238E27FC236}">
                <a16:creationId xmlns:a16="http://schemas.microsoft.com/office/drawing/2014/main" id="{7AA7EE7F-E9A8-420F-B589-8E6D05A2D8A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8061" y="4750509"/>
            <a:ext cx="4445000" cy="1304290"/>
          </a:xfrm>
          <a:prstGeom prst="rect">
            <a:avLst/>
          </a:prstGeom>
          <a:noFill/>
          <a:ln>
            <a:noFill/>
          </a:ln>
        </p:spPr>
      </p:pic>
      <p:pic>
        <p:nvPicPr>
          <p:cNvPr id="9" name="Afbeelding 8">
            <a:extLst>
              <a:ext uri="{FF2B5EF4-FFF2-40B4-BE49-F238E27FC236}">
                <a16:creationId xmlns:a16="http://schemas.microsoft.com/office/drawing/2014/main" id="{F89904BA-6B06-4D45-B925-BAEBCD95A5D5}"/>
              </a:ext>
            </a:extLst>
          </p:cNvPr>
          <p:cNvPicPr/>
          <p:nvPr/>
        </p:nvPicPr>
        <p:blipFill rotWithShape="1">
          <a:blip r:embed="rId4"/>
          <a:srcRect b="11492"/>
          <a:stretch/>
        </p:blipFill>
        <p:spPr bwMode="auto">
          <a:xfrm>
            <a:off x="6528438" y="1283820"/>
            <a:ext cx="4922626" cy="339534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3830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a:xfrm>
            <a:off x="690931" y="373105"/>
            <a:ext cx="10456862" cy="1042988"/>
          </a:xfrm>
        </p:spPr>
        <p:txBody>
          <a:bodyPr/>
          <a:lstStyle/>
          <a:p>
            <a:r>
              <a:rPr lang="en-US" cap="all" dirty="0"/>
              <a:t>propulsion</a:t>
            </a:r>
            <a:endParaRPr lang="nl-NL" cap="all" dirty="0">
              <a:latin typeface="Gill Sans MT" panose="020B0502020104020203" pitchFamily="34" charset="0"/>
            </a:endParaRPr>
          </a:p>
        </p:txBody>
      </p:sp>
      <p:pic>
        <p:nvPicPr>
          <p:cNvPr id="11266" name="Picture 2">
            <a:extLst>
              <a:ext uri="{FF2B5EF4-FFF2-40B4-BE49-F238E27FC236}">
                <a16:creationId xmlns:a16="http://schemas.microsoft.com/office/drawing/2014/main" id="{470711EB-DE6F-477B-BC2C-52ECF0F9D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81" y="3379208"/>
            <a:ext cx="5858115" cy="2547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54D45CC-6974-48F4-B09E-E9B3FB724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114" y="3364890"/>
            <a:ext cx="3591132" cy="256765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658B549B-312A-4F8E-8A38-CA4FEEC9E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663" y="984930"/>
            <a:ext cx="3603200" cy="2252791"/>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834B33F-6922-4F0B-9E8A-800D7497DD65}"/>
              </a:ext>
            </a:extLst>
          </p:cNvPr>
          <p:cNvSpPr txBox="1"/>
          <p:nvPr/>
        </p:nvSpPr>
        <p:spPr>
          <a:xfrm>
            <a:off x="9056393" y="5535433"/>
            <a:ext cx="2257884" cy="369332"/>
          </a:xfrm>
          <a:prstGeom prst="rect">
            <a:avLst/>
          </a:prstGeom>
          <a:noFill/>
        </p:spPr>
        <p:txBody>
          <a:bodyPr wrap="square" rtlCol="0">
            <a:spAutoFit/>
          </a:bodyPr>
          <a:lstStyle/>
          <a:p>
            <a:r>
              <a:rPr lang="nl-NL" b="1" dirty="0">
                <a:solidFill>
                  <a:schemeClr val="bg1"/>
                </a:solidFill>
              </a:rPr>
              <a:t>3 x 2000 </a:t>
            </a:r>
            <a:r>
              <a:rPr lang="nl-NL" b="1" dirty="0" err="1">
                <a:solidFill>
                  <a:schemeClr val="bg1"/>
                </a:solidFill>
              </a:rPr>
              <a:t>hp</a:t>
            </a:r>
            <a:endParaRPr lang="nl-NL" b="1" dirty="0">
              <a:solidFill>
                <a:schemeClr val="bg1"/>
              </a:solidFill>
            </a:endParaRPr>
          </a:p>
        </p:txBody>
      </p:sp>
      <p:pic>
        <p:nvPicPr>
          <p:cNvPr id="8" name="Afbeelding 7">
            <a:extLst>
              <a:ext uri="{FF2B5EF4-FFF2-40B4-BE49-F238E27FC236}">
                <a16:creationId xmlns:a16="http://schemas.microsoft.com/office/drawing/2014/main" id="{CEE47166-363F-43D5-B78C-728D77732100}"/>
              </a:ext>
            </a:extLst>
          </p:cNvPr>
          <p:cNvPicPr/>
          <p:nvPr/>
        </p:nvPicPr>
        <p:blipFill rotWithShape="1">
          <a:blip r:embed="rId6">
            <a:extLst>
              <a:ext uri="{28A0092B-C50C-407E-A947-70E740481C1C}">
                <a14:useLocalDpi xmlns:a14="http://schemas.microsoft.com/office/drawing/2010/main" val="0"/>
              </a:ext>
            </a:extLst>
          </a:blip>
          <a:srcRect l="23984" r="8416"/>
          <a:stretch/>
        </p:blipFill>
        <p:spPr bwMode="auto">
          <a:xfrm>
            <a:off x="804447" y="984932"/>
            <a:ext cx="1935032" cy="2252790"/>
          </a:xfrm>
          <a:prstGeom prst="rect">
            <a:avLst/>
          </a:prstGeom>
          <a:noFill/>
          <a:ln>
            <a:noFill/>
          </a:ln>
          <a:extLst>
            <a:ext uri="{53640926-AAD7-44D8-BBD7-CCE9431645EC}">
              <a14:shadowObscured xmlns:a14="http://schemas.microsoft.com/office/drawing/2010/main"/>
            </a:ext>
          </a:extLst>
        </p:spPr>
      </p:pic>
      <p:pic>
        <p:nvPicPr>
          <p:cNvPr id="6" name="Afbeelding 5">
            <a:extLst>
              <a:ext uri="{FF2B5EF4-FFF2-40B4-BE49-F238E27FC236}">
                <a16:creationId xmlns:a16="http://schemas.microsoft.com/office/drawing/2014/main" id="{FFC45CC5-54DE-40A0-BF4A-63271C2FC047}"/>
              </a:ext>
            </a:extLst>
          </p:cNvPr>
          <p:cNvPicPr>
            <a:picLocks noChangeAspect="1"/>
          </p:cNvPicPr>
          <p:nvPr/>
        </p:nvPicPr>
        <p:blipFill rotWithShape="1">
          <a:blip r:embed="rId7"/>
          <a:srcRect l="2421" r="51406"/>
          <a:stretch/>
        </p:blipFill>
        <p:spPr>
          <a:xfrm>
            <a:off x="6717536" y="974773"/>
            <a:ext cx="3698332" cy="2252791"/>
          </a:xfrm>
          <a:prstGeom prst="rect">
            <a:avLst/>
          </a:prstGeom>
        </p:spPr>
      </p:pic>
      <p:pic>
        <p:nvPicPr>
          <p:cNvPr id="10" name="Afbeelding 9">
            <a:extLst>
              <a:ext uri="{FF2B5EF4-FFF2-40B4-BE49-F238E27FC236}">
                <a16:creationId xmlns:a16="http://schemas.microsoft.com/office/drawing/2014/main" id="{22823A6B-12A8-4613-9BA7-E302D0D312F5}"/>
              </a:ext>
            </a:extLst>
          </p:cNvPr>
          <p:cNvPicPr>
            <a:picLocks noChangeAspect="1"/>
          </p:cNvPicPr>
          <p:nvPr/>
        </p:nvPicPr>
        <p:blipFill>
          <a:blip r:embed="rId8"/>
          <a:stretch>
            <a:fillRect/>
          </a:stretch>
        </p:blipFill>
        <p:spPr>
          <a:xfrm>
            <a:off x="8881066" y="1112099"/>
            <a:ext cx="1534180" cy="462048"/>
          </a:xfrm>
          <a:prstGeom prst="rect">
            <a:avLst/>
          </a:prstGeom>
        </p:spPr>
      </p:pic>
    </p:spTree>
    <p:extLst>
      <p:ext uri="{BB962C8B-B14F-4D97-AF65-F5344CB8AC3E}">
        <p14:creationId xmlns:p14="http://schemas.microsoft.com/office/powerpoint/2010/main" val="2532469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625475"/>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latin typeface="Gill Sans MT" panose="020B0502020104020203" pitchFamily="34" charset="0"/>
              </a:rPr>
              <a:t>Propeller volumes / river discharge</a:t>
            </a:r>
            <a:endParaRPr lang="nl-NL" cap="all" dirty="0">
              <a:latin typeface="Gill Sans MT" panose="020B0502020104020203" pitchFamily="34" charset="0"/>
            </a:endParaRPr>
          </a:p>
        </p:txBody>
      </p:sp>
      <p:pic>
        <p:nvPicPr>
          <p:cNvPr id="6" name="Afbeelding 5">
            <a:extLst>
              <a:ext uri="{FF2B5EF4-FFF2-40B4-BE49-F238E27FC236}">
                <a16:creationId xmlns:a16="http://schemas.microsoft.com/office/drawing/2014/main" id="{E3E21B29-090D-4963-B5C0-C94BB89DA2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6415" y="1212476"/>
            <a:ext cx="7333758" cy="4488296"/>
          </a:xfrm>
          <a:prstGeom prst="rect">
            <a:avLst/>
          </a:prstGeom>
          <a:noFill/>
          <a:ln>
            <a:noFill/>
          </a:ln>
        </p:spPr>
      </p:pic>
      <p:pic>
        <p:nvPicPr>
          <p:cNvPr id="1026" name="Picture 2" descr="De bronafbeelding bekijken">
            <a:extLst>
              <a:ext uri="{FF2B5EF4-FFF2-40B4-BE49-F238E27FC236}">
                <a16:creationId xmlns:a16="http://schemas.microsoft.com/office/drawing/2014/main" id="{DFB03929-E957-4A74-B3E1-175A13933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3458" y="3750906"/>
            <a:ext cx="3184758" cy="2124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1C4705AE-2128-4944-B6C1-BE6871DC1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458" y="1139753"/>
            <a:ext cx="3184758" cy="246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304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774764"/>
            <a:ext cx="11264394" cy="587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latin typeface="Gill Sans MT" panose="020B0502020104020203" pitchFamily="34" charset="0"/>
              </a:rPr>
              <a:t>Important Conclusions</a:t>
            </a:r>
            <a:endParaRPr lang="nl-NL" cap="all" dirty="0">
              <a:latin typeface="Gill Sans MT" panose="020B0502020104020203" pitchFamily="34" charset="0"/>
            </a:endParaRPr>
          </a:p>
        </p:txBody>
      </p:sp>
      <p:sp>
        <p:nvSpPr>
          <p:cNvPr id="4" name="Tekstvak 3">
            <a:extLst>
              <a:ext uri="{FF2B5EF4-FFF2-40B4-BE49-F238E27FC236}">
                <a16:creationId xmlns:a16="http://schemas.microsoft.com/office/drawing/2014/main" id="{A471F020-1F9A-48C7-8EDB-2725D8ABD657}"/>
              </a:ext>
            </a:extLst>
          </p:cNvPr>
          <p:cNvSpPr txBox="1"/>
          <p:nvPr/>
        </p:nvSpPr>
        <p:spPr>
          <a:xfrm>
            <a:off x="523416" y="1464402"/>
            <a:ext cx="10701311" cy="4493538"/>
          </a:xfrm>
          <a:prstGeom prst="rect">
            <a:avLst/>
          </a:prstGeom>
          <a:noFill/>
        </p:spPr>
        <p:txBody>
          <a:bodyPr wrap="square" rtlCol="0">
            <a:spAutoFit/>
          </a:bodyPr>
          <a:lstStyle/>
          <a:p>
            <a:pPr marL="285750" indent="-285750" algn="just">
              <a:buFont typeface="Wingdings" panose="05000000000000000000" pitchFamily="2" charset="2"/>
              <a:buChar char="Ø"/>
            </a:pPr>
            <a:r>
              <a:rPr lang="en-US" sz="2200" dirty="0">
                <a:solidFill>
                  <a:srgbClr val="000000"/>
                </a:solidFill>
              </a:rPr>
              <a:t>The probability for (silver) eels to fall victim to a ship's propeller is highest on the river Waal, from sunset to midnight, especially at low river discharges in the months of October and September (and after heavy rains?). </a:t>
            </a:r>
          </a:p>
          <a:p>
            <a:pPr algn="just"/>
            <a:endParaRPr lang="en-US" sz="2200" dirty="0">
              <a:solidFill>
                <a:srgbClr val="000000"/>
              </a:solidFill>
            </a:endParaRPr>
          </a:p>
          <a:p>
            <a:pPr marL="285750" indent="-285750" algn="just">
              <a:buFont typeface="Wingdings" panose="05000000000000000000" pitchFamily="2" charset="2"/>
              <a:buChar char="Ø"/>
            </a:pPr>
            <a:r>
              <a:rPr lang="en-US" sz="2200" dirty="0">
                <a:solidFill>
                  <a:srgbClr val="000000"/>
                </a:solidFill>
              </a:rPr>
              <a:t>Under conditions of low river discharge, the water volume that passes the ship propellers probably exceeds total river discharge.</a:t>
            </a:r>
          </a:p>
          <a:p>
            <a:pPr algn="just"/>
            <a:endParaRPr lang="en-US" sz="2200" dirty="0">
              <a:solidFill>
                <a:srgbClr val="000000"/>
              </a:solidFill>
            </a:endParaRPr>
          </a:p>
          <a:p>
            <a:pPr marL="285750" indent="-285750" algn="just">
              <a:buFont typeface="Wingdings" panose="05000000000000000000" pitchFamily="2" charset="2"/>
              <a:buChar char="Ø"/>
            </a:pPr>
            <a:r>
              <a:rPr lang="en-US" sz="2200" dirty="0">
                <a:solidFill>
                  <a:srgbClr val="000000"/>
                </a:solidFill>
              </a:rPr>
              <a:t>The velocity of most vessels is higher than the maximum swimming speed of eel.</a:t>
            </a:r>
          </a:p>
          <a:p>
            <a:pPr algn="just"/>
            <a:endParaRPr lang="en-US" sz="2200" dirty="0">
              <a:solidFill>
                <a:srgbClr val="000000"/>
              </a:solidFill>
            </a:endParaRPr>
          </a:p>
          <a:p>
            <a:pPr marL="285750" indent="-285750" algn="just">
              <a:buFont typeface="Wingdings" panose="05000000000000000000" pitchFamily="2" charset="2"/>
              <a:buChar char="Ø"/>
            </a:pPr>
            <a:r>
              <a:rPr lang="en-US" sz="2200" dirty="0">
                <a:solidFill>
                  <a:srgbClr val="000000"/>
                </a:solidFill>
              </a:rPr>
              <a:t>Fast-moving, heavily loaded and deep-lying vessels with a powerful multiple propulsion system form the greatest risk. In order to limit the risk for silver eels, the number of movements of these ships at critical moments should be kept to a minimum. </a:t>
            </a:r>
          </a:p>
          <a:p>
            <a:endParaRPr lang="nl-NL" sz="2200" dirty="0"/>
          </a:p>
        </p:txBody>
      </p:sp>
    </p:spTree>
    <p:extLst>
      <p:ext uri="{BB962C8B-B14F-4D97-AF65-F5344CB8AC3E}">
        <p14:creationId xmlns:p14="http://schemas.microsoft.com/office/powerpoint/2010/main" val="2287963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523416" y="695067"/>
            <a:ext cx="11668584" cy="11461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all" dirty="0">
                <a:latin typeface="Gill Sans MT" panose="020B0502020104020203" pitchFamily="34" charset="0"/>
              </a:rPr>
              <a:t>Recommendations </a:t>
            </a:r>
          </a:p>
          <a:p>
            <a:r>
              <a:rPr lang="en-US" cap="all" dirty="0">
                <a:latin typeface="Gill Sans MT" panose="020B0502020104020203" pitchFamily="34" charset="0"/>
              </a:rPr>
              <a:t>for future investigation</a:t>
            </a:r>
            <a:endParaRPr lang="nl-NL" cap="all" dirty="0">
              <a:latin typeface="Gill Sans MT" panose="020B0502020104020203" pitchFamily="34" charset="0"/>
            </a:endParaRPr>
          </a:p>
        </p:txBody>
      </p:sp>
      <p:sp>
        <p:nvSpPr>
          <p:cNvPr id="2" name="Tekstvak 1">
            <a:extLst>
              <a:ext uri="{FF2B5EF4-FFF2-40B4-BE49-F238E27FC236}">
                <a16:creationId xmlns:a16="http://schemas.microsoft.com/office/drawing/2014/main" id="{5F9D1D07-99B4-49DF-A852-6CF4CC496878}"/>
              </a:ext>
            </a:extLst>
          </p:cNvPr>
          <p:cNvSpPr txBox="1"/>
          <p:nvPr/>
        </p:nvSpPr>
        <p:spPr>
          <a:xfrm>
            <a:off x="523416" y="1841242"/>
            <a:ext cx="8789437" cy="5016758"/>
          </a:xfrm>
          <a:prstGeom prst="rect">
            <a:avLst/>
          </a:prstGeom>
          <a:noFill/>
        </p:spPr>
        <p:txBody>
          <a:bodyPr wrap="square" rtlCol="0">
            <a:spAutoFit/>
          </a:bodyPr>
          <a:lstStyle/>
          <a:p>
            <a:pPr marL="285750" indent="-285750">
              <a:buFont typeface="Wingdings" panose="05000000000000000000" pitchFamily="2" charset="2"/>
              <a:buChar char="Ø"/>
            </a:pPr>
            <a:r>
              <a:rPr lang="nl-NL" sz="2400" dirty="0" err="1"/>
              <a:t>Comparison</a:t>
            </a:r>
            <a:r>
              <a:rPr lang="nl-NL" sz="2400" dirty="0"/>
              <a:t> of </a:t>
            </a:r>
            <a:r>
              <a:rPr lang="nl-NL" sz="2400" dirty="0" err="1"/>
              <a:t>results</a:t>
            </a:r>
            <a:r>
              <a:rPr lang="nl-NL" sz="2400" dirty="0"/>
              <a:t> </a:t>
            </a:r>
            <a:r>
              <a:rPr lang="nl-NL" sz="2400" dirty="0" err="1"/>
              <a:t>with</a:t>
            </a:r>
            <a:r>
              <a:rPr lang="nl-NL" sz="2400" dirty="0"/>
              <a:t> </a:t>
            </a:r>
            <a:r>
              <a:rPr lang="nl-NL" sz="2400" dirty="0" err="1"/>
              <a:t>observations</a:t>
            </a:r>
            <a:r>
              <a:rPr lang="nl-NL" sz="2400" dirty="0"/>
              <a:t> of </a:t>
            </a:r>
            <a:r>
              <a:rPr lang="nl-NL" sz="2400" dirty="0" err="1"/>
              <a:t>damaged</a:t>
            </a:r>
            <a:r>
              <a:rPr lang="nl-NL" sz="2400" dirty="0"/>
              <a:t>/</a:t>
            </a:r>
            <a:r>
              <a:rPr lang="nl-NL" sz="2400" dirty="0" err="1"/>
              <a:t>broken</a:t>
            </a:r>
            <a:r>
              <a:rPr lang="nl-NL" sz="2400" dirty="0"/>
              <a:t> </a:t>
            </a:r>
            <a:r>
              <a:rPr lang="nl-NL" sz="2400" dirty="0" err="1"/>
              <a:t>eels</a:t>
            </a:r>
            <a:r>
              <a:rPr lang="nl-NL" sz="2400" dirty="0"/>
              <a:t> in </a:t>
            </a:r>
            <a:r>
              <a:rPr lang="nl-NL" sz="2400" dirty="0" err="1"/>
              <a:t>the</a:t>
            </a:r>
            <a:r>
              <a:rPr lang="nl-NL" sz="2400" dirty="0"/>
              <a:t> field (SVN/RAVON)</a:t>
            </a:r>
          </a:p>
          <a:p>
            <a:endParaRPr lang="nl-NL" sz="800" dirty="0"/>
          </a:p>
          <a:p>
            <a:pPr marL="285750" indent="-285750">
              <a:buFont typeface="Wingdings" panose="05000000000000000000" pitchFamily="2" charset="2"/>
              <a:buChar char="Ø"/>
            </a:pPr>
            <a:r>
              <a:rPr lang="nl-NL" sz="2400" dirty="0" err="1"/>
              <a:t>Comparison</a:t>
            </a:r>
            <a:r>
              <a:rPr lang="nl-NL" sz="2400" dirty="0"/>
              <a:t> of </a:t>
            </a:r>
            <a:r>
              <a:rPr lang="nl-NL" sz="2400" dirty="0" err="1"/>
              <a:t>results</a:t>
            </a:r>
            <a:r>
              <a:rPr lang="nl-NL" sz="2400" dirty="0"/>
              <a:t> </a:t>
            </a:r>
            <a:r>
              <a:rPr lang="nl-NL" sz="2400" dirty="0" err="1"/>
              <a:t>with</a:t>
            </a:r>
            <a:r>
              <a:rPr lang="nl-NL" sz="2400" dirty="0"/>
              <a:t> </a:t>
            </a:r>
            <a:r>
              <a:rPr lang="nl-NL" sz="2400" dirty="0" err="1"/>
              <a:t>results</a:t>
            </a:r>
            <a:r>
              <a:rPr lang="nl-NL" sz="2400" dirty="0"/>
              <a:t> </a:t>
            </a:r>
            <a:r>
              <a:rPr lang="nl-NL" sz="2400" dirty="0" err="1"/>
              <a:t>from</a:t>
            </a:r>
            <a:r>
              <a:rPr lang="nl-NL" sz="2400" dirty="0"/>
              <a:t> </a:t>
            </a:r>
            <a:r>
              <a:rPr lang="nl-NL" sz="2400" dirty="0" err="1"/>
              <a:t>telemetric</a:t>
            </a:r>
            <a:r>
              <a:rPr lang="nl-NL" sz="2400" dirty="0"/>
              <a:t> studies</a:t>
            </a:r>
          </a:p>
          <a:p>
            <a:endParaRPr lang="nl-NL" sz="800" dirty="0"/>
          </a:p>
          <a:p>
            <a:pPr marL="285750" indent="-285750">
              <a:buFont typeface="Wingdings" panose="05000000000000000000" pitchFamily="2" charset="2"/>
              <a:buChar char="Ø"/>
            </a:pPr>
            <a:r>
              <a:rPr lang="nl-NL" sz="2400" dirty="0" err="1"/>
              <a:t>Calculations</a:t>
            </a:r>
            <a:r>
              <a:rPr lang="nl-NL" sz="2400" dirty="0"/>
              <a:t> on </a:t>
            </a:r>
            <a:r>
              <a:rPr lang="nl-NL" sz="2400" dirty="0" err="1"/>
              <a:t>critical</a:t>
            </a:r>
            <a:r>
              <a:rPr lang="nl-NL" sz="2400" dirty="0"/>
              <a:t> </a:t>
            </a:r>
            <a:r>
              <a:rPr lang="nl-NL" sz="2400" dirty="0" err="1"/>
              <a:t>depth</a:t>
            </a:r>
            <a:r>
              <a:rPr lang="nl-NL" sz="2400" dirty="0"/>
              <a:t> </a:t>
            </a:r>
            <a:r>
              <a:rPr lang="nl-NL" sz="2400" dirty="0" err="1"/>
              <a:t>based</a:t>
            </a:r>
            <a:r>
              <a:rPr lang="nl-NL" sz="2400" dirty="0"/>
              <a:t> on propeller/</a:t>
            </a:r>
            <a:r>
              <a:rPr lang="nl-NL" sz="2400" dirty="0" err="1"/>
              <a:t>prolusion</a:t>
            </a:r>
            <a:r>
              <a:rPr lang="nl-NL" sz="2400" dirty="0"/>
              <a:t> </a:t>
            </a:r>
            <a:r>
              <a:rPr lang="nl-NL" sz="2400" dirty="0" err="1"/>
              <a:t>characteristics</a:t>
            </a:r>
            <a:endParaRPr lang="nl-NL" sz="2400" dirty="0"/>
          </a:p>
          <a:p>
            <a:endParaRPr lang="nl-NL" sz="800" dirty="0"/>
          </a:p>
          <a:p>
            <a:pPr marL="285750" indent="-285750">
              <a:buFont typeface="Wingdings" panose="05000000000000000000" pitchFamily="2" charset="2"/>
              <a:buChar char="Ø"/>
            </a:pPr>
            <a:r>
              <a:rPr lang="nl-NL" sz="2400" dirty="0"/>
              <a:t>Direct </a:t>
            </a:r>
            <a:r>
              <a:rPr lang="nl-NL" sz="2400" dirty="0" err="1"/>
              <a:t>proof</a:t>
            </a:r>
            <a:r>
              <a:rPr lang="nl-NL" sz="2400" dirty="0"/>
              <a:t> </a:t>
            </a:r>
            <a:r>
              <a:rPr lang="nl-NL" sz="2400" dirty="0" err="1"/>
              <a:t>through</a:t>
            </a:r>
            <a:r>
              <a:rPr lang="nl-NL" sz="2400" dirty="0"/>
              <a:t> field research (</a:t>
            </a:r>
            <a:r>
              <a:rPr lang="nl-NL" sz="2400" dirty="0" err="1"/>
              <a:t>towing</a:t>
            </a:r>
            <a:r>
              <a:rPr lang="nl-NL" sz="2400" dirty="0"/>
              <a:t> a net </a:t>
            </a:r>
            <a:r>
              <a:rPr lang="nl-NL" sz="2400" dirty="0" err="1"/>
              <a:t>behind</a:t>
            </a:r>
            <a:r>
              <a:rPr lang="nl-NL" sz="2400" dirty="0"/>
              <a:t> a </a:t>
            </a:r>
            <a:r>
              <a:rPr lang="nl-NL" sz="2400" dirty="0" err="1"/>
              <a:t>ship</a:t>
            </a:r>
            <a:r>
              <a:rPr lang="nl-NL" sz="2400" dirty="0"/>
              <a:t> at </a:t>
            </a:r>
            <a:r>
              <a:rPr lang="nl-NL" sz="2400" dirty="0" err="1"/>
              <a:t>critaical</a:t>
            </a:r>
            <a:r>
              <a:rPr lang="nl-NL" sz="2400" dirty="0"/>
              <a:t> </a:t>
            </a:r>
            <a:r>
              <a:rPr lang="nl-NL" sz="2400" dirty="0" err="1"/>
              <a:t>moments</a:t>
            </a:r>
            <a:r>
              <a:rPr lang="nl-NL" sz="2400" dirty="0"/>
              <a:t>)</a:t>
            </a:r>
          </a:p>
          <a:p>
            <a:endParaRPr lang="nl-NL" sz="800" dirty="0"/>
          </a:p>
          <a:p>
            <a:pPr marL="285750" indent="-285750">
              <a:buFont typeface="Wingdings" panose="05000000000000000000" pitchFamily="2" charset="2"/>
              <a:buChar char="Ø"/>
            </a:pPr>
            <a:r>
              <a:rPr lang="nl-NL" sz="2400" dirty="0" err="1"/>
              <a:t>Determine</a:t>
            </a:r>
            <a:r>
              <a:rPr lang="nl-NL" sz="2400" dirty="0"/>
              <a:t> </a:t>
            </a:r>
            <a:r>
              <a:rPr lang="nl-NL" sz="2400" dirty="0" err="1"/>
              <a:t>characteristic</a:t>
            </a:r>
            <a:r>
              <a:rPr lang="nl-NL" sz="2400" dirty="0"/>
              <a:t> </a:t>
            </a:r>
            <a:r>
              <a:rPr lang="nl-NL" sz="2400" dirty="0" err="1"/>
              <a:t>damage</a:t>
            </a:r>
            <a:r>
              <a:rPr lang="nl-NL" sz="2400" dirty="0"/>
              <a:t> </a:t>
            </a:r>
            <a:r>
              <a:rPr lang="nl-NL" sz="2400" dirty="0" err="1"/>
              <a:t>profiles</a:t>
            </a:r>
            <a:r>
              <a:rPr lang="nl-NL" sz="2400" dirty="0"/>
              <a:t>?</a:t>
            </a:r>
          </a:p>
          <a:p>
            <a:endParaRPr lang="nl-NL" sz="2400" dirty="0"/>
          </a:p>
          <a:p>
            <a:endParaRPr lang="nl-NL" sz="2400" dirty="0"/>
          </a:p>
          <a:p>
            <a:endParaRPr lang="nl-NL" sz="2400" dirty="0"/>
          </a:p>
          <a:p>
            <a:endParaRPr lang="nl-NL" sz="2400" dirty="0"/>
          </a:p>
        </p:txBody>
      </p:sp>
    </p:spTree>
    <p:extLst>
      <p:ext uri="{BB962C8B-B14F-4D97-AF65-F5344CB8AC3E}">
        <p14:creationId xmlns:p14="http://schemas.microsoft.com/office/powerpoint/2010/main" val="271667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B4C5CF7-0D13-44F0-8AFA-B7EC0B68FE68}"/>
              </a:ext>
            </a:extLst>
          </p:cNvPr>
          <p:cNvSpPr txBox="1">
            <a:spLocks/>
          </p:cNvSpPr>
          <p:nvPr/>
        </p:nvSpPr>
        <p:spPr>
          <a:xfrm>
            <a:off x="186613" y="2330061"/>
            <a:ext cx="11383346" cy="5870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ill Sans MT" panose="020B0502020104020203" pitchFamily="34" charset="0"/>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cap="all" dirty="0">
                <a:latin typeface="Gill Sans MT" panose="020B0502020104020203" pitchFamily="34" charset="0"/>
              </a:rPr>
              <a:t>Thank you for your attention!</a:t>
            </a:r>
          </a:p>
          <a:p>
            <a:pPr algn="ctr"/>
            <a:r>
              <a:rPr lang="en-US" sz="3600" cap="all" dirty="0">
                <a:latin typeface="Gill Sans MT" panose="020B0502020104020203" pitchFamily="34" charset="0"/>
              </a:rPr>
              <a:t>QUESTIONS?</a:t>
            </a:r>
            <a:endParaRPr lang="nl-NL" sz="3600" cap="all" dirty="0">
              <a:latin typeface="Gill Sans MT" panose="020B0502020104020203" pitchFamily="34" charset="0"/>
            </a:endParaRPr>
          </a:p>
        </p:txBody>
      </p:sp>
      <p:sp>
        <p:nvSpPr>
          <p:cNvPr id="3" name="Text Placeholder 1">
            <a:extLst>
              <a:ext uri="{FF2B5EF4-FFF2-40B4-BE49-F238E27FC236}">
                <a16:creationId xmlns:a16="http://schemas.microsoft.com/office/drawing/2014/main" id="{53C4F4B3-B7DD-4479-B439-EF7A4CFDE574}"/>
              </a:ext>
            </a:extLst>
          </p:cNvPr>
          <p:cNvSpPr txBox="1">
            <a:spLocks/>
          </p:cNvSpPr>
          <p:nvPr/>
        </p:nvSpPr>
        <p:spPr>
          <a:xfrm>
            <a:off x="2874340" y="4373642"/>
            <a:ext cx="6372401" cy="336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Max van de Ven (MSc) / </a:t>
            </a:r>
            <a:r>
              <a:rPr lang="en-US" dirty="0">
                <a:hlinkClick r:id="rId2"/>
              </a:rPr>
              <a:t>m.vandeven@at-kb.nl</a:t>
            </a:r>
            <a:r>
              <a:rPr lang="en-US" dirty="0"/>
              <a:t> / (+31)0617116485</a:t>
            </a:r>
          </a:p>
          <a:p>
            <a:endParaRPr lang="en-US" dirty="0"/>
          </a:p>
          <a:p>
            <a:endParaRPr lang="en-US" dirty="0"/>
          </a:p>
          <a:p>
            <a:endParaRPr lang="nl-NL" dirty="0"/>
          </a:p>
        </p:txBody>
      </p:sp>
    </p:spTree>
    <p:extLst>
      <p:ext uri="{BB962C8B-B14F-4D97-AF65-F5344CB8AC3E}">
        <p14:creationId xmlns:p14="http://schemas.microsoft.com/office/powerpoint/2010/main" val="32972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p:txBody>
          <a:bodyPr/>
          <a:lstStyle/>
          <a:p>
            <a:r>
              <a:rPr lang="en-US" cap="all" dirty="0">
                <a:latin typeface="Gill Sans MT" panose="020B0502020104020203" pitchFamily="34" charset="0"/>
              </a:rPr>
              <a:t>Introduction &amp; problem definition</a:t>
            </a:r>
            <a:endParaRPr lang="nl-NL" cap="all" dirty="0">
              <a:latin typeface="Gill Sans MT" panose="020B0502020104020203" pitchFamily="34" charset="0"/>
            </a:endParaRPr>
          </a:p>
        </p:txBody>
      </p:sp>
      <p:sp>
        <p:nvSpPr>
          <p:cNvPr id="10" name="Text Placeholder 2">
            <a:extLst>
              <a:ext uri="{FF2B5EF4-FFF2-40B4-BE49-F238E27FC236}">
                <a16:creationId xmlns:a16="http://schemas.microsoft.com/office/drawing/2014/main" id="{C75DE3B6-6163-430C-8DC4-275AA8BED0F1}"/>
              </a:ext>
            </a:extLst>
          </p:cNvPr>
          <p:cNvSpPr>
            <a:spLocks noGrp="1"/>
          </p:cNvSpPr>
          <p:nvPr>
            <p:ph type="body" sz="quarter" idx="11"/>
          </p:nvPr>
        </p:nvSpPr>
        <p:spPr>
          <a:xfrm>
            <a:off x="523416" y="1472469"/>
            <a:ext cx="9973523" cy="4117988"/>
          </a:xfrm>
        </p:spPr>
        <p:txBody>
          <a:bodyPr>
            <a:normAutofit/>
          </a:bodyPr>
          <a:lstStyle/>
          <a:p>
            <a:pPr marL="457200" indent="-457200">
              <a:buFont typeface="Arial" panose="020B0604020202020204" pitchFamily="34" charset="0"/>
              <a:buChar char="•"/>
            </a:pPr>
            <a:r>
              <a:rPr lang="en-US" dirty="0"/>
              <a:t>European eel is of mayor ecological and of socio-economical importance in the Rhine catchment. </a:t>
            </a:r>
          </a:p>
          <a:p>
            <a:pPr marL="457200" indent="-457200">
              <a:buFont typeface="Arial" panose="020B0604020202020204" pitchFamily="34" charset="0"/>
              <a:buChar char="•"/>
            </a:pPr>
            <a:r>
              <a:rPr lang="en-US" dirty="0"/>
              <a:t>Nowadays the stock remains outside the safe biological limits (ICES, 2014). </a:t>
            </a:r>
            <a:endParaRPr lang="en-US" dirty="0">
              <a:latin typeface="+mj-lt"/>
            </a:endParaRPr>
          </a:p>
          <a:p>
            <a:pPr marL="457200" indent="-457200">
              <a:buFont typeface="Arial" panose="020B0604020202020204" pitchFamily="34" charset="0"/>
              <a:buChar char="•"/>
            </a:pPr>
            <a:r>
              <a:rPr lang="en-US" dirty="0"/>
              <a:t>EC Regulation (1100/2007) requires that member states take measures to assure a 40% pristine escapement to the sea. </a:t>
            </a:r>
          </a:p>
        </p:txBody>
      </p:sp>
      <p:pic>
        <p:nvPicPr>
          <p:cNvPr id="4" name="Picture 4" descr="De bronafbeelding bekijken">
            <a:extLst>
              <a:ext uri="{FF2B5EF4-FFF2-40B4-BE49-F238E27FC236}">
                <a16:creationId xmlns:a16="http://schemas.microsoft.com/office/drawing/2014/main" id="{4D31066C-925B-46F4-8783-C82146B82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6591" b="11618"/>
          <a:stretch/>
        </p:blipFill>
        <p:spPr bwMode="auto">
          <a:xfrm>
            <a:off x="7573839" y="4224071"/>
            <a:ext cx="4263597" cy="197035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9BE82836-18A3-40F4-AB48-599D10A1A92A}"/>
              </a:ext>
            </a:extLst>
          </p:cNvPr>
          <p:cNvSpPr txBox="1">
            <a:spLocks/>
          </p:cNvSpPr>
          <p:nvPr/>
        </p:nvSpPr>
        <p:spPr>
          <a:xfrm>
            <a:off x="523416" y="4141438"/>
            <a:ext cx="7081034" cy="41179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In addition to fisheries, pumping and hydropower stations also remain important anthropogenic mortality factors. </a:t>
            </a:r>
          </a:p>
          <a:p>
            <a:r>
              <a:rPr lang="en-US" dirty="0">
                <a:sym typeface="Wingdings" panose="05000000000000000000" pitchFamily="2" charset="2"/>
              </a:rPr>
              <a:t>	 “knakaal” (nicked eel)</a:t>
            </a:r>
            <a:endParaRPr lang="nl-NL" dirty="0"/>
          </a:p>
        </p:txBody>
      </p:sp>
    </p:spTree>
    <p:extLst>
      <p:ext uri="{BB962C8B-B14F-4D97-AF65-F5344CB8AC3E}">
        <p14:creationId xmlns:p14="http://schemas.microsoft.com/office/powerpoint/2010/main" val="34793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p:txBody>
          <a:bodyPr/>
          <a:lstStyle/>
          <a:p>
            <a:r>
              <a:rPr lang="en-US" cap="all" dirty="0">
                <a:latin typeface="Gill Sans MT" panose="020B0502020104020203" pitchFamily="34" charset="0"/>
              </a:rPr>
              <a:t>Introduction &amp; problem definition</a:t>
            </a:r>
            <a:endParaRPr lang="nl-NL" cap="all" dirty="0">
              <a:latin typeface="Gill Sans MT" panose="020B0502020104020203" pitchFamily="34" charset="0"/>
            </a:endParaRPr>
          </a:p>
        </p:txBody>
      </p:sp>
      <p:sp>
        <p:nvSpPr>
          <p:cNvPr id="10" name="Text Placeholder 2">
            <a:extLst>
              <a:ext uri="{FF2B5EF4-FFF2-40B4-BE49-F238E27FC236}">
                <a16:creationId xmlns:a16="http://schemas.microsoft.com/office/drawing/2014/main" id="{C75DE3B6-6163-430C-8DC4-275AA8BED0F1}"/>
              </a:ext>
            </a:extLst>
          </p:cNvPr>
          <p:cNvSpPr>
            <a:spLocks noGrp="1"/>
          </p:cNvSpPr>
          <p:nvPr>
            <p:ph type="body" sz="quarter" idx="11"/>
          </p:nvPr>
        </p:nvSpPr>
        <p:spPr>
          <a:xfrm>
            <a:off x="523416" y="1360502"/>
            <a:ext cx="10277475" cy="4117988"/>
          </a:xfrm>
        </p:spPr>
        <p:txBody>
          <a:bodyPr>
            <a:normAutofit/>
          </a:bodyPr>
          <a:lstStyle/>
          <a:p>
            <a:pPr marL="457200" indent="-457200">
              <a:buFont typeface="Arial" panose="020B0604020202020204" pitchFamily="34" charset="0"/>
              <a:buChar char="•"/>
            </a:pPr>
            <a:r>
              <a:rPr lang="en-US" dirty="0"/>
              <a:t>Mechanically damaged eels and other fishes with typical cuts are also found at moments and locations that make pumping or hydropower stations as the cause of death improbable. </a:t>
            </a:r>
          </a:p>
          <a:p>
            <a:pPr marL="457200" indent="-457200">
              <a:buFont typeface="Arial" panose="020B0604020202020204" pitchFamily="34" charset="0"/>
              <a:buChar char="•"/>
            </a:pPr>
            <a:r>
              <a:rPr lang="en-US" b="1" dirty="0"/>
              <a:t>Collisions with ship propellers are suspected to be a potential mortality factor.</a:t>
            </a:r>
            <a:r>
              <a:rPr lang="en-US" dirty="0"/>
              <a:t> Especially in rivers with high shipping traffic.</a:t>
            </a:r>
          </a:p>
        </p:txBody>
      </p:sp>
      <p:pic>
        <p:nvPicPr>
          <p:cNvPr id="5" name="Picture 2" descr="De bronafbeelding bekijken">
            <a:extLst>
              <a:ext uri="{FF2B5EF4-FFF2-40B4-BE49-F238E27FC236}">
                <a16:creationId xmlns:a16="http://schemas.microsoft.com/office/drawing/2014/main" id="{B024D75A-5291-41AE-A9F8-EAA911531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211" y="3702760"/>
            <a:ext cx="5174953" cy="26059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D7616C4-8C20-45AB-AF05-7C35413F5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95" y="3702760"/>
            <a:ext cx="4104429" cy="260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768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 bronafbeelding bekijken">
            <a:extLst>
              <a:ext uri="{FF2B5EF4-FFF2-40B4-BE49-F238E27FC236}">
                <a16:creationId xmlns:a16="http://schemas.microsoft.com/office/drawing/2014/main" id="{C2328A49-63AF-4794-9D0B-3735C82F7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e bronafbeelding bekijken">
            <a:extLst>
              <a:ext uri="{FF2B5EF4-FFF2-40B4-BE49-F238E27FC236}">
                <a16:creationId xmlns:a16="http://schemas.microsoft.com/office/drawing/2014/main" id="{7924D392-F8F7-458B-897C-A52542956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093" y="4030824"/>
            <a:ext cx="6274126" cy="25240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F6097BC5-6DA6-4C3C-BED3-8EAF24239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782" y="317242"/>
            <a:ext cx="4301904" cy="534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89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a:xfrm>
            <a:off x="1404059" y="2156930"/>
            <a:ext cx="10456862" cy="1042988"/>
          </a:xfrm>
        </p:spPr>
        <p:txBody>
          <a:bodyPr/>
          <a:lstStyle/>
          <a:p>
            <a:r>
              <a:rPr lang="en-US" cap="all" dirty="0">
                <a:latin typeface="Gill Sans MT" panose="020B0502020104020203" pitchFamily="34" charset="0"/>
              </a:rPr>
              <a:t>Research objective</a:t>
            </a:r>
            <a:endParaRPr lang="nl-NL" cap="all" dirty="0">
              <a:latin typeface="Gill Sans MT" panose="020B0502020104020203" pitchFamily="34" charset="0"/>
            </a:endParaRPr>
          </a:p>
        </p:txBody>
      </p:sp>
      <p:sp>
        <p:nvSpPr>
          <p:cNvPr id="10" name="Text Placeholder 2">
            <a:extLst>
              <a:ext uri="{FF2B5EF4-FFF2-40B4-BE49-F238E27FC236}">
                <a16:creationId xmlns:a16="http://schemas.microsoft.com/office/drawing/2014/main" id="{C75DE3B6-6163-430C-8DC4-275AA8BED0F1}"/>
              </a:ext>
            </a:extLst>
          </p:cNvPr>
          <p:cNvSpPr>
            <a:spLocks noGrp="1"/>
          </p:cNvSpPr>
          <p:nvPr>
            <p:ph type="body" sz="quarter" idx="11"/>
          </p:nvPr>
        </p:nvSpPr>
        <p:spPr>
          <a:xfrm>
            <a:off x="1404059" y="2678424"/>
            <a:ext cx="9516323" cy="1732596"/>
          </a:xfrm>
        </p:spPr>
        <p:txBody>
          <a:bodyPr>
            <a:normAutofit/>
          </a:bodyPr>
          <a:lstStyle/>
          <a:p>
            <a:r>
              <a:rPr lang="en-US" b="0" i="0" dirty="0">
                <a:solidFill>
                  <a:srgbClr val="000000"/>
                </a:solidFill>
                <a:effectLst/>
                <a:latin typeface="Roboto" panose="02000000000000000000" pitchFamily="2" charset="0"/>
              </a:rPr>
              <a:t>In this study the potential role of shipping as a cause of eel mortality in the Rhine is </a:t>
            </a:r>
            <a:r>
              <a:rPr lang="en-US" dirty="0">
                <a:solidFill>
                  <a:srgbClr val="000000"/>
                </a:solidFill>
                <a:latin typeface="Roboto" panose="02000000000000000000" pitchFamily="2" charset="0"/>
              </a:rPr>
              <a:t>investigated by </a:t>
            </a:r>
            <a:r>
              <a:rPr lang="en-US" b="0" i="0" dirty="0">
                <a:solidFill>
                  <a:srgbClr val="000000"/>
                </a:solidFill>
                <a:effectLst/>
                <a:latin typeface="Roboto" panose="02000000000000000000" pitchFamily="2" charset="0"/>
              </a:rPr>
              <a:t>characterizing relevant aspects of ships and shipping in the Lower Rhine and to relate these </a:t>
            </a:r>
            <a:r>
              <a:rPr lang="en-US" dirty="0">
                <a:solidFill>
                  <a:srgbClr val="000000"/>
                </a:solidFill>
                <a:latin typeface="Roboto" panose="02000000000000000000" pitchFamily="2" charset="0"/>
              </a:rPr>
              <a:t>characteristics t</a:t>
            </a:r>
            <a:r>
              <a:rPr lang="en-US" b="0" i="0" dirty="0">
                <a:solidFill>
                  <a:srgbClr val="000000"/>
                </a:solidFill>
                <a:effectLst/>
                <a:latin typeface="Roboto" panose="02000000000000000000" pitchFamily="2" charset="0"/>
              </a:rPr>
              <a:t>o </a:t>
            </a:r>
            <a:r>
              <a:rPr lang="en-US" dirty="0">
                <a:solidFill>
                  <a:srgbClr val="000000"/>
                </a:solidFill>
                <a:latin typeface="Roboto" panose="02000000000000000000" pitchFamily="2" charset="0"/>
              </a:rPr>
              <a:t>the behavior of eels. </a:t>
            </a:r>
            <a:endParaRPr lang="en-US" dirty="0"/>
          </a:p>
        </p:txBody>
      </p:sp>
      <p:sp>
        <p:nvSpPr>
          <p:cNvPr id="2" name="Rechthoek 1">
            <a:extLst>
              <a:ext uri="{FF2B5EF4-FFF2-40B4-BE49-F238E27FC236}">
                <a16:creationId xmlns:a16="http://schemas.microsoft.com/office/drawing/2014/main" id="{6ACF4C40-614F-4FB2-83AA-4ABB044D1708}"/>
              </a:ext>
            </a:extLst>
          </p:cNvPr>
          <p:cNvSpPr/>
          <p:nvPr/>
        </p:nvSpPr>
        <p:spPr>
          <a:xfrm>
            <a:off x="1202077" y="1993186"/>
            <a:ext cx="9945384" cy="25467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46972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4FE8F9AC-D742-4074-98D2-C37F13A2E94B}"/>
              </a:ext>
            </a:extLst>
          </p:cNvPr>
          <p:cNvSpPr/>
          <p:nvPr/>
        </p:nvSpPr>
        <p:spPr>
          <a:xfrm>
            <a:off x="3837924" y="5594152"/>
            <a:ext cx="3549532" cy="102641"/>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36" name="Pijl: rechts 35">
            <a:extLst>
              <a:ext uri="{FF2B5EF4-FFF2-40B4-BE49-F238E27FC236}">
                <a16:creationId xmlns:a16="http://schemas.microsoft.com/office/drawing/2014/main" id="{B3163DD4-21F9-4299-BEC1-747DA6010005}"/>
              </a:ext>
            </a:extLst>
          </p:cNvPr>
          <p:cNvSpPr/>
          <p:nvPr/>
        </p:nvSpPr>
        <p:spPr>
          <a:xfrm>
            <a:off x="2870833" y="3514808"/>
            <a:ext cx="927959" cy="1407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5" name="Pijl: rechts 34">
            <a:extLst>
              <a:ext uri="{FF2B5EF4-FFF2-40B4-BE49-F238E27FC236}">
                <a16:creationId xmlns:a16="http://schemas.microsoft.com/office/drawing/2014/main" id="{F388FA49-77C6-44AF-A22C-A7E3EF25A107}"/>
              </a:ext>
            </a:extLst>
          </p:cNvPr>
          <p:cNvSpPr/>
          <p:nvPr/>
        </p:nvSpPr>
        <p:spPr>
          <a:xfrm rot="10800000">
            <a:off x="3892254" y="3517560"/>
            <a:ext cx="927959" cy="1407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Pijl: rechts 32">
            <a:extLst>
              <a:ext uri="{FF2B5EF4-FFF2-40B4-BE49-F238E27FC236}">
                <a16:creationId xmlns:a16="http://schemas.microsoft.com/office/drawing/2014/main" id="{17509576-0B24-4871-AF00-836C4DDFBCEB}"/>
              </a:ext>
            </a:extLst>
          </p:cNvPr>
          <p:cNvSpPr/>
          <p:nvPr/>
        </p:nvSpPr>
        <p:spPr>
          <a:xfrm>
            <a:off x="4508768" y="2226383"/>
            <a:ext cx="2749709" cy="1407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Pijl: rechts 27">
            <a:extLst>
              <a:ext uri="{FF2B5EF4-FFF2-40B4-BE49-F238E27FC236}">
                <a16:creationId xmlns:a16="http://schemas.microsoft.com/office/drawing/2014/main" id="{233307B8-9926-4622-B63E-1ED3AF0B8546}"/>
              </a:ext>
            </a:extLst>
          </p:cNvPr>
          <p:cNvSpPr/>
          <p:nvPr/>
        </p:nvSpPr>
        <p:spPr>
          <a:xfrm rot="10800000">
            <a:off x="7387456" y="3500292"/>
            <a:ext cx="927959" cy="1407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a:xfrm>
            <a:off x="397187" y="396871"/>
            <a:ext cx="10456862" cy="490522"/>
          </a:xfrm>
        </p:spPr>
        <p:txBody>
          <a:bodyPr/>
          <a:lstStyle/>
          <a:p>
            <a:r>
              <a:rPr lang="en-US" cap="all" dirty="0">
                <a:latin typeface="Gill Sans MT" panose="020B0502020104020203" pitchFamily="34" charset="0"/>
              </a:rPr>
              <a:t>Method &amp; Data</a:t>
            </a:r>
            <a:endParaRPr lang="nl-NL" cap="all" dirty="0">
              <a:latin typeface="Gill Sans MT" panose="020B0502020104020203" pitchFamily="34" charset="0"/>
            </a:endParaRPr>
          </a:p>
        </p:txBody>
      </p:sp>
      <p:sp>
        <p:nvSpPr>
          <p:cNvPr id="10" name="Text Placeholder 2">
            <a:extLst>
              <a:ext uri="{FF2B5EF4-FFF2-40B4-BE49-F238E27FC236}">
                <a16:creationId xmlns:a16="http://schemas.microsoft.com/office/drawing/2014/main" id="{C75DE3B6-6163-430C-8DC4-275AA8BED0F1}"/>
              </a:ext>
            </a:extLst>
          </p:cNvPr>
          <p:cNvSpPr>
            <a:spLocks noGrp="1"/>
          </p:cNvSpPr>
          <p:nvPr>
            <p:ph type="body" sz="quarter" idx="11"/>
          </p:nvPr>
        </p:nvSpPr>
        <p:spPr>
          <a:xfrm>
            <a:off x="1287325" y="1297917"/>
            <a:ext cx="4289549" cy="649449"/>
          </a:xfr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US" sz="2000" b="1" dirty="0">
                <a:solidFill>
                  <a:schemeClr val="tx1"/>
                </a:solidFill>
              </a:rPr>
              <a:t>Which characteristics of ships potentially influence the risk of collision?</a:t>
            </a:r>
          </a:p>
        </p:txBody>
      </p:sp>
      <p:sp>
        <p:nvSpPr>
          <p:cNvPr id="5" name="Pijl: omlaag 4">
            <a:extLst>
              <a:ext uri="{FF2B5EF4-FFF2-40B4-BE49-F238E27FC236}">
                <a16:creationId xmlns:a16="http://schemas.microsoft.com/office/drawing/2014/main" id="{20D0E2F1-3D15-41EF-8EC2-21785F5FF322}"/>
              </a:ext>
            </a:extLst>
          </p:cNvPr>
          <p:cNvSpPr/>
          <p:nvPr/>
        </p:nvSpPr>
        <p:spPr>
          <a:xfrm>
            <a:off x="3787201" y="1954522"/>
            <a:ext cx="158620" cy="71429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 Placeholder 2">
            <a:extLst>
              <a:ext uri="{FF2B5EF4-FFF2-40B4-BE49-F238E27FC236}">
                <a16:creationId xmlns:a16="http://schemas.microsoft.com/office/drawing/2014/main" id="{8781F8B7-1FD6-4C0B-9226-A233EE431A81}"/>
              </a:ext>
            </a:extLst>
          </p:cNvPr>
          <p:cNvSpPr txBox="1">
            <a:spLocks/>
          </p:cNvSpPr>
          <p:nvPr/>
        </p:nvSpPr>
        <p:spPr>
          <a:xfrm>
            <a:off x="1232135" y="2680576"/>
            <a:ext cx="4393484" cy="364640"/>
          </a:xfrm>
          <a:prstGeom prst="rect">
            <a:avLst/>
          </a:prstGeom>
          <a:solidFill>
            <a:schemeClr val="accent6">
              <a:lumMod val="20000"/>
              <a:lumOff val="80000"/>
            </a:schemeClr>
          </a:solidFill>
          <a:ln>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List of relevant aspects of ships / shipping</a:t>
            </a:r>
          </a:p>
          <a:p>
            <a:r>
              <a:rPr lang="en-US" sz="2000" b="1" dirty="0"/>
              <a:t> </a:t>
            </a:r>
          </a:p>
        </p:txBody>
      </p:sp>
      <p:sp>
        <p:nvSpPr>
          <p:cNvPr id="17" name="Pijl: rechts 16">
            <a:extLst>
              <a:ext uri="{FF2B5EF4-FFF2-40B4-BE49-F238E27FC236}">
                <a16:creationId xmlns:a16="http://schemas.microsoft.com/office/drawing/2014/main" id="{763DAA31-BAD0-442F-9B8C-0802BA59B974}"/>
              </a:ext>
            </a:extLst>
          </p:cNvPr>
          <p:cNvSpPr/>
          <p:nvPr/>
        </p:nvSpPr>
        <p:spPr>
          <a:xfrm rot="10800000">
            <a:off x="3945821" y="2232612"/>
            <a:ext cx="2621902" cy="15250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2">
            <a:extLst>
              <a:ext uri="{FF2B5EF4-FFF2-40B4-BE49-F238E27FC236}">
                <a16:creationId xmlns:a16="http://schemas.microsoft.com/office/drawing/2014/main" id="{1AE4F890-43D4-498C-8399-9AA02987359D}"/>
              </a:ext>
            </a:extLst>
          </p:cNvPr>
          <p:cNvSpPr txBox="1">
            <a:spLocks/>
          </p:cNvSpPr>
          <p:nvPr/>
        </p:nvSpPr>
        <p:spPr>
          <a:xfrm>
            <a:off x="4583178" y="2107287"/>
            <a:ext cx="2112352" cy="3693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Expert judgement</a:t>
            </a:r>
          </a:p>
        </p:txBody>
      </p:sp>
      <p:sp>
        <p:nvSpPr>
          <p:cNvPr id="25" name="Text Placeholder 2">
            <a:extLst>
              <a:ext uri="{FF2B5EF4-FFF2-40B4-BE49-F238E27FC236}">
                <a16:creationId xmlns:a16="http://schemas.microsoft.com/office/drawing/2014/main" id="{BD678B24-8C10-441B-A7DD-B78A20785340}"/>
              </a:ext>
            </a:extLst>
          </p:cNvPr>
          <p:cNvSpPr txBox="1">
            <a:spLocks/>
          </p:cNvSpPr>
          <p:nvPr/>
        </p:nvSpPr>
        <p:spPr>
          <a:xfrm>
            <a:off x="8196388" y="3369002"/>
            <a:ext cx="1411322" cy="3693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Literature</a:t>
            </a:r>
          </a:p>
        </p:txBody>
      </p:sp>
      <p:sp>
        <p:nvSpPr>
          <p:cNvPr id="26" name="Text Placeholder 2">
            <a:extLst>
              <a:ext uri="{FF2B5EF4-FFF2-40B4-BE49-F238E27FC236}">
                <a16:creationId xmlns:a16="http://schemas.microsoft.com/office/drawing/2014/main" id="{9B26D4AC-4D13-4706-905B-C5D2033ECDAE}"/>
              </a:ext>
            </a:extLst>
          </p:cNvPr>
          <p:cNvSpPr txBox="1">
            <a:spLocks/>
          </p:cNvSpPr>
          <p:nvPr/>
        </p:nvSpPr>
        <p:spPr>
          <a:xfrm>
            <a:off x="4494302" y="3220292"/>
            <a:ext cx="1638698" cy="72980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Shipping data:</a:t>
            </a:r>
          </a:p>
          <a:p>
            <a:r>
              <a:rPr lang="en-US" sz="1800" dirty="0"/>
              <a:t>RWS and AIS</a:t>
            </a:r>
          </a:p>
        </p:txBody>
      </p:sp>
      <p:sp>
        <p:nvSpPr>
          <p:cNvPr id="27" name="Text Placeholder 2">
            <a:extLst>
              <a:ext uri="{FF2B5EF4-FFF2-40B4-BE49-F238E27FC236}">
                <a16:creationId xmlns:a16="http://schemas.microsoft.com/office/drawing/2014/main" id="{F56D64F8-43BE-4802-A6F3-466BCBC4447D}"/>
              </a:ext>
            </a:extLst>
          </p:cNvPr>
          <p:cNvSpPr txBox="1">
            <a:spLocks/>
          </p:cNvSpPr>
          <p:nvPr/>
        </p:nvSpPr>
        <p:spPr>
          <a:xfrm>
            <a:off x="1232135" y="3225554"/>
            <a:ext cx="1953580" cy="72980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Literature:</a:t>
            </a:r>
          </a:p>
          <a:p>
            <a:r>
              <a:rPr lang="en-US" sz="1800" dirty="0"/>
              <a:t>Reports CCR &amp; IVR</a:t>
            </a:r>
          </a:p>
        </p:txBody>
      </p:sp>
      <p:sp>
        <p:nvSpPr>
          <p:cNvPr id="29" name="Pijl: omlaag 28">
            <a:extLst>
              <a:ext uri="{FF2B5EF4-FFF2-40B4-BE49-F238E27FC236}">
                <a16:creationId xmlns:a16="http://schemas.microsoft.com/office/drawing/2014/main" id="{211132EE-97B1-444D-96A0-AC81CE42024C}"/>
              </a:ext>
            </a:extLst>
          </p:cNvPr>
          <p:cNvSpPr/>
          <p:nvPr/>
        </p:nvSpPr>
        <p:spPr>
          <a:xfrm>
            <a:off x="3758614" y="3069268"/>
            <a:ext cx="158620" cy="114359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xt Placeholder 2">
            <a:extLst>
              <a:ext uri="{FF2B5EF4-FFF2-40B4-BE49-F238E27FC236}">
                <a16:creationId xmlns:a16="http://schemas.microsoft.com/office/drawing/2014/main" id="{6A69CF39-21B2-46D3-82CE-569A3514EF66}"/>
              </a:ext>
            </a:extLst>
          </p:cNvPr>
          <p:cNvSpPr txBox="1">
            <a:spLocks/>
          </p:cNvSpPr>
          <p:nvPr/>
        </p:nvSpPr>
        <p:spPr>
          <a:xfrm>
            <a:off x="1232135" y="4232775"/>
            <a:ext cx="4393483" cy="729805"/>
          </a:xfrm>
          <a:prstGeom prst="rect">
            <a:avLst/>
          </a:prstGeom>
          <a:solidFill>
            <a:schemeClr val="accent6">
              <a:lumMod val="20000"/>
              <a:lumOff val="80000"/>
            </a:schemeClr>
          </a:solidFill>
          <a:ln>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Characterization / description of relevant aspects of ships / shipping</a:t>
            </a:r>
          </a:p>
          <a:p>
            <a:pPr algn="ctr"/>
            <a:r>
              <a:rPr lang="en-US" sz="2000" b="1" dirty="0"/>
              <a:t> </a:t>
            </a:r>
          </a:p>
        </p:txBody>
      </p:sp>
      <p:sp>
        <p:nvSpPr>
          <p:cNvPr id="31" name="Text Placeholder 2">
            <a:extLst>
              <a:ext uri="{FF2B5EF4-FFF2-40B4-BE49-F238E27FC236}">
                <a16:creationId xmlns:a16="http://schemas.microsoft.com/office/drawing/2014/main" id="{C7603A91-F138-47FA-8906-9291E279084A}"/>
              </a:ext>
            </a:extLst>
          </p:cNvPr>
          <p:cNvSpPr txBox="1">
            <a:spLocks/>
          </p:cNvSpPr>
          <p:nvPr/>
        </p:nvSpPr>
        <p:spPr>
          <a:xfrm>
            <a:off x="5625618" y="1297917"/>
            <a:ext cx="4393484" cy="649448"/>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dk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US" sz="2000" b="1" dirty="0">
                <a:solidFill>
                  <a:schemeClr val="tx1"/>
                </a:solidFill>
              </a:rPr>
              <a:t>Which characteristics of eels potentially influence the risk of collision?</a:t>
            </a:r>
          </a:p>
        </p:txBody>
      </p:sp>
      <p:sp>
        <p:nvSpPr>
          <p:cNvPr id="32" name="Text Placeholder 2">
            <a:extLst>
              <a:ext uri="{FF2B5EF4-FFF2-40B4-BE49-F238E27FC236}">
                <a16:creationId xmlns:a16="http://schemas.microsoft.com/office/drawing/2014/main" id="{662DCA93-BB3C-477C-B0C8-C74566B9BFEC}"/>
              </a:ext>
            </a:extLst>
          </p:cNvPr>
          <p:cNvSpPr txBox="1">
            <a:spLocks/>
          </p:cNvSpPr>
          <p:nvPr/>
        </p:nvSpPr>
        <p:spPr>
          <a:xfrm>
            <a:off x="5639354" y="2673835"/>
            <a:ext cx="4393484" cy="364640"/>
          </a:xfrm>
          <a:prstGeom prst="rect">
            <a:avLst/>
          </a:prstGeom>
          <a:solidFill>
            <a:schemeClr val="accent6">
              <a:lumMod val="20000"/>
              <a:lumOff val="80000"/>
            </a:schemeClr>
          </a:solidFill>
          <a:ln>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List of relevant aspects of eels</a:t>
            </a:r>
          </a:p>
          <a:p>
            <a:pPr algn="ctr"/>
            <a:r>
              <a:rPr lang="en-US" sz="2000" b="1" dirty="0"/>
              <a:t> </a:t>
            </a:r>
          </a:p>
        </p:txBody>
      </p:sp>
      <p:sp>
        <p:nvSpPr>
          <p:cNvPr id="34" name="Pijl: omlaag 33">
            <a:extLst>
              <a:ext uri="{FF2B5EF4-FFF2-40B4-BE49-F238E27FC236}">
                <a16:creationId xmlns:a16="http://schemas.microsoft.com/office/drawing/2014/main" id="{3757D76F-869E-4FAB-B247-834EA38D57C1}"/>
              </a:ext>
            </a:extLst>
          </p:cNvPr>
          <p:cNvSpPr/>
          <p:nvPr/>
        </p:nvSpPr>
        <p:spPr>
          <a:xfrm>
            <a:off x="7258477" y="1958114"/>
            <a:ext cx="158620" cy="71429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xt Placeholder 2">
            <a:extLst>
              <a:ext uri="{FF2B5EF4-FFF2-40B4-BE49-F238E27FC236}">
                <a16:creationId xmlns:a16="http://schemas.microsoft.com/office/drawing/2014/main" id="{9D6F8F01-B5CE-4E32-844A-56109120799A}"/>
              </a:ext>
            </a:extLst>
          </p:cNvPr>
          <p:cNvSpPr txBox="1">
            <a:spLocks/>
          </p:cNvSpPr>
          <p:nvPr/>
        </p:nvSpPr>
        <p:spPr>
          <a:xfrm>
            <a:off x="5664485" y="4234117"/>
            <a:ext cx="4393483" cy="729805"/>
          </a:xfrm>
          <a:prstGeom prst="rect">
            <a:avLst/>
          </a:prstGeom>
          <a:solidFill>
            <a:schemeClr val="accent6">
              <a:lumMod val="20000"/>
              <a:lumOff val="80000"/>
            </a:schemeClr>
          </a:solidFill>
          <a:ln>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Characterization / description of relevant aspects of eels</a:t>
            </a:r>
          </a:p>
          <a:p>
            <a:pPr algn="ctr"/>
            <a:r>
              <a:rPr lang="en-US" sz="2000" b="1" dirty="0"/>
              <a:t> </a:t>
            </a:r>
          </a:p>
        </p:txBody>
      </p:sp>
      <p:sp>
        <p:nvSpPr>
          <p:cNvPr id="38" name="Pijl: omlaag 37">
            <a:extLst>
              <a:ext uri="{FF2B5EF4-FFF2-40B4-BE49-F238E27FC236}">
                <a16:creationId xmlns:a16="http://schemas.microsoft.com/office/drawing/2014/main" id="{102F4CF9-BC3B-4C8C-A8D8-84B3C6610833}"/>
              </a:ext>
            </a:extLst>
          </p:cNvPr>
          <p:cNvSpPr/>
          <p:nvPr/>
        </p:nvSpPr>
        <p:spPr>
          <a:xfrm>
            <a:off x="7268429" y="3072933"/>
            <a:ext cx="158620" cy="114359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Text Placeholder 2">
            <a:extLst>
              <a:ext uri="{FF2B5EF4-FFF2-40B4-BE49-F238E27FC236}">
                <a16:creationId xmlns:a16="http://schemas.microsoft.com/office/drawing/2014/main" id="{322A44BD-BC35-4739-8718-297BBC0DB26F}"/>
              </a:ext>
            </a:extLst>
          </p:cNvPr>
          <p:cNvSpPr txBox="1">
            <a:spLocks/>
          </p:cNvSpPr>
          <p:nvPr/>
        </p:nvSpPr>
        <p:spPr>
          <a:xfrm>
            <a:off x="4385508" y="5414448"/>
            <a:ext cx="2557954" cy="404613"/>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dk1"/>
                </a:solidFill>
                <a:latin typeface="+mj-lt"/>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US" sz="2000" b="1" dirty="0">
                <a:solidFill>
                  <a:schemeClr val="tx1"/>
                </a:solidFill>
              </a:rPr>
              <a:t>How do they relate?</a:t>
            </a:r>
          </a:p>
        </p:txBody>
      </p:sp>
      <p:sp>
        <p:nvSpPr>
          <p:cNvPr id="40" name="Pijl: omlaag 39">
            <a:extLst>
              <a:ext uri="{FF2B5EF4-FFF2-40B4-BE49-F238E27FC236}">
                <a16:creationId xmlns:a16="http://schemas.microsoft.com/office/drawing/2014/main" id="{451AB0E4-2FC9-4959-8A42-7C9F1C27F695}"/>
              </a:ext>
            </a:extLst>
          </p:cNvPr>
          <p:cNvSpPr/>
          <p:nvPr/>
        </p:nvSpPr>
        <p:spPr>
          <a:xfrm rot="10800000">
            <a:off x="3777288" y="4982494"/>
            <a:ext cx="158620" cy="71429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Pijl: omlaag 40">
            <a:extLst>
              <a:ext uri="{FF2B5EF4-FFF2-40B4-BE49-F238E27FC236}">
                <a16:creationId xmlns:a16="http://schemas.microsoft.com/office/drawing/2014/main" id="{8DB83E98-90C7-4B70-A8D9-776A92B0FBD1}"/>
              </a:ext>
            </a:extLst>
          </p:cNvPr>
          <p:cNvSpPr/>
          <p:nvPr/>
        </p:nvSpPr>
        <p:spPr>
          <a:xfrm rot="10800000">
            <a:off x="7308146" y="4982494"/>
            <a:ext cx="158620" cy="71429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9949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5" grpId="0" animBg="1"/>
      <p:bldP spid="33" grpId="0" animBg="1"/>
      <p:bldP spid="28" grpId="0" animBg="1"/>
      <p:bldP spid="5" grpId="0" animBg="1"/>
      <p:bldP spid="8" grpId="0" animBg="1"/>
      <p:bldP spid="17" grpId="0" animBg="1"/>
      <p:bldP spid="18" grpId="0" animBg="1"/>
      <p:bldP spid="25" grpId="0" animBg="1"/>
      <p:bldP spid="26" grpId="0" animBg="1"/>
      <p:bldP spid="27" grpId="0" animBg="1"/>
      <p:bldP spid="29" grpId="0" animBg="1"/>
      <p:bldP spid="30" grpId="0" animBg="1"/>
      <p:bldP spid="32" grpId="0" animBg="1"/>
      <p:bldP spid="34" grpId="0" animBg="1"/>
      <p:bldP spid="37" grpId="0" animBg="1"/>
      <p:bldP spid="38" grpId="0" animBg="1"/>
      <p:bldP spid="39"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a:xfrm>
            <a:off x="436054" y="453818"/>
            <a:ext cx="10456862" cy="490522"/>
          </a:xfrm>
        </p:spPr>
        <p:txBody>
          <a:bodyPr/>
          <a:lstStyle/>
          <a:p>
            <a:r>
              <a:rPr lang="en-US" cap="all" dirty="0">
                <a:latin typeface="Gill Sans MT" panose="020B0502020104020203" pitchFamily="34" charset="0"/>
              </a:rPr>
              <a:t>Method &amp; Data</a:t>
            </a:r>
            <a:endParaRPr lang="nl-NL" cap="all" dirty="0">
              <a:latin typeface="Gill Sans MT" panose="020B0502020104020203" pitchFamily="34" charset="0"/>
            </a:endParaRPr>
          </a:p>
        </p:txBody>
      </p:sp>
      <p:graphicFrame>
        <p:nvGraphicFramePr>
          <p:cNvPr id="3" name="Tabel 2">
            <a:extLst>
              <a:ext uri="{FF2B5EF4-FFF2-40B4-BE49-F238E27FC236}">
                <a16:creationId xmlns:a16="http://schemas.microsoft.com/office/drawing/2014/main" id="{8F214EAD-74E1-4FAE-AB82-ADFB6C5D9429}"/>
              </a:ext>
            </a:extLst>
          </p:cNvPr>
          <p:cNvGraphicFramePr>
            <a:graphicFrameLocks noGrp="1"/>
          </p:cNvGraphicFramePr>
          <p:nvPr>
            <p:extLst>
              <p:ext uri="{D42A27DB-BD31-4B8C-83A1-F6EECF244321}">
                <p14:modId xmlns:p14="http://schemas.microsoft.com/office/powerpoint/2010/main" val="2710021692"/>
              </p:ext>
            </p:extLst>
          </p:nvPr>
        </p:nvGraphicFramePr>
        <p:xfrm>
          <a:off x="1792281" y="1697663"/>
          <a:ext cx="8060846" cy="3462674"/>
        </p:xfrm>
        <a:graphic>
          <a:graphicData uri="http://schemas.openxmlformats.org/drawingml/2006/table">
            <a:tbl>
              <a:tblPr firstRow="1" firstCol="1" bandRow="1">
                <a:tableStyleId>{5C22544A-7EE6-4342-B048-85BDC9FD1C3A}</a:tableStyleId>
              </a:tblPr>
              <a:tblGrid>
                <a:gridCol w="4157979">
                  <a:extLst>
                    <a:ext uri="{9D8B030D-6E8A-4147-A177-3AD203B41FA5}">
                      <a16:colId xmlns:a16="http://schemas.microsoft.com/office/drawing/2014/main" val="2846548636"/>
                    </a:ext>
                  </a:extLst>
                </a:gridCol>
                <a:gridCol w="3902867">
                  <a:extLst>
                    <a:ext uri="{9D8B030D-6E8A-4147-A177-3AD203B41FA5}">
                      <a16:colId xmlns:a16="http://schemas.microsoft.com/office/drawing/2014/main" val="2894825127"/>
                    </a:ext>
                  </a:extLst>
                </a:gridCol>
              </a:tblGrid>
              <a:tr h="303273">
                <a:tc>
                  <a:txBody>
                    <a:bodyPr/>
                    <a:lstStyle/>
                    <a:p>
                      <a:pPr algn="l">
                        <a:lnSpc>
                          <a:spcPct val="107000"/>
                        </a:lnSpc>
                      </a:pPr>
                      <a:r>
                        <a:rPr lang="nl-NL" sz="1800" dirty="0" err="1">
                          <a:effectLst/>
                        </a:rPr>
                        <a:t>Ships</a:t>
                      </a:r>
                      <a:r>
                        <a:rPr lang="nl-NL" sz="1800" dirty="0">
                          <a:effectLst/>
                        </a:rPr>
                        <a:t>/</a:t>
                      </a:r>
                      <a:r>
                        <a:rPr lang="nl-NL" sz="1800" dirty="0" err="1">
                          <a:effectLst/>
                        </a:rPr>
                        <a:t>shipping</a:t>
                      </a:r>
                      <a:endParaRPr lang="nl-NL" sz="1800" dirty="0">
                        <a:solidFill>
                          <a:srgbClr val="282828"/>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pPr>
                      <a:r>
                        <a:rPr lang="nl-NL" sz="1800" dirty="0" err="1">
                          <a:solidFill>
                            <a:schemeClr val="tx1"/>
                          </a:solidFill>
                          <a:effectLst/>
                        </a:rPr>
                        <a:t>Eels</a:t>
                      </a:r>
                      <a:endParaRPr lang="nl-NL" sz="180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90733233"/>
                  </a:ext>
                </a:extLst>
              </a:tr>
              <a:tr h="3159401">
                <a:tc>
                  <a:txBody>
                    <a:bodyPr/>
                    <a:lstStyle/>
                    <a:p>
                      <a:pPr marL="342900" lvl="0" indent="-342900" algn="l">
                        <a:lnSpc>
                          <a:spcPct val="107000"/>
                        </a:lnSpc>
                        <a:buFont typeface="Wingdings" panose="05000000000000000000" pitchFamily="2" charset="2"/>
                        <a:buChar char=""/>
                      </a:pPr>
                      <a:r>
                        <a:rPr lang="nl-NL" sz="1800" dirty="0" err="1">
                          <a:effectLst/>
                        </a:rPr>
                        <a:t>Ship</a:t>
                      </a:r>
                      <a:r>
                        <a:rPr lang="nl-NL" sz="1800" dirty="0">
                          <a:effectLst/>
                        </a:rPr>
                        <a:t> type/</a:t>
                      </a:r>
                      <a:r>
                        <a:rPr lang="nl-NL" sz="1800" dirty="0" err="1">
                          <a:effectLst/>
                        </a:rPr>
                        <a:t>size</a:t>
                      </a:r>
                      <a:r>
                        <a:rPr lang="nl-NL" sz="1800" dirty="0">
                          <a:effectLst/>
                        </a:rPr>
                        <a:t> </a:t>
                      </a:r>
                    </a:p>
                    <a:p>
                      <a:pPr marL="342900" lvl="0" indent="-342900" algn="l">
                        <a:lnSpc>
                          <a:spcPct val="107000"/>
                        </a:lnSpc>
                        <a:buFont typeface="Wingdings" panose="05000000000000000000" pitchFamily="2" charset="2"/>
                        <a:buChar char=""/>
                      </a:pPr>
                      <a:r>
                        <a:rPr lang="nl-NL" sz="1800" dirty="0" err="1">
                          <a:effectLst/>
                        </a:rPr>
                        <a:t>Propellor</a:t>
                      </a:r>
                      <a:r>
                        <a:rPr lang="nl-NL" sz="1800" dirty="0">
                          <a:effectLst/>
                        </a:rPr>
                        <a:t> Type </a:t>
                      </a:r>
                      <a:r>
                        <a:rPr lang="nl-NL" sz="1800" dirty="0" err="1">
                          <a:effectLst/>
                        </a:rPr>
                        <a:t>and</a:t>
                      </a:r>
                      <a:r>
                        <a:rPr lang="nl-NL" sz="1800" dirty="0">
                          <a:effectLst/>
                        </a:rPr>
                        <a:t> </a:t>
                      </a:r>
                      <a:r>
                        <a:rPr lang="nl-NL" sz="1800" dirty="0" err="1">
                          <a:effectLst/>
                        </a:rPr>
                        <a:t>size</a:t>
                      </a:r>
                      <a:endParaRPr lang="nl-NL" sz="1800" dirty="0">
                        <a:effectLst/>
                      </a:endParaRPr>
                    </a:p>
                    <a:p>
                      <a:pPr marL="342900" lvl="0" indent="-342900" algn="l">
                        <a:lnSpc>
                          <a:spcPct val="107000"/>
                        </a:lnSpc>
                        <a:buFont typeface="Wingdings" panose="05000000000000000000" pitchFamily="2" charset="2"/>
                        <a:buChar char=""/>
                      </a:pPr>
                      <a:r>
                        <a:rPr lang="nl-NL" sz="1800" dirty="0" err="1">
                          <a:effectLst/>
                        </a:rPr>
                        <a:t>Propulsion</a:t>
                      </a:r>
                      <a:r>
                        <a:rPr lang="nl-NL" sz="1800" dirty="0">
                          <a:effectLst/>
                        </a:rPr>
                        <a:t> </a:t>
                      </a:r>
                    </a:p>
                    <a:p>
                      <a:pPr marL="342900" lvl="0" indent="-342900" algn="l">
                        <a:lnSpc>
                          <a:spcPct val="107000"/>
                        </a:lnSpc>
                        <a:buFont typeface="Wingdings" panose="05000000000000000000" pitchFamily="2" charset="2"/>
                        <a:buChar char=""/>
                      </a:pPr>
                      <a:r>
                        <a:rPr lang="nl-NL" sz="1800" dirty="0" err="1">
                          <a:effectLst/>
                        </a:rPr>
                        <a:t>Shipping</a:t>
                      </a:r>
                      <a:r>
                        <a:rPr lang="nl-NL" sz="1800" dirty="0">
                          <a:effectLst/>
                        </a:rPr>
                        <a:t> </a:t>
                      </a:r>
                      <a:r>
                        <a:rPr lang="nl-NL" sz="1800" dirty="0" err="1">
                          <a:effectLst/>
                        </a:rPr>
                        <a:t>intensity</a:t>
                      </a:r>
                      <a:r>
                        <a:rPr lang="nl-NL" sz="1800" dirty="0">
                          <a:effectLst/>
                        </a:rPr>
                        <a:t> </a:t>
                      </a:r>
                    </a:p>
                    <a:p>
                      <a:pPr marL="342900" lvl="0" indent="-342900" algn="l">
                        <a:lnSpc>
                          <a:spcPct val="107000"/>
                        </a:lnSpc>
                        <a:buFont typeface="Wingdings" panose="05000000000000000000" pitchFamily="2" charset="2"/>
                        <a:buChar char=""/>
                      </a:pPr>
                      <a:r>
                        <a:rPr lang="nl-NL" sz="1800" dirty="0" err="1">
                          <a:effectLst/>
                        </a:rPr>
                        <a:t>Shipping</a:t>
                      </a:r>
                      <a:r>
                        <a:rPr lang="nl-NL" sz="1800" dirty="0">
                          <a:effectLst/>
                        </a:rPr>
                        <a:t> speed</a:t>
                      </a:r>
                    </a:p>
                    <a:p>
                      <a:pPr marL="342900" lvl="0" indent="-342900" algn="l">
                        <a:lnSpc>
                          <a:spcPct val="107000"/>
                        </a:lnSpc>
                        <a:buFont typeface="Wingdings" panose="05000000000000000000" pitchFamily="2" charset="2"/>
                        <a:buChar char=""/>
                      </a:pPr>
                      <a:r>
                        <a:rPr lang="nl-NL" sz="1800" dirty="0" err="1">
                          <a:effectLst/>
                        </a:rPr>
                        <a:t>Spatial</a:t>
                      </a:r>
                      <a:r>
                        <a:rPr lang="nl-NL" sz="1800" dirty="0">
                          <a:effectLst/>
                        </a:rPr>
                        <a:t> </a:t>
                      </a:r>
                      <a:r>
                        <a:rPr lang="nl-NL" sz="1800" dirty="0" err="1">
                          <a:effectLst/>
                        </a:rPr>
                        <a:t>use</a:t>
                      </a:r>
                      <a:r>
                        <a:rPr lang="nl-NL" sz="1800" dirty="0">
                          <a:effectLst/>
                        </a:rPr>
                        <a:t> of </a:t>
                      </a:r>
                      <a:r>
                        <a:rPr lang="nl-NL" sz="1800" dirty="0" err="1">
                          <a:effectLst/>
                        </a:rPr>
                        <a:t>the</a:t>
                      </a:r>
                      <a:r>
                        <a:rPr lang="nl-NL" sz="1800" dirty="0">
                          <a:effectLst/>
                        </a:rPr>
                        <a:t> </a:t>
                      </a:r>
                      <a:r>
                        <a:rPr lang="nl-NL" sz="1800" dirty="0" err="1">
                          <a:effectLst/>
                        </a:rPr>
                        <a:t>river</a:t>
                      </a:r>
                      <a:r>
                        <a:rPr lang="nl-NL" sz="1800" dirty="0">
                          <a:effectLst/>
                        </a:rPr>
                        <a:t>  </a:t>
                      </a:r>
                    </a:p>
                    <a:p>
                      <a:pPr marL="742950" lvl="1" indent="-285750" algn="l">
                        <a:lnSpc>
                          <a:spcPct val="107000"/>
                        </a:lnSpc>
                        <a:buFont typeface="Courier New" panose="02070309020205020404" pitchFamily="49" charset="0"/>
                        <a:buChar char="o"/>
                      </a:pPr>
                      <a:r>
                        <a:rPr lang="nl-NL" sz="1800" dirty="0" err="1">
                          <a:effectLst/>
                        </a:rPr>
                        <a:t>Shipping</a:t>
                      </a:r>
                      <a:r>
                        <a:rPr lang="nl-NL" sz="1800" dirty="0">
                          <a:effectLst/>
                        </a:rPr>
                        <a:t> </a:t>
                      </a:r>
                      <a:r>
                        <a:rPr lang="nl-NL" sz="1800" dirty="0" err="1">
                          <a:effectLst/>
                        </a:rPr>
                        <a:t>depth</a:t>
                      </a:r>
                      <a:r>
                        <a:rPr lang="nl-NL" sz="1800" dirty="0">
                          <a:effectLst/>
                        </a:rPr>
                        <a:t>  </a:t>
                      </a:r>
                    </a:p>
                    <a:p>
                      <a:pPr marL="742950" lvl="1" indent="-285750" algn="l">
                        <a:lnSpc>
                          <a:spcPct val="107000"/>
                        </a:lnSpc>
                        <a:buFont typeface="Courier New" panose="02070309020205020404" pitchFamily="49" charset="0"/>
                        <a:buChar char="o"/>
                      </a:pPr>
                      <a:r>
                        <a:rPr lang="nl-NL" sz="1800" dirty="0" err="1">
                          <a:effectLst/>
                        </a:rPr>
                        <a:t>Shipping</a:t>
                      </a:r>
                      <a:r>
                        <a:rPr lang="nl-NL" sz="1800" dirty="0">
                          <a:effectLst/>
                        </a:rPr>
                        <a:t> </a:t>
                      </a:r>
                      <a:r>
                        <a:rPr lang="nl-NL" sz="1800" dirty="0" err="1">
                          <a:effectLst/>
                        </a:rPr>
                        <a:t>direction</a:t>
                      </a:r>
                      <a:r>
                        <a:rPr lang="nl-NL" sz="1800" dirty="0">
                          <a:effectLst/>
                        </a:rPr>
                        <a:t>  </a:t>
                      </a:r>
                    </a:p>
                    <a:p>
                      <a:pPr marL="742950" lvl="1" indent="-285750" algn="l">
                        <a:lnSpc>
                          <a:spcPct val="107000"/>
                        </a:lnSpc>
                        <a:buFont typeface="Courier New" panose="02070309020205020404" pitchFamily="49" charset="0"/>
                        <a:buChar char="o"/>
                      </a:pPr>
                      <a:r>
                        <a:rPr lang="nl-NL" sz="1800" dirty="0" err="1">
                          <a:effectLst/>
                        </a:rPr>
                        <a:t>Position</a:t>
                      </a:r>
                      <a:r>
                        <a:rPr lang="nl-NL" sz="1800" dirty="0">
                          <a:effectLst/>
                        </a:rPr>
                        <a:t> in </a:t>
                      </a:r>
                      <a:r>
                        <a:rPr lang="nl-NL" sz="1800" dirty="0" err="1">
                          <a:effectLst/>
                        </a:rPr>
                        <a:t>the</a:t>
                      </a:r>
                      <a:r>
                        <a:rPr lang="nl-NL" sz="1800" dirty="0">
                          <a:effectLst/>
                        </a:rPr>
                        <a:t> </a:t>
                      </a:r>
                      <a:r>
                        <a:rPr lang="nl-NL" sz="1800" dirty="0" err="1">
                          <a:effectLst/>
                        </a:rPr>
                        <a:t>river</a:t>
                      </a:r>
                      <a:endParaRPr lang="nl-NL" sz="1800" dirty="0">
                        <a:solidFill>
                          <a:srgbClr val="282828"/>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l">
                        <a:lnSpc>
                          <a:spcPct val="107000"/>
                        </a:lnSpc>
                        <a:buFont typeface="Wingdings" panose="05000000000000000000" pitchFamily="2" charset="2"/>
                        <a:buChar char=""/>
                      </a:pPr>
                      <a:r>
                        <a:rPr lang="nl-NL" sz="1800" dirty="0" err="1">
                          <a:effectLst/>
                        </a:rPr>
                        <a:t>Periodic</a:t>
                      </a:r>
                      <a:r>
                        <a:rPr lang="nl-NL" sz="1800" dirty="0">
                          <a:effectLst/>
                        </a:rPr>
                        <a:t> </a:t>
                      </a:r>
                      <a:r>
                        <a:rPr lang="nl-NL" sz="1800" dirty="0" err="1">
                          <a:effectLst/>
                        </a:rPr>
                        <a:t>activity</a:t>
                      </a:r>
                      <a:endParaRPr lang="nl-NL" sz="1800" dirty="0">
                        <a:effectLst/>
                      </a:endParaRPr>
                    </a:p>
                    <a:p>
                      <a:pPr marL="742950" lvl="1" indent="-285750" algn="l">
                        <a:lnSpc>
                          <a:spcPct val="107000"/>
                        </a:lnSpc>
                        <a:buFont typeface="Courier New" panose="02070309020205020404" pitchFamily="49" charset="0"/>
                        <a:buChar char="o"/>
                      </a:pPr>
                      <a:r>
                        <a:rPr lang="nl-NL" sz="1800" dirty="0">
                          <a:effectLst/>
                        </a:rPr>
                        <a:t>Day </a:t>
                      </a:r>
                      <a:r>
                        <a:rPr lang="nl-NL" sz="1800" dirty="0" err="1">
                          <a:effectLst/>
                        </a:rPr>
                        <a:t>and</a:t>
                      </a:r>
                      <a:r>
                        <a:rPr lang="nl-NL" sz="1800" dirty="0">
                          <a:effectLst/>
                        </a:rPr>
                        <a:t> </a:t>
                      </a:r>
                      <a:r>
                        <a:rPr lang="nl-NL" sz="1800" dirty="0" err="1">
                          <a:effectLst/>
                        </a:rPr>
                        <a:t>night</a:t>
                      </a:r>
                      <a:r>
                        <a:rPr lang="nl-NL" sz="1800" dirty="0">
                          <a:effectLst/>
                        </a:rPr>
                        <a:t> </a:t>
                      </a:r>
                      <a:r>
                        <a:rPr lang="nl-NL" sz="1800" dirty="0" err="1">
                          <a:effectLst/>
                        </a:rPr>
                        <a:t>activity</a:t>
                      </a:r>
                      <a:endParaRPr lang="nl-NL" sz="1800" dirty="0">
                        <a:effectLst/>
                      </a:endParaRPr>
                    </a:p>
                    <a:p>
                      <a:pPr marL="742950" lvl="1" indent="-285750" algn="l">
                        <a:lnSpc>
                          <a:spcPct val="107000"/>
                        </a:lnSpc>
                        <a:buFont typeface="Courier New" panose="02070309020205020404" pitchFamily="49" charset="0"/>
                        <a:buChar char="o"/>
                      </a:pPr>
                      <a:r>
                        <a:rPr lang="nl-NL" sz="1800" dirty="0" err="1">
                          <a:effectLst/>
                        </a:rPr>
                        <a:t>Seasonal</a:t>
                      </a:r>
                      <a:r>
                        <a:rPr lang="nl-NL" sz="1800" dirty="0">
                          <a:effectLst/>
                        </a:rPr>
                        <a:t> </a:t>
                      </a:r>
                      <a:r>
                        <a:rPr lang="nl-NL" sz="1800" dirty="0" err="1">
                          <a:effectLst/>
                        </a:rPr>
                        <a:t>activity</a:t>
                      </a:r>
                      <a:endParaRPr lang="nl-NL" sz="1800" dirty="0">
                        <a:effectLst/>
                      </a:endParaRPr>
                    </a:p>
                    <a:p>
                      <a:pPr marL="742950" lvl="1" indent="-285750" algn="l">
                        <a:lnSpc>
                          <a:spcPct val="107000"/>
                        </a:lnSpc>
                        <a:buFont typeface="Courier New" panose="02070309020205020404" pitchFamily="49" charset="0"/>
                        <a:buChar char="o"/>
                      </a:pPr>
                      <a:r>
                        <a:rPr lang="nl-NL" sz="1800" dirty="0">
                          <a:effectLst/>
                        </a:rPr>
                        <a:t>Life stage </a:t>
                      </a:r>
                      <a:r>
                        <a:rPr lang="nl-NL" sz="1800" dirty="0" err="1">
                          <a:effectLst/>
                        </a:rPr>
                        <a:t>activity</a:t>
                      </a:r>
                      <a:endParaRPr lang="nl-NL" sz="1800" dirty="0">
                        <a:effectLst/>
                      </a:endParaRPr>
                    </a:p>
                    <a:p>
                      <a:pPr marL="342900" lvl="0" indent="-342900" algn="l">
                        <a:lnSpc>
                          <a:spcPct val="107000"/>
                        </a:lnSpc>
                        <a:buFont typeface="Wingdings" panose="05000000000000000000" pitchFamily="2" charset="2"/>
                        <a:buChar char=""/>
                      </a:pPr>
                      <a:r>
                        <a:rPr lang="nl-NL" sz="1800" dirty="0" err="1">
                          <a:effectLst/>
                        </a:rPr>
                        <a:t>Reaction</a:t>
                      </a:r>
                      <a:r>
                        <a:rPr lang="nl-NL" sz="1800" dirty="0">
                          <a:effectLst/>
                        </a:rPr>
                        <a:t> time </a:t>
                      </a:r>
                      <a:r>
                        <a:rPr lang="nl-NL" sz="1800" dirty="0" err="1">
                          <a:effectLst/>
                        </a:rPr>
                        <a:t>and</a:t>
                      </a:r>
                      <a:r>
                        <a:rPr lang="nl-NL" sz="1800" dirty="0">
                          <a:effectLst/>
                        </a:rPr>
                        <a:t> </a:t>
                      </a:r>
                      <a:r>
                        <a:rPr lang="nl-NL" sz="1800" dirty="0" err="1">
                          <a:effectLst/>
                        </a:rPr>
                        <a:t>swimming</a:t>
                      </a:r>
                      <a:r>
                        <a:rPr lang="nl-NL" sz="1800" dirty="0">
                          <a:effectLst/>
                        </a:rPr>
                        <a:t> speed</a:t>
                      </a:r>
                    </a:p>
                    <a:p>
                      <a:pPr marL="342900" lvl="0" indent="-342900" algn="l">
                        <a:lnSpc>
                          <a:spcPct val="107000"/>
                        </a:lnSpc>
                        <a:buFont typeface="Wingdings" panose="05000000000000000000" pitchFamily="2" charset="2"/>
                        <a:buChar char=""/>
                      </a:pPr>
                      <a:r>
                        <a:rPr lang="nl-NL" sz="1800" dirty="0" err="1">
                          <a:effectLst/>
                        </a:rPr>
                        <a:t>Spatial</a:t>
                      </a:r>
                      <a:r>
                        <a:rPr lang="nl-NL" sz="1800" dirty="0">
                          <a:effectLst/>
                        </a:rPr>
                        <a:t> </a:t>
                      </a:r>
                      <a:r>
                        <a:rPr lang="nl-NL" sz="1800" dirty="0" err="1">
                          <a:effectLst/>
                        </a:rPr>
                        <a:t>use</a:t>
                      </a:r>
                      <a:r>
                        <a:rPr lang="nl-NL" sz="1800" dirty="0">
                          <a:effectLst/>
                        </a:rPr>
                        <a:t> of </a:t>
                      </a:r>
                      <a:r>
                        <a:rPr lang="nl-NL" sz="1800" dirty="0" err="1">
                          <a:effectLst/>
                        </a:rPr>
                        <a:t>the</a:t>
                      </a:r>
                      <a:r>
                        <a:rPr lang="nl-NL" sz="1800" dirty="0">
                          <a:effectLst/>
                        </a:rPr>
                        <a:t> </a:t>
                      </a:r>
                      <a:r>
                        <a:rPr lang="nl-NL" sz="1800" dirty="0" err="1">
                          <a:effectLst/>
                        </a:rPr>
                        <a:t>river</a:t>
                      </a:r>
                      <a:endParaRPr lang="nl-NL" sz="1800" dirty="0">
                        <a:effectLst/>
                      </a:endParaRPr>
                    </a:p>
                    <a:p>
                      <a:pPr marL="742950" lvl="1" indent="-285750" algn="l">
                        <a:lnSpc>
                          <a:spcPct val="107000"/>
                        </a:lnSpc>
                        <a:buFont typeface="Courier New" panose="02070309020205020404" pitchFamily="49" charset="0"/>
                        <a:buChar char="o"/>
                      </a:pPr>
                      <a:r>
                        <a:rPr lang="nl-NL" sz="1800" dirty="0">
                          <a:effectLst/>
                        </a:rPr>
                        <a:t>Habitat </a:t>
                      </a:r>
                      <a:r>
                        <a:rPr lang="nl-NL" sz="1800" dirty="0" err="1">
                          <a:effectLst/>
                        </a:rPr>
                        <a:t>use</a:t>
                      </a:r>
                      <a:r>
                        <a:rPr lang="nl-NL" sz="1800" dirty="0">
                          <a:effectLst/>
                        </a:rPr>
                        <a:t> </a:t>
                      </a:r>
                    </a:p>
                    <a:p>
                      <a:pPr marL="742950" lvl="1" indent="-285750" algn="l">
                        <a:lnSpc>
                          <a:spcPct val="107000"/>
                        </a:lnSpc>
                        <a:buFont typeface="Courier New" panose="02070309020205020404" pitchFamily="49" charset="0"/>
                        <a:buChar char="o"/>
                      </a:pPr>
                      <a:r>
                        <a:rPr lang="nl-NL" sz="1800" dirty="0">
                          <a:effectLst/>
                        </a:rPr>
                        <a:t>Migration routes </a:t>
                      </a:r>
                    </a:p>
                    <a:p>
                      <a:pPr algn="l">
                        <a:lnSpc>
                          <a:spcPct val="107000"/>
                        </a:lnSpc>
                      </a:pPr>
                      <a:r>
                        <a:rPr lang="nl-NL" sz="1800" dirty="0">
                          <a:effectLst/>
                        </a:rPr>
                        <a:t> </a:t>
                      </a:r>
                      <a:endParaRPr lang="nl-NL" sz="1800" dirty="0">
                        <a:solidFill>
                          <a:srgbClr val="282828"/>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740772725"/>
                  </a:ext>
                </a:extLst>
              </a:tr>
            </a:tbl>
          </a:graphicData>
        </a:graphic>
      </p:graphicFrame>
    </p:spTree>
    <p:extLst>
      <p:ext uri="{BB962C8B-B14F-4D97-AF65-F5344CB8AC3E}">
        <p14:creationId xmlns:p14="http://schemas.microsoft.com/office/powerpoint/2010/main" val="357071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gras, buiten, water, rivier&#10;&#10;Automatisch gegenereerde beschrijving">
            <a:extLst>
              <a:ext uri="{FF2B5EF4-FFF2-40B4-BE49-F238E27FC236}">
                <a16:creationId xmlns:a16="http://schemas.microsoft.com/office/drawing/2014/main" id="{497222C8-13FA-4AC5-AEC2-2FE7C2E4469F}"/>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439650" cy="8001000"/>
          </a:xfrm>
          <a:prstGeom prst="rect">
            <a:avLst/>
          </a:prstGeom>
        </p:spPr>
      </p:pic>
      <p:sp>
        <p:nvSpPr>
          <p:cNvPr id="9" name="Text Placeholder 1">
            <a:extLst>
              <a:ext uri="{FF2B5EF4-FFF2-40B4-BE49-F238E27FC236}">
                <a16:creationId xmlns:a16="http://schemas.microsoft.com/office/drawing/2014/main" id="{BCCC9D6A-2C17-49FA-91AD-D3E9A594B9DA}"/>
              </a:ext>
            </a:extLst>
          </p:cNvPr>
          <p:cNvSpPr>
            <a:spLocks noGrp="1"/>
          </p:cNvSpPr>
          <p:nvPr>
            <p:ph type="body" sz="quarter" idx="10"/>
          </p:nvPr>
        </p:nvSpPr>
        <p:spPr>
          <a:xfrm>
            <a:off x="718279" y="555739"/>
            <a:ext cx="10456862" cy="1042988"/>
          </a:xfrm>
        </p:spPr>
        <p:txBody>
          <a:bodyPr>
            <a:normAutofit/>
          </a:bodyPr>
          <a:lstStyle/>
          <a:p>
            <a:pPr algn="ctr"/>
            <a:r>
              <a:rPr lang="en-US" sz="3600" cap="all" dirty="0"/>
              <a:t>THE RHINE FLEET</a:t>
            </a:r>
            <a:endParaRPr lang="nl-NL" sz="3600" cap="all" dirty="0">
              <a:latin typeface="Gill Sans MT" panose="020B0502020104020203" pitchFamily="34" charset="0"/>
            </a:endParaRPr>
          </a:p>
        </p:txBody>
      </p:sp>
    </p:spTree>
    <p:extLst>
      <p:ext uri="{BB962C8B-B14F-4D97-AF65-F5344CB8AC3E}">
        <p14:creationId xmlns:p14="http://schemas.microsoft.com/office/powerpoint/2010/main" val="160334608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KB_Powerpoint template_V4" id="{67A9370C-84BF-114B-8F55-D1A8006E42EE}" vid="{C2E0B6D0-E299-A644-973D-21874F96CF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D86FEFAF0607448C51495521E0D57D" ma:contentTypeVersion="12" ma:contentTypeDescription="Een nieuw document maken." ma:contentTypeScope="" ma:versionID="250a4ae827e3c7e81750deb8bc423adf">
  <xsd:schema xmlns:xsd="http://www.w3.org/2001/XMLSchema" xmlns:xs="http://www.w3.org/2001/XMLSchema" xmlns:p="http://schemas.microsoft.com/office/2006/metadata/properties" xmlns:ns2="fc86bb77-584b-4984-af70-30a45eb47b14" xmlns:ns3="6c01b758-c2eb-4021-a43c-0bf76084f3c0" targetNamespace="http://schemas.microsoft.com/office/2006/metadata/properties" ma:root="true" ma:fieldsID="f2c40d7b925a6efd4b59ba2fc9b0d256" ns2:_="" ns3:_="">
    <xsd:import namespace="fc86bb77-584b-4984-af70-30a45eb47b14"/>
    <xsd:import namespace="6c01b758-c2eb-4021-a43c-0bf76084f3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6bb77-584b-4984-af70-30a45eb47b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01b758-c2eb-4021-a43c-0bf76084f3c0"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6BA5A3-C784-4204-9549-7B25E17D4A5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B4E1D80-2543-423A-93A2-3D0C8C591415}">
  <ds:schemaRefs>
    <ds:schemaRef ds:uri="http://schemas.microsoft.com/sharepoint/v3/contenttype/forms"/>
  </ds:schemaRefs>
</ds:datastoreItem>
</file>

<file path=customXml/itemProps3.xml><?xml version="1.0" encoding="utf-8"?>
<ds:datastoreItem xmlns:ds="http://schemas.openxmlformats.org/officeDocument/2006/customXml" ds:itemID="{D9928211-F2E2-42F7-905D-6AB28B5221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86bb77-584b-4984-af70-30a45eb47b14"/>
    <ds:schemaRef ds:uri="6c01b758-c2eb-4021-a43c-0bf76084f3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ATKB_Powerpoint template</Template>
  <TotalTime>924</TotalTime>
  <Words>1126</Words>
  <Application>Microsoft Office PowerPoint</Application>
  <PresentationFormat>Breedbeeld</PresentationFormat>
  <Paragraphs>152</Paragraphs>
  <Slides>29</Slides>
  <Notes>15</Notes>
  <HiddenSlides>0</HiddenSlides>
  <MMClips>0</MMClips>
  <ScaleCrop>false</ScaleCrop>
  <HeadingPairs>
    <vt:vector size="4" baseType="variant">
      <vt:variant>
        <vt:lpstr>Thema</vt:lpstr>
      </vt:variant>
      <vt:variant>
        <vt:i4>1</vt:i4>
      </vt:variant>
      <vt:variant>
        <vt:lpstr>Diatitels</vt:lpstr>
      </vt:variant>
      <vt:variant>
        <vt:i4>29</vt:i4>
      </vt:variant>
    </vt:vector>
  </HeadingPairs>
  <TitlesOfParts>
    <vt:vector size="30"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Petra van Es (ATKB)</dc:creator>
  <cp:lastModifiedBy>Max van de Ven (ATKB)</cp:lastModifiedBy>
  <cp:revision>81</cp:revision>
  <dcterms:created xsi:type="dcterms:W3CDTF">2020-06-18T14:56:34Z</dcterms:created>
  <dcterms:modified xsi:type="dcterms:W3CDTF">2021-04-15T12:35:56Z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0x01010077D86FEFAF0607448C51495521E0D57D</vt:lpwstr>
  </property>
</Properties>
</file>