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1" r:id="rId2"/>
  </p:sldMasterIdLst>
  <p:notesMasterIdLst>
    <p:notesMasterId r:id="rId16"/>
  </p:notesMasterIdLst>
  <p:handoutMasterIdLst>
    <p:handoutMasterId r:id="rId17"/>
  </p:handoutMasterIdLst>
  <p:sldIdLst>
    <p:sldId id="256" r:id="rId3"/>
    <p:sldId id="266" r:id="rId4"/>
    <p:sldId id="268" r:id="rId5"/>
    <p:sldId id="270" r:id="rId6"/>
    <p:sldId id="267" r:id="rId7"/>
    <p:sldId id="271" r:id="rId8"/>
    <p:sldId id="283" r:id="rId9"/>
    <p:sldId id="284" r:id="rId10"/>
    <p:sldId id="282" r:id="rId11"/>
    <p:sldId id="280" r:id="rId12"/>
    <p:sldId id="273" r:id="rId13"/>
    <p:sldId id="274" r:id="rId14"/>
    <p:sldId id="275"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1">
          <p15:clr>
            <a:srgbClr val="A4A3A4"/>
          </p15:clr>
        </p15:guide>
        <p15:guide id="2" pos="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995"/>
    <a:srgbClr val="8E8CBB"/>
    <a:srgbClr val="2D3880"/>
    <a:srgbClr val="F9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05" autoAdjust="0"/>
  </p:normalViewPr>
  <p:slideViewPr>
    <p:cSldViewPr>
      <p:cViewPr varScale="1">
        <p:scale>
          <a:sx n="115" d="100"/>
          <a:sy n="115" d="100"/>
        </p:scale>
        <p:origin x="1362" y="114"/>
      </p:cViewPr>
      <p:guideLst>
        <p:guide orient="horz" pos="891"/>
        <p:guide pos="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FD8B5F-CA8C-BA4A-AFB7-FBDBE7BE34B2}" type="datetimeFigureOut">
              <a:rPr lang="nl-NL" smtClean="0"/>
              <a:t>4-3-2021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312666-6535-024D-9A66-BA343377B38B}" type="slidenum">
              <a:rPr lang="nl-NL" smtClean="0"/>
              <a:t>‹nr.›</a:t>
            </a:fld>
            <a:endParaRPr lang="nl-NL"/>
          </a:p>
        </p:txBody>
      </p:sp>
    </p:spTree>
    <p:extLst>
      <p:ext uri="{BB962C8B-B14F-4D97-AF65-F5344CB8AC3E}">
        <p14:creationId xmlns:p14="http://schemas.microsoft.com/office/powerpoint/2010/main" val="24954397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44D0C-221B-4A47-ADEB-E2D741726B2B}" type="datetimeFigureOut">
              <a:rPr lang="nl-NL" smtClean="0"/>
              <a:pPr/>
              <a:t>4-3-2021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F434A-0274-4565-BCAD-3FCE1E111F67}" type="slidenum">
              <a:rPr lang="nl-NL" smtClean="0"/>
              <a:pPr/>
              <a:t>‹nr.›</a:t>
            </a:fld>
            <a:endParaRPr lang="nl-NL"/>
          </a:p>
        </p:txBody>
      </p:sp>
    </p:spTree>
    <p:extLst>
      <p:ext uri="{BB962C8B-B14F-4D97-AF65-F5344CB8AC3E}">
        <p14:creationId xmlns:p14="http://schemas.microsoft.com/office/powerpoint/2010/main" val="39923373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VON tekst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259012" y="476671"/>
            <a:ext cx="7884988" cy="576065"/>
          </a:xfrm>
          <a:prstGeom prst="rect">
            <a:avLst/>
          </a:prstGeom>
        </p:spPr>
        <p:txBody>
          <a:bodyPr/>
          <a:lstStyle>
            <a:lvl1pPr>
              <a:defRPr>
                <a:solidFill>
                  <a:schemeClr val="bg1"/>
                </a:solidFill>
                <a:latin typeface="Arial"/>
              </a:defRPr>
            </a:lvl1pPr>
          </a:lstStyle>
          <a:p>
            <a:r>
              <a:rPr lang="nl-NL" dirty="0" smtClean="0"/>
              <a:t>Titel intypen</a:t>
            </a:r>
            <a:endParaRPr lang="nl-NL" dirty="0"/>
          </a:p>
        </p:txBody>
      </p:sp>
      <p:sp>
        <p:nvSpPr>
          <p:cNvPr id="5" name="Tijdelijke aanduiding voor tekst 4"/>
          <p:cNvSpPr>
            <a:spLocks noGrp="1"/>
          </p:cNvSpPr>
          <p:nvPr>
            <p:ph type="body" sz="quarter" idx="10" hasCustomPrompt="1"/>
          </p:nvPr>
        </p:nvSpPr>
        <p:spPr>
          <a:xfrm>
            <a:off x="1259632" y="1340768"/>
            <a:ext cx="7272808" cy="4392488"/>
          </a:xfrm>
          <a:prstGeom prst="rect">
            <a:avLst/>
          </a:prstGeom>
        </p:spPr>
        <p:txBody>
          <a:bodyPr/>
          <a:lstStyle>
            <a:lvl1pPr>
              <a:lnSpc>
                <a:spcPct val="100000"/>
              </a:lnSpc>
              <a:spcBef>
                <a:spcPts val="0"/>
              </a:spcBef>
              <a:spcAft>
                <a:spcPts val="1200"/>
              </a:spcAft>
              <a:defRPr sz="1800">
                <a:solidFill>
                  <a:srgbClr val="2D3880"/>
                </a:solidFill>
                <a:latin typeface="Arial"/>
              </a:defRPr>
            </a:lvl1pPr>
            <a:lvl2pPr>
              <a:lnSpc>
                <a:spcPct val="100000"/>
              </a:lnSpc>
              <a:spcBef>
                <a:spcPts val="0"/>
              </a:spcBef>
              <a:spcAft>
                <a:spcPts val="1200"/>
              </a:spcAft>
              <a:defRPr sz="1800" baseline="0">
                <a:solidFill>
                  <a:srgbClr val="2D3880"/>
                </a:solidFill>
                <a:latin typeface="Arial"/>
              </a:defRPr>
            </a:lvl2pPr>
          </a:lstStyle>
          <a:p>
            <a:pPr lvl="0"/>
            <a:r>
              <a:rPr lang="nl-NL" dirty="0" smtClean="0"/>
              <a:t>Hier tekst typen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VON afbeeldings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259012" y="476671"/>
            <a:ext cx="7884988" cy="576065"/>
          </a:xfrm>
          <a:prstGeom prst="rect">
            <a:avLst/>
          </a:prstGeom>
        </p:spPr>
        <p:txBody>
          <a:bodyPr/>
          <a:lstStyle>
            <a:lvl1pPr>
              <a:defRPr>
                <a:solidFill>
                  <a:schemeClr val="bg1"/>
                </a:solidFill>
                <a:latin typeface="Arial"/>
              </a:defRPr>
            </a:lvl1pPr>
          </a:lstStyle>
          <a:p>
            <a:r>
              <a:rPr lang="nl-NL" dirty="0" smtClean="0"/>
              <a:t>Titel intypen</a:t>
            </a:r>
            <a:endParaRPr lang="nl-NL" dirty="0"/>
          </a:p>
        </p:txBody>
      </p:sp>
      <p:sp>
        <p:nvSpPr>
          <p:cNvPr id="6" name="Tijdelijke aanduiding voor afbeelding 5"/>
          <p:cNvSpPr>
            <a:spLocks noGrp="1"/>
          </p:cNvSpPr>
          <p:nvPr>
            <p:ph type="pic" sz="quarter" idx="10" hasCustomPrompt="1"/>
          </p:nvPr>
        </p:nvSpPr>
        <p:spPr>
          <a:xfrm>
            <a:off x="1331640" y="1412875"/>
            <a:ext cx="6984776" cy="42483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Wingdings" pitchFamily="2" charset="2"/>
              <a:buNone/>
              <a:tabLst/>
              <a:defRPr sz="1800" baseline="0">
                <a:solidFill>
                  <a:srgbClr val="2D3880"/>
                </a:solidFill>
                <a:latin typeface="Arial"/>
              </a:defRPr>
            </a:lvl1pPr>
          </a:lstStyle>
          <a:p>
            <a:r>
              <a:rPr lang="nl-NL" dirty="0" smtClean="0"/>
              <a:t>Afbeelding en grafiek uitlijnen op titel, aan rechterkant niet voorbij gele balk. Importeren met behulp van afbeeldingsindeling zodat de indeling meteen klopt. Bestandsgrootte door afbeeldingen is te beperken door willekeurige afbeelding aan te klikken, dan naar Opmaak &gt; Afbeeldingen comprimeren &gt; OK</a:t>
            </a:r>
          </a:p>
          <a:p>
            <a:endParaRPr lang="nl-NL" dirty="0" smtClean="0"/>
          </a:p>
          <a:p>
            <a:r>
              <a:rPr lang="nl-NL" dirty="0" smtClean="0"/>
              <a:t> </a:t>
            </a:r>
            <a:endParaRPr lang="nl-NL" dirty="0"/>
          </a:p>
        </p:txBody>
      </p:sp>
    </p:spTree>
    <p:extLst>
      <p:ext uri="{BB962C8B-B14F-4D97-AF65-F5344CB8AC3E}">
        <p14:creationId xmlns:p14="http://schemas.microsoft.com/office/powerpoint/2010/main" val="3002221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VON voorpagin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267744" y="1340768"/>
            <a:ext cx="6823298" cy="576064"/>
          </a:xfrm>
          <a:prstGeom prst="rect">
            <a:avLst/>
          </a:prstGeom>
        </p:spPr>
        <p:txBody>
          <a:bodyPr/>
          <a:lstStyle>
            <a:lvl1pPr algn="l">
              <a:defRPr sz="2800" b="1">
                <a:solidFill>
                  <a:srgbClr val="2D3880"/>
                </a:solidFill>
                <a:latin typeface="Arial"/>
              </a:defRPr>
            </a:lvl1pPr>
          </a:lstStyle>
          <a:p>
            <a:r>
              <a:rPr lang="nl-NL" dirty="0" smtClean="0"/>
              <a:t>Hoofdtitel intypen</a:t>
            </a:r>
            <a:endParaRPr lang="nl-NL" dirty="0"/>
          </a:p>
        </p:txBody>
      </p:sp>
      <p:sp>
        <p:nvSpPr>
          <p:cNvPr id="3" name="Ondertitel 2"/>
          <p:cNvSpPr>
            <a:spLocks noGrp="1"/>
          </p:cNvSpPr>
          <p:nvPr>
            <p:ph type="subTitle" idx="1" hasCustomPrompt="1"/>
          </p:nvPr>
        </p:nvSpPr>
        <p:spPr>
          <a:xfrm>
            <a:off x="2267744" y="1942232"/>
            <a:ext cx="6810598" cy="359519"/>
          </a:xfrm>
          <a:prstGeom prst="rect">
            <a:avLst/>
          </a:prstGeom>
        </p:spPr>
        <p:txBody>
          <a:bodyPr/>
          <a:lstStyle>
            <a:lvl1pPr marL="0" indent="0" algn="l">
              <a:buNone/>
              <a:defRPr sz="1800" b="1">
                <a:solidFill>
                  <a:srgbClr val="F9B00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 intypen</a:t>
            </a:r>
            <a:endParaRPr lang="nl-NL" dirty="0"/>
          </a:p>
        </p:txBody>
      </p:sp>
      <p:sp>
        <p:nvSpPr>
          <p:cNvPr id="9" name="Tijdelijke aanduiding voor tekst 8"/>
          <p:cNvSpPr>
            <a:spLocks noGrp="1"/>
          </p:cNvSpPr>
          <p:nvPr>
            <p:ph type="body" sz="quarter" idx="13" hasCustomPrompt="1"/>
          </p:nvPr>
        </p:nvSpPr>
        <p:spPr>
          <a:xfrm>
            <a:off x="2267744" y="2924944"/>
            <a:ext cx="6804248" cy="360040"/>
          </a:xfrm>
          <a:prstGeom prst="rect">
            <a:avLst/>
          </a:prstGeom>
        </p:spPr>
        <p:txBody>
          <a:bodyPr/>
          <a:lstStyle>
            <a:lvl1pPr>
              <a:buNone/>
              <a:defRPr sz="1800">
                <a:solidFill>
                  <a:srgbClr val="8E8CBB"/>
                </a:solidFill>
                <a:latin typeface="Arial"/>
              </a:defRPr>
            </a:lvl1pPr>
          </a:lstStyle>
          <a:p>
            <a:pPr lvl="0"/>
            <a:r>
              <a:rPr lang="nl-NL" dirty="0" smtClean="0"/>
              <a:t>Voornaam Achternaam</a:t>
            </a:r>
          </a:p>
        </p:txBody>
      </p:sp>
      <p:sp>
        <p:nvSpPr>
          <p:cNvPr id="11" name="Tijdelijke aanduiding voor tekst 10"/>
          <p:cNvSpPr>
            <a:spLocks noGrp="1"/>
          </p:cNvSpPr>
          <p:nvPr>
            <p:ph type="body" sz="quarter" idx="14" hasCustomPrompt="1"/>
          </p:nvPr>
        </p:nvSpPr>
        <p:spPr>
          <a:xfrm>
            <a:off x="2267744" y="3212976"/>
            <a:ext cx="6797898" cy="360040"/>
          </a:xfrm>
          <a:prstGeom prst="rect">
            <a:avLst/>
          </a:prstGeom>
        </p:spPr>
        <p:txBody>
          <a:bodyPr/>
          <a:lstStyle>
            <a:lvl1pPr>
              <a:buNone/>
              <a:defRPr sz="1800" baseline="0">
                <a:solidFill>
                  <a:srgbClr val="8E8CBB"/>
                </a:solidFill>
                <a:latin typeface="Arial"/>
              </a:defRPr>
            </a:lvl1pPr>
            <a:lvl2pPr>
              <a:defRPr sz="1800">
                <a:latin typeface="Minion pro"/>
              </a:defRPr>
            </a:lvl2pPr>
            <a:lvl3pPr>
              <a:defRPr sz="1800">
                <a:latin typeface="Minion pro"/>
              </a:defRPr>
            </a:lvl3pPr>
            <a:lvl4pPr>
              <a:defRPr sz="1800">
                <a:latin typeface="Minion pro"/>
              </a:defRPr>
            </a:lvl4pPr>
            <a:lvl5pPr>
              <a:defRPr sz="1800">
                <a:latin typeface="Minion pro"/>
              </a:defRPr>
            </a:lvl5pPr>
          </a:lstStyle>
          <a:p>
            <a:pPr lvl="0"/>
            <a:r>
              <a:rPr lang="nl-NL" dirty="0" smtClean="0"/>
              <a:t>Plaatsnaam, DD maand JJJJ</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084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Minion pro"/>
          <a:ea typeface="+mj-ea"/>
          <a:cs typeface="+mj-cs"/>
        </a:defRPr>
      </a:lvl1pPr>
    </p:titleStyle>
    <p:bodyStyle>
      <a:lvl1pPr marL="342900" indent="-342900" algn="l" defTabSz="914400" rtl="0" eaLnBrk="1" latinLnBrk="0" hangingPunct="1">
        <a:spcBef>
          <a:spcPct val="20000"/>
        </a:spcBef>
        <a:buFont typeface="Wingdings" pitchFamily="2" charset="2"/>
        <a:buChar char="§"/>
        <a:defRPr sz="2000" kern="1200">
          <a:solidFill>
            <a:schemeClr val="tx1"/>
          </a:solidFill>
          <a:latin typeface="Minion pro"/>
          <a:ea typeface="+mn-ea"/>
          <a:cs typeface="+mn-cs"/>
        </a:defRPr>
      </a:lvl1pPr>
      <a:lvl2pPr marL="742950" indent="-285750" algn="l" defTabSz="914400" rtl="0" eaLnBrk="1" latinLnBrk="0" hangingPunct="1">
        <a:spcBef>
          <a:spcPct val="20000"/>
        </a:spcBef>
        <a:buSzPct val="75000"/>
        <a:buFont typeface="Arial" pitchFamily="34" charset="0"/>
        <a:buChar char="•"/>
        <a:defRPr sz="2000" kern="1200">
          <a:solidFill>
            <a:schemeClr val="tx1"/>
          </a:solidFill>
          <a:latin typeface="Minion pro"/>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924560" y="782320"/>
            <a:ext cx="184666" cy="369332"/>
          </a:xfrm>
          <a:prstGeom prst="rect">
            <a:avLst/>
          </a:prstGeom>
          <a:noFill/>
        </p:spPr>
        <p:txBody>
          <a:bodyPr wrap="none" rtlCol="0">
            <a:spAutoFit/>
          </a:bodyPr>
          <a:lstStyle/>
          <a:p>
            <a:endParaRPr lang="nl-NL"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Knakaal@ravon.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oi.org/10.17895/ices.pub.554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echthoek 4"/>
          <p:cNvSpPr/>
          <p:nvPr/>
        </p:nvSpPr>
        <p:spPr>
          <a:xfrm>
            <a:off x="4000" y="5733256"/>
            <a:ext cx="9140000" cy="1124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itel 7"/>
          <p:cNvSpPr>
            <a:spLocks noGrp="1"/>
          </p:cNvSpPr>
          <p:nvPr>
            <p:ph type="ctrTitle"/>
          </p:nvPr>
        </p:nvSpPr>
        <p:spPr/>
        <p:txBody>
          <a:bodyPr/>
          <a:lstStyle/>
          <a:p>
            <a:r>
              <a:rPr lang="nl-NL" dirty="0" err="1" smtClean="0">
                <a:cs typeface="Arial"/>
              </a:rPr>
              <a:t>Stranded</a:t>
            </a:r>
            <a:r>
              <a:rPr lang="nl-NL" dirty="0">
                <a:cs typeface="Arial"/>
              </a:rPr>
              <a:t> </a:t>
            </a:r>
            <a:r>
              <a:rPr lang="nl-NL" dirty="0" err="1" smtClean="0">
                <a:cs typeface="Arial"/>
              </a:rPr>
              <a:t>and</a:t>
            </a:r>
            <a:r>
              <a:rPr lang="nl-NL" dirty="0" smtClean="0">
                <a:cs typeface="Arial"/>
              </a:rPr>
              <a:t> </a:t>
            </a:r>
            <a:r>
              <a:rPr lang="nl-NL" dirty="0" err="1" smtClean="0">
                <a:cs typeface="Arial"/>
              </a:rPr>
              <a:t>snapped</a:t>
            </a:r>
            <a:r>
              <a:rPr lang="nl-NL" dirty="0" smtClean="0">
                <a:cs typeface="Arial"/>
              </a:rPr>
              <a:t> </a:t>
            </a:r>
            <a:r>
              <a:rPr lang="nl-NL" dirty="0" err="1" smtClean="0">
                <a:cs typeface="Arial"/>
              </a:rPr>
              <a:t>eels</a:t>
            </a:r>
            <a:endParaRPr lang="nl-NL" dirty="0">
              <a:cs typeface="Arial"/>
            </a:endParaRPr>
          </a:p>
        </p:txBody>
      </p:sp>
      <p:sp>
        <p:nvSpPr>
          <p:cNvPr id="9" name="Ondertitel 8"/>
          <p:cNvSpPr>
            <a:spLocks noGrp="1"/>
          </p:cNvSpPr>
          <p:nvPr>
            <p:ph type="subTitle" idx="1"/>
          </p:nvPr>
        </p:nvSpPr>
        <p:spPr>
          <a:xfrm>
            <a:off x="2267744" y="1942232"/>
            <a:ext cx="4896544" cy="359519"/>
          </a:xfrm>
        </p:spPr>
        <p:txBody>
          <a:bodyPr/>
          <a:lstStyle/>
          <a:p>
            <a:r>
              <a:rPr lang="nl-NL" dirty="0" err="1" smtClean="0">
                <a:cs typeface="Arial"/>
              </a:rPr>
              <a:t>Insights</a:t>
            </a:r>
            <a:r>
              <a:rPr lang="nl-NL" dirty="0" smtClean="0">
                <a:cs typeface="Arial"/>
              </a:rPr>
              <a:t> </a:t>
            </a:r>
            <a:r>
              <a:rPr lang="nl-NL" dirty="0" err="1" smtClean="0">
                <a:cs typeface="Arial"/>
              </a:rPr>
              <a:t>into</a:t>
            </a:r>
            <a:r>
              <a:rPr lang="nl-NL" dirty="0" smtClean="0">
                <a:cs typeface="Arial"/>
              </a:rPr>
              <a:t> factors </a:t>
            </a:r>
            <a:r>
              <a:rPr lang="nl-NL" dirty="0" err="1" smtClean="0">
                <a:cs typeface="Arial"/>
              </a:rPr>
              <a:t>causing</a:t>
            </a:r>
            <a:r>
              <a:rPr lang="nl-NL" dirty="0" smtClean="0">
                <a:cs typeface="Arial"/>
              </a:rPr>
              <a:t> </a:t>
            </a:r>
            <a:r>
              <a:rPr lang="nl-NL" dirty="0" err="1" smtClean="0">
                <a:cs typeface="Arial"/>
              </a:rPr>
              <a:t>mechanically</a:t>
            </a:r>
            <a:r>
              <a:rPr lang="nl-NL" dirty="0" smtClean="0">
                <a:cs typeface="Arial"/>
              </a:rPr>
              <a:t> </a:t>
            </a:r>
            <a:r>
              <a:rPr lang="nl-NL" dirty="0" err="1" smtClean="0">
                <a:cs typeface="Arial"/>
              </a:rPr>
              <a:t>damaged</a:t>
            </a:r>
            <a:r>
              <a:rPr lang="nl-NL" dirty="0">
                <a:cs typeface="Arial"/>
              </a:rPr>
              <a:t> </a:t>
            </a:r>
            <a:r>
              <a:rPr lang="nl-NL" dirty="0" err="1" smtClean="0">
                <a:cs typeface="Arial"/>
              </a:rPr>
              <a:t>eels</a:t>
            </a:r>
            <a:r>
              <a:rPr lang="nl-NL" dirty="0" smtClean="0">
                <a:cs typeface="Arial"/>
              </a:rPr>
              <a:t> </a:t>
            </a:r>
            <a:r>
              <a:rPr lang="nl-NL" dirty="0" err="1" smtClean="0">
                <a:cs typeface="Arial"/>
              </a:rPr>
              <a:t>along</a:t>
            </a:r>
            <a:r>
              <a:rPr lang="nl-NL" dirty="0" smtClean="0">
                <a:cs typeface="Arial"/>
              </a:rPr>
              <a:t> </a:t>
            </a:r>
            <a:r>
              <a:rPr lang="nl-NL" dirty="0" err="1" smtClean="0">
                <a:cs typeface="Arial"/>
              </a:rPr>
              <a:t>the</a:t>
            </a:r>
            <a:r>
              <a:rPr lang="nl-NL" dirty="0" smtClean="0">
                <a:cs typeface="Arial"/>
              </a:rPr>
              <a:t> Waal</a:t>
            </a:r>
          </a:p>
        </p:txBody>
      </p:sp>
      <p:sp>
        <p:nvSpPr>
          <p:cNvPr id="10" name="Tijdelijke aanduiding voor tekst 9"/>
          <p:cNvSpPr>
            <a:spLocks noGrp="1"/>
          </p:cNvSpPr>
          <p:nvPr>
            <p:ph type="body" sz="quarter" idx="13"/>
          </p:nvPr>
        </p:nvSpPr>
        <p:spPr/>
        <p:txBody>
          <a:bodyPr/>
          <a:lstStyle/>
          <a:p>
            <a:r>
              <a:rPr lang="nl-NL" sz="1600" dirty="0" smtClean="0">
                <a:cs typeface="Arial"/>
              </a:rPr>
              <a:t>Jeroen Tummers</a:t>
            </a:r>
          </a:p>
          <a:p>
            <a:r>
              <a:rPr lang="nl-NL" sz="1600" dirty="0" smtClean="0">
                <a:cs typeface="Arial"/>
              </a:rPr>
              <a:t>RAVON - </a:t>
            </a:r>
            <a:r>
              <a:rPr lang="en-US" sz="1600" dirty="0" smtClean="0"/>
              <a:t>Reptile</a:t>
            </a:r>
            <a:r>
              <a:rPr lang="en-US" sz="1600" dirty="0"/>
              <a:t>, Amphibian and Fish Conservation </a:t>
            </a:r>
            <a:r>
              <a:rPr lang="en-US" sz="1600" dirty="0" smtClean="0"/>
              <a:t>Netherlands</a:t>
            </a:r>
            <a:endParaRPr lang="nl-NL" sz="1600" dirty="0" smtClean="0">
              <a:cs typeface="Arial"/>
            </a:endParaRPr>
          </a:p>
        </p:txBody>
      </p:sp>
      <p:sp>
        <p:nvSpPr>
          <p:cNvPr id="11" name="Tijdelijke aanduiding voor tekst 10"/>
          <p:cNvSpPr>
            <a:spLocks noGrp="1"/>
          </p:cNvSpPr>
          <p:nvPr>
            <p:ph type="body" sz="quarter" idx="14"/>
          </p:nvPr>
        </p:nvSpPr>
        <p:spPr>
          <a:xfrm>
            <a:off x="2267744" y="3645024"/>
            <a:ext cx="6797898" cy="360040"/>
          </a:xfrm>
        </p:spPr>
        <p:txBody>
          <a:bodyPr/>
          <a:lstStyle/>
          <a:p>
            <a:r>
              <a:rPr lang="nl-NL" sz="1600" dirty="0" err="1" smtClean="0">
                <a:cs typeface="Arial"/>
              </a:rPr>
              <a:t>March</a:t>
            </a:r>
            <a:r>
              <a:rPr lang="nl-NL" sz="1600" dirty="0" smtClean="0">
                <a:cs typeface="Arial"/>
              </a:rPr>
              <a:t> 4</a:t>
            </a:r>
            <a:r>
              <a:rPr lang="nl-NL" sz="1600" baseline="30000" dirty="0" smtClean="0">
                <a:cs typeface="Arial"/>
              </a:rPr>
              <a:t>th</a:t>
            </a:r>
            <a:r>
              <a:rPr lang="nl-NL" sz="1600" dirty="0" smtClean="0">
                <a:cs typeface="Arial"/>
              </a:rPr>
              <a:t>, 2021</a:t>
            </a: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7" y="5832485"/>
            <a:ext cx="1475656" cy="977426"/>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2788" y="5811094"/>
            <a:ext cx="1785895" cy="939945"/>
          </a:xfrm>
          <a:prstGeom prst="rect">
            <a:avLst/>
          </a:prstGeom>
        </p:spPr>
      </p:pic>
      <p:pic>
        <p:nvPicPr>
          <p:cNvPr id="12" name="Picture 2" descr="Afbeeldingsresultaat voor logo rav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8641"/>
          <a:stretch/>
        </p:blipFill>
        <p:spPr bwMode="auto">
          <a:xfrm>
            <a:off x="1917545" y="5849897"/>
            <a:ext cx="2076435" cy="94260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7967" y="4797152"/>
            <a:ext cx="1378782" cy="891317"/>
          </a:xfrm>
          <a:prstGeom prst="rect">
            <a:avLst/>
          </a:prstGeom>
        </p:spPr>
      </p:pic>
      <p:pic>
        <p:nvPicPr>
          <p:cNvPr id="7" name="Afbeelding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4208" y="5905324"/>
            <a:ext cx="2514374" cy="930941"/>
          </a:xfrm>
          <a:prstGeom prst="rect">
            <a:avLst/>
          </a:prstGeom>
        </p:spPr>
      </p:pic>
      <p:pic>
        <p:nvPicPr>
          <p:cNvPr id="13" name="Afbeelding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5082151"/>
            <a:ext cx="1398867" cy="507089"/>
          </a:xfrm>
          <a:prstGeom prst="rect">
            <a:avLst/>
          </a:prstGeom>
        </p:spPr>
      </p:pic>
      <p:pic>
        <p:nvPicPr>
          <p:cNvPr id="14" name="Afbeelding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9872" y="5087367"/>
            <a:ext cx="2712827" cy="5018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Results</a:t>
            </a:r>
            <a:r>
              <a:rPr lang="nl-NL" dirty="0" smtClean="0">
                <a:cs typeface="Arial"/>
              </a:rPr>
              <a:t> 2020 – No. of </a:t>
            </a:r>
            <a:r>
              <a:rPr lang="nl-NL" dirty="0" err="1" smtClean="0">
                <a:cs typeface="Arial"/>
              </a:rPr>
              <a:t>observations</a:t>
            </a:r>
            <a:endParaRPr lang="nl-NL" dirty="0">
              <a:cs typeface="Arial"/>
            </a:endParaRPr>
          </a:p>
        </p:txBody>
      </p:sp>
      <p:sp>
        <p:nvSpPr>
          <p:cNvPr id="5" name="Tijdelijke aanduiding voor tekst 4"/>
          <p:cNvSpPr>
            <a:spLocks noGrp="1"/>
          </p:cNvSpPr>
          <p:nvPr>
            <p:ph type="body" sz="quarter" idx="10"/>
          </p:nvPr>
        </p:nvSpPr>
        <p:spPr/>
        <p:txBody>
          <a:bodyPr/>
          <a:lstStyle/>
          <a:p>
            <a:r>
              <a:rPr lang="nl-NL" dirty="0" smtClean="0">
                <a:cs typeface="Arial"/>
                <a:sym typeface="Wingdings" pitchFamily="2" charset="2"/>
              </a:rPr>
              <a:t>Data </a:t>
            </a:r>
            <a:r>
              <a:rPr lang="nl-NL" dirty="0" err="1" smtClean="0">
                <a:cs typeface="Arial"/>
                <a:sym typeface="Wingdings" pitchFamily="2" charset="2"/>
              </a:rPr>
              <a:t>knakaalportaal</a:t>
            </a:r>
            <a:r>
              <a:rPr lang="nl-NL" dirty="0" smtClean="0">
                <a:cs typeface="Arial"/>
                <a:sym typeface="Wingdings" pitchFamily="2" charset="2"/>
              </a:rPr>
              <a:t> (as of 9-2-2021)</a:t>
            </a:r>
          </a:p>
          <a:p>
            <a:endParaRPr lang="nl-NL" dirty="0">
              <a:cs typeface="Arial"/>
              <a:sym typeface="Wingdings" pitchFamily="2" charset="2"/>
            </a:endParaRPr>
          </a:p>
          <a:p>
            <a:endParaRPr lang="nl-NL" dirty="0" smtClean="0">
              <a:cs typeface="Arial"/>
              <a:sym typeface="Wingdings" pitchFamily="2" charset="2"/>
            </a:endParaRPr>
          </a:p>
          <a:p>
            <a:endParaRPr lang="nl-NL" dirty="0">
              <a:cs typeface="Arial"/>
              <a:sym typeface="Wingdings" pitchFamily="2" charset="2"/>
            </a:endParaRPr>
          </a:p>
          <a:p>
            <a:endParaRPr lang="nl-NL" dirty="0" smtClean="0">
              <a:cs typeface="Arial"/>
              <a:sym typeface="Wingdings" pitchFamily="2" charset="2"/>
            </a:endParaRPr>
          </a:p>
          <a:p>
            <a:r>
              <a:rPr lang="nl-NL" dirty="0" smtClean="0">
                <a:cs typeface="Arial"/>
                <a:sym typeface="Wingdings" pitchFamily="2" charset="2"/>
              </a:rPr>
              <a:t>No. of </a:t>
            </a:r>
            <a:r>
              <a:rPr lang="nl-NL" dirty="0" err="1" smtClean="0">
                <a:cs typeface="Arial"/>
                <a:sym typeface="Wingdings" pitchFamily="2" charset="2"/>
              </a:rPr>
              <a:t>fish</a:t>
            </a:r>
            <a:r>
              <a:rPr lang="nl-NL" dirty="0" smtClean="0">
                <a:cs typeface="Arial"/>
                <a:sym typeface="Wingdings" pitchFamily="2" charset="2"/>
              </a:rPr>
              <a:t> (</a:t>
            </a:r>
            <a:r>
              <a:rPr lang="nl-NL" dirty="0" err="1" smtClean="0">
                <a:cs typeface="Arial"/>
                <a:sym typeface="Wingdings" pitchFamily="2" charset="2"/>
              </a:rPr>
              <a:t>knakaal</a:t>
            </a:r>
            <a:r>
              <a:rPr lang="nl-NL" dirty="0" smtClean="0">
                <a:cs typeface="Arial"/>
                <a:sym typeface="Wingdings" pitchFamily="2" charset="2"/>
              </a:rPr>
              <a:t> </a:t>
            </a:r>
            <a:r>
              <a:rPr lang="nl-NL" dirty="0">
                <a:cs typeface="Arial"/>
                <a:sym typeface="Wingdings" pitchFamily="2" charset="2"/>
              </a:rPr>
              <a:t>portaal (</a:t>
            </a:r>
            <a:r>
              <a:rPr lang="nl-NL" dirty="0" smtClean="0">
                <a:cs typeface="Arial"/>
                <a:sym typeface="Wingdings" pitchFamily="2" charset="2"/>
              </a:rPr>
              <a:t>9-2-2021), </a:t>
            </a:r>
            <a:r>
              <a:rPr lang="nl-NL" dirty="0" err="1">
                <a:cs typeface="Arial"/>
                <a:sym typeface="Wingdings" pitchFamily="2" charset="2"/>
              </a:rPr>
              <a:t>T</a:t>
            </a:r>
            <a:r>
              <a:rPr lang="nl-NL" dirty="0" err="1" smtClean="0">
                <a:cs typeface="Arial"/>
                <a:sym typeface="Wingdings" pitchFamily="2" charset="2"/>
              </a:rPr>
              <a:t>elmee</a:t>
            </a:r>
            <a:r>
              <a:rPr lang="nl-NL" dirty="0" smtClean="0">
                <a:cs typeface="Arial"/>
                <a:sym typeface="Wingdings" pitchFamily="2" charset="2"/>
              </a:rPr>
              <a:t> </a:t>
            </a:r>
            <a:r>
              <a:rPr lang="nl-NL" dirty="0">
                <a:cs typeface="Arial"/>
                <a:sym typeface="Wingdings" pitchFamily="2" charset="2"/>
              </a:rPr>
              <a:t>(24-2-2021</a:t>
            </a:r>
            <a:r>
              <a:rPr lang="nl-NL" dirty="0" smtClean="0">
                <a:cs typeface="Arial"/>
                <a:sym typeface="Wingdings" pitchFamily="2" charset="2"/>
              </a:rPr>
              <a:t>))</a:t>
            </a:r>
            <a:endParaRPr lang="nl-NL" dirty="0">
              <a:cs typeface="Arial"/>
              <a:sym typeface="Wingdings" pitchFamily="2" charset="2"/>
            </a:endParaRPr>
          </a:p>
          <a:p>
            <a:endParaRPr lang="nl-NL" dirty="0" smtClean="0">
              <a:cs typeface="Arial"/>
              <a:sym typeface="Wingdings" pitchFamily="2" charset="2"/>
            </a:endParaRPr>
          </a:p>
          <a:p>
            <a:pPr marL="0" indent="0">
              <a:buNone/>
            </a:pPr>
            <a:endParaRPr lang="nl-NL" dirty="0" smtClean="0">
              <a:latin typeface="Trebuchet MS"/>
              <a:cs typeface="Trebuchet MS"/>
            </a:endParaRPr>
          </a:p>
          <a:p>
            <a:pPr marL="0" indent="0">
              <a:buNone/>
            </a:pPr>
            <a:endParaRPr lang="nl-NL" dirty="0" smtClean="0">
              <a:latin typeface="Trebuchet MS"/>
              <a:cs typeface="Trebuchet MS"/>
            </a:endParaRPr>
          </a:p>
          <a:p>
            <a:pPr marL="0" indent="0">
              <a:buNone/>
            </a:pPr>
            <a:endParaRPr lang="nl-NL" dirty="0">
              <a:latin typeface="Trebuchet MS"/>
              <a:cs typeface="Trebuchet MS"/>
            </a:endParaRPr>
          </a:p>
          <a:p>
            <a:pPr marL="0" indent="0">
              <a:buNone/>
            </a:pPr>
            <a:endParaRPr lang="nl-NL" dirty="0">
              <a:latin typeface="Trebuchet MS"/>
              <a:cs typeface="Trebuchet MS"/>
            </a:endParaRPr>
          </a:p>
        </p:txBody>
      </p:sp>
      <p:pic>
        <p:nvPicPr>
          <p:cNvPr id="9" name="Afbeelding 8"/>
          <p:cNvPicPr>
            <a:picLocks noChangeAspect="1"/>
          </p:cNvPicPr>
          <p:nvPr/>
        </p:nvPicPr>
        <p:blipFill>
          <a:blip r:embed="rId3"/>
          <a:stretch>
            <a:fillRect/>
          </a:stretch>
        </p:blipFill>
        <p:spPr>
          <a:xfrm>
            <a:off x="1691680" y="1750619"/>
            <a:ext cx="5762602" cy="1698076"/>
          </a:xfrm>
          <a:prstGeom prst="rect">
            <a:avLst/>
          </a:prstGeom>
        </p:spPr>
      </p:pic>
      <p:pic>
        <p:nvPicPr>
          <p:cNvPr id="6" name="Afbeelding 5"/>
          <p:cNvPicPr>
            <a:picLocks noChangeAspect="1"/>
          </p:cNvPicPr>
          <p:nvPr/>
        </p:nvPicPr>
        <p:blipFill>
          <a:blip r:embed="rId4"/>
          <a:stretch>
            <a:fillRect/>
          </a:stretch>
        </p:blipFill>
        <p:spPr>
          <a:xfrm>
            <a:off x="1691680" y="4005064"/>
            <a:ext cx="4752528" cy="2932633"/>
          </a:xfrm>
          <a:prstGeom prst="rect">
            <a:avLst/>
          </a:prstGeom>
        </p:spPr>
      </p:pic>
    </p:spTree>
    <p:extLst>
      <p:ext uri="{BB962C8B-B14F-4D97-AF65-F5344CB8AC3E}">
        <p14:creationId xmlns:p14="http://schemas.microsoft.com/office/powerpoint/2010/main" val="186572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Locations</a:t>
            </a:r>
            <a:r>
              <a:rPr lang="nl-NL" dirty="0" smtClean="0">
                <a:cs typeface="Arial"/>
              </a:rPr>
              <a:t> </a:t>
            </a:r>
            <a:r>
              <a:rPr lang="nl-NL" dirty="0" err="1" smtClean="0">
                <a:cs typeface="Arial"/>
              </a:rPr>
              <a:t>hydropower</a:t>
            </a:r>
            <a:r>
              <a:rPr lang="nl-NL" dirty="0" smtClean="0">
                <a:cs typeface="Arial"/>
              </a:rPr>
              <a:t> turbines</a:t>
            </a:r>
            <a:endParaRPr lang="nl-NL" dirty="0">
              <a:cs typeface="Arial"/>
            </a:endParaRPr>
          </a:p>
        </p:txBody>
      </p:sp>
      <p:sp>
        <p:nvSpPr>
          <p:cNvPr id="5" name="Tijdelijke aanduiding voor tekst 4"/>
          <p:cNvSpPr>
            <a:spLocks noGrp="1"/>
          </p:cNvSpPr>
          <p:nvPr>
            <p:ph type="body" sz="quarter" idx="10"/>
          </p:nvPr>
        </p:nvSpPr>
        <p:spPr/>
        <p:txBody>
          <a:bodyPr/>
          <a:lstStyle/>
          <a:p>
            <a:pPr marL="0" indent="0">
              <a:buNone/>
            </a:pPr>
            <a:endParaRPr lang="nl-NL" dirty="0" smtClean="0">
              <a:cs typeface="Arial"/>
              <a:sym typeface="Wingdings" pitchFamily="2" charset="2"/>
            </a:endParaRPr>
          </a:p>
          <a:p>
            <a:pPr marL="0" indent="0">
              <a:buNone/>
            </a:pPr>
            <a:endParaRPr lang="nl-NL" dirty="0" smtClean="0">
              <a:latin typeface="Trebuchet MS"/>
              <a:cs typeface="Trebuchet MS"/>
            </a:endParaRPr>
          </a:p>
          <a:p>
            <a:pPr marL="0" indent="0">
              <a:buNone/>
            </a:pPr>
            <a:endParaRPr lang="nl-NL" dirty="0" smtClean="0">
              <a:latin typeface="Trebuchet MS"/>
              <a:cs typeface="Trebuchet MS"/>
            </a:endParaRPr>
          </a:p>
          <a:p>
            <a:pPr marL="0" indent="0">
              <a:buNone/>
            </a:pPr>
            <a:endParaRPr lang="nl-NL" dirty="0">
              <a:latin typeface="Trebuchet MS"/>
              <a:cs typeface="Trebuchet MS"/>
            </a:endParaRPr>
          </a:p>
          <a:p>
            <a:pPr marL="0" indent="0">
              <a:buNone/>
            </a:pPr>
            <a:endParaRPr lang="nl-NL" dirty="0">
              <a:latin typeface="Trebuchet MS"/>
              <a:cs typeface="Trebuchet MS"/>
            </a:endParaRPr>
          </a:p>
        </p:txBody>
      </p:sp>
      <p:pic>
        <p:nvPicPr>
          <p:cNvPr id="2" name="Afbeelding 1"/>
          <p:cNvPicPr>
            <a:picLocks noChangeAspect="1"/>
          </p:cNvPicPr>
          <p:nvPr/>
        </p:nvPicPr>
        <p:blipFill>
          <a:blip r:embed="rId3"/>
          <a:stretch>
            <a:fillRect/>
          </a:stretch>
        </p:blipFill>
        <p:spPr>
          <a:xfrm>
            <a:off x="251520" y="2095204"/>
            <a:ext cx="8640960" cy="3350020"/>
          </a:xfrm>
          <a:prstGeom prst="rect">
            <a:avLst/>
          </a:prstGeom>
        </p:spPr>
      </p:pic>
    </p:spTree>
    <p:extLst>
      <p:ext uri="{BB962C8B-B14F-4D97-AF65-F5344CB8AC3E}">
        <p14:creationId xmlns:p14="http://schemas.microsoft.com/office/powerpoint/2010/main" val="145988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Looking</a:t>
            </a:r>
            <a:r>
              <a:rPr lang="nl-NL" dirty="0" smtClean="0">
                <a:cs typeface="Arial"/>
              </a:rPr>
              <a:t> </a:t>
            </a:r>
            <a:r>
              <a:rPr lang="nl-NL" dirty="0" err="1" smtClean="0">
                <a:cs typeface="Arial"/>
              </a:rPr>
              <a:t>ahead</a:t>
            </a:r>
            <a:endParaRPr lang="nl-NL" dirty="0">
              <a:cs typeface="Arial"/>
            </a:endParaRPr>
          </a:p>
        </p:txBody>
      </p:sp>
      <p:sp>
        <p:nvSpPr>
          <p:cNvPr id="5" name="Tijdelijke aanduiding voor tekst 4"/>
          <p:cNvSpPr>
            <a:spLocks noGrp="1"/>
          </p:cNvSpPr>
          <p:nvPr>
            <p:ph type="body" sz="quarter" idx="10"/>
          </p:nvPr>
        </p:nvSpPr>
        <p:spPr/>
        <p:txBody>
          <a:bodyPr/>
          <a:lstStyle/>
          <a:p>
            <a:r>
              <a:rPr lang="nl-NL" dirty="0" smtClean="0">
                <a:cs typeface="Arial"/>
                <a:sym typeface="Wingdings" pitchFamily="2" charset="2"/>
              </a:rPr>
              <a:t>Analyses: state of </a:t>
            </a:r>
            <a:r>
              <a:rPr lang="nl-NL" dirty="0" err="1" smtClean="0">
                <a:cs typeface="Arial"/>
                <a:sym typeface="Wingdings" pitchFamily="2" charset="2"/>
              </a:rPr>
              <a:t>fish</a:t>
            </a:r>
            <a:r>
              <a:rPr lang="nl-NL" dirty="0" smtClean="0">
                <a:cs typeface="Arial"/>
                <a:sym typeface="Wingdings" pitchFamily="2" charset="2"/>
              </a:rPr>
              <a:t>, type of </a:t>
            </a:r>
            <a:r>
              <a:rPr lang="nl-NL" dirty="0" err="1" smtClean="0">
                <a:cs typeface="Arial"/>
                <a:sym typeface="Wingdings" pitchFamily="2" charset="2"/>
              </a:rPr>
              <a:t>injury</a:t>
            </a:r>
            <a:endParaRPr lang="nl-NL" dirty="0" smtClean="0">
              <a:cs typeface="Arial"/>
              <a:sym typeface="Wingdings" pitchFamily="2" charset="2"/>
            </a:endParaRPr>
          </a:p>
          <a:p>
            <a:endParaRPr lang="nl-NL" dirty="0">
              <a:cs typeface="Arial"/>
              <a:sym typeface="Wingdings" pitchFamily="2" charset="2"/>
            </a:endParaRPr>
          </a:p>
          <a:p>
            <a:pPr marL="342900" lvl="1" indent="-342900">
              <a:buSzTx/>
              <a:buFont typeface="Wingdings" pitchFamily="2" charset="2"/>
              <a:buChar char="§"/>
            </a:pPr>
            <a:r>
              <a:rPr lang="nl-NL" dirty="0" err="1" smtClean="0">
                <a:cs typeface="Arial"/>
                <a:sym typeface="Wingdings" pitchFamily="2" charset="2"/>
              </a:rPr>
              <a:t>Anthropogenic</a:t>
            </a:r>
            <a:r>
              <a:rPr lang="nl-NL" dirty="0">
                <a:cs typeface="Arial"/>
                <a:sym typeface="Wingdings" pitchFamily="2" charset="2"/>
              </a:rPr>
              <a:t> factors. </a:t>
            </a:r>
            <a:r>
              <a:rPr lang="nl-NL" dirty="0" err="1" smtClean="0">
                <a:cs typeface="Arial"/>
                <a:sym typeface="Wingdings" pitchFamily="2" charset="2"/>
              </a:rPr>
              <a:t>Relating</a:t>
            </a:r>
            <a:r>
              <a:rPr lang="nl-NL" dirty="0" smtClean="0">
                <a:cs typeface="Arial"/>
                <a:sym typeface="Wingdings" pitchFamily="2" charset="2"/>
              </a:rPr>
              <a:t> </a:t>
            </a:r>
            <a:r>
              <a:rPr lang="nl-NL" dirty="0" err="1" smtClean="0">
                <a:cs typeface="Arial"/>
                <a:sym typeface="Wingdings" pitchFamily="2" charset="2"/>
              </a:rPr>
              <a:t>observations</a:t>
            </a:r>
            <a:r>
              <a:rPr lang="nl-NL" dirty="0" smtClean="0">
                <a:cs typeface="Arial"/>
                <a:sym typeface="Wingdings" pitchFamily="2" charset="2"/>
              </a:rPr>
              <a:t> </a:t>
            </a:r>
            <a:r>
              <a:rPr lang="nl-NL" dirty="0" err="1" smtClean="0">
                <a:cs typeface="Arial"/>
                <a:sym typeface="Wingdings" pitchFamily="2" charset="2"/>
              </a:rPr>
              <a:t>to</a:t>
            </a:r>
            <a:r>
              <a:rPr lang="nl-NL" dirty="0" smtClean="0">
                <a:cs typeface="Arial"/>
                <a:sym typeface="Wingdings" pitchFamily="2" charset="2"/>
              </a:rPr>
              <a:t>:</a:t>
            </a:r>
          </a:p>
          <a:p>
            <a:pPr lvl="1"/>
            <a:r>
              <a:rPr lang="nl-NL" dirty="0" smtClean="0">
                <a:cs typeface="Arial"/>
                <a:sym typeface="Wingdings" pitchFamily="2" charset="2"/>
              </a:rPr>
              <a:t>In-</a:t>
            </a:r>
            <a:r>
              <a:rPr lang="nl-NL" dirty="0" err="1" smtClean="0">
                <a:cs typeface="Arial"/>
                <a:sym typeface="Wingdings" pitchFamily="2" charset="2"/>
              </a:rPr>
              <a:t>river</a:t>
            </a:r>
            <a:r>
              <a:rPr lang="nl-NL" dirty="0" smtClean="0">
                <a:cs typeface="Arial"/>
                <a:sym typeface="Wingdings" pitchFamily="2" charset="2"/>
              </a:rPr>
              <a:t> </a:t>
            </a:r>
            <a:r>
              <a:rPr lang="nl-NL" dirty="0" err="1" smtClean="0">
                <a:cs typeface="Arial"/>
                <a:sym typeface="Wingdings" pitchFamily="2" charset="2"/>
              </a:rPr>
              <a:t>structures</a:t>
            </a:r>
            <a:r>
              <a:rPr lang="nl-NL" dirty="0" smtClean="0">
                <a:cs typeface="Arial"/>
                <a:sym typeface="Wingdings" pitchFamily="2" charset="2"/>
              </a:rPr>
              <a:t> (</a:t>
            </a:r>
            <a:r>
              <a:rPr lang="nl-NL" dirty="0" err="1" smtClean="0">
                <a:cs typeface="Arial"/>
                <a:sym typeface="Wingdings" pitchFamily="2" charset="2"/>
              </a:rPr>
              <a:t>distance</a:t>
            </a:r>
            <a:r>
              <a:rPr lang="nl-NL" dirty="0" smtClean="0">
                <a:cs typeface="Arial"/>
                <a:sym typeface="Wingdings" pitchFamily="2" charset="2"/>
              </a:rPr>
              <a:t>/</a:t>
            </a:r>
            <a:r>
              <a:rPr lang="nl-NL" dirty="0" err="1" smtClean="0">
                <a:cs typeface="Arial"/>
                <a:sym typeface="Wingdings" pitchFamily="2" charset="2"/>
              </a:rPr>
              <a:t>periods</a:t>
            </a:r>
            <a:r>
              <a:rPr lang="nl-NL" dirty="0" smtClean="0">
                <a:cs typeface="Arial"/>
                <a:sym typeface="Wingdings" pitchFamily="2" charset="2"/>
              </a:rPr>
              <a:t> of </a:t>
            </a:r>
            <a:r>
              <a:rPr lang="nl-NL" dirty="0" err="1" smtClean="0">
                <a:cs typeface="Arial"/>
                <a:sym typeface="Wingdings" pitchFamily="2" charset="2"/>
              </a:rPr>
              <a:t>operation</a:t>
            </a:r>
            <a:r>
              <a:rPr lang="nl-NL" dirty="0" smtClean="0">
                <a:cs typeface="Arial"/>
                <a:sym typeface="Wingdings" pitchFamily="2" charset="2"/>
              </a:rPr>
              <a:t>)</a:t>
            </a:r>
          </a:p>
          <a:p>
            <a:pPr lvl="1"/>
            <a:r>
              <a:rPr lang="nl-NL" dirty="0" err="1" smtClean="0">
                <a:cs typeface="Arial"/>
                <a:sym typeface="Wingdings" pitchFamily="2" charset="2"/>
              </a:rPr>
              <a:t>Shipping</a:t>
            </a:r>
            <a:r>
              <a:rPr lang="nl-NL" dirty="0" smtClean="0">
                <a:cs typeface="Arial"/>
                <a:sym typeface="Wingdings" pitchFamily="2" charset="2"/>
              </a:rPr>
              <a:t> traffic</a:t>
            </a:r>
          </a:p>
          <a:p>
            <a:pPr lvl="1"/>
            <a:endParaRPr lang="nl-NL" dirty="0" smtClean="0">
              <a:cs typeface="Arial"/>
              <a:sym typeface="Wingdings" pitchFamily="2" charset="2"/>
            </a:endParaRPr>
          </a:p>
          <a:p>
            <a:r>
              <a:rPr lang="nl-NL" dirty="0" err="1" smtClean="0">
                <a:cs typeface="Arial"/>
                <a:sym typeface="Wingdings" pitchFamily="2" charset="2"/>
              </a:rPr>
              <a:t>Abiotic</a:t>
            </a:r>
            <a:r>
              <a:rPr lang="nl-NL" dirty="0" smtClean="0">
                <a:cs typeface="Arial"/>
                <a:sym typeface="Wingdings" pitchFamily="2" charset="2"/>
              </a:rPr>
              <a:t> factors. </a:t>
            </a:r>
            <a:r>
              <a:rPr lang="nl-NL" dirty="0" err="1" smtClean="0">
                <a:cs typeface="Arial"/>
                <a:sym typeface="Wingdings" pitchFamily="2" charset="2"/>
              </a:rPr>
              <a:t>Relating</a:t>
            </a:r>
            <a:r>
              <a:rPr lang="nl-NL" dirty="0" smtClean="0">
                <a:cs typeface="Arial"/>
                <a:sym typeface="Wingdings" pitchFamily="2" charset="2"/>
              </a:rPr>
              <a:t> </a:t>
            </a:r>
            <a:r>
              <a:rPr lang="nl-NL" dirty="0" err="1" smtClean="0">
                <a:cs typeface="Arial"/>
                <a:sym typeface="Wingdings" pitchFamily="2" charset="2"/>
              </a:rPr>
              <a:t>observations</a:t>
            </a:r>
            <a:r>
              <a:rPr lang="nl-NL" dirty="0" smtClean="0">
                <a:cs typeface="Arial"/>
                <a:sym typeface="Wingdings" pitchFamily="2" charset="2"/>
              </a:rPr>
              <a:t> </a:t>
            </a:r>
            <a:r>
              <a:rPr lang="nl-NL" dirty="0" err="1" smtClean="0">
                <a:cs typeface="Arial"/>
                <a:sym typeface="Wingdings" pitchFamily="2" charset="2"/>
              </a:rPr>
              <a:t>to</a:t>
            </a:r>
            <a:r>
              <a:rPr lang="nl-NL" dirty="0" smtClean="0">
                <a:cs typeface="Arial"/>
                <a:sym typeface="Wingdings" pitchFamily="2" charset="2"/>
              </a:rPr>
              <a:t>:</a:t>
            </a:r>
            <a:endParaRPr lang="nl-NL" dirty="0">
              <a:cs typeface="Arial"/>
              <a:sym typeface="Wingdings" pitchFamily="2" charset="2"/>
            </a:endParaRPr>
          </a:p>
          <a:p>
            <a:pPr lvl="1"/>
            <a:r>
              <a:rPr lang="nl-NL" dirty="0" smtClean="0">
                <a:cs typeface="Arial"/>
                <a:sym typeface="Wingdings" pitchFamily="2" charset="2"/>
              </a:rPr>
              <a:t>Water level, discharge</a:t>
            </a:r>
            <a:endParaRPr lang="nl-NL" dirty="0">
              <a:cs typeface="Arial"/>
              <a:sym typeface="Wingdings" pitchFamily="2" charset="2"/>
            </a:endParaRPr>
          </a:p>
          <a:p>
            <a:pPr lvl="1"/>
            <a:r>
              <a:rPr lang="nl-NL" dirty="0" smtClean="0">
                <a:cs typeface="Arial"/>
                <a:sym typeface="Wingdings" pitchFamily="2" charset="2"/>
              </a:rPr>
              <a:t>Water </a:t>
            </a:r>
            <a:r>
              <a:rPr lang="nl-NL" dirty="0" err="1" smtClean="0">
                <a:cs typeface="Arial"/>
                <a:sym typeface="Wingdings" pitchFamily="2" charset="2"/>
              </a:rPr>
              <a:t>temperature</a:t>
            </a:r>
            <a:r>
              <a:rPr lang="nl-NL" dirty="0" smtClean="0">
                <a:cs typeface="Arial"/>
                <a:sym typeface="Wingdings" pitchFamily="2" charset="2"/>
              </a:rPr>
              <a:t>, </a:t>
            </a:r>
            <a:r>
              <a:rPr lang="nl-NL" dirty="0" err="1" smtClean="0">
                <a:cs typeface="Arial"/>
                <a:sym typeface="Wingdings" pitchFamily="2" charset="2"/>
              </a:rPr>
              <a:t>moon</a:t>
            </a:r>
            <a:r>
              <a:rPr lang="nl-NL" dirty="0" smtClean="0">
                <a:cs typeface="Arial"/>
                <a:sym typeface="Wingdings" pitchFamily="2" charset="2"/>
              </a:rPr>
              <a:t> </a:t>
            </a:r>
            <a:r>
              <a:rPr lang="nl-NL" dirty="0" err="1" smtClean="0">
                <a:cs typeface="Arial"/>
                <a:sym typeface="Wingdings" pitchFamily="2" charset="2"/>
              </a:rPr>
              <a:t>cycle</a:t>
            </a:r>
            <a:endParaRPr lang="nl-NL" dirty="0">
              <a:cs typeface="Arial"/>
              <a:sym typeface="Wingdings" pitchFamily="2" charset="2"/>
            </a:endParaRPr>
          </a:p>
          <a:p>
            <a:pPr lvl="1"/>
            <a:endParaRPr lang="nl-NL" dirty="0" smtClean="0">
              <a:cs typeface="Arial"/>
              <a:sym typeface="Wingdings" pitchFamily="2" charset="2"/>
            </a:endParaRPr>
          </a:p>
          <a:p>
            <a:r>
              <a:rPr lang="nl-NL" dirty="0" err="1" smtClean="0">
                <a:cs typeface="Arial"/>
                <a:sym typeface="Wingdings" pitchFamily="2" charset="2"/>
              </a:rPr>
              <a:t>Null</a:t>
            </a:r>
            <a:r>
              <a:rPr lang="nl-NL" dirty="0" smtClean="0">
                <a:cs typeface="Arial"/>
                <a:sym typeface="Wingdings" pitchFamily="2" charset="2"/>
              </a:rPr>
              <a:t> </a:t>
            </a:r>
            <a:r>
              <a:rPr lang="nl-NL" dirty="0" err="1" smtClean="0">
                <a:cs typeface="Arial"/>
                <a:sym typeface="Wingdings" pitchFamily="2" charset="2"/>
              </a:rPr>
              <a:t>observations</a:t>
            </a:r>
            <a:r>
              <a:rPr lang="nl-NL" dirty="0" smtClean="0">
                <a:cs typeface="Arial"/>
                <a:sym typeface="Wingdings" pitchFamily="2" charset="2"/>
              </a:rPr>
              <a:t> (</a:t>
            </a:r>
            <a:r>
              <a:rPr lang="nl-NL" dirty="0" err="1" smtClean="0">
                <a:cs typeface="Arial"/>
                <a:sym typeface="Wingdings" pitchFamily="2" charset="2"/>
              </a:rPr>
              <a:t>and</a:t>
            </a:r>
            <a:r>
              <a:rPr lang="nl-NL" dirty="0" smtClean="0">
                <a:cs typeface="Arial"/>
                <a:sym typeface="Wingdings" pitchFamily="2" charset="2"/>
              </a:rPr>
              <a:t> interval) as a </a:t>
            </a:r>
            <a:r>
              <a:rPr lang="nl-NL" dirty="0" err="1" smtClean="0">
                <a:cs typeface="Arial"/>
                <a:sym typeface="Wingdings" pitchFamily="2" charset="2"/>
              </a:rPr>
              <a:t>metric</a:t>
            </a:r>
            <a:r>
              <a:rPr lang="nl-NL" dirty="0" smtClean="0">
                <a:cs typeface="Arial"/>
                <a:sym typeface="Wingdings" pitchFamily="2" charset="2"/>
              </a:rPr>
              <a:t> </a:t>
            </a:r>
            <a:r>
              <a:rPr lang="nl-NL" dirty="0" err="1" smtClean="0">
                <a:cs typeface="Arial"/>
                <a:sym typeface="Wingdings" pitchFamily="2" charset="2"/>
              </a:rPr>
              <a:t>for</a:t>
            </a:r>
            <a:r>
              <a:rPr lang="nl-NL" dirty="0">
                <a:cs typeface="Arial"/>
                <a:sym typeface="Wingdings" pitchFamily="2" charset="2"/>
              </a:rPr>
              <a:t> </a:t>
            </a:r>
            <a:r>
              <a:rPr lang="nl-NL" dirty="0" smtClean="0">
                <a:cs typeface="Arial"/>
                <a:sym typeface="Wingdings" pitchFamily="2" charset="2"/>
              </a:rPr>
              <a:t>survey </a:t>
            </a:r>
            <a:r>
              <a:rPr lang="nl-NL" dirty="0" err="1" smtClean="0">
                <a:cs typeface="Arial"/>
                <a:sym typeface="Wingdings" pitchFamily="2" charset="2"/>
              </a:rPr>
              <a:t>intensity</a:t>
            </a:r>
            <a:r>
              <a:rPr lang="nl-NL" dirty="0" smtClean="0">
                <a:cs typeface="Arial"/>
                <a:sym typeface="Wingdings" pitchFamily="2" charset="2"/>
              </a:rPr>
              <a:t>, </a:t>
            </a:r>
            <a:r>
              <a:rPr lang="nl-NL" dirty="0" err="1" smtClean="0">
                <a:cs typeface="Arial"/>
                <a:sym typeface="Wingdings" pitchFamily="2" charset="2"/>
              </a:rPr>
              <a:t>probability</a:t>
            </a:r>
            <a:r>
              <a:rPr lang="nl-NL" dirty="0" smtClean="0">
                <a:cs typeface="Arial"/>
                <a:sym typeface="Wingdings" pitchFamily="2" charset="2"/>
              </a:rPr>
              <a:t> of </a:t>
            </a:r>
            <a:r>
              <a:rPr lang="nl-NL" dirty="0" err="1" smtClean="0">
                <a:cs typeface="Arial"/>
                <a:sym typeface="Wingdings" pitchFamily="2" charset="2"/>
              </a:rPr>
              <a:t>fish</a:t>
            </a:r>
            <a:r>
              <a:rPr lang="nl-NL" dirty="0" smtClean="0">
                <a:cs typeface="Arial"/>
                <a:sym typeface="Wingdings" pitchFamily="2" charset="2"/>
              </a:rPr>
              <a:t> </a:t>
            </a:r>
            <a:r>
              <a:rPr lang="nl-NL" dirty="0" err="1" smtClean="0">
                <a:cs typeface="Arial"/>
                <a:sym typeface="Wingdings" pitchFamily="2" charset="2"/>
              </a:rPr>
              <a:t>observation</a:t>
            </a:r>
            <a:r>
              <a:rPr lang="nl-NL" dirty="0" smtClean="0">
                <a:cs typeface="Arial"/>
                <a:sym typeface="Wingdings" pitchFamily="2" charset="2"/>
              </a:rPr>
              <a:t>. </a:t>
            </a:r>
          </a:p>
          <a:p>
            <a:pPr marL="0" indent="0">
              <a:buNone/>
            </a:pPr>
            <a:endParaRPr lang="nl-NL" dirty="0" smtClean="0">
              <a:cs typeface="Arial"/>
              <a:sym typeface="Wingdings" pitchFamily="2" charset="2"/>
            </a:endParaRPr>
          </a:p>
          <a:p>
            <a:pPr marL="0" indent="0">
              <a:buNone/>
            </a:pPr>
            <a:endParaRPr lang="nl-NL" dirty="0" smtClean="0">
              <a:latin typeface="Trebuchet MS"/>
              <a:cs typeface="Trebuchet MS"/>
            </a:endParaRPr>
          </a:p>
          <a:p>
            <a:pPr marL="0" indent="0">
              <a:buNone/>
            </a:pPr>
            <a:endParaRPr lang="nl-NL" dirty="0" smtClean="0">
              <a:latin typeface="Trebuchet MS"/>
              <a:cs typeface="Trebuchet MS"/>
            </a:endParaRPr>
          </a:p>
          <a:p>
            <a:pPr marL="0" indent="0">
              <a:buNone/>
            </a:pPr>
            <a:endParaRPr lang="nl-NL" dirty="0">
              <a:latin typeface="Trebuchet MS"/>
              <a:cs typeface="Trebuchet MS"/>
            </a:endParaRPr>
          </a:p>
          <a:p>
            <a:pPr marL="0" indent="0">
              <a:buNone/>
            </a:pPr>
            <a:endParaRPr lang="nl-NL" dirty="0">
              <a:latin typeface="Trebuchet MS"/>
              <a:cs typeface="Trebuchet MS"/>
            </a:endParaRPr>
          </a:p>
        </p:txBody>
      </p:sp>
    </p:spTree>
    <p:extLst>
      <p:ext uri="{BB962C8B-B14F-4D97-AF65-F5344CB8AC3E}">
        <p14:creationId xmlns:p14="http://schemas.microsoft.com/office/powerpoint/2010/main" val="3026153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Participation</a:t>
            </a:r>
            <a:endParaRPr lang="nl-NL" dirty="0">
              <a:cs typeface="Arial"/>
            </a:endParaRPr>
          </a:p>
        </p:txBody>
      </p:sp>
      <p:sp>
        <p:nvSpPr>
          <p:cNvPr id="5" name="Tijdelijke aanduiding voor tekst 4"/>
          <p:cNvSpPr>
            <a:spLocks noGrp="1"/>
          </p:cNvSpPr>
          <p:nvPr>
            <p:ph type="body" sz="quarter" idx="10"/>
          </p:nvPr>
        </p:nvSpPr>
        <p:spPr/>
        <p:txBody>
          <a:bodyPr/>
          <a:lstStyle/>
          <a:p>
            <a:pPr marL="0" indent="0">
              <a:buNone/>
            </a:pPr>
            <a:r>
              <a:rPr lang="nl-NL" dirty="0" smtClean="0">
                <a:cs typeface="Arial"/>
                <a:sym typeface="Wingdings" pitchFamily="2" charset="2"/>
              </a:rPr>
              <a:t>For </a:t>
            </a:r>
            <a:r>
              <a:rPr lang="nl-NL" dirty="0" err="1" smtClean="0">
                <a:cs typeface="Arial"/>
                <a:sym typeface="Wingdings" pitchFamily="2" charset="2"/>
              </a:rPr>
              <a:t>own</a:t>
            </a:r>
            <a:r>
              <a:rPr lang="nl-NL" dirty="0" smtClean="0">
                <a:cs typeface="Arial"/>
                <a:sym typeface="Wingdings" pitchFamily="2" charset="2"/>
              </a:rPr>
              <a:t> </a:t>
            </a:r>
            <a:r>
              <a:rPr lang="nl-NL" dirty="0" err="1" smtClean="0">
                <a:cs typeface="Arial"/>
                <a:sym typeface="Wingdings" pitchFamily="2" charset="2"/>
              </a:rPr>
              <a:t>observations</a:t>
            </a:r>
            <a:r>
              <a:rPr lang="nl-NL" dirty="0" smtClean="0">
                <a:cs typeface="Arial"/>
                <a:sym typeface="Wingdings" pitchFamily="2" charset="2"/>
              </a:rPr>
              <a:t>, or </a:t>
            </a:r>
            <a:r>
              <a:rPr lang="nl-NL" dirty="0" err="1" smtClean="0">
                <a:cs typeface="Arial"/>
                <a:sym typeface="Wingdings" pitchFamily="2" charset="2"/>
              </a:rPr>
              <a:t>if</a:t>
            </a:r>
            <a:r>
              <a:rPr lang="nl-NL" dirty="0" smtClean="0">
                <a:cs typeface="Arial"/>
                <a:sym typeface="Wingdings" pitchFamily="2" charset="2"/>
              </a:rPr>
              <a:t> </a:t>
            </a:r>
            <a:r>
              <a:rPr lang="nl-NL" dirty="0" err="1" smtClean="0">
                <a:cs typeface="Arial"/>
                <a:sym typeface="Wingdings" pitchFamily="2" charset="2"/>
              </a:rPr>
              <a:t>you</a:t>
            </a:r>
            <a:r>
              <a:rPr lang="nl-NL" dirty="0" smtClean="0">
                <a:cs typeface="Arial"/>
                <a:sym typeface="Wingdings" pitchFamily="2" charset="2"/>
              </a:rPr>
              <a:t> </a:t>
            </a:r>
            <a:r>
              <a:rPr lang="nl-NL" dirty="0" err="1" smtClean="0">
                <a:cs typeface="Arial"/>
                <a:sym typeface="Wingdings" pitchFamily="2" charset="2"/>
              </a:rPr>
              <a:t>know</a:t>
            </a:r>
            <a:r>
              <a:rPr lang="nl-NL" dirty="0" smtClean="0">
                <a:cs typeface="Arial"/>
                <a:sym typeface="Wingdings" pitchFamily="2" charset="2"/>
              </a:rPr>
              <a:t> </a:t>
            </a:r>
            <a:r>
              <a:rPr lang="nl-NL" dirty="0" err="1" smtClean="0">
                <a:cs typeface="Arial"/>
                <a:sym typeface="Wingdings" pitchFamily="2" charset="2"/>
              </a:rPr>
              <a:t>potential</a:t>
            </a:r>
            <a:r>
              <a:rPr lang="nl-NL" dirty="0" smtClean="0">
                <a:cs typeface="Arial"/>
                <a:sym typeface="Wingdings" pitchFamily="2" charset="2"/>
              </a:rPr>
              <a:t> </a:t>
            </a:r>
            <a:r>
              <a:rPr lang="nl-NL" dirty="0" err="1" smtClean="0">
                <a:cs typeface="Arial"/>
                <a:sym typeface="Wingdings" pitchFamily="2" charset="2"/>
              </a:rPr>
              <a:t>volunteers</a:t>
            </a:r>
            <a:r>
              <a:rPr lang="nl-NL" dirty="0" smtClean="0">
                <a:cs typeface="Arial"/>
                <a:sym typeface="Wingdings" pitchFamily="2" charset="2"/>
              </a:rPr>
              <a:t>: </a:t>
            </a:r>
          </a:p>
          <a:p>
            <a:r>
              <a:rPr lang="nl-NL" dirty="0" smtClean="0">
                <a:cs typeface="Arial"/>
                <a:sym typeface="Wingdings" pitchFamily="2" charset="2"/>
                <a:hlinkClick r:id="rId3"/>
              </a:rPr>
              <a:t>Knakaal@ravon.nl</a:t>
            </a:r>
            <a:endParaRPr lang="nl-NL" dirty="0">
              <a:cs typeface="Arial"/>
              <a:sym typeface="Wingdings" pitchFamily="2" charset="2"/>
            </a:endParaRPr>
          </a:p>
          <a:p>
            <a:r>
              <a:rPr lang="nl-NL" dirty="0" smtClean="0">
                <a:cs typeface="Arial"/>
                <a:sym typeface="Wingdings" pitchFamily="2" charset="2"/>
              </a:rPr>
              <a:t>Waarneming.nl</a:t>
            </a:r>
          </a:p>
          <a:p>
            <a:r>
              <a:rPr lang="nl-NL" dirty="0" smtClean="0">
                <a:cs typeface="Arial"/>
                <a:sym typeface="Wingdings" pitchFamily="2" charset="2"/>
              </a:rPr>
              <a:t>Telmee.nl</a:t>
            </a:r>
          </a:p>
          <a:p>
            <a:endParaRPr lang="nl-NL" dirty="0">
              <a:cs typeface="Arial"/>
              <a:sym typeface="Wingdings" pitchFamily="2" charset="2"/>
            </a:endParaRPr>
          </a:p>
          <a:p>
            <a:endParaRPr lang="nl-NL" dirty="0" smtClean="0">
              <a:cs typeface="Arial"/>
              <a:sym typeface="Wingdings" pitchFamily="2" charset="2"/>
            </a:endParaRPr>
          </a:p>
          <a:p>
            <a:endParaRPr lang="nl-NL" dirty="0">
              <a:cs typeface="Arial"/>
              <a:sym typeface="Wingdings" pitchFamily="2" charset="2"/>
            </a:endParaRPr>
          </a:p>
          <a:p>
            <a:endParaRPr lang="nl-NL" dirty="0" smtClean="0">
              <a:cs typeface="Arial"/>
              <a:sym typeface="Wingdings" pitchFamily="2" charset="2"/>
            </a:endParaRPr>
          </a:p>
          <a:p>
            <a:endParaRPr lang="nl-NL" dirty="0">
              <a:cs typeface="Arial"/>
              <a:sym typeface="Wingdings" pitchFamily="2" charset="2"/>
            </a:endParaRPr>
          </a:p>
          <a:p>
            <a:endParaRPr lang="nl-NL" dirty="0" smtClean="0">
              <a:cs typeface="Arial"/>
              <a:sym typeface="Wingdings" pitchFamily="2" charset="2"/>
            </a:endParaRPr>
          </a:p>
          <a:p>
            <a:endParaRPr lang="nl-NL" dirty="0">
              <a:cs typeface="Arial"/>
              <a:sym typeface="Wingdings" pitchFamily="2" charset="2"/>
            </a:endParaRPr>
          </a:p>
          <a:p>
            <a:endParaRPr lang="nl-NL" dirty="0" smtClean="0">
              <a:cs typeface="Arial"/>
              <a:sym typeface="Wingdings" pitchFamily="2" charset="2"/>
            </a:endParaRPr>
          </a:p>
          <a:p>
            <a:pPr marL="0" indent="0">
              <a:buNone/>
            </a:pPr>
            <a:r>
              <a:rPr lang="nl-NL" dirty="0">
                <a:cs typeface="Arial"/>
                <a:sym typeface="Wingdings" pitchFamily="2" charset="2"/>
              </a:rPr>
              <a:t> </a:t>
            </a:r>
            <a:r>
              <a:rPr lang="nl-NL" dirty="0" smtClean="0">
                <a:cs typeface="Arial"/>
                <a:sym typeface="Wingdings" pitchFamily="2" charset="2"/>
              </a:rPr>
              <a:t>         </a:t>
            </a:r>
            <a:r>
              <a:rPr lang="nl-NL" sz="1200" dirty="0" smtClean="0">
                <a:cs typeface="Arial"/>
                <a:sym typeface="Wingdings" pitchFamily="2" charset="2"/>
              </a:rPr>
              <a:t>Photo: Geert </a:t>
            </a:r>
            <a:r>
              <a:rPr lang="nl-NL" sz="1200" dirty="0" err="1" smtClean="0">
                <a:cs typeface="Arial"/>
                <a:sym typeface="Wingdings" pitchFamily="2" charset="2"/>
              </a:rPr>
              <a:t>Stoltenberg</a:t>
            </a:r>
            <a:endParaRPr lang="nl-NL" sz="1200" dirty="0" smtClean="0">
              <a:cs typeface="Arial"/>
              <a:sym typeface="Wingdings" pitchFamily="2" charset="2"/>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3068960"/>
            <a:ext cx="4860032" cy="3456384"/>
          </a:xfrm>
          <a:prstGeom prst="rect">
            <a:avLst/>
          </a:prstGeom>
        </p:spPr>
      </p:pic>
    </p:spTree>
    <p:extLst>
      <p:ext uri="{BB962C8B-B14F-4D97-AF65-F5344CB8AC3E}">
        <p14:creationId xmlns:p14="http://schemas.microsoft.com/office/powerpoint/2010/main" val="91739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cs typeface="Arial"/>
              </a:rPr>
              <a:t>Content</a:t>
            </a:r>
            <a:endParaRPr lang="nl-NL" dirty="0">
              <a:cs typeface="Arial"/>
            </a:endParaRPr>
          </a:p>
        </p:txBody>
      </p:sp>
      <p:sp>
        <p:nvSpPr>
          <p:cNvPr id="5" name="Tijdelijke aanduiding voor tekst 4"/>
          <p:cNvSpPr>
            <a:spLocks noGrp="1"/>
          </p:cNvSpPr>
          <p:nvPr>
            <p:ph type="body" sz="quarter" idx="10"/>
          </p:nvPr>
        </p:nvSpPr>
        <p:spPr/>
        <p:txBody>
          <a:bodyPr/>
          <a:lstStyle/>
          <a:p>
            <a:r>
              <a:rPr lang="nl-NL" dirty="0" smtClean="0">
                <a:cs typeface="Arial"/>
                <a:sym typeface="Wingdings" pitchFamily="2" charset="2"/>
              </a:rPr>
              <a:t>Rationale</a:t>
            </a:r>
            <a:endParaRPr lang="nl-NL" dirty="0" smtClean="0">
              <a:cs typeface="Arial"/>
              <a:sym typeface="Wingdings" pitchFamily="2" charset="2"/>
            </a:endParaRPr>
          </a:p>
          <a:p>
            <a:r>
              <a:rPr lang="nl-NL" dirty="0" err="1" smtClean="0">
                <a:cs typeface="Arial"/>
                <a:sym typeface="Wingdings" pitchFamily="2" charset="2"/>
              </a:rPr>
              <a:t>Study</a:t>
            </a:r>
            <a:r>
              <a:rPr lang="nl-NL" dirty="0" smtClean="0">
                <a:cs typeface="Arial"/>
                <a:sym typeface="Wingdings" pitchFamily="2" charset="2"/>
              </a:rPr>
              <a:t> </a:t>
            </a:r>
            <a:r>
              <a:rPr lang="nl-NL" dirty="0">
                <a:cs typeface="Arial"/>
                <a:sym typeface="Wingdings" pitchFamily="2" charset="2"/>
              </a:rPr>
              <a:t>approach</a:t>
            </a:r>
            <a:endParaRPr lang="nl-NL" dirty="0" smtClean="0">
              <a:cs typeface="Arial"/>
              <a:sym typeface="Wingdings" pitchFamily="2" charset="2"/>
            </a:endParaRPr>
          </a:p>
          <a:p>
            <a:r>
              <a:rPr lang="nl-NL" dirty="0" err="1" smtClean="0">
                <a:cs typeface="Arial"/>
                <a:sym typeface="Wingdings" pitchFamily="2" charset="2"/>
              </a:rPr>
              <a:t>Study</a:t>
            </a:r>
            <a:r>
              <a:rPr lang="nl-NL" dirty="0" smtClean="0">
                <a:cs typeface="Arial"/>
                <a:sym typeface="Wingdings" pitchFamily="2" charset="2"/>
              </a:rPr>
              <a:t> area</a:t>
            </a:r>
            <a:endParaRPr lang="nl-NL" dirty="0" smtClean="0">
              <a:cs typeface="Arial"/>
              <a:sym typeface="Wingdings" pitchFamily="2" charset="2"/>
            </a:endParaRPr>
          </a:p>
          <a:p>
            <a:r>
              <a:rPr lang="nl-NL" dirty="0" err="1" smtClean="0">
                <a:cs typeface="Arial"/>
                <a:sym typeface="Wingdings" pitchFamily="2" charset="2"/>
              </a:rPr>
              <a:t>Results</a:t>
            </a:r>
            <a:r>
              <a:rPr lang="nl-NL" dirty="0" smtClean="0">
                <a:cs typeface="Arial"/>
                <a:sym typeface="Wingdings" pitchFamily="2" charset="2"/>
              </a:rPr>
              <a:t> of 2020</a:t>
            </a:r>
          </a:p>
          <a:p>
            <a:r>
              <a:rPr lang="nl-NL" dirty="0" err="1" smtClean="0">
                <a:cs typeface="Arial"/>
                <a:sym typeface="Wingdings" pitchFamily="2" charset="2"/>
              </a:rPr>
              <a:t>Looking</a:t>
            </a:r>
            <a:r>
              <a:rPr lang="nl-NL" dirty="0" smtClean="0">
                <a:cs typeface="Arial"/>
                <a:sym typeface="Wingdings" pitchFamily="2" charset="2"/>
              </a:rPr>
              <a:t> </a:t>
            </a:r>
            <a:r>
              <a:rPr lang="nl-NL" dirty="0" err="1" smtClean="0">
                <a:cs typeface="Arial"/>
                <a:sym typeface="Wingdings" pitchFamily="2" charset="2"/>
              </a:rPr>
              <a:t>ahead</a:t>
            </a:r>
            <a:endParaRPr lang="nl-NL" dirty="0" smtClean="0">
              <a:cs typeface="Arial"/>
              <a:sym typeface="Wingdings" pitchFamily="2" charset="2"/>
            </a:endParaRPr>
          </a:p>
          <a:p>
            <a:r>
              <a:rPr lang="nl-NL" dirty="0" err="1" smtClean="0">
                <a:latin typeface="Trebuchet MS"/>
                <a:cs typeface="Arial"/>
                <a:sym typeface="Wingdings" pitchFamily="2" charset="2"/>
              </a:rPr>
              <a:t>Participation</a:t>
            </a:r>
            <a:endParaRPr lang="nl-NL" dirty="0">
              <a:latin typeface="Trebuchet MS"/>
              <a:cs typeface="Trebuchet MS"/>
            </a:endParaRPr>
          </a:p>
        </p:txBody>
      </p:sp>
    </p:spTree>
    <p:extLst>
      <p:ext uri="{BB962C8B-B14F-4D97-AF65-F5344CB8AC3E}">
        <p14:creationId xmlns:p14="http://schemas.microsoft.com/office/powerpoint/2010/main" val="181764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a:cs typeface="Arial"/>
                <a:sym typeface="Wingdings" pitchFamily="2" charset="2"/>
              </a:rPr>
              <a:t>Stranded</a:t>
            </a:r>
            <a:r>
              <a:rPr lang="nl-NL" dirty="0">
                <a:cs typeface="Arial"/>
                <a:sym typeface="Wingdings" pitchFamily="2" charset="2"/>
              </a:rPr>
              <a:t> </a:t>
            </a:r>
            <a:r>
              <a:rPr lang="nl-NL" dirty="0" err="1">
                <a:cs typeface="Arial"/>
                <a:sym typeface="Wingdings" pitchFamily="2" charset="2"/>
              </a:rPr>
              <a:t>and</a:t>
            </a:r>
            <a:r>
              <a:rPr lang="nl-NL" dirty="0">
                <a:cs typeface="Arial"/>
                <a:sym typeface="Wingdings" pitchFamily="2" charset="2"/>
              </a:rPr>
              <a:t> </a:t>
            </a:r>
            <a:r>
              <a:rPr lang="nl-NL" dirty="0" err="1">
                <a:cs typeface="Arial"/>
                <a:sym typeface="Wingdings" pitchFamily="2" charset="2"/>
              </a:rPr>
              <a:t>snapped</a:t>
            </a:r>
            <a:r>
              <a:rPr lang="nl-NL" dirty="0">
                <a:cs typeface="Arial"/>
                <a:sym typeface="Wingdings" pitchFamily="2" charset="2"/>
              </a:rPr>
              <a:t> </a:t>
            </a:r>
            <a:r>
              <a:rPr lang="nl-NL" dirty="0" err="1">
                <a:cs typeface="Arial"/>
                <a:sym typeface="Wingdings" pitchFamily="2" charset="2"/>
              </a:rPr>
              <a:t>eels</a:t>
            </a:r>
            <a:r>
              <a:rPr lang="nl-NL" dirty="0">
                <a:cs typeface="Arial"/>
                <a:sym typeface="Wingdings" pitchFamily="2" charset="2"/>
              </a:rPr>
              <a:t> project</a:t>
            </a:r>
          </a:p>
        </p:txBody>
      </p:sp>
      <p:sp>
        <p:nvSpPr>
          <p:cNvPr id="5" name="Tijdelijke aanduiding voor tekst 4"/>
          <p:cNvSpPr>
            <a:spLocks noGrp="1"/>
          </p:cNvSpPr>
          <p:nvPr>
            <p:ph type="body" sz="quarter" idx="10"/>
          </p:nvPr>
        </p:nvSpPr>
        <p:spPr>
          <a:xfrm>
            <a:off x="251520" y="1268760"/>
            <a:ext cx="5976664" cy="4392488"/>
          </a:xfrm>
        </p:spPr>
        <p:txBody>
          <a:bodyPr/>
          <a:lstStyle/>
          <a:p>
            <a:r>
              <a:rPr lang="nl-NL" sz="1400" dirty="0" smtClean="0">
                <a:cs typeface="Arial"/>
                <a:sym typeface="Wingdings" pitchFamily="2" charset="2"/>
              </a:rPr>
              <a:t>Rationale</a:t>
            </a:r>
          </a:p>
          <a:p>
            <a:pPr lvl="1"/>
            <a:r>
              <a:rPr lang="nl-NL" sz="1400" dirty="0" err="1" smtClean="0">
                <a:cs typeface="Arial"/>
                <a:sym typeface="Wingdings" pitchFamily="2" charset="2"/>
              </a:rPr>
              <a:t>Since</a:t>
            </a:r>
            <a:r>
              <a:rPr lang="nl-NL" sz="1400" dirty="0" smtClean="0">
                <a:cs typeface="Arial"/>
                <a:sym typeface="Wingdings" pitchFamily="2" charset="2"/>
              </a:rPr>
              <a:t> </a:t>
            </a:r>
            <a:r>
              <a:rPr lang="nl-NL" sz="1400" dirty="0" err="1" smtClean="0">
                <a:cs typeface="Arial"/>
                <a:sym typeface="Wingdings" pitchFamily="2" charset="2"/>
              </a:rPr>
              <a:t>years</a:t>
            </a:r>
            <a:r>
              <a:rPr lang="nl-NL" sz="1400" dirty="0" smtClean="0">
                <a:cs typeface="Arial"/>
                <a:sym typeface="Wingdings" pitchFamily="2" charset="2"/>
              </a:rPr>
              <a:t>, batches of </a:t>
            </a:r>
            <a:r>
              <a:rPr lang="nl-NL" sz="1400" dirty="0" err="1" smtClean="0">
                <a:cs typeface="Arial"/>
                <a:sym typeface="Wingdings" pitchFamily="2" charset="2"/>
              </a:rPr>
              <a:t>eels</a:t>
            </a:r>
            <a:r>
              <a:rPr lang="nl-NL" sz="1400" dirty="0" smtClean="0">
                <a:cs typeface="Arial"/>
                <a:sym typeface="Wingdings" pitchFamily="2" charset="2"/>
              </a:rPr>
              <a:t> found </a:t>
            </a:r>
            <a:r>
              <a:rPr lang="nl-NL" sz="1400" dirty="0" err="1" smtClean="0">
                <a:cs typeface="Arial"/>
                <a:sym typeface="Wingdings" pitchFamily="2" charset="2"/>
              </a:rPr>
              <a:t>along</a:t>
            </a:r>
            <a:r>
              <a:rPr lang="nl-NL" sz="1400" dirty="0" smtClean="0">
                <a:cs typeface="Arial"/>
                <a:sym typeface="Wingdings" pitchFamily="2" charset="2"/>
              </a:rPr>
              <a:t> </a:t>
            </a:r>
            <a:r>
              <a:rPr lang="nl-NL" sz="1400" dirty="0" err="1" smtClean="0">
                <a:cs typeface="Arial"/>
                <a:sym typeface="Wingdings" pitchFamily="2" charset="2"/>
              </a:rPr>
              <a:t>the</a:t>
            </a:r>
            <a:r>
              <a:rPr lang="nl-NL" sz="1400" dirty="0" smtClean="0">
                <a:cs typeface="Arial"/>
                <a:sym typeface="Wingdings" pitchFamily="2" charset="2"/>
              </a:rPr>
              <a:t> big </a:t>
            </a:r>
            <a:r>
              <a:rPr lang="nl-NL" sz="1400" dirty="0" err="1" smtClean="0">
                <a:cs typeface="Arial"/>
                <a:sym typeface="Wingdings" pitchFamily="2" charset="2"/>
              </a:rPr>
              <a:t>rivers</a:t>
            </a:r>
            <a:r>
              <a:rPr lang="nl-NL" sz="1400" dirty="0">
                <a:cs typeface="Arial"/>
                <a:sym typeface="Wingdings" pitchFamily="2" charset="2"/>
              </a:rPr>
              <a:t> </a:t>
            </a:r>
            <a:r>
              <a:rPr lang="nl-NL" sz="1400" dirty="0" smtClean="0">
                <a:cs typeface="Arial"/>
                <a:sym typeface="Wingdings" pitchFamily="2" charset="2"/>
              </a:rPr>
              <a:t>in </a:t>
            </a:r>
            <a:r>
              <a:rPr lang="nl-NL" sz="1400" dirty="0" err="1" smtClean="0">
                <a:cs typeface="Arial"/>
                <a:sym typeface="Wingdings" pitchFamily="2" charset="2"/>
              </a:rPr>
              <a:t>the</a:t>
            </a:r>
            <a:r>
              <a:rPr lang="nl-NL" sz="1400" dirty="0" smtClean="0">
                <a:cs typeface="Arial"/>
                <a:sym typeface="Wingdings" pitchFamily="2" charset="2"/>
              </a:rPr>
              <a:t> Netherlands, of </a:t>
            </a:r>
            <a:r>
              <a:rPr lang="nl-NL" sz="1400" dirty="0" err="1" smtClean="0">
                <a:cs typeface="Arial"/>
                <a:sym typeface="Wingdings" pitchFamily="2" charset="2"/>
              </a:rPr>
              <a:t>which</a:t>
            </a:r>
            <a:r>
              <a:rPr lang="nl-NL" sz="1400" dirty="0" smtClean="0">
                <a:cs typeface="Arial"/>
                <a:sym typeface="Wingdings" pitchFamily="2" charset="2"/>
              </a:rPr>
              <a:t> a </a:t>
            </a:r>
            <a:r>
              <a:rPr lang="nl-NL" sz="1400" dirty="0" err="1" smtClean="0">
                <a:cs typeface="Arial"/>
                <a:sym typeface="Wingdings" pitchFamily="2" charset="2"/>
              </a:rPr>
              <a:t>proportion</a:t>
            </a:r>
            <a:r>
              <a:rPr lang="nl-NL" sz="1400" dirty="0" smtClean="0">
                <a:cs typeface="Arial"/>
                <a:sym typeface="Wingdings" pitchFamily="2" charset="2"/>
              </a:rPr>
              <a:t> </a:t>
            </a:r>
            <a:r>
              <a:rPr lang="nl-NL" sz="1400" dirty="0" err="1" smtClean="0">
                <a:cs typeface="Arial"/>
                <a:sym typeface="Wingdings" pitchFamily="2" charset="2"/>
              </a:rPr>
              <a:t>mechanically</a:t>
            </a:r>
            <a:r>
              <a:rPr lang="nl-NL" sz="1400" dirty="0" smtClean="0">
                <a:cs typeface="Arial"/>
                <a:sym typeface="Wingdings" pitchFamily="2" charset="2"/>
              </a:rPr>
              <a:t> </a:t>
            </a:r>
            <a:r>
              <a:rPr lang="nl-NL" sz="1400" dirty="0" err="1" smtClean="0">
                <a:cs typeface="Arial"/>
                <a:sym typeface="Wingdings" pitchFamily="2" charset="2"/>
              </a:rPr>
              <a:t>damaged</a:t>
            </a:r>
            <a:r>
              <a:rPr lang="nl-NL" sz="1400" dirty="0" smtClean="0">
                <a:cs typeface="Arial"/>
                <a:sym typeface="Wingdings" pitchFamily="2" charset="2"/>
              </a:rPr>
              <a:t>.</a:t>
            </a:r>
          </a:p>
          <a:p>
            <a:pPr lvl="1"/>
            <a:r>
              <a:rPr lang="nl-NL" sz="1400" dirty="0" err="1" smtClean="0">
                <a:cs typeface="Arial"/>
                <a:sym typeface="Wingdings" pitchFamily="2" charset="2"/>
              </a:rPr>
              <a:t>Eel</a:t>
            </a:r>
            <a:r>
              <a:rPr lang="nl-NL" sz="1400" dirty="0" smtClean="0">
                <a:cs typeface="Arial"/>
                <a:sym typeface="Wingdings" pitchFamily="2" charset="2"/>
              </a:rPr>
              <a:t> </a:t>
            </a:r>
            <a:r>
              <a:rPr lang="nl-NL" sz="1400" dirty="0" err="1" smtClean="0">
                <a:cs typeface="Arial"/>
                <a:sym typeface="Wingdings" pitchFamily="2" charset="2"/>
              </a:rPr>
              <a:t>critically</a:t>
            </a:r>
            <a:r>
              <a:rPr lang="nl-NL" sz="1400" dirty="0" smtClean="0">
                <a:cs typeface="Arial"/>
                <a:sym typeface="Wingdings" pitchFamily="2" charset="2"/>
              </a:rPr>
              <a:t> </a:t>
            </a:r>
            <a:r>
              <a:rPr lang="nl-NL" sz="1400" dirty="0" err="1" smtClean="0">
                <a:cs typeface="Arial"/>
                <a:sym typeface="Wingdings" pitchFamily="2" charset="2"/>
              </a:rPr>
              <a:t>endangered</a:t>
            </a:r>
            <a:r>
              <a:rPr lang="nl-NL" sz="1400" dirty="0" smtClean="0">
                <a:cs typeface="Arial"/>
                <a:sym typeface="Wingdings" pitchFamily="2" charset="2"/>
              </a:rPr>
              <a:t> (</a:t>
            </a:r>
            <a:r>
              <a:rPr lang="en-GB" sz="1400" dirty="0" smtClean="0"/>
              <a:t>IUCN, 2020). Since </a:t>
            </a:r>
            <a:r>
              <a:rPr lang="nl-NL" sz="1400" dirty="0" smtClean="0"/>
              <a:t>1960 98% </a:t>
            </a:r>
            <a:r>
              <a:rPr lang="nl-NL" sz="1400" dirty="0" err="1" smtClean="0"/>
              <a:t>less</a:t>
            </a:r>
            <a:r>
              <a:rPr lang="nl-NL" sz="1400" dirty="0" smtClean="0"/>
              <a:t> recruitment of </a:t>
            </a:r>
            <a:r>
              <a:rPr lang="nl-NL" sz="1400" dirty="0" err="1" smtClean="0"/>
              <a:t>glass</a:t>
            </a:r>
            <a:r>
              <a:rPr lang="nl-NL" sz="1400" dirty="0" smtClean="0"/>
              <a:t> </a:t>
            </a:r>
            <a:r>
              <a:rPr lang="nl-NL" sz="1400" dirty="0" err="1" smtClean="0"/>
              <a:t>eel</a:t>
            </a:r>
            <a:r>
              <a:rPr lang="nl-NL" sz="1400" dirty="0"/>
              <a:t> </a:t>
            </a:r>
            <a:r>
              <a:rPr lang="nl-NL" sz="1400" dirty="0" err="1" smtClean="0"/>
              <a:t>from</a:t>
            </a:r>
            <a:r>
              <a:rPr lang="nl-NL" sz="1400" dirty="0" smtClean="0"/>
              <a:t> North Sea</a:t>
            </a:r>
            <a:r>
              <a:rPr lang="nl-NL" sz="1400" dirty="0" smtClean="0"/>
              <a:t> </a:t>
            </a:r>
            <a:r>
              <a:rPr lang="nl-NL" sz="1400" dirty="0" smtClean="0"/>
              <a:t>(ICES, 2019). </a:t>
            </a:r>
            <a:endParaRPr lang="en-GB" sz="1400" dirty="0"/>
          </a:p>
          <a:p>
            <a:pPr lvl="1"/>
            <a:r>
              <a:rPr lang="nl-NL" sz="1400" dirty="0" smtClean="0">
                <a:cs typeface="Arial"/>
                <a:sym typeface="Wingdings" pitchFamily="2" charset="2"/>
              </a:rPr>
              <a:t>National </a:t>
            </a:r>
            <a:r>
              <a:rPr lang="nl-NL" sz="1400" dirty="0" err="1" smtClean="0">
                <a:cs typeface="Arial"/>
                <a:sym typeface="Wingdings" pitchFamily="2" charset="2"/>
              </a:rPr>
              <a:t>eel</a:t>
            </a:r>
            <a:r>
              <a:rPr lang="nl-NL" sz="1400" dirty="0" smtClean="0">
                <a:cs typeface="Arial"/>
                <a:sym typeface="Wingdings" pitchFamily="2" charset="2"/>
              </a:rPr>
              <a:t> management plan (EU </a:t>
            </a:r>
            <a:r>
              <a:rPr lang="nl-NL" sz="1400" dirty="0" err="1" smtClean="0">
                <a:cs typeface="Arial"/>
                <a:sym typeface="Wingdings" pitchFamily="2" charset="2"/>
              </a:rPr>
              <a:t>Aalbeheerplan</a:t>
            </a:r>
            <a:r>
              <a:rPr lang="nl-NL" sz="1400" dirty="0" smtClean="0">
                <a:cs typeface="Arial"/>
                <a:sym typeface="Wingdings" pitchFamily="2" charset="2"/>
              </a:rPr>
              <a:t>). 40% </a:t>
            </a:r>
            <a:r>
              <a:rPr lang="nl-NL" sz="1400" dirty="0" err="1" smtClean="0">
                <a:cs typeface="Arial"/>
                <a:sym typeface="Wingdings" pitchFamily="2" charset="2"/>
              </a:rPr>
              <a:t>effectiveness</a:t>
            </a:r>
            <a:r>
              <a:rPr lang="nl-NL" sz="1400" dirty="0" smtClean="0">
                <a:cs typeface="Arial"/>
                <a:sym typeface="Wingdings" pitchFamily="2" charset="2"/>
              </a:rPr>
              <a:t>/survival of out-</a:t>
            </a:r>
            <a:r>
              <a:rPr lang="nl-NL" sz="1400" dirty="0" err="1" smtClean="0">
                <a:cs typeface="Arial"/>
                <a:sym typeface="Wingdings" pitchFamily="2" charset="2"/>
              </a:rPr>
              <a:t>migration</a:t>
            </a:r>
            <a:r>
              <a:rPr lang="nl-NL" sz="1400" dirty="0" smtClean="0">
                <a:cs typeface="Arial"/>
                <a:sym typeface="Wingdings" pitchFamily="2" charset="2"/>
              </a:rPr>
              <a:t> of </a:t>
            </a:r>
            <a:r>
              <a:rPr lang="nl-NL" sz="1400" dirty="0" err="1" smtClean="0">
                <a:cs typeface="Arial"/>
                <a:sym typeface="Wingdings" pitchFamily="2" charset="2"/>
              </a:rPr>
              <a:t>silver</a:t>
            </a:r>
            <a:r>
              <a:rPr lang="nl-NL" sz="1400" dirty="0" smtClean="0">
                <a:cs typeface="Arial"/>
                <a:sym typeface="Wingdings" pitchFamily="2" charset="2"/>
              </a:rPr>
              <a:t> </a:t>
            </a:r>
            <a:r>
              <a:rPr lang="nl-NL" sz="1400" dirty="0" err="1" smtClean="0">
                <a:cs typeface="Arial"/>
                <a:sym typeface="Wingdings" pitchFamily="2" charset="2"/>
              </a:rPr>
              <a:t>eel</a:t>
            </a:r>
            <a:r>
              <a:rPr lang="nl-NL" sz="1400" dirty="0" smtClean="0">
                <a:cs typeface="Arial"/>
                <a:sym typeface="Wingdings" pitchFamily="2" charset="2"/>
              </a:rPr>
              <a:t> </a:t>
            </a:r>
            <a:r>
              <a:rPr lang="nl-NL" sz="1400" dirty="0" err="1" smtClean="0">
                <a:cs typeface="Arial"/>
                <a:sym typeface="Wingdings" pitchFamily="2" charset="2"/>
              </a:rPr>
              <a:t>to</a:t>
            </a:r>
            <a:r>
              <a:rPr lang="nl-NL" sz="1400" dirty="0" smtClean="0">
                <a:cs typeface="Arial"/>
                <a:sym typeface="Wingdings" pitchFamily="2" charset="2"/>
              </a:rPr>
              <a:t> </a:t>
            </a:r>
            <a:r>
              <a:rPr lang="nl-NL" sz="1400" dirty="0" err="1" smtClean="0">
                <a:cs typeface="Arial"/>
                <a:sym typeface="Wingdings" pitchFamily="2" charset="2"/>
              </a:rPr>
              <a:t>sea</a:t>
            </a:r>
            <a:r>
              <a:rPr lang="nl-NL" sz="1400" dirty="0" smtClean="0">
                <a:cs typeface="Arial"/>
                <a:sym typeface="Wingdings" pitchFamily="2" charset="2"/>
              </a:rPr>
              <a:t>.</a:t>
            </a:r>
            <a:endParaRPr lang="nl-NL" sz="1400" dirty="0" smtClean="0">
              <a:cs typeface="Arial"/>
              <a:sym typeface="Wingdings" pitchFamily="2" charset="2"/>
            </a:endParaRPr>
          </a:p>
          <a:p>
            <a:pPr lvl="1"/>
            <a:r>
              <a:rPr lang="nl-NL" sz="1400" dirty="0" smtClean="0">
                <a:cs typeface="Arial"/>
                <a:sym typeface="Wingdings" pitchFamily="2" charset="2"/>
              </a:rPr>
              <a:t>EU Water Framework Directive, </a:t>
            </a:r>
            <a:r>
              <a:rPr lang="nl-NL" sz="1400" dirty="0" err="1" smtClean="0">
                <a:cs typeface="Arial"/>
                <a:sym typeface="Wingdings" pitchFamily="2" charset="2"/>
              </a:rPr>
              <a:t>requires</a:t>
            </a:r>
            <a:r>
              <a:rPr lang="nl-NL" sz="1400" dirty="0" smtClean="0">
                <a:cs typeface="Arial"/>
                <a:sym typeface="Wingdings" pitchFamily="2" charset="2"/>
              </a:rPr>
              <a:t> </a:t>
            </a:r>
            <a:r>
              <a:rPr lang="nl-NL" sz="1400" dirty="0" err="1" smtClean="0">
                <a:cs typeface="Arial"/>
                <a:sym typeface="Wingdings" pitchFamily="2" charset="2"/>
              </a:rPr>
              <a:t>good</a:t>
            </a:r>
            <a:r>
              <a:rPr lang="nl-NL" sz="1400" dirty="0" smtClean="0">
                <a:cs typeface="Arial"/>
                <a:sym typeface="Wingdings" pitchFamily="2" charset="2"/>
              </a:rPr>
              <a:t> </a:t>
            </a:r>
            <a:r>
              <a:rPr lang="nl-NL" sz="1400" dirty="0" err="1" smtClean="0">
                <a:cs typeface="Arial"/>
                <a:sym typeface="Wingdings" pitchFamily="2" charset="2"/>
              </a:rPr>
              <a:t>potential</a:t>
            </a:r>
            <a:r>
              <a:rPr lang="nl-NL" sz="1400" dirty="0" smtClean="0">
                <a:cs typeface="Arial"/>
                <a:sym typeface="Wingdings" pitchFamily="2" charset="2"/>
              </a:rPr>
              <a:t> </a:t>
            </a:r>
            <a:r>
              <a:rPr lang="nl-NL" sz="1400" dirty="0" err="1" smtClean="0">
                <a:cs typeface="Arial"/>
                <a:sym typeface="Wingdings" pitchFamily="2" charset="2"/>
              </a:rPr>
              <a:t>for</a:t>
            </a:r>
            <a:r>
              <a:rPr lang="nl-NL" sz="1400" dirty="0" smtClean="0">
                <a:cs typeface="Arial"/>
                <a:sym typeface="Wingdings" pitchFamily="2" charset="2"/>
              </a:rPr>
              <a:t> </a:t>
            </a:r>
            <a:r>
              <a:rPr lang="nl-NL" sz="1400" dirty="0" smtClean="0">
                <a:cs typeface="Arial"/>
                <a:sym typeface="Wingdings" pitchFamily="2" charset="2"/>
              </a:rPr>
              <a:t>(</a:t>
            </a:r>
            <a:r>
              <a:rPr lang="nl-NL" sz="1400" dirty="0" err="1" smtClean="0">
                <a:cs typeface="Arial"/>
                <a:sym typeface="Wingdings" pitchFamily="2" charset="2"/>
              </a:rPr>
              <a:t>longitudinal</a:t>
            </a:r>
            <a:r>
              <a:rPr lang="nl-NL" sz="1400" dirty="0" smtClean="0">
                <a:cs typeface="Arial"/>
                <a:sym typeface="Wingdings" pitchFamily="2" charset="2"/>
              </a:rPr>
              <a:t>) </a:t>
            </a:r>
            <a:r>
              <a:rPr lang="nl-NL" sz="1400" dirty="0" err="1" smtClean="0">
                <a:cs typeface="Arial"/>
                <a:sym typeface="Wingdings" pitchFamily="2" charset="2"/>
              </a:rPr>
              <a:t>connectivity</a:t>
            </a:r>
            <a:r>
              <a:rPr lang="nl-NL" sz="1400" dirty="0" smtClean="0">
                <a:cs typeface="Arial"/>
                <a:sym typeface="Wingdings" pitchFamily="2" charset="2"/>
              </a:rPr>
              <a:t> </a:t>
            </a:r>
            <a:r>
              <a:rPr lang="nl-NL" sz="1400" dirty="0" smtClean="0">
                <a:cs typeface="Arial"/>
                <a:sym typeface="Wingdings" pitchFamily="2" charset="2"/>
              </a:rPr>
              <a:t>in </a:t>
            </a:r>
            <a:r>
              <a:rPr lang="nl-NL" sz="1400" dirty="0" err="1" smtClean="0">
                <a:cs typeface="Arial"/>
                <a:sym typeface="Wingdings" pitchFamily="2" charset="2"/>
              </a:rPr>
              <a:t>surface</a:t>
            </a:r>
            <a:r>
              <a:rPr lang="nl-NL" sz="1400" dirty="0" smtClean="0">
                <a:cs typeface="Arial"/>
                <a:sym typeface="Wingdings" pitchFamily="2" charset="2"/>
              </a:rPr>
              <a:t> waters.</a:t>
            </a:r>
            <a:br>
              <a:rPr lang="nl-NL" sz="1400" dirty="0" smtClean="0">
                <a:cs typeface="Arial"/>
                <a:sym typeface="Wingdings" pitchFamily="2" charset="2"/>
              </a:rPr>
            </a:br>
            <a:endParaRPr lang="nl-NL" sz="1400" dirty="0" smtClean="0">
              <a:cs typeface="Arial"/>
              <a:sym typeface="Wingdings" pitchFamily="2" charset="2"/>
            </a:endParaRPr>
          </a:p>
          <a:p>
            <a:r>
              <a:rPr lang="nl-NL" sz="1400" dirty="0" err="1" smtClean="0">
                <a:cs typeface="Arial"/>
                <a:sym typeface="Wingdings" pitchFamily="2" charset="2"/>
              </a:rPr>
              <a:t>Aims</a:t>
            </a:r>
            <a:endParaRPr lang="nl-NL" sz="1400" dirty="0" smtClean="0">
              <a:cs typeface="Arial"/>
              <a:sym typeface="Wingdings" pitchFamily="2" charset="2"/>
            </a:endParaRPr>
          </a:p>
          <a:p>
            <a:pPr lvl="1"/>
            <a:r>
              <a:rPr lang="nl-NL" sz="1400" dirty="0" err="1" smtClean="0">
                <a:cs typeface="Arial"/>
                <a:sym typeface="Wingdings" pitchFamily="2" charset="2"/>
              </a:rPr>
              <a:t>To</a:t>
            </a:r>
            <a:r>
              <a:rPr lang="nl-NL" sz="1400" dirty="0" smtClean="0">
                <a:cs typeface="Arial"/>
                <a:sym typeface="Wingdings" pitchFamily="2" charset="2"/>
              </a:rPr>
              <a:t> </a:t>
            </a:r>
            <a:r>
              <a:rPr lang="nl-NL" sz="1400" dirty="0" err="1" smtClean="0">
                <a:cs typeface="Arial"/>
                <a:sym typeface="Wingdings" pitchFamily="2" charset="2"/>
              </a:rPr>
              <a:t>evaluate</a:t>
            </a:r>
            <a:r>
              <a:rPr lang="nl-NL" sz="1400" dirty="0" smtClean="0">
                <a:cs typeface="Arial"/>
                <a:sym typeface="Wingdings" pitchFamily="2" charset="2"/>
              </a:rPr>
              <a:t> </a:t>
            </a:r>
            <a:r>
              <a:rPr lang="nl-NL" sz="1400" dirty="0" err="1" smtClean="0">
                <a:cs typeface="Arial"/>
                <a:sym typeface="Wingdings" pitchFamily="2" charset="2"/>
              </a:rPr>
              <a:t>the</a:t>
            </a:r>
            <a:r>
              <a:rPr lang="nl-NL" sz="1400" dirty="0">
                <a:cs typeface="Arial"/>
                <a:sym typeface="Wingdings" pitchFamily="2" charset="2"/>
              </a:rPr>
              <a:t> </a:t>
            </a:r>
            <a:r>
              <a:rPr lang="nl-NL" sz="1400" dirty="0" smtClean="0">
                <a:cs typeface="Arial"/>
                <a:sym typeface="Wingdings" pitchFamily="2" charset="2"/>
              </a:rPr>
              <a:t>magnitude of </a:t>
            </a:r>
            <a:r>
              <a:rPr lang="nl-NL" sz="1400" dirty="0" err="1" smtClean="0">
                <a:cs typeface="Arial"/>
                <a:sym typeface="Wingdings" pitchFamily="2" charset="2"/>
              </a:rPr>
              <a:t>the</a:t>
            </a:r>
            <a:r>
              <a:rPr lang="nl-NL" sz="1400" dirty="0">
                <a:cs typeface="Arial"/>
                <a:sym typeface="Wingdings" pitchFamily="2" charset="2"/>
              </a:rPr>
              <a:t> </a:t>
            </a:r>
            <a:r>
              <a:rPr lang="nl-NL" sz="1400" dirty="0" err="1" smtClean="0">
                <a:cs typeface="Arial"/>
                <a:sym typeface="Wingdings" pitchFamily="2" charset="2"/>
              </a:rPr>
              <a:t>problem</a:t>
            </a:r>
            <a:r>
              <a:rPr lang="nl-NL" sz="1400" dirty="0" smtClean="0">
                <a:cs typeface="Arial"/>
                <a:sym typeface="Wingdings" pitchFamily="2" charset="2"/>
              </a:rPr>
              <a:t>: </a:t>
            </a:r>
            <a:r>
              <a:rPr lang="nl-NL" sz="1400" dirty="0" err="1" smtClean="0">
                <a:cs typeface="Arial"/>
                <a:sym typeface="Wingdings" pitchFamily="2" charset="2"/>
              </a:rPr>
              <a:t>how</a:t>
            </a:r>
            <a:r>
              <a:rPr lang="nl-NL" sz="1400" dirty="0" smtClean="0">
                <a:cs typeface="Arial"/>
                <a:sym typeface="Wingdings" pitchFamily="2" charset="2"/>
              </a:rPr>
              <a:t> </a:t>
            </a:r>
            <a:r>
              <a:rPr lang="nl-NL" sz="1400" dirty="0" err="1" smtClean="0">
                <a:cs typeface="Arial"/>
                <a:sym typeface="Wingdings" pitchFamily="2" charset="2"/>
              </a:rPr>
              <a:t>many</a:t>
            </a:r>
            <a:r>
              <a:rPr lang="nl-NL" sz="1400" dirty="0" smtClean="0">
                <a:cs typeface="Arial"/>
                <a:sym typeface="Wingdings" pitchFamily="2" charset="2"/>
              </a:rPr>
              <a:t> </a:t>
            </a:r>
            <a:r>
              <a:rPr lang="nl-NL" sz="1400" dirty="0" err="1" smtClean="0">
                <a:cs typeface="Arial"/>
                <a:sym typeface="Wingdings" pitchFamily="2" charset="2"/>
              </a:rPr>
              <a:t>stranded</a:t>
            </a:r>
            <a:r>
              <a:rPr lang="nl-NL" sz="1400" dirty="0" smtClean="0">
                <a:cs typeface="Arial"/>
                <a:sym typeface="Wingdings" pitchFamily="2" charset="2"/>
              </a:rPr>
              <a:t>, </a:t>
            </a:r>
            <a:r>
              <a:rPr lang="nl-NL" sz="1400" dirty="0" err="1" smtClean="0">
                <a:cs typeface="Arial"/>
                <a:sym typeface="Wingdings" pitchFamily="2" charset="2"/>
              </a:rPr>
              <a:t>mechanically</a:t>
            </a:r>
            <a:r>
              <a:rPr lang="nl-NL" sz="1400" dirty="0" smtClean="0">
                <a:cs typeface="Arial"/>
                <a:sym typeface="Wingdings" pitchFamily="2" charset="2"/>
              </a:rPr>
              <a:t> </a:t>
            </a:r>
            <a:r>
              <a:rPr lang="nl-NL" sz="1400" dirty="0" err="1" smtClean="0">
                <a:cs typeface="Arial"/>
                <a:sym typeface="Wingdings" pitchFamily="2" charset="2"/>
              </a:rPr>
              <a:t>damaged</a:t>
            </a:r>
            <a:r>
              <a:rPr lang="nl-NL" sz="1400" dirty="0" smtClean="0">
                <a:cs typeface="Arial"/>
                <a:sym typeface="Wingdings" pitchFamily="2" charset="2"/>
              </a:rPr>
              <a:t> </a:t>
            </a:r>
            <a:r>
              <a:rPr lang="nl-NL" sz="1400" dirty="0" err="1" smtClean="0">
                <a:cs typeface="Arial"/>
                <a:sym typeface="Wingdings" pitchFamily="2" charset="2"/>
              </a:rPr>
              <a:t>eels</a:t>
            </a:r>
            <a:r>
              <a:rPr lang="nl-NL" sz="1400" dirty="0" smtClean="0">
                <a:cs typeface="Arial"/>
                <a:sym typeface="Wingdings" pitchFamily="2" charset="2"/>
              </a:rPr>
              <a:t>, </a:t>
            </a:r>
            <a:r>
              <a:rPr lang="nl-NL" sz="1400" dirty="0" err="1" smtClean="0">
                <a:cs typeface="Arial"/>
                <a:sym typeface="Wingdings" pitchFamily="2" charset="2"/>
              </a:rPr>
              <a:t>and</a:t>
            </a:r>
            <a:r>
              <a:rPr lang="nl-NL" sz="1400" dirty="0" smtClean="0">
                <a:cs typeface="Arial"/>
                <a:sym typeface="Wingdings" pitchFamily="2" charset="2"/>
              </a:rPr>
              <a:t> </a:t>
            </a:r>
            <a:r>
              <a:rPr lang="nl-NL" sz="1400" dirty="0" err="1" smtClean="0">
                <a:cs typeface="Arial"/>
                <a:sym typeface="Wingdings" pitchFamily="2" charset="2"/>
              </a:rPr>
              <a:t>where</a:t>
            </a:r>
            <a:r>
              <a:rPr lang="nl-NL" sz="1400" dirty="0" smtClean="0">
                <a:cs typeface="Arial"/>
                <a:sym typeface="Wingdings" pitchFamily="2" charset="2"/>
              </a:rPr>
              <a:t>.</a:t>
            </a:r>
          </a:p>
          <a:p>
            <a:pPr lvl="1"/>
            <a:r>
              <a:rPr lang="nl-NL" sz="1400" dirty="0" err="1" smtClean="0">
                <a:cs typeface="Arial"/>
                <a:sym typeface="Wingdings" pitchFamily="2" charset="2"/>
              </a:rPr>
              <a:t>To</a:t>
            </a:r>
            <a:r>
              <a:rPr lang="nl-NL" sz="1400" dirty="0" smtClean="0">
                <a:cs typeface="Arial"/>
                <a:sym typeface="Wingdings" pitchFamily="2" charset="2"/>
              </a:rPr>
              <a:t> </a:t>
            </a:r>
            <a:r>
              <a:rPr lang="nl-NL" sz="1400" dirty="0" err="1" smtClean="0">
                <a:cs typeface="Arial"/>
                <a:sym typeface="Wingdings" pitchFamily="2" charset="2"/>
              </a:rPr>
              <a:t>gain</a:t>
            </a:r>
            <a:r>
              <a:rPr lang="nl-NL" sz="1400" dirty="0" smtClean="0">
                <a:cs typeface="Arial"/>
                <a:sym typeface="Wingdings" pitchFamily="2" charset="2"/>
              </a:rPr>
              <a:t> </a:t>
            </a:r>
            <a:r>
              <a:rPr lang="nl-NL" sz="1400" dirty="0" err="1" smtClean="0">
                <a:cs typeface="Arial"/>
                <a:sym typeface="Wingdings" pitchFamily="2" charset="2"/>
              </a:rPr>
              <a:t>insights</a:t>
            </a:r>
            <a:r>
              <a:rPr lang="nl-NL" sz="1400" dirty="0" smtClean="0">
                <a:cs typeface="Arial"/>
                <a:sym typeface="Wingdings" pitchFamily="2" charset="2"/>
              </a:rPr>
              <a:t> </a:t>
            </a:r>
            <a:r>
              <a:rPr lang="nl-NL" sz="1400" dirty="0" err="1" smtClean="0">
                <a:cs typeface="Arial"/>
                <a:sym typeface="Wingdings" pitchFamily="2" charset="2"/>
              </a:rPr>
              <a:t>into</a:t>
            </a:r>
            <a:r>
              <a:rPr lang="nl-NL" sz="1400" dirty="0" smtClean="0">
                <a:cs typeface="Arial"/>
                <a:sym typeface="Wingdings" pitchFamily="2" charset="2"/>
              </a:rPr>
              <a:t> </a:t>
            </a:r>
            <a:r>
              <a:rPr lang="nl-NL" sz="1400" dirty="0" err="1" smtClean="0">
                <a:cs typeface="Arial"/>
                <a:sym typeface="Wingdings" pitchFamily="2" charset="2"/>
              </a:rPr>
              <a:t>the</a:t>
            </a:r>
            <a:r>
              <a:rPr lang="nl-NL" sz="1400" dirty="0" smtClean="0">
                <a:cs typeface="Arial"/>
                <a:sym typeface="Wingdings" pitchFamily="2" charset="2"/>
              </a:rPr>
              <a:t> </a:t>
            </a:r>
            <a:r>
              <a:rPr lang="nl-NL" sz="1400" dirty="0" err="1" smtClean="0">
                <a:cs typeface="Arial"/>
                <a:sym typeface="Wingdings" pitchFamily="2" charset="2"/>
              </a:rPr>
              <a:t>potential</a:t>
            </a:r>
            <a:r>
              <a:rPr lang="nl-NL" sz="1400" dirty="0" smtClean="0">
                <a:cs typeface="Arial"/>
                <a:sym typeface="Wingdings" pitchFamily="2" charset="2"/>
              </a:rPr>
              <a:t> </a:t>
            </a:r>
            <a:r>
              <a:rPr lang="nl-NL" sz="1400" dirty="0" err="1" smtClean="0">
                <a:cs typeface="Arial"/>
                <a:sym typeface="Wingdings" pitchFamily="2" charset="2"/>
              </a:rPr>
              <a:t>causality</a:t>
            </a:r>
            <a:r>
              <a:rPr lang="nl-NL" sz="1400" dirty="0" smtClean="0">
                <a:cs typeface="Arial"/>
                <a:sym typeface="Wingdings" pitchFamily="2" charset="2"/>
              </a:rPr>
              <a:t> (</a:t>
            </a:r>
            <a:r>
              <a:rPr lang="nl-NL" sz="1400" dirty="0" err="1" smtClean="0">
                <a:cs typeface="Arial"/>
                <a:sym typeface="Wingdings" pitchFamily="2" charset="2"/>
              </a:rPr>
              <a:t>ship</a:t>
            </a:r>
            <a:r>
              <a:rPr lang="nl-NL" sz="1400" dirty="0" smtClean="0">
                <a:cs typeface="Arial"/>
                <a:sym typeface="Wingdings" pitchFamily="2" charset="2"/>
              </a:rPr>
              <a:t> traffic, water </a:t>
            </a:r>
            <a:r>
              <a:rPr lang="nl-NL" sz="1400" dirty="0" err="1" smtClean="0">
                <a:cs typeface="Arial"/>
                <a:sym typeface="Wingdings" pitchFamily="2" charset="2"/>
              </a:rPr>
              <a:t>infrastructure</a:t>
            </a:r>
            <a:r>
              <a:rPr lang="nl-NL" sz="1400" dirty="0" smtClean="0">
                <a:cs typeface="Arial"/>
                <a:sym typeface="Wingdings" pitchFamily="2" charset="2"/>
              </a:rPr>
              <a:t> (</a:t>
            </a:r>
            <a:r>
              <a:rPr lang="nl-NL" sz="1400" dirty="0" err="1" smtClean="0">
                <a:cs typeface="Arial"/>
                <a:sym typeface="Wingdings" pitchFamily="2" charset="2"/>
              </a:rPr>
              <a:t>pumping</a:t>
            </a:r>
            <a:r>
              <a:rPr lang="nl-NL" sz="1400" dirty="0" smtClean="0">
                <a:cs typeface="Arial"/>
                <a:sym typeface="Wingdings" pitchFamily="2" charset="2"/>
              </a:rPr>
              <a:t> stations, </a:t>
            </a:r>
            <a:r>
              <a:rPr lang="nl-NL" sz="1400" dirty="0" err="1" smtClean="0">
                <a:cs typeface="Arial"/>
                <a:sym typeface="Wingdings" pitchFamily="2" charset="2"/>
              </a:rPr>
              <a:t>hydropower</a:t>
            </a:r>
            <a:r>
              <a:rPr lang="nl-NL" sz="1400" dirty="0" smtClean="0">
                <a:cs typeface="Arial"/>
                <a:sym typeface="Wingdings" pitchFamily="2" charset="2"/>
              </a:rPr>
              <a:t> turbines).</a:t>
            </a:r>
            <a:endParaRPr lang="nl-NL" sz="1400" dirty="0">
              <a:cs typeface="Arial"/>
              <a:sym typeface="Wingdings" pitchFamily="2" charset="2"/>
            </a:endParaRPr>
          </a:p>
          <a:p>
            <a:pPr lvl="1"/>
            <a:endParaRPr lang="en-GB" sz="900" dirty="0" smtClean="0"/>
          </a:p>
          <a:p>
            <a:pPr lvl="1"/>
            <a:r>
              <a:rPr lang="en-GB" sz="900" dirty="0" smtClean="0"/>
              <a:t>ICES </a:t>
            </a:r>
            <a:r>
              <a:rPr lang="en-GB" sz="900" dirty="0"/>
              <a:t>(2019). Advice on Fishing opportunities, catch, and effort for European eel. Joint EIFAAC/ICES/GFCM Working Group on Eels (WGEEL). ICES Scientific Reports. </a:t>
            </a:r>
            <a:r>
              <a:rPr lang="nl-NL" sz="900" dirty="0"/>
              <a:t>1:50. 177 pp. </a:t>
            </a:r>
            <a:r>
              <a:rPr lang="nl-NL" sz="900" u="sng" dirty="0">
                <a:hlinkClick r:id="rId3"/>
              </a:rPr>
              <a:t>http://doi.org/10.17895/ices.pub.5545</a:t>
            </a:r>
            <a:endParaRPr lang="nl-NL" sz="900" dirty="0" smtClean="0">
              <a:cs typeface="Arial"/>
              <a:sym typeface="Wingdings" pitchFamily="2" charset="2"/>
            </a:endParaRPr>
          </a:p>
          <a:p>
            <a:pPr marL="0" indent="0">
              <a:buNone/>
            </a:pPr>
            <a:endParaRPr lang="nl-NL" sz="1400" dirty="0">
              <a:latin typeface="Trebuchet MS"/>
              <a:cs typeface="Trebuchet MS"/>
            </a:endParaRPr>
          </a:p>
        </p:txBody>
      </p:sp>
      <p:pic>
        <p:nvPicPr>
          <p:cNvPr id="6" name="Afbeelding 5"/>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124744"/>
            <a:ext cx="3023751" cy="1800200"/>
          </a:xfrm>
          <a:prstGeom prst="rect">
            <a:avLst/>
          </a:prstGeom>
          <a:noFill/>
          <a:ln>
            <a:noFill/>
          </a:ln>
        </p:spPr>
      </p:pic>
    </p:spTree>
    <p:extLst>
      <p:ext uri="{BB962C8B-B14F-4D97-AF65-F5344CB8AC3E}">
        <p14:creationId xmlns:p14="http://schemas.microsoft.com/office/powerpoint/2010/main" val="42701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Study</a:t>
            </a:r>
            <a:r>
              <a:rPr lang="nl-NL" dirty="0" smtClean="0">
                <a:cs typeface="Arial"/>
              </a:rPr>
              <a:t> approach</a:t>
            </a:r>
            <a:endParaRPr lang="nl-NL" dirty="0">
              <a:cs typeface="Arial"/>
            </a:endParaRPr>
          </a:p>
        </p:txBody>
      </p:sp>
      <p:sp>
        <p:nvSpPr>
          <p:cNvPr id="5" name="Tijdelijke aanduiding voor tekst 4"/>
          <p:cNvSpPr>
            <a:spLocks noGrp="1"/>
          </p:cNvSpPr>
          <p:nvPr>
            <p:ph type="body" sz="quarter" idx="10"/>
          </p:nvPr>
        </p:nvSpPr>
        <p:spPr>
          <a:xfrm>
            <a:off x="179512" y="1268519"/>
            <a:ext cx="7272808" cy="4536504"/>
          </a:xfrm>
        </p:spPr>
        <p:txBody>
          <a:bodyPr/>
          <a:lstStyle/>
          <a:p>
            <a:r>
              <a:rPr lang="nl-NL" sz="1300" dirty="0" err="1" smtClean="0">
                <a:cs typeface="Arial"/>
                <a:sym typeface="Wingdings" pitchFamily="2" charset="2"/>
              </a:rPr>
              <a:t>Volunteers</a:t>
            </a:r>
            <a:endParaRPr lang="nl-NL" sz="1300" dirty="0" smtClean="0">
              <a:cs typeface="Arial"/>
              <a:sym typeface="Wingdings" pitchFamily="2" charset="2"/>
            </a:endParaRPr>
          </a:p>
          <a:p>
            <a:pPr lvl="1"/>
            <a:r>
              <a:rPr lang="nl-NL" sz="1300" dirty="0" err="1" smtClean="0">
                <a:cs typeface="Arial"/>
                <a:sym typeface="Wingdings" pitchFamily="2" charset="2"/>
              </a:rPr>
              <a:t>Standardized</a:t>
            </a:r>
            <a:r>
              <a:rPr lang="nl-NL" sz="1300" dirty="0" smtClean="0">
                <a:cs typeface="Arial"/>
                <a:sym typeface="Wingdings" pitchFamily="2" charset="2"/>
              </a:rPr>
              <a:t> </a:t>
            </a:r>
            <a:r>
              <a:rPr lang="nl-NL" sz="1300" dirty="0" err="1" smtClean="0">
                <a:cs typeface="Arial"/>
                <a:sym typeface="Wingdings" pitchFamily="2" charset="2"/>
              </a:rPr>
              <a:t>walkover</a:t>
            </a:r>
            <a:r>
              <a:rPr lang="nl-NL" sz="1300" dirty="0" smtClean="0">
                <a:cs typeface="Arial"/>
                <a:sym typeface="Wingdings" pitchFamily="2" charset="2"/>
              </a:rPr>
              <a:t> </a:t>
            </a:r>
            <a:r>
              <a:rPr lang="nl-NL" sz="1300" dirty="0" err="1" smtClean="0">
                <a:cs typeface="Arial"/>
                <a:sym typeface="Wingdings" pitchFamily="2" charset="2"/>
              </a:rPr>
              <a:t>surveys</a:t>
            </a:r>
            <a:r>
              <a:rPr lang="nl-NL" sz="1300" dirty="0" smtClean="0">
                <a:cs typeface="Arial"/>
                <a:sym typeface="Wingdings" pitchFamily="2" charset="2"/>
              </a:rPr>
              <a:t> (protocol</a:t>
            </a:r>
            <a:r>
              <a:rPr lang="nl-NL" sz="1300" dirty="0" smtClean="0">
                <a:cs typeface="Arial"/>
                <a:sym typeface="Wingdings" pitchFamily="2" charset="2"/>
              </a:rPr>
              <a:t>), </a:t>
            </a:r>
            <a:br>
              <a:rPr lang="nl-NL" sz="1300" dirty="0" smtClean="0">
                <a:cs typeface="Arial"/>
                <a:sym typeface="Wingdings" pitchFamily="2" charset="2"/>
              </a:rPr>
            </a:br>
            <a:r>
              <a:rPr lang="nl-NL" sz="1300" dirty="0" smtClean="0">
                <a:cs typeface="Arial"/>
                <a:sym typeface="Wingdings" pitchFamily="2" charset="2"/>
              </a:rPr>
              <a:t>fieldkit</a:t>
            </a:r>
            <a:endParaRPr lang="nl-NL" sz="1300" dirty="0" smtClean="0">
              <a:cs typeface="Arial"/>
              <a:sym typeface="Wingdings" pitchFamily="2" charset="2"/>
            </a:endParaRPr>
          </a:p>
          <a:p>
            <a:r>
              <a:rPr lang="nl-NL" sz="1300" dirty="0" smtClean="0">
                <a:cs typeface="Arial"/>
                <a:sym typeface="Wingdings" pitchFamily="2" charset="2"/>
              </a:rPr>
              <a:t>Data </a:t>
            </a:r>
            <a:r>
              <a:rPr lang="nl-NL" sz="1300" dirty="0" err="1" smtClean="0">
                <a:cs typeface="Arial"/>
                <a:sym typeface="Wingdings" pitchFamily="2" charset="2"/>
              </a:rPr>
              <a:t>includes</a:t>
            </a:r>
            <a:r>
              <a:rPr lang="nl-NL" sz="1300" dirty="0" smtClean="0">
                <a:cs typeface="Arial"/>
                <a:sym typeface="Wingdings" pitchFamily="2" charset="2"/>
              </a:rPr>
              <a:t>:</a:t>
            </a:r>
          </a:p>
          <a:p>
            <a:pPr lvl="1"/>
            <a:r>
              <a:rPr lang="nl-NL" sz="1300" dirty="0" smtClean="0">
                <a:cs typeface="Arial"/>
                <a:sym typeface="Wingdings" pitchFamily="2" charset="2"/>
              </a:rPr>
              <a:t>Fish </a:t>
            </a:r>
            <a:r>
              <a:rPr lang="nl-NL" sz="1300" dirty="0" err="1" smtClean="0">
                <a:cs typeface="Arial"/>
                <a:sym typeface="Wingdings" pitchFamily="2" charset="2"/>
              </a:rPr>
              <a:t>observation</a:t>
            </a:r>
            <a:r>
              <a:rPr lang="nl-NL" sz="1300" dirty="0" smtClean="0">
                <a:cs typeface="Arial"/>
                <a:sym typeface="Wingdings" pitchFamily="2" charset="2"/>
              </a:rPr>
              <a:t> (</a:t>
            </a:r>
            <a:r>
              <a:rPr lang="nl-NL" sz="1300" dirty="0" err="1" smtClean="0">
                <a:cs typeface="Arial"/>
                <a:sym typeface="Wingdings" pitchFamily="2" charset="2"/>
              </a:rPr>
              <a:t>all</a:t>
            </a:r>
            <a:r>
              <a:rPr lang="nl-NL" sz="1300" dirty="0" smtClean="0">
                <a:cs typeface="Arial"/>
                <a:sym typeface="Wingdings" pitchFamily="2" charset="2"/>
              </a:rPr>
              <a:t> species)</a:t>
            </a:r>
          </a:p>
          <a:p>
            <a:pPr lvl="2"/>
            <a:r>
              <a:rPr lang="nl-NL" sz="1300" dirty="0" err="1" smtClean="0">
                <a:solidFill>
                  <a:srgbClr val="505995"/>
                </a:solidFill>
                <a:cs typeface="Arial"/>
                <a:sym typeface="Wingdings" pitchFamily="2" charset="2"/>
              </a:rPr>
              <a:t>Location</a:t>
            </a:r>
            <a:endParaRPr lang="nl-NL" sz="1300" dirty="0" smtClean="0">
              <a:solidFill>
                <a:srgbClr val="505995"/>
              </a:solidFill>
              <a:cs typeface="Arial"/>
              <a:sym typeface="Wingdings" pitchFamily="2" charset="2"/>
            </a:endParaRPr>
          </a:p>
          <a:p>
            <a:pPr lvl="2"/>
            <a:r>
              <a:rPr lang="nl-NL" sz="1300" dirty="0" err="1" smtClean="0">
                <a:solidFill>
                  <a:srgbClr val="505995"/>
                </a:solidFill>
                <a:cs typeface="Arial"/>
                <a:sym typeface="Wingdings" pitchFamily="2" charset="2"/>
              </a:rPr>
              <a:t>Length</a:t>
            </a:r>
            <a:r>
              <a:rPr lang="nl-NL" sz="1300" dirty="0" smtClean="0">
                <a:solidFill>
                  <a:srgbClr val="505995"/>
                </a:solidFill>
                <a:cs typeface="Arial"/>
                <a:sym typeface="Wingdings" pitchFamily="2" charset="2"/>
              </a:rPr>
              <a:t>/</a:t>
            </a:r>
            <a:r>
              <a:rPr lang="nl-NL" sz="1300" dirty="0" err="1" smtClean="0">
                <a:solidFill>
                  <a:srgbClr val="505995"/>
                </a:solidFill>
                <a:cs typeface="Arial"/>
                <a:sym typeface="Wingdings" pitchFamily="2" charset="2"/>
              </a:rPr>
              <a:t>weight</a:t>
            </a:r>
            <a:endParaRPr lang="nl-NL" sz="1300" dirty="0" smtClean="0">
              <a:solidFill>
                <a:srgbClr val="505995"/>
              </a:solidFill>
              <a:cs typeface="Arial"/>
              <a:sym typeface="Wingdings" pitchFamily="2" charset="2"/>
            </a:endParaRPr>
          </a:p>
          <a:p>
            <a:pPr lvl="2"/>
            <a:r>
              <a:rPr lang="nl-NL" sz="1300" dirty="0" smtClean="0">
                <a:solidFill>
                  <a:srgbClr val="505995"/>
                </a:solidFill>
                <a:cs typeface="Arial"/>
                <a:sym typeface="Wingdings" pitchFamily="2" charset="2"/>
              </a:rPr>
              <a:t>Fin clip</a:t>
            </a:r>
          </a:p>
          <a:p>
            <a:pPr lvl="2"/>
            <a:r>
              <a:rPr lang="nl-NL" sz="1300" dirty="0" err="1" smtClean="0">
                <a:solidFill>
                  <a:srgbClr val="505995"/>
                </a:solidFill>
                <a:cs typeface="Arial"/>
                <a:sym typeface="Wingdings" pitchFamily="2" charset="2"/>
              </a:rPr>
              <a:t>Photographs</a:t>
            </a:r>
            <a:r>
              <a:rPr lang="nl-NL" sz="1300" dirty="0" smtClean="0">
                <a:solidFill>
                  <a:srgbClr val="505995"/>
                </a:solidFill>
                <a:cs typeface="Arial"/>
                <a:sym typeface="Wingdings" pitchFamily="2" charset="2"/>
              </a:rPr>
              <a:t> (</a:t>
            </a:r>
            <a:r>
              <a:rPr lang="nl-NL" sz="1300" dirty="0" err="1" smtClean="0">
                <a:solidFill>
                  <a:srgbClr val="505995"/>
                </a:solidFill>
                <a:cs typeface="Arial"/>
                <a:sym typeface="Wingdings" pitchFamily="2" charset="2"/>
              </a:rPr>
              <a:t>fish</a:t>
            </a:r>
            <a:r>
              <a:rPr lang="nl-NL" sz="1300" dirty="0" smtClean="0">
                <a:solidFill>
                  <a:srgbClr val="505995"/>
                </a:solidFill>
                <a:cs typeface="Arial"/>
                <a:sym typeface="Wingdings" pitchFamily="2" charset="2"/>
              </a:rPr>
              <a:t>, </a:t>
            </a:r>
            <a:r>
              <a:rPr lang="nl-NL" sz="1300" dirty="0" err="1" smtClean="0">
                <a:solidFill>
                  <a:srgbClr val="505995"/>
                </a:solidFill>
                <a:cs typeface="Arial"/>
                <a:sym typeface="Wingdings" pitchFamily="2" charset="2"/>
              </a:rPr>
              <a:t>injury</a:t>
            </a:r>
            <a:r>
              <a:rPr lang="nl-NL" sz="1300" dirty="0" smtClean="0">
                <a:solidFill>
                  <a:srgbClr val="505995"/>
                </a:solidFill>
                <a:cs typeface="Arial"/>
                <a:sym typeface="Wingdings" pitchFamily="2" charset="2"/>
              </a:rPr>
              <a:t>, </a:t>
            </a:r>
            <a:r>
              <a:rPr lang="nl-NL" sz="1300" dirty="0" err="1" smtClean="0">
                <a:solidFill>
                  <a:srgbClr val="505995"/>
                </a:solidFill>
                <a:cs typeface="Arial"/>
                <a:sym typeface="Wingdings" pitchFamily="2" charset="2"/>
              </a:rPr>
              <a:t>section</a:t>
            </a:r>
            <a:r>
              <a:rPr lang="nl-NL" sz="1300" dirty="0" smtClean="0">
                <a:solidFill>
                  <a:srgbClr val="505995"/>
                </a:solidFill>
                <a:cs typeface="Arial"/>
                <a:sym typeface="Wingdings" pitchFamily="2" charset="2"/>
              </a:rPr>
              <a:t>)</a:t>
            </a:r>
          </a:p>
          <a:p>
            <a:pPr lvl="2"/>
            <a:r>
              <a:rPr lang="nl-NL" sz="1300" dirty="0" err="1" smtClean="0">
                <a:solidFill>
                  <a:srgbClr val="505995"/>
                </a:solidFill>
                <a:cs typeface="Arial"/>
                <a:sym typeface="Wingdings" pitchFamily="2" charset="2"/>
              </a:rPr>
              <a:t>Null</a:t>
            </a:r>
            <a:r>
              <a:rPr lang="nl-NL" sz="1300" dirty="0" smtClean="0">
                <a:solidFill>
                  <a:srgbClr val="505995"/>
                </a:solidFill>
                <a:cs typeface="Arial"/>
                <a:sym typeface="Wingdings" pitchFamily="2" charset="2"/>
              </a:rPr>
              <a:t> </a:t>
            </a:r>
            <a:r>
              <a:rPr lang="nl-NL" sz="1300" dirty="0" err="1" smtClean="0">
                <a:solidFill>
                  <a:srgbClr val="505995"/>
                </a:solidFill>
                <a:cs typeface="Arial"/>
                <a:sym typeface="Wingdings" pitchFamily="2" charset="2"/>
              </a:rPr>
              <a:t>observation</a:t>
            </a:r>
            <a:r>
              <a:rPr lang="nl-NL" sz="1300" dirty="0" smtClean="0">
                <a:solidFill>
                  <a:srgbClr val="505995"/>
                </a:solidFill>
                <a:cs typeface="Arial"/>
                <a:sym typeface="Wingdings" pitchFamily="2" charset="2"/>
              </a:rPr>
              <a:t> (important </a:t>
            </a:r>
            <a:r>
              <a:rPr lang="nl-NL" sz="1300" dirty="0" err="1" smtClean="0">
                <a:solidFill>
                  <a:srgbClr val="505995"/>
                </a:solidFill>
                <a:cs typeface="Arial"/>
                <a:sym typeface="Wingdings" pitchFamily="2" charset="2"/>
              </a:rPr>
              <a:t>for</a:t>
            </a:r>
            <a:r>
              <a:rPr lang="nl-NL" sz="1300" dirty="0" smtClean="0">
                <a:solidFill>
                  <a:srgbClr val="505995"/>
                </a:solidFill>
                <a:cs typeface="Arial"/>
                <a:sym typeface="Wingdings" pitchFamily="2" charset="2"/>
              </a:rPr>
              <a:t> analyses)</a:t>
            </a:r>
          </a:p>
          <a:p>
            <a:pPr lvl="2"/>
            <a:endParaRPr lang="nl-NL" sz="1300" dirty="0" smtClean="0">
              <a:cs typeface="Arial"/>
              <a:sym typeface="Wingdings" pitchFamily="2" charset="2"/>
            </a:endParaRPr>
          </a:p>
          <a:p>
            <a:r>
              <a:rPr lang="nl-NL" sz="1300" dirty="0" smtClean="0">
                <a:cs typeface="Arial"/>
                <a:sym typeface="Wingdings" pitchFamily="2" charset="2"/>
              </a:rPr>
              <a:t>Data portal (</a:t>
            </a:r>
            <a:r>
              <a:rPr lang="nl-NL" sz="1300" dirty="0" err="1" smtClean="0">
                <a:cs typeface="Arial"/>
                <a:sym typeface="Wingdings" pitchFamily="2" charset="2"/>
              </a:rPr>
              <a:t>knakaalportaal</a:t>
            </a:r>
            <a:r>
              <a:rPr lang="nl-NL" sz="1300" dirty="0" smtClean="0">
                <a:cs typeface="Arial"/>
                <a:sym typeface="Wingdings" pitchFamily="2" charset="2"/>
              </a:rPr>
              <a:t>, Telmee.nl, Waarneming.nl)</a:t>
            </a:r>
          </a:p>
          <a:p>
            <a:pPr lvl="1"/>
            <a:r>
              <a:rPr lang="nl-NL" sz="1300" dirty="0" smtClean="0">
                <a:cs typeface="Arial"/>
                <a:sym typeface="Wingdings" pitchFamily="2" charset="2"/>
              </a:rPr>
              <a:t>Upload of data </a:t>
            </a:r>
            <a:r>
              <a:rPr lang="nl-NL" sz="1300" dirty="0" err="1" smtClean="0">
                <a:cs typeface="Arial"/>
                <a:sym typeface="Wingdings" pitchFamily="2" charset="2"/>
              </a:rPr>
              <a:t>during</a:t>
            </a:r>
            <a:r>
              <a:rPr lang="nl-NL" sz="1300" dirty="0" smtClean="0">
                <a:cs typeface="Arial"/>
                <a:sym typeface="Wingdings" pitchFamily="2" charset="2"/>
              </a:rPr>
              <a:t> survey, or at home</a:t>
            </a:r>
            <a:endParaRPr lang="nl-NL" sz="1300" dirty="0">
              <a:cs typeface="Arial"/>
              <a:sym typeface="Wingdings" pitchFamily="2" charset="2"/>
            </a:endParaRPr>
          </a:p>
          <a:p>
            <a:pPr marL="0" indent="0">
              <a:buNone/>
            </a:pPr>
            <a:endParaRPr lang="nl-NL" sz="1400" dirty="0" smtClean="0">
              <a:latin typeface="Trebuchet MS"/>
              <a:cs typeface="Trebuchet MS"/>
            </a:endParaRPr>
          </a:p>
          <a:p>
            <a:pPr marL="0" indent="0">
              <a:buNone/>
            </a:pPr>
            <a:endParaRPr lang="nl-NL" sz="1400" dirty="0">
              <a:latin typeface="Trebuchet MS"/>
              <a:cs typeface="Trebuchet MS"/>
            </a:endParaRPr>
          </a:p>
          <a:p>
            <a:pPr marL="0" indent="0">
              <a:buNone/>
            </a:pPr>
            <a:endParaRPr lang="nl-NL" sz="1400" dirty="0">
              <a:latin typeface="Trebuchet MS"/>
              <a:cs typeface="Trebuchet MS"/>
            </a:endParaRPr>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7141" y="5011739"/>
            <a:ext cx="2664296" cy="1750682"/>
          </a:xfrm>
          <a:prstGeom prst="rect">
            <a:avLst/>
          </a:prstGeom>
          <a:noFill/>
          <a:ln>
            <a:noFill/>
          </a:ln>
          <a:extLst>
            <a:ext uri="{53640926-AAD7-44D8-BBD7-CCE9431645EC}">
              <a14:shadowObscured xmlns:a14="http://schemas.microsoft.com/office/drawing/2010/main"/>
            </a:ext>
          </a:extLst>
        </p:spPr>
      </p:pic>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7986" y="1068675"/>
            <a:ext cx="1690751" cy="2252821"/>
          </a:xfrm>
          <a:prstGeom prst="rect">
            <a:avLst/>
          </a:prstGeom>
        </p:spPr>
      </p:pic>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23362" y="3426393"/>
            <a:ext cx="3606970" cy="2583165"/>
          </a:xfrm>
          <a:prstGeom prst="rect">
            <a:avLst/>
          </a:prstGeom>
          <a:ln>
            <a:noFill/>
          </a:ln>
          <a:extLst>
            <a:ext uri="{53640926-AAD7-44D8-BBD7-CCE9431645EC}">
              <a14:shadowObscured xmlns:a14="http://schemas.microsoft.com/office/drawing/2010/main"/>
            </a:ext>
          </a:extLst>
        </p:spPr>
      </p:pic>
      <p:pic>
        <p:nvPicPr>
          <p:cNvPr id="9" name="Afbeelding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4130" y="1252580"/>
            <a:ext cx="2641122" cy="1825977"/>
          </a:xfrm>
          <a:prstGeom prst="rect">
            <a:avLst/>
          </a:prstGeom>
        </p:spPr>
      </p:pic>
    </p:spTree>
    <p:extLst>
      <p:ext uri="{BB962C8B-B14F-4D97-AF65-F5344CB8AC3E}">
        <p14:creationId xmlns:p14="http://schemas.microsoft.com/office/powerpoint/2010/main" val="305710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a:cs typeface="Arial"/>
                <a:sym typeface="Wingdings" pitchFamily="2" charset="2"/>
              </a:rPr>
              <a:t>Study</a:t>
            </a:r>
            <a:r>
              <a:rPr lang="nl-NL" dirty="0">
                <a:cs typeface="Arial"/>
                <a:sym typeface="Wingdings" pitchFamily="2" charset="2"/>
              </a:rPr>
              <a:t> area</a:t>
            </a:r>
            <a:br>
              <a:rPr lang="nl-NL" dirty="0">
                <a:cs typeface="Arial"/>
                <a:sym typeface="Wingdings" pitchFamily="2" charset="2"/>
              </a:rPr>
            </a:br>
            <a:endParaRPr lang="nl-NL" dirty="0">
              <a:cs typeface="Arial"/>
            </a:endParaRPr>
          </a:p>
        </p:txBody>
      </p:sp>
      <p:sp>
        <p:nvSpPr>
          <p:cNvPr id="5" name="Tijdelijke aanduiding voor tekst 4"/>
          <p:cNvSpPr>
            <a:spLocks noGrp="1"/>
          </p:cNvSpPr>
          <p:nvPr>
            <p:ph type="body" sz="quarter" idx="10"/>
          </p:nvPr>
        </p:nvSpPr>
        <p:spPr>
          <a:xfrm>
            <a:off x="201377" y="1412776"/>
            <a:ext cx="5522751" cy="4392488"/>
          </a:xfrm>
        </p:spPr>
        <p:txBody>
          <a:bodyPr/>
          <a:lstStyle/>
          <a:p>
            <a:r>
              <a:rPr lang="nl-NL" sz="1400" dirty="0" smtClean="0">
                <a:cs typeface="Arial"/>
                <a:sym typeface="Wingdings" pitchFamily="2" charset="2"/>
              </a:rPr>
              <a:t>Focus: Waal </a:t>
            </a:r>
            <a:r>
              <a:rPr lang="nl-NL" sz="1400" dirty="0" err="1" smtClean="0">
                <a:cs typeface="Arial"/>
                <a:sym typeface="Wingdings" pitchFamily="2" charset="2"/>
              </a:rPr>
              <a:t>catchment</a:t>
            </a:r>
            <a:r>
              <a:rPr lang="nl-NL" sz="1400" dirty="0" smtClean="0">
                <a:cs typeface="Arial"/>
                <a:sym typeface="Wingdings" pitchFamily="2" charset="2"/>
              </a:rPr>
              <a:t> (Boven-Rijn</a:t>
            </a:r>
            <a:r>
              <a:rPr lang="nl-NL" sz="1400" dirty="0">
                <a:cs typeface="Arial"/>
                <a:sym typeface="Wingdings" pitchFamily="2" charset="2"/>
              </a:rPr>
              <a:t>, Waal en </a:t>
            </a:r>
            <a:r>
              <a:rPr lang="nl-NL" sz="1400" dirty="0" smtClean="0">
                <a:cs typeface="Arial"/>
                <a:sym typeface="Wingdings" pitchFamily="2" charset="2"/>
              </a:rPr>
              <a:t>Boven-Merwede)</a:t>
            </a:r>
          </a:p>
          <a:p>
            <a:pPr lvl="1"/>
            <a:r>
              <a:rPr lang="nl-NL" sz="1400" dirty="0" smtClean="0">
                <a:cs typeface="Arial"/>
                <a:sym typeface="Wingdings" pitchFamily="2" charset="2"/>
              </a:rPr>
              <a:t>Intense </a:t>
            </a:r>
            <a:r>
              <a:rPr lang="nl-NL" sz="1400" dirty="0" err="1" smtClean="0">
                <a:cs typeface="Arial"/>
                <a:sym typeface="Wingdings" pitchFamily="2" charset="2"/>
              </a:rPr>
              <a:t>shipping</a:t>
            </a:r>
            <a:r>
              <a:rPr lang="nl-NL" sz="1400" dirty="0" smtClean="0">
                <a:cs typeface="Arial"/>
                <a:sym typeface="Wingdings" pitchFamily="2" charset="2"/>
              </a:rPr>
              <a:t> traffic. </a:t>
            </a:r>
            <a:r>
              <a:rPr lang="nl-NL" sz="1400" dirty="0" err="1" smtClean="0">
                <a:cs typeface="Arial"/>
                <a:sym typeface="Wingdings" pitchFamily="2" charset="2"/>
              </a:rPr>
              <a:t>One</a:t>
            </a:r>
            <a:r>
              <a:rPr lang="nl-NL" sz="1400" dirty="0" smtClean="0">
                <a:cs typeface="Arial"/>
                <a:sym typeface="Wingdings" pitchFamily="2" charset="2"/>
              </a:rPr>
              <a:t> of </a:t>
            </a:r>
            <a:r>
              <a:rPr lang="nl-NL" sz="1400" dirty="0" err="1" smtClean="0">
                <a:cs typeface="Arial"/>
                <a:sym typeface="Wingdings" pitchFamily="2" charset="2"/>
              </a:rPr>
              <a:t>the</a:t>
            </a:r>
            <a:r>
              <a:rPr lang="nl-NL" sz="1400" dirty="0" smtClean="0">
                <a:cs typeface="Arial"/>
                <a:sym typeface="Wingdings" pitchFamily="2" charset="2"/>
              </a:rPr>
              <a:t> </a:t>
            </a:r>
            <a:r>
              <a:rPr lang="nl-NL" sz="1400" dirty="0" err="1" smtClean="0">
                <a:cs typeface="Arial"/>
                <a:sym typeface="Wingdings" pitchFamily="2" charset="2"/>
              </a:rPr>
              <a:t>busiest</a:t>
            </a:r>
            <a:r>
              <a:rPr lang="nl-NL" sz="1400" dirty="0" smtClean="0">
                <a:cs typeface="Arial"/>
                <a:sym typeface="Wingdings" pitchFamily="2" charset="2"/>
              </a:rPr>
              <a:t> </a:t>
            </a:r>
            <a:r>
              <a:rPr lang="nl-NL" sz="1400" dirty="0" err="1" smtClean="0">
                <a:cs typeface="Arial"/>
                <a:sym typeface="Wingdings" pitchFamily="2" charset="2"/>
              </a:rPr>
              <a:t>waterways</a:t>
            </a:r>
            <a:r>
              <a:rPr lang="nl-NL" sz="1400" dirty="0" smtClean="0">
                <a:cs typeface="Arial"/>
                <a:sym typeface="Wingdings" pitchFamily="2" charset="2"/>
              </a:rPr>
              <a:t>.</a:t>
            </a:r>
            <a:endParaRPr lang="nl-NL" sz="1400" dirty="0" smtClean="0">
              <a:cs typeface="Arial"/>
              <a:sym typeface="Wingdings" pitchFamily="2" charset="2"/>
            </a:endParaRPr>
          </a:p>
          <a:p>
            <a:pPr lvl="1"/>
            <a:r>
              <a:rPr lang="nl-NL" sz="1400" dirty="0">
                <a:cs typeface="Arial"/>
                <a:sym typeface="Wingdings" pitchFamily="2" charset="2"/>
              </a:rPr>
              <a:t>H</a:t>
            </a:r>
            <a:r>
              <a:rPr lang="nl-NL" sz="1400" dirty="0" smtClean="0">
                <a:cs typeface="Arial"/>
                <a:sym typeface="Wingdings" pitchFamily="2" charset="2"/>
              </a:rPr>
              <a:t>ydropower/</a:t>
            </a:r>
            <a:r>
              <a:rPr lang="nl-NL" sz="1400" dirty="0" err="1" smtClean="0">
                <a:cs typeface="Arial"/>
                <a:sym typeface="Wingdings" pitchFamily="2" charset="2"/>
              </a:rPr>
              <a:t>pumping</a:t>
            </a:r>
            <a:r>
              <a:rPr lang="nl-NL" sz="1400" dirty="0" smtClean="0">
                <a:cs typeface="Arial"/>
                <a:sym typeface="Wingdings" pitchFamily="2" charset="2"/>
              </a:rPr>
              <a:t> stations in </a:t>
            </a:r>
            <a:r>
              <a:rPr lang="nl-NL" sz="1400" dirty="0" err="1" smtClean="0">
                <a:cs typeface="Arial"/>
                <a:sym typeface="Wingdings" pitchFamily="2" charset="2"/>
              </a:rPr>
              <a:t>tributaries</a:t>
            </a:r>
            <a:r>
              <a:rPr lang="nl-NL" sz="1400" dirty="0">
                <a:cs typeface="Arial"/>
                <a:sym typeface="Wingdings" pitchFamily="2" charset="2"/>
              </a:rPr>
              <a:t> </a:t>
            </a:r>
            <a:r>
              <a:rPr lang="nl-NL" sz="1400" dirty="0" smtClean="0">
                <a:cs typeface="Arial"/>
                <a:sym typeface="Wingdings" pitchFamily="2" charset="2"/>
              </a:rPr>
              <a:t>(</a:t>
            </a:r>
            <a:r>
              <a:rPr lang="nl-NL" sz="1400" dirty="0" err="1" smtClean="0">
                <a:cs typeface="Arial"/>
                <a:sym typeface="Wingdings" pitchFamily="2" charset="2"/>
              </a:rPr>
              <a:t>closest</a:t>
            </a:r>
            <a:r>
              <a:rPr lang="nl-NL" sz="1400" dirty="0" smtClean="0">
                <a:cs typeface="Arial"/>
                <a:sym typeface="Wingdings" pitchFamily="2" charset="2"/>
              </a:rPr>
              <a:t> </a:t>
            </a:r>
            <a:r>
              <a:rPr lang="nl-NL" sz="1400" dirty="0" err="1" smtClean="0">
                <a:cs typeface="Arial"/>
                <a:sym typeface="Wingdings" pitchFamily="2" charset="2"/>
              </a:rPr>
              <a:t>hydropower</a:t>
            </a:r>
            <a:r>
              <a:rPr lang="nl-NL" sz="1400" dirty="0" smtClean="0">
                <a:cs typeface="Arial"/>
                <a:sym typeface="Wingdings" pitchFamily="2" charset="2"/>
              </a:rPr>
              <a:t> </a:t>
            </a:r>
            <a:r>
              <a:rPr lang="nl-NL" sz="1400" dirty="0">
                <a:cs typeface="Arial"/>
                <a:sym typeface="Wingdings" pitchFamily="2" charset="2"/>
              </a:rPr>
              <a:t>station in </a:t>
            </a:r>
            <a:r>
              <a:rPr lang="nl-NL" sz="1400" dirty="0" err="1">
                <a:cs typeface="Arial"/>
                <a:sym typeface="Wingdings" pitchFamily="2" charset="2"/>
              </a:rPr>
              <a:t>Rhine</a:t>
            </a:r>
            <a:r>
              <a:rPr lang="nl-NL" sz="1400" dirty="0">
                <a:cs typeface="Arial"/>
                <a:sym typeface="Wingdings" pitchFamily="2" charset="2"/>
              </a:rPr>
              <a:t> </a:t>
            </a:r>
            <a:r>
              <a:rPr lang="nl-NL" sz="1400" dirty="0" smtClean="0">
                <a:cs typeface="Arial"/>
                <a:sym typeface="Wingdings" pitchFamily="2" charset="2"/>
              </a:rPr>
              <a:t>is in DE)</a:t>
            </a:r>
          </a:p>
          <a:p>
            <a:r>
              <a:rPr lang="nl-NL" sz="1400" dirty="0" err="1" smtClean="0">
                <a:cs typeface="Arial"/>
                <a:sym typeface="Wingdings" pitchFamily="2" charset="2"/>
              </a:rPr>
              <a:t>Other</a:t>
            </a:r>
            <a:r>
              <a:rPr lang="nl-NL" sz="1400" dirty="0" smtClean="0">
                <a:cs typeface="Arial"/>
                <a:sym typeface="Wingdings" pitchFamily="2" charset="2"/>
              </a:rPr>
              <a:t> </a:t>
            </a:r>
            <a:r>
              <a:rPr lang="nl-NL" sz="1400" dirty="0" err="1" smtClean="0">
                <a:cs typeface="Arial"/>
                <a:sym typeface="Wingdings" pitchFamily="2" charset="2"/>
              </a:rPr>
              <a:t>rivers</a:t>
            </a:r>
            <a:r>
              <a:rPr lang="nl-NL" sz="1400" dirty="0" smtClean="0">
                <a:cs typeface="Arial"/>
                <a:sym typeface="Wingdings" pitchFamily="2" charset="2"/>
              </a:rPr>
              <a:t> (IJssel</a:t>
            </a:r>
            <a:r>
              <a:rPr lang="nl-NL" sz="1400" dirty="0">
                <a:cs typeface="Arial"/>
                <a:sym typeface="Wingdings" pitchFamily="2" charset="2"/>
              </a:rPr>
              <a:t>, </a:t>
            </a:r>
            <a:r>
              <a:rPr lang="nl-NL" sz="1400" dirty="0" err="1" smtClean="0">
                <a:cs typeface="Arial"/>
                <a:sym typeface="Wingdings" pitchFamily="2" charset="2"/>
              </a:rPr>
              <a:t>Nederrijn</a:t>
            </a:r>
            <a:r>
              <a:rPr lang="nl-NL" sz="1400" dirty="0" smtClean="0">
                <a:cs typeface="Arial"/>
                <a:sym typeface="Wingdings" pitchFamily="2" charset="2"/>
              </a:rPr>
              <a:t>) taken </a:t>
            </a:r>
            <a:r>
              <a:rPr lang="nl-NL" sz="1400" dirty="0" err="1" smtClean="0">
                <a:cs typeface="Arial"/>
                <a:sym typeface="Wingdings" pitchFamily="2" charset="2"/>
              </a:rPr>
              <a:t>into</a:t>
            </a:r>
            <a:r>
              <a:rPr lang="nl-NL" sz="1400" dirty="0" smtClean="0">
                <a:cs typeface="Arial"/>
                <a:sym typeface="Wingdings" pitchFamily="2" charset="2"/>
              </a:rPr>
              <a:t> account as well.</a:t>
            </a:r>
            <a:endParaRPr lang="nl-NL" sz="1400" dirty="0">
              <a:cs typeface="Arial"/>
              <a:sym typeface="Wingdings" pitchFamily="2" charset="2"/>
            </a:endParaRPr>
          </a:p>
          <a:p>
            <a:pPr marL="342900" lvl="1" indent="-342900">
              <a:buSzTx/>
              <a:buFont typeface="Wingdings" pitchFamily="2" charset="2"/>
              <a:buChar char="§"/>
            </a:pPr>
            <a:r>
              <a:rPr lang="nl-NL" sz="1400" dirty="0" err="1" smtClean="0">
                <a:cs typeface="Arial"/>
                <a:sym typeface="Wingdings" pitchFamily="2" charset="2"/>
              </a:rPr>
              <a:t>Beaches</a:t>
            </a:r>
            <a:r>
              <a:rPr lang="nl-NL" sz="1400" dirty="0" smtClean="0">
                <a:cs typeface="Arial"/>
                <a:sym typeface="Wingdings" pitchFamily="2" charset="2"/>
              </a:rPr>
              <a:t>/</a:t>
            </a:r>
            <a:r>
              <a:rPr lang="nl-NL" sz="1400" dirty="0" err="1" smtClean="0">
                <a:cs typeface="Arial"/>
                <a:sym typeface="Wingdings" pitchFamily="2" charset="2"/>
              </a:rPr>
              <a:t>groynes</a:t>
            </a:r>
            <a:r>
              <a:rPr lang="nl-NL" sz="1400" dirty="0" smtClean="0">
                <a:cs typeface="Arial"/>
                <a:sym typeface="Wingdings" pitchFamily="2" charset="2"/>
              </a:rPr>
              <a:t> </a:t>
            </a:r>
            <a:r>
              <a:rPr lang="nl-NL" sz="1400" dirty="0" err="1" smtClean="0">
                <a:cs typeface="Arial"/>
                <a:sym typeface="Wingdings" pitchFamily="2" charset="2"/>
              </a:rPr>
              <a:t>plentiful</a:t>
            </a:r>
            <a:r>
              <a:rPr lang="nl-NL" sz="1400" dirty="0" smtClean="0">
                <a:cs typeface="Arial"/>
                <a:sym typeface="Wingdings" pitchFamily="2" charset="2"/>
              </a:rPr>
              <a:t> </a:t>
            </a:r>
            <a:r>
              <a:rPr lang="nl-NL" sz="1400" dirty="0" err="1" smtClean="0">
                <a:cs typeface="Arial"/>
                <a:sym typeface="Wingdings" pitchFamily="2" charset="2"/>
              </a:rPr>
              <a:t>along</a:t>
            </a:r>
            <a:r>
              <a:rPr lang="nl-NL" sz="1400" dirty="0" smtClean="0">
                <a:cs typeface="Arial"/>
                <a:sym typeface="Wingdings" pitchFamily="2" charset="2"/>
              </a:rPr>
              <a:t> Waal.</a:t>
            </a:r>
          </a:p>
          <a:p>
            <a:pPr marL="342900" lvl="1" indent="-342900">
              <a:buSzTx/>
              <a:buFont typeface="Wingdings" pitchFamily="2" charset="2"/>
              <a:buChar char="§"/>
            </a:pPr>
            <a:endParaRPr lang="nl-NL" sz="1400" dirty="0">
              <a:cs typeface="Arial"/>
              <a:sym typeface="Wingdings" pitchFamily="2" charset="2"/>
            </a:endParaRPr>
          </a:p>
          <a:p>
            <a:pPr marL="342900" lvl="1" indent="-342900">
              <a:buSzTx/>
              <a:buFont typeface="Wingdings" pitchFamily="2" charset="2"/>
              <a:buChar char="§"/>
            </a:pPr>
            <a:endParaRPr lang="nl-NL" sz="1400" dirty="0">
              <a:cs typeface="Arial"/>
              <a:sym typeface="Wingdings" pitchFamily="2" charset="2"/>
            </a:endParaRPr>
          </a:p>
          <a:p>
            <a:endParaRPr lang="nl-NL" sz="1400" dirty="0">
              <a:cs typeface="Arial"/>
              <a:sym typeface="Wingdings" pitchFamily="2" charset="2"/>
            </a:endParaRPr>
          </a:p>
          <a:p>
            <a:pPr lvl="1"/>
            <a:endParaRPr lang="nl-NL" sz="1400" dirty="0" smtClean="0">
              <a:cs typeface="Arial"/>
              <a:sym typeface="Wingdings" pitchFamily="2" charset="2"/>
            </a:endParaRPr>
          </a:p>
          <a:p>
            <a:pPr lvl="1"/>
            <a:endParaRPr lang="nl-NL" sz="1400" dirty="0">
              <a:cs typeface="Arial"/>
              <a:sym typeface="Wingdings" pitchFamily="2" charset="2"/>
            </a:endParaRPr>
          </a:p>
          <a:p>
            <a:pPr marL="0" indent="0">
              <a:buNone/>
            </a:pPr>
            <a:endParaRPr lang="nl-NL" sz="1400" dirty="0" smtClean="0">
              <a:latin typeface="Trebuchet MS"/>
              <a:cs typeface="Trebuchet MS"/>
            </a:endParaRPr>
          </a:p>
          <a:p>
            <a:pPr marL="0" indent="0">
              <a:buNone/>
            </a:pPr>
            <a:endParaRPr lang="nl-NL" sz="1400" dirty="0">
              <a:latin typeface="Trebuchet MS"/>
              <a:cs typeface="Trebuchet MS"/>
            </a:endParaRPr>
          </a:p>
          <a:p>
            <a:pPr marL="0" indent="0">
              <a:buNone/>
            </a:pPr>
            <a:endParaRPr lang="nl-NL" sz="1400" dirty="0">
              <a:latin typeface="Trebuchet MS"/>
              <a:cs typeface="Trebuchet MS"/>
            </a:endParaRPr>
          </a:p>
        </p:txBody>
      </p:sp>
      <p:pic>
        <p:nvPicPr>
          <p:cNvPr id="6" name="Afbeelding 5"/>
          <p:cNvPicPr>
            <a:picLocks noChangeAspect="1"/>
          </p:cNvPicPr>
          <p:nvPr/>
        </p:nvPicPr>
        <p:blipFill>
          <a:blip r:embed="rId3"/>
          <a:stretch>
            <a:fillRect/>
          </a:stretch>
        </p:blipFill>
        <p:spPr>
          <a:xfrm>
            <a:off x="6084168" y="1124842"/>
            <a:ext cx="2843808" cy="2184103"/>
          </a:xfrm>
          <a:prstGeom prst="rect">
            <a:avLst/>
          </a:prstGeom>
          <a:ln>
            <a:noFill/>
          </a:ln>
          <a:effectLst/>
        </p:spPr>
      </p:pic>
      <p:pic>
        <p:nvPicPr>
          <p:cNvPr id="2" name="Afbeelding 1"/>
          <p:cNvPicPr>
            <a:picLocks noChangeAspect="1"/>
          </p:cNvPicPr>
          <p:nvPr/>
        </p:nvPicPr>
        <p:blipFill>
          <a:blip r:embed="rId4"/>
          <a:stretch>
            <a:fillRect/>
          </a:stretch>
        </p:blipFill>
        <p:spPr>
          <a:xfrm>
            <a:off x="6079286" y="3379305"/>
            <a:ext cx="2848689" cy="2065920"/>
          </a:xfrm>
          <a:prstGeom prst="rect">
            <a:avLst/>
          </a:prstGeom>
        </p:spPr>
      </p:pic>
      <p:pic>
        <p:nvPicPr>
          <p:cNvPr id="7" name="Afbeelding 6"/>
          <p:cNvPicPr>
            <a:picLocks noChangeAspect="1"/>
          </p:cNvPicPr>
          <p:nvPr/>
        </p:nvPicPr>
        <p:blipFill>
          <a:blip r:embed="rId5"/>
          <a:stretch>
            <a:fillRect/>
          </a:stretch>
        </p:blipFill>
        <p:spPr>
          <a:xfrm>
            <a:off x="107504" y="5013176"/>
            <a:ext cx="4328714" cy="1792179"/>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214018" y="5003862"/>
            <a:ext cx="2058850" cy="1544137"/>
          </a:xfrm>
          <a:prstGeom prst="rect">
            <a:avLst/>
          </a:prstGeom>
          <a:ln>
            <a:solidFill>
              <a:schemeClr val="tx1"/>
            </a:solidFill>
          </a:ln>
        </p:spPr>
      </p:pic>
    </p:spTree>
    <p:extLst>
      <p:ext uri="{BB962C8B-B14F-4D97-AF65-F5344CB8AC3E}">
        <p14:creationId xmlns:p14="http://schemas.microsoft.com/office/powerpoint/2010/main" val="2952152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Results</a:t>
            </a:r>
            <a:r>
              <a:rPr lang="nl-NL" dirty="0" smtClean="0">
                <a:cs typeface="Arial"/>
              </a:rPr>
              <a:t> 2020 – </a:t>
            </a:r>
            <a:r>
              <a:rPr lang="nl-NL" dirty="0" err="1" smtClean="0">
                <a:cs typeface="Arial"/>
              </a:rPr>
              <a:t>surveying</a:t>
            </a:r>
            <a:r>
              <a:rPr lang="nl-NL" dirty="0" smtClean="0">
                <a:cs typeface="Arial"/>
              </a:rPr>
              <a:t> </a:t>
            </a:r>
            <a:r>
              <a:rPr lang="nl-NL" dirty="0" err="1" smtClean="0">
                <a:cs typeface="Arial"/>
              </a:rPr>
              <a:t>intensity</a:t>
            </a:r>
            <a:r>
              <a:rPr lang="nl-NL" dirty="0" smtClean="0">
                <a:cs typeface="Arial"/>
              </a:rPr>
              <a:t> </a:t>
            </a:r>
            <a:endParaRPr lang="nl-NL" dirty="0">
              <a:cs typeface="Arial"/>
            </a:endParaRPr>
          </a:p>
        </p:txBody>
      </p:sp>
      <p:pic>
        <p:nvPicPr>
          <p:cNvPr id="10" name="Afbeelding 9"/>
          <p:cNvPicPr>
            <a:picLocks noChangeAspect="1"/>
          </p:cNvPicPr>
          <p:nvPr/>
        </p:nvPicPr>
        <p:blipFill>
          <a:blip r:embed="rId3"/>
          <a:stretch>
            <a:fillRect/>
          </a:stretch>
        </p:blipFill>
        <p:spPr>
          <a:xfrm>
            <a:off x="1453702" y="5157192"/>
            <a:ext cx="5762602" cy="1431800"/>
          </a:xfrm>
          <a:prstGeom prst="rect">
            <a:avLst/>
          </a:prstGeom>
        </p:spPr>
      </p:pic>
      <p:sp>
        <p:nvSpPr>
          <p:cNvPr id="12" name="Tijdelijke aanduiding voor tekst 4"/>
          <p:cNvSpPr txBox="1">
            <a:spLocks/>
          </p:cNvSpPr>
          <p:nvPr/>
        </p:nvSpPr>
        <p:spPr>
          <a:xfrm>
            <a:off x="1331640" y="1412776"/>
            <a:ext cx="6192688" cy="1152128"/>
          </a:xfrm>
          <a:prstGeom prst="rect">
            <a:avLst/>
          </a:prstGeom>
        </p:spPr>
        <p:txBody>
          <a:bodyPr/>
          <a:lstStyle>
            <a:lvl1pPr marL="342900" indent="-342900" algn="l" defTabSz="914400" rtl="0" eaLnBrk="1" latinLnBrk="0" hangingPunct="1">
              <a:lnSpc>
                <a:spcPct val="100000"/>
              </a:lnSpc>
              <a:spcBef>
                <a:spcPts val="0"/>
              </a:spcBef>
              <a:spcAft>
                <a:spcPts val="1200"/>
              </a:spcAft>
              <a:buFont typeface="Wingdings" pitchFamily="2" charset="2"/>
              <a:buChar char="§"/>
              <a:defRPr sz="1800" kern="1200">
                <a:solidFill>
                  <a:srgbClr val="2D3880"/>
                </a:solidFill>
                <a:latin typeface="Arial"/>
                <a:ea typeface="+mn-ea"/>
                <a:cs typeface="+mn-cs"/>
              </a:defRPr>
            </a:lvl1pPr>
            <a:lvl2pPr marL="742950" indent="-285750" algn="l" defTabSz="914400" rtl="0" eaLnBrk="1" latinLnBrk="0" hangingPunct="1">
              <a:lnSpc>
                <a:spcPct val="100000"/>
              </a:lnSpc>
              <a:spcBef>
                <a:spcPts val="0"/>
              </a:spcBef>
              <a:spcAft>
                <a:spcPts val="1200"/>
              </a:spcAft>
              <a:buSzPct val="75000"/>
              <a:buFont typeface="Arial" pitchFamily="34" charset="0"/>
              <a:buChar char="•"/>
              <a:defRPr sz="1800" kern="1200" baseline="0">
                <a:solidFill>
                  <a:srgbClr val="2D3880"/>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inion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dirty="0" smtClean="0">
                <a:cs typeface="Arial"/>
                <a:sym typeface="Wingdings" pitchFamily="2" charset="2"/>
              </a:rPr>
              <a:t>Total </a:t>
            </a:r>
            <a:r>
              <a:rPr lang="nl-NL" dirty="0" err="1" smtClean="0">
                <a:cs typeface="Arial"/>
                <a:sym typeface="Wingdings" pitchFamily="2" charset="2"/>
              </a:rPr>
              <a:t>number</a:t>
            </a:r>
            <a:r>
              <a:rPr lang="nl-NL" dirty="0" smtClean="0">
                <a:cs typeface="Arial"/>
                <a:sym typeface="Wingdings" pitchFamily="2" charset="2"/>
              </a:rPr>
              <a:t> of </a:t>
            </a:r>
            <a:r>
              <a:rPr lang="nl-NL" dirty="0" err="1" smtClean="0">
                <a:cs typeface="Arial"/>
                <a:sym typeface="Wingdings" pitchFamily="2" charset="2"/>
              </a:rPr>
              <a:t>sections</a:t>
            </a:r>
            <a:r>
              <a:rPr lang="nl-NL" dirty="0" smtClean="0">
                <a:cs typeface="Arial"/>
                <a:sym typeface="Wingdings" pitchFamily="2" charset="2"/>
              </a:rPr>
              <a:t> </a:t>
            </a:r>
            <a:r>
              <a:rPr lang="nl-NL" dirty="0" err="1" smtClean="0">
                <a:cs typeface="Arial"/>
                <a:sym typeface="Wingdings" pitchFamily="2" charset="2"/>
              </a:rPr>
              <a:t>surveyed</a:t>
            </a:r>
            <a:r>
              <a:rPr lang="nl-NL" dirty="0" smtClean="0">
                <a:cs typeface="Arial"/>
                <a:sym typeface="Wingdings" pitchFamily="2" charset="2"/>
              </a:rPr>
              <a:t>, </a:t>
            </a:r>
            <a:r>
              <a:rPr lang="nl-NL" dirty="0" err="1" smtClean="0">
                <a:cs typeface="Arial"/>
                <a:sym typeface="Wingdings" pitchFamily="2" charset="2"/>
              </a:rPr>
              <a:t>sections</a:t>
            </a:r>
            <a:r>
              <a:rPr lang="nl-NL" dirty="0" smtClean="0">
                <a:cs typeface="Arial"/>
                <a:sym typeface="Wingdings" pitchFamily="2" charset="2"/>
              </a:rPr>
              <a:t> </a:t>
            </a:r>
            <a:r>
              <a:rPr lang="nl-NL" dirty="0" err="1" smtClean="0">
                <a:cs typeface="Arial"/>
                <a:sym typeface="Wingdings" pitchFamily="2" charset="2"/>
              </a:rPr>
              <a:t>surveyed</a:t>
            </a:r>
            <a:r>
              <a:rPr lang="nl-NL" dirty="0" smtClean="0">
                <a:cs typeface="Arial"/>
                <a:sym typeface="Wingdings" pitchFamily="2" charset="2"/>
              </a:rPr>
              <a:t> &gt; 1x </a:t>
            </a:r>
            <a:r>
              <a:rPr lang="nl-NL" dirty="0" err="1" smtClean="0">
                <a:cs typeface="Arial"/>
                <a:sym typeface="Wingdings" pitchFamily="2" charset="2"/>
              </a:rPr>
              <a:t>and</a:t>
            </a:r>
            <a:r>
              <a:rPr lang="nl-NL" dirty="0" smtClean="0">
                <a:cs typeface="Arial"/>
                <a:sym typeface="Wingdings" pitchFamily="2" charset="2"/>
              </a:rPr>
              <a:t> </a:t>
            </a:r>
            <a:r>
              <a:rPr lang="nl-NL" dirty="0" err="1" smtClean="0">
                <a:cs typeface="Arial"/>
                <a:sym typeface="Wingdings" pitchFamily="2" charset="2"/>
              </a:rPr>
              <a:t>total</a:t>
            </a:r>
            <a:r>
              <a:rPr lang="nl-NL" dirty="0" smtClean="0">
                <a:cs typeface="Arial"/>
                <a:sym typeface="Wingdings" pitchFamily="2" charset="2"/>
              </a:rPr>
              <a:t> </a:t>
            </a:r>
            <a:r>
              <a:rPr lang="nl-NL" dirty="0" err="1" smtClean="0">
                <a:cs typeface="Arial"/>
                <a:sym typeface="Wingdings" pitchFamily="2" charset="2"/>
              </a:rPr>
              <a:t>number</a:t>
            </a:r>
            <a:r>
              <a:rPr lang="nl-NL" dirty="0" smtClean="0">
                <a:cs typeface="Arial"/>
                <a:sym typeface="Wingdings" pitchFamily="2" charset="2"/>
              </a:rPr>
              <a:t> of </a:t>
            </a:r>
            <a:r>
              <a:rPr lang="nl-NL" dirty="0" err="1" smtClean="0">
                <a:cs typeface="Arial"/>
                <a:sym typeface="Wingdings" pitchFamily="2" charset="2"/>
              </a:rPr>
              <a:t>surveys</a:t>
            </a:r>
            <a:r>
              <a:rPr lang="nl-NL" dirty="0" smtClean="0">
                <a:cs typeface="Arial"/>
                <a:sym typeface="Wingdings" pitchFamily="2" charset="2"/>
              </a:rPr>
              <a:t> per </a:t>
            </a:r>
            <a:r>
              <a:rPr lang="nl-NL" dirty="0" err="1" smtClean="0">
                <a:cs typeface="Arial"/>
                <a:sym typeface="Wingdings" pitchFamily="2" charset="2"/>
              </a:rPr>
              <a:t>river</a:t>
            </a:r>
            <a:r>
              <a:rPr lang="nl-NL" dirty="0" smtClean="0">
                <a:cs typeface="Arial"/>
                <a:sym typeface="Wingdings" pitchFamily="2" charset="2"/>
              </a:rPr>
              <a:t> (as of 9-2-2021).</a:t>
            </a:r>
          </a:p>
          <a:p>
            <a:endParaRPr lang="nl-NL" dirty="0">
              <a:cs typeface="Arial"/>
              <a:sym typeface="Wingdings" pitchFamily="2" charset="2"/>
            </a:endParaRPr>
          </a:p>
          <a:p>
            <a:endParaRPr lang="nl-NL" dirty="0" smtClean="0">
              <a:cs typeface="Arial"/>
              <a:sym typeface="Wingdings" pitchFamily="2" charset="2"/>
            </a:endParaRPr>
          </a:p>
          <a:p>
            <a:endParaRPr lang="nl-NL" dirty="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smtClean="0">
              <a:cs typeface="Arial"/>
              <a:sym typeface="Wingdings" pitchFamily="2" charset="2"/>
            </a:endParaRPr>
          </a:p>
          <a:p>
            <a:pPr marL="0" indent="0">
              <a:buNone/>
            </a:pPr>
            <a:r>
              <a:rPr lang="nl-NL" dirty="0" err="1" smtClean="0">
                <a:cs typeface="Arial"/>
                <a:sym typeface="Wingdings" pitchFamily="2" charset="2"/>
              </a:rPr>
              <a:t>Number</a:t>
            </a:r>
            <a:r>
              <a:rPr lang="nl-NL" dirty="0" smtClean="0">
                <a:cs typeface="Arial"/>
                <a:sym typeface="Wingdings" pitchFamily="2" charset="2"/>
              </a:rPr>
              <a:t> of </a:t>
            </a:r>
            <a:r>
              <a:rPr lang="nl-NL" dirty="0" err="1" smtClean="0">
                <a:cs typeface="Arial"/>
                <a:sym typeface="Wingdings" pitchFamily="2" charset="2"/>
              </a:rPr>
              <a:t>volunteers</a:t>
            </a:r>
            <a:r>
              <a:rPr lang="nl-NL" dirty="0" smtClean="0">
                <a:cs typeface="Arial"/>
                <a:sym typeface="Wingdings" pitchFamily="2" charset="2"/>
              </a:rPr>
              <a:t> as of 12-1-2021.</a:t>
            </a:r>
          </a:p>
          <a:p>
            <a:pPr marL="0" indent="0">
              <a:buFont typeface="Wingdings" pitchFamily="2" charset="2"/>
              <a:buNone/>
            </a:pPr>
            <a:endParaRPr lang="nl-NL" dirty="0" smtClean="0">
              <a:cs typeface="Arial"/>
              <a:sym typeface="Wingdings" pitchFamily="2" charset="2"/>
            </a:endParaRPr>
          </a:p>
          <a:p>
            <a:pPr marL="0" indent="0">
              <a:buFont typeface="Wingdings" pitchFamily="2" charset="2"/>
              <a:buNone/>
            </a:pPr>
            <a:endParaRPr lang="nl-NL" dirty="0" smtClean="0">
              <a:latin typeface="Trebuchet MS"/>
              <a:cs typeface="Trebuchet MS"/>
            </a:endParaRPr>
          </a:p>
          <a:p>
            <a:pPr marL="0" indent="0">
              <a:buFont typeface="Wingdings" pitchFamily="2" charset="2"/>
              <a:buNone/>
            </a:pPr>
            <a:endParaRPr lang="nl-NL" dirty="0" smtClean="0">
              <a:latin typeface="Trebuchet MS"/>
              <a:cs typeface="Trebuchet MS"/>
            </a:endParaRPr>
          </a:p>
          <a:p>
            <a:pPr marL="0" indent="0">
              <a:buFont typeface="Wingdings" pitchFamily="2" charset="2"/>
              <a:buNone/>
            </a:pPr>
            <a:endParaRPr lang="nl-NL" dirty="0" smtClean="0">
              <a:latin typeface="Trebuchet MS"/>
              <a:cs typeface="Trebuchet MS"/>
            </a:endParaRPr>
          </a:p>
          <a:p>
            <a:pPr marL="0" indent="0">
              <a:buFont typeface="Wingdings" pitchFamily="2" charset="2"/>
              <a:buNone/>
            </a:pPr>
            <a:endParaRPr lang="nl-NL" dirty="0">
              <a:latin typeface="Trebuchet MS"/>
              <a:cs typeface="Trebuchet MS"/>
            </a:endParaRPr>
          </a:p>
        </p:txBody>
      </p:sp>
      <p:pic>
        <p:nvPicPr>
          <p:cNvPr id="15" name="Afbeelding 14"/>
          <p:cNvPicPr>
            <a:picLocks noChangeAspect="1"/>
          </p:cNvPicPr>
          <p:nvPr/>
        </p:nvPicPr>
        <p:blipFill rotWithShape="1">
          <a:blip r:embed="rId4"/>
          <a:srcRect r="21455"/>
          <a:stretch/>
        </p:blipFill>
        <p:spPr>
          <a:xfrm>
            <a:off x="1432426" y="2156848"/>
            <a:ext cx="4526214" cy="1830453"/>
          </a:xfrm>
          <a:prstGeom prst="rect">
            <a:avLst/>
          </a:prstGeom>
        </p:spPr>
      </p:pic>
    </p:spTree>
    <p:extLst>
      <p:ext uri="{BB962C8B-B14F-4D97-AF65-F5344CB8AC3E}">
        <p14:creationId xmlns:p14="http://schemas.microsoft.com/office/powerpoint/2010/main" val="37097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Results</a:t>
            </a:r>
            <a:r>
              <a:rPr lang="nl-NL" dirty="0" smtClean="0">
                <a:cs typeface="Arial"/>
              </a:rPr>
              <a:t> 2020</a:t>
            </a:r>
            <a:endParaRPr lang="nl-NL" dirty="0">
              <a:cs typeface="Arial"/>
            </a:endParaRPr>
          </a:p>
        </p:txBody>
      </p:sp>
      <p:sp>
        <p:nvSpPr>
          <p:cNvPr id="5" name="Tijdelijke aanduiding voor tekst 4"/>
          <p:cNvSpPr>
            <a:spLocks noGrp="1"/>
          </p:cNvSpPr>
          <p:nvPr>
            <p:ph type="body" sz="quarter" idx="10"/>
          </p:nvPr>
        </p:nvSpPr>
        <p:spPr/>
        <p:txBody>
          <a:bodyPr/>
          <a:lstStyle/>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sz="1400" dirty="0" smtClean="0">
              <a:cs typeface="Arial"/>
              <a:sym typeface="Wingdings" pitchFamily="2" charset="2"/>
            </a:endParaRPr>
          </a:p>
          <a:p>
            <a:pPr marL="0" indent="0">
              <a:buNone/>
            </a:pPr>
            <a:r>
              <a:rPr lang="nl-NL" sz="1400" dirty="0" smtClean="0">
                <a:cs typeface="Arial"/>
                <a:sym typeface="Wingdings" pitchFamily="2" charset="2"/>
              </a:rPr>
              <a:t>Source: </a:t>
            </a:r>
            <a:r>
              <a:rPr lang="en-GB" sz="1400" dirty="0"/>
              <a:t>Peters, B. (2020). Broken eels in the Dutch part of the river Rhine. </a:t>
            </a:r>
            <a:r>
              <a:rPr lang="nl-NL" sz="1400" dirty="0"/>
              <a:t>RAVON </a:t>
            </a:r>
            <a:r>
              <a:rPr lang="nl-NL" sz="1400" dirty="0" err="1"/>
              <a:t>internship</a:t>
            </a:r>
            <a:r>
              <a:rPr lang="nl-NL" sz="1400" dirty="0"/>
              <a:t> report.</a:t>
            </a:r>
            <a:endParaRPr lang="nl-NL" sz="1400" dirty="0" smtClean="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smtClean="0">
              <a:latin typeface="Trebuchet MS"/>
              <a:cs typeface="Trebuchet MS"/>
            </a:endParaRPr>
          </a:p>
          <a:p>
            <a:pPr marL="0" indent="0">
              <a:buNone/>
            </a:pPr>
            <a:endParaRPr lang="nl-NL" dirty="0" smtClean="0">
              <a:latin typeface="Trebuchet MS"/>
              <a:cs typeface="Trebuchet MS"/>
            </a:endParaRPr>
          </a:p>
          <a:p>
            <a:pPr marL="0" indent="0">
              <a:buNone/>
            </a:pPr>
            <a:endParaRPr lang="nl-NL" dirty="0">
              <a:latin typeface="Trebuchet MS"/>
              <a:cs typeface="Trebuchet MS"/>
            </a:endParaRPr>
          </a:p>
          <a:p>
            <a:pPr marL="0" indent="0">
              <a:buNone/>
            </a:pPr>
            <a:endParaRPr lang="nl-NL" dirty="0">
              <a:latin typeface="Trebuchet MS"/>
              <a:cs typeface="Trebuchet MS"/>
            </a:endParaRPr>
          </a:p>
        </p:txBody>
      </p:sp>
      <p:pic>
        <p:nvPicPr>
          <p:cNvPr id="6" name="Afbeelding 5"/>
          <p:cNvPicPr>
            <a:picLocks noChangeAspect="1"/>
          </p:cNvPicPr>
          <p:nvPr/>
        </p:nvPicPr>
        <p:blipFill rotWithShape="1">
          <a:blip r:embed="rId3"/>
          <a:srcRect/>
          <a:stretch/>
        </p:blipFill>
        <p:spPr>
          <a:xfrm>
            <a:off x="179512" y="1340768"/>
            <a:ext cx="4427952" cy="4392488"/>
          </a:xfrm>
          <a:prstGeom prst="rect">
            <a:avLst/>
          </a:prstGeom>
        </p:spPr>
      </p:pic>
      <p:pic>
        <p:nvPicPr>
          <p:cNvPr id="2" name="Afbeelding 1"/>
          <p:cNvPicPr>
            <a:picLocks noChangeAspect="1"/>
          </p:cNvPicPr>
          <p:nvPr/>
        </p:nvPicPr>
        <p:blipFill>
          <a:blip r:embed="rId4"/>
          <a:stretch>
            <a:fillRect/>
          </a:stretch>
        </p:blipFill>
        <p:spPr>
          <a:xfrm>
            <a:off x="4595596" y="1285212"/>
            <a:ext cx="4389130" cy="4448044"/>
          </a:xfrm>
          <a:prstGeom prst="rect">
            <a:avLst/>
          </a:prstGeom>
        </p:spPr>
      </p:pic>
    </p:spTree>
    <p:extLst>
      <p:ext uri="{BB962C8B-B14F-4D97-AF65-F5344CB8AC3E}">
        <p14:creationId xmlns:p14="http://schemas.microsoft.com/office/powerpoint/2010/main" val="395142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Results</a:t>
            </a:r>
            <a:r>
              <a:rPr lang="nl-NL" dirty="0" smtClean="0">
                <a:cs typeface="Arial"/>
              </a:rPr>
              <a:t> 2020</a:t>
            </a:r>
            <a:endParaRPr lang="nl-NL" dirty="0">
              <a:cs typeface="Arial"/>
            </a:endParaRPr>
          </a:p>
        </p:txBody>
      </p:sp>
      <p:sp>
        <p:nvSpPr>
          <p:cNvPr id="5" name="Tijdelijke aanduiding voor tekst 4"/>
          <p:cNvSpPr>
            <a:spLocks noGrp="1"/>
          </p:cNvSpPr>
          <p:nvPr>
            <p:ph type="body" sz="quarter" idx="10"/>
          </p:nvPr>
        </p:nvSpPr>
        <p:spPr/>
        <p:txBody>
          <a:bodyPr/>
          <a:lstStyle/>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sz="1400" dirty="0">
              <a:cs typeface="Arial"/>
              <a:sym typeface="Wingdings" pitchFamily="2" charset="2"/>
            </a:endParaRPr>
          </a:p>
          <a:p>
            <a:pPr marL="0" indent="0">
              <a:buNone/>
            </a:pPr>
            <a:endParaRPr lang="nl-NL" sz="1400" dirty="0" smtClean="0">
              <a:cs typeface="Arial"/>
              <a:sym typeface="Wingdings" pitchFamily="2" charset="2"/>
            </a:endParaRPr>
          </a:p>
          <a:p>
            <a:pPr marL="0" indent="0">
              <a:buNone/>
            </a:pPr>
            <a:r>
              <a:rPr lang="nl-NL" sz="1400" dirty="0" smtClean="0">
                <a:cs typeface="Arial"/>
                <a:sym typeface="Wingdings" pitchFamily="2" charset="2"/>
              </a:rPr>
              <a:t>Source</a:t>
            </a:r>
            <a:r>
              <a:rPr lang="nl-NL" sz="1400" dirty="0">
                <a:cs typeface="Arial"/>
                <a:sym typeface="Wingdings" pitchFamily="2" charset="2"/>
              </a:rPr>
              <a:t>: </a:t>
            </a:r>
            <a:r>
              <a:rPr lang="en-GB" sz="1400" dirty="0"/>
              <a:t>Peters, B. (2020). Broken eels in the Dutch part of the river Rhine. </a:t>
            </a:r>
            <a:r>
              <a:rPr lang="nl-NL" sz="1400" dirty="0"/>
              <a:t>RAVON </a:t>
            </a:r>
            <a:r>
              <a:rPr lang="nl-NL" sz="1400" dirty="0" err="1"/>
              <a:t>internship</a:t>
            </a:r>
            <a:r>
              <a:rPr lang="nl-NL" sz="1400" dirty="0"/>
              <a:t> report.</a:t>
            </a:r>
            <a:endParaRPr lang="nl-NL" sz="1400" dirty="0">
              <a:cs typeface="Arial"/>
              <a:sym typeface="Wingdings" pitchFamily="2" charset="2"/>
            </a:endParaRPr>
          </a:p>
          <a:p>
            <a:pPr marL="0" indent="0">
              <a:buNone/>
            </a:pPr>
            <a:endParaRPr lang="nl-NL" dirty="0" smtClean="0">
              <a:cs typeface="Arial"/>
              <a:sym typeface="Wingdings" pitchFamily="2" charset="2"/>
            </a:endParaRPr>
          </a:p>
          <a:p>
            <a:pPr marL="0" indent="0">
              <a:buNone/>
            </a:pPr>
            <a:endParaRPr lang="nl-NL" dirty="0" smtClean="0">
              <a:latin typeface="Trebuchet MS"/>
              <a:cs typeface="Trebuchet MS"/>
            </a:endParaRPr>
          </a:p>
          <a:p>
            <a:pPr marL="0" indent="0">
              <a:buNone/>
            </a:pPr>
            <a:endParaRPr lang="nl-NL" dirty="0" smtClean="0">
              <a:latin typeface="Trebuchet MS"/>
              <a:cs typeface="Trebuchet MS"/>
            </a:endParaRPr>
          </a:p>
          <a:p>
            <a:pPr marL="0" indent="0">
              <a:buNone/>
            </a:pPr>
            <a:endParaRPr lang="nl-NL" dirty="0">
              <a:latin typeface="Trebuchet MS"/>
              <a:cs typeface="Trebuchet MS"/>
            </a:endParaRPr>
          </a:p>
          <a:p>
            <a:pPr marL="0" indent="0">
              <a:buNone/>
            </a:pPr>
            <a:endParaRPr lang="nl-NL" dirty="0">
              <a:latin typeface="Trebuchet MS"/>
              <a:cs typeface="Trebuchet MS"/>
            </a:endParaRPr>
          </a:p>
        </p:txBody>
      </p:sp>
      <p:pic>
        <p:nvPicPr>
          <p:cNvPr id="3" name="Afbeelding 2"/>
          <p:cNvPicPr>
            <a:picLocks noChangeAspect="1"/>
          </p:cNvPicPr>
          <p:nvPr/>
        </p:nvPicPr>
        <p:blipFill>
          <a:blip r:embed="rId3"/>
          <a:stretch>
            <a:fillRect/>
          </a:stretch>
        </p:blipFill>
        <p:spPr>
          <a:xfrm>
            <a:off x="467544" y="1340768"/>
            <a:ext cx="4132730" cy="4104456"/>
          </a:xfrm>
          <a:prstGeom prst="rect">
            <a:avLst/>
          </a:prstGeom>
        </p:spPr>
      </p:pic>
      <p:pic>
        <p:nvPicPr>
          <p:cNvPr id="6" name="Afbeelding 5"/>
          <p:cNvPicPr>
            <a:picLocks noChangeAspect="1"/>
          </p:cNvPicPr>
          <p:nvPr/>
        </p:nvPicPr>
        <p:blipFill>
          <a:blip r:embed="rId4"/>
          <a:stretch>
            <a:fillRect/>
          </a:stretch>
        </p:blipFill>
        <p:spPr>
          <a:xfrm>
            <a:off x="4725296" y="1345353"/>
            <a:ext cx="4095176" cy="4099872"/>
          </a:xfrm>
          <a:prstGeom prst="rect">
            <a:avLst/>
          </a:prstGeom>
        </p:spPr>
      </p:pic>
    </p:spTree>
    <p:extLst>
      <p:ext uri="{BB962C8B-B14F-4D97-AF65-F5344CB8AC3E}">
        <p14:creationId xmlns:p14="http://schemas.microsoft.com/office/powerpoint/2010/main" val="381198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smtClean="0">
                <a:cs typeface="Arial"/>
              </a:rPr>
              <a:t>Results</a:t>
            </a:r>
            <a:r>
              <a:rPr lang="nl-NL" dirty="0" smtClean="0">
                <a:cs typeface="Arial"/>
              </a:rPr>
              <a:t> 2020</a:t>
            </a:r>
            <a:endParaRPr lang="nl-NL" dirty="0">
              <a:cs typeface="Arial"/>
            </a:endParaRPr>
          </a:p>
        </p:txBody>
      </p:sp>
      <p:pic>
        <p:nvPicPr>
          <p:cNvPr id="2" name="Afbeelding 1"/>
          <p:cNvPicPr>
            <a:picLocks noChangeAspect="1"/>
          </p:cNvPicPr>
          <p:nvPr/>
        </p:nvPicPr>
        <p:blipFill>
          <a:blip r:embed="rId3"/>
          <a:stretch>
            <a:fillRect/>
          </a:stretch>
        </p:blipFill>
        <p:spPr>
          <a:xfrm>
            <a:off x="1907703" y="1196752"/>
            <a:ext cx="5519183" cy="5544616"/>
          </a:xfrm>
          <a:prstGeom prst="rect">
            <a:avLst/>
          </a:prstGeom>
        </p:spPr>
      </p:pic>
    </p:spTree>
    <p:extLst>
      <p:ext uri="{BB962C8B-B14F-4D97-AF65-F5344CB8AC3E}">
        <p14:creationId xmlns:p14="http://schemas.microsoft.com/office/powerpoint/2010/main" val="371518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sjabloon_10jul2017">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28AD166E-1A59-4DE5-9787-F62CAE009134}" vid="{7802E4CA-7A82-46A6-9277-ABA286BE5BBE}"/>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28AD166E-1A59-4DE5-9787-F62CAE009134}" vid="{0F851B24-B095-462E-9162-E89ABD5DAB1F}"/>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D86FEFAF0607448C51495521E0D57D" ma:contentTypeVersion="12" ma:contentTypeDescription="Een nieuw document maken." ma:contentTypeScope="" ma:versionID="250a4ae827e3c7e81750deb8bc423adf">
  <xsd:schema xmlns:xsd="http://www.w3.org/2001/XMLSchema" xmlns:xs="http://www.w3.org/2001/XMLSchema" xmlns:p="http://schemas.microsoft.com/office/2006/metadata/properties" xmlns:ns2="fc86bb77-584b-4984-af70-30a45eb47b14" xmlns:ns3="6c01b758-c2eb-4021-a43c-0bf76084f3c0" targetNamespace="http://schemas.microsoft.com/office/2006/metadata/properties" ma:root="true" ma:fieldsID="f2c40d7b925a6efd4b59ba2fc9b0d256" ns2:_="" ns3:_="">
    <xsd:import namespace="fc86bb77-584b-4984-af70-30a45eb47b14"/>
    <xsd:import namespace="6c01b758-c2eb-4021-a43c-0bf76084f3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6bb77-584b-4984-af70-30a45eb47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01b758-c2eb-4021-a43c-0bf76084f3c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5C44F4-3E2C-421C-BD41-ED5BE19B9686}"/>
</file>

<file path=customXml/itemProps2.xml><?xml version="1.0" encoding="utf-8"?>
<ds:datastoreItem xmlns:ds="http://schemas.openxmlformats.org/officeDocument/2006/customXml" ds:itemID="{30E71AA5-8DE9-4583-8072-A32724852B61}"/>
</file>

<file path=customXml/itemProps3.xml><?xml version="1.0" encoding="utf-8"?>
<ds:datastoreItem xmlns:ds="http://schemas.openxmlformats.org/officeDocument/2006/customXml" ds:itemID="{D1030FD9-78DB-41FE-9956-FB1A542ECB3F}"/>
</file>

<file path=docProps/app.xml><?xml version="1.0" encoding="utf-8"?>
<Properties xmlns="http://schemas.openxmlformats.org/officeDocument/2006/extended-properties" xmlns:vt="http://schemas.openxmlformats.org/officeDocument/2006/docPropsVTypes">
  <Template>Sjabloon Powerpoint zonder nummering</Template>
  <TotalTime>905</TotalTime>
  <Words>394</Words>
  <Application>Microsoft Office PowerPoint</Application>
  <PresentationFormat>Diavoorstelling (4:3)</PresentationFormat>
  <Paragraphs>137</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Calibri</vt:lpstr>
      <vt:lpstr>Minion pro</vt:lpstr>
      <vt:lpstr>Trebuchet MS</vt:lpstr>
      <vt:lpstr>Wingdings</vt:lpstr>
      <vt:lpstr>Powerpointsjabloon_10jul2017</vt:lpstr>
      <vt:lpstr>Aangepast ontwerp</vt:lpstr>
      <vt:lpstr>Stranded and snapped eels</vt:lpstr>
      <vt:lpstr>Content</vt:lpstr>
      <vt:lpstr>Stranded and snapped eels project</vt:lpstr>
      <vt:lpstr>Study approach</vt:lpstr>
      <vt:lpstr>Study area </vt:lpstr>
      <vt:lpstr>Results 2020 – surveying intensity </vt:lpstr>
      <vt:lpstr>Results 2020</vt:lpstr>
      <vt:lpstr>Results 2020</vt:lpstr>
      <vt:lpstr>Results 2020</vt:lpstr>
      <vt:lpstr>Results 2020 – No. of observations</vt:lpstr>
      <vt:lpstr>Locations hydropower turbines</vt:lpstr>
      <vt:lpstr>Looking ahead</vt:lpstr>
      <vt:lpstr>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Jesper</dc:creator>
  <cp:lastModifiedBy>Jeroen Tummers</cp:lastModifiedBy>
  <cp:revision>40</cp:revision>
  <dcterms:created xsi:type="dcterms:W3CDTF">2021-02-24T11:39:05Z</dcterms:created>
  <dcterms:modified xsi:type="dcterms:W3CDTF">2021-03-04T14:53:27Z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0x01010077D86FEFAF0607448C51495521E0D57D</vt:lpwstr>
  </property>
</Properties>
</file>