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79" r:id="rId5"/>
    <p:sldId id="283" r:id="rId6"/>
    <p:sldId id="280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C233"/>
    <a:srgbClr val="3E8B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8" autoAdjust="0"/>
    <p:restoredTop sz="86481" autoAdjust="0"/>
  </p:normalViewPr>
  <p:slideViewPr>
    <p:cSldViewPr snapToGrid="0">
      <p:cViewPr varScale="1">
        <p:scale>
          <a:sx n="58" d="100"/>
          <a:sy n="58" d="100"/>
        </p:scale>
        <p:origin x="816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08E4-3CAF-412B-BE77-E6E4E4683FE8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56D57-219C-4BD0-B7AA-AE559BDB242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7893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474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9477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297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31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9606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0302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861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008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577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151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531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BF06-6C5D-4D3D-9BB5-9125F09EFD82}" type="datetimeFigureOut">
              <a:rPr lang="nl-NL" smtClean="0"/>
              <a:t>4-3-2021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D4097-513D-4686-B8BF-EFC459543F9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859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Bernadette.botman@ark.eu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E8B94"/>
            </a:gs>
            <a:gs pos="0">
              <a:schemeClr val="accent1">
                <a:lumMod val="45000"/>
                <a:lumOff val="55000"/>
              </a:schemeClr>
            </a:gs>
            <a:gs pos="96000">
              <a:srgbClr val="9FC233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74880837-0863-402C-9F29-857874E73A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096" y="5971587"/>
            <a:ext cx="1163903" cy="752408"/>
          </a:xfrm>
          <a:prstGeom prst="rect">
            <a:avLst/>
          </a:prstGeom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F866AE0F-F43A-4D35-90C7-5CC595C4786D}"/>
              </a:ext>
            </a:extLst>
          </p:cNvPr>
          <p:cNvCxnSpPr>
            <a:cxnSpLocks/>
          </p:cNvCxnSpPr>
          <p:nvPr/>
        </p:nvCxnSpPr>
        <p:spPr>
          <a:xfrm>
            <a:off x="0" y="6347791"/>
            <a:ext cx="6771861" cy="0"/>
          </a:xfrm>
          <a:prstGeom prst="line">
            <a:avLst/>
          </a:prstGeom>
          <a:ln w="28575">
            <a:solidFill>
              <a:srgbClr val="3E8B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82E6CC7A-65E2-4041-87E6-25D7C30A3047}"/>
              </a:ext>
            </a:extLst>
          </p:cNvPr>
          <p:cNvCxnSpPr>
            <a:cxnSpLocks/>
          </p:cNvCxnSpPr>
          <p:nvPr/>
        </p:nvCxnSpPr>
        <p:spPr>
          <a:xfrm>
            <a:off x="8216348" y="6334539"/>
            <a:ext cx="927652" cy="0"/>
          </a:xfrm>
          <a:prstGeom prst="line">
            <a:avLst/>
          </a:prstGeom>
          <a:ln w="28575">
            <a:solidFill>
              <a:srgbClr val="3E8B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CA21ED3F-2961-479D-9A3E-45C61E32DFF3}"/>
              </a:ext>
            </a:extLst>
          </p:cNvPr>
          <p:cNvSpPr txBox="1"/>
          <p:nvPr/>
        </p:nvSpPr>
        <p:spPr>
          <a:xfrm>
            <a:off x="371475" y="134005"/>
            <a:ext cx="88868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7CDDE1A-1258-42C0-B026-F04AFE024C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b="1" dirty="0"/>
              <a:t>Follow-up </a:t>
            </a:r>
            <a:r>
              <a:rPr lang="nl-NL" b="1" dirty="0" err="1"/>
              <a:t>after</a:t>
            </a:r>
            <a:r>
              <a:rPr lang="nl-NL" b="1" dirty="0"/>
              <a:t> </a:t>
            </a:r>
            <a:r>
              <a:rPr lang="nl-NL" b="1" dirty="0" err="1"/>
              <a:t>current</a:t>
            </a:r>
            <a:r>
              <a:rPr lang="nl-NL" b="1" dirty="0"/>
              <a:t> GBRA EU </a:t>
            </a:r>
            <a:r>
              <a:rPr lang="nl-NL" b="1" dirty="0" err="1"/>
              <a:t>Interreg</a:t>
            </a:r>
            <a:r>
              <a:rPr lang="nl-NL" b="1" dirty="0"/>
              <a:t> Project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669D7E19-8023-4361-B718-7BBC104200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4-3-2021, Bernadette Botman, projectmanager GBRA, ARK Natuurontwikkeling</a:t>
            </a:r>
          </a:p>
        </p:txBody>
      </p:sp>
    </p:spTree>
    <p:extLst>
      <p:ext uri="{BB962C8B-B14F-4D97-AF65-F5344CB8AC3E}">
        <p14:creationId xmlns:p14="http://schemas.microsoft.com/office/powerpoint/2010/main" val="2957746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E8B94"/>
            </a:gs>
            <a:gs pos="0">
              <a:schemeClr val="accent1">
                <a:lumMod val="45000"/>
                <a:lumOff val="55000"/>
              </a:schemeClr>
            </a:gs>
            <a:gs pos="96000">
              <a:srgbClr val="9FC233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74880837-0863-402C-9F29-857874E73A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096" y="5971587"/>
            <a:ext cx="1163903" cy="752408"/>
          </a:xfrm>
          <a:prstGeom prst="rect">
            <a:avLst/>
          </a:prstGeom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F866AE0F-F43A-4D35-90C7-5CC595C4786D}"/>
              </a:ext>
            </a:extLst>
          </p:cNvPr>
          <p:cNvCxnSpPr>
            <a:cxnSpLocks/>
          </p:cNvCxnSpPr>
          <p:nvPr/>
        </p:nvCxnSpPr>
        <p:spPr>
          <a:xfrm>
            <a:off x="0" y="6347791"/>
            <a:ext cx="6771861" cy="0"/>
          </a:xfrm>
          <a:prstGeom prst="line">
            <a:avLst/>
          </a:prstGeom>
          <a:ln w="28575">
            <a:solidFill>
              <a:srgbClr val="3E8B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82E6CC7A-65E2-4041-87E6-25D7C30A3047}"/>
              </a:ext>
            </a:extLst>
          </p:cNvPr>
          <p:cNvCxnSpPr>
            <a:cxnSpLocks/>
          </p:cNvCxnSpPr>
          <p:nvPr/>
        </p:nvCxnSpPr>
        <p:spPr>
          <a:xfrm>
            <a:off x="8216348" y="6334539"/>
            <a:ext cx="927652" cy="0"/>
          </a:xfrm>
          <a:prstGeom prst="line">
            <a:avLst/>
          </a:prstGeom>
          <a:ln w="28575">
            <a:solidFill>
              <a:srgbClr val="3E8B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CA21ED3F-2961-479D-9A3E-45C61E32DFF3}"/>
              </a:ext>
            </a:extLst>
          </p:cNvPr>
          <p:cNvSpPr txBox="1"/>
          <p:nvPr/>
        </p:nvSpPr>
        <p:spPr>
          <a:xfrm>
            <a:off x="371475" y="134005"/>
            <a:ext cx="8886825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Continue GBRA as a </a:t>
            </a:r>
            <a:r>
              <a:rPr kumimoji="0" lang="nl-NL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network</a:t>
            </a: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nl-NL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develop</a:t>
            </a: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new </a:t>
            </a:r>
            <a:r>
              <a:rPr kumimoji="0" lang="nl-NL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projects</a:t>
            </a: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defRPr/>
            </a:pPr>
            <a:br>
              <a:rPr lang="nl-NL" sz="2400" b="1" dirty="0">
                <a:cs typeface="Calibri Light"/>
              </a:rPr>
            </a:br>
            <a:r>
              <a:rPr lang="nl-NL" sz="2400" b="1" dirty="0" err="1">
                <a:cs typeface="Calibri Light"/>
              </a:rPr>
              <a:t>Intention</a:t>
            </a:r>
            <a:r>
              <a:rPr lang="nl-NL" sz="2400" b="1" dirty="0">
                <a:cs typeface="Calibri Light"/>
              </a:rPr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nl-NL" sz="2400" dirty="0" err="1">
                <a:cs typeface="Calibri Light"/>
              </a:rPr>
              <a:t>Current</a:t>
            </a:r>
            <a:r>
              <a:rPr lang="nl-NL" sz="2400" dirty="0">
                <a:cs typeface="Calibri Light"/>
              </a:rPr>
              <a:t> GBRA partners </a:t>
            </a:r>
            <a:r>
              <a:rPr lang="nl-NL" sz="2400" dirty="0" err="1">
                <a:cs typeface="Calibri Light"/>
              </a:rPr>
              <a:t>sign</a:t>
            </a:r>
            <a:r>
              <a:rPr lang="nl-NL" sz="2400" dirty="0">
                <a:cs typeface="Calibri Light"/>
              </a:rPr>
              <a:t> a cooperation </a:t>
            </a:r>
            <a:r>
              <a:rPr lang="nl-NL" sz="2400" dirty="0" err="1">
                <a:cs typeface="Calibri Light"/>
              </a:rPr>
              <a:t>covenant</a:t>
            </a:r>
            <a:r>
              <a:rPr lang="nl-NL" sz="2400" dirty="0">
                <a:cs typeface="Calibri Light"/>
              </a:rPr>
              <a:t> at </a:t>
            </a:r>
            <a:r>
              <a:rPr lang="nl-NL" sz="2400" dirty="0" err="1">
                <a:cs typeface="Calibri Light"/>
              </a:rPr>
              <a:t>the</a:t>
            </a:r>
            <a:r>
              <a:rPr lang="nl-NL" sz="2400" dirty="0">
                <a:cs typeface="Calibri Light"/>
              </a:rPr>
              <a:t> end event on 1 </a:t>
            </a:r>
            <a:r>
              <a:rPr lang="nl-NL" sz="2400" dirty="0" err="1">
                <a:cs typeface="Calibri Light"/>
              </a:rPr>
              <a:t>June</a:t>
            </a:r>
            <a:endParaRPr lang="nl-NL" sz="2400" dirty="0">
              <a:cs typeface="Calibri Light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cs typeface="Calibri Light"/>
              </a:rPr>
              <a:t>We meet 2 times a year for coordination and development of new projects for a green-blue Rhine/border region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cs typeface="Calibri Light"/>
              </a:rPr>
              <a:t>Ambition to involve new partners</a:t>
            </a:r>
            <a:br>
              <a:rPr lang="en-US" sz="2400" dirty="0">
                <a:cs typeface="Calibri Light"/>
              </a:rPr>
            </a:br>
            <a:endParaRPr lang="en-US" sz="2400" dirty="0">
              <a:cs typeface="Calibri Light"/>
            </a:endParaRPr>
          </a:p>
          <a:p>
            <a:pPr lvl="0">
              <a:defRPr/>
            </a:pPr>
            <a:r>
              <a:rPr lang="en-US" sz="2400" b="1" dirty="0">
                <a:cs typeface="Calibri Light"/>
              </a:rPr>
              <a:t>Currently preparing two new projects:</a:t>
            </a:r>
            <a:endParaRPr lang="en-US" sz="2400" dirty="0">
              <a:cs typeface="Calibri Light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cs typeface="Calibri Light"/>
              </a:rPr>
              <a:t>new Interreg application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cs typeface="Calibri Light"/>
              </a:rPr>
              <a:t>LIFE-application ecological corridors (NABU and ARK)</a:t>
            </a:r>
            <a:br>
              <a:rPr lang="en-US" sz="2400" dirty="0">
                <a:cs typeface="Calibri Light"/>
              </a:rPr>
            </a:b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655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E8B94"/>
            </a:gs>
            <a:gs pos="0">
              <a:schemeClr val="accent1">
                <a:lumMod val="45000"/>
                <a:lumOff val="55000"/>
              </a:schemeClr>
            </a:gs>
            <a:gs pos="96000">
              <a:srgbClr val="9FC233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74880837-0863-402C-9F29-857874E73A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096" y="5971587"/>
            <a:ext cx="1163903" cy="752408"/>
          </a:xfrm>
          <a:prstGeom prst="rect">
            <a:avLst/>
          </a:prstGeom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F866AE0F-F43A-4D35-90C7-5CC595C4786D}"/>
              </a:ext>
            </a:extLst>
          </p:cNvPr>
          <p:cNvCxnSpPr>
            <a:cxnSpLocks/>
          </p:cNvCxnSpPr>
          <p:nvPr/>
        </p:nvCxnSpPr>
        <p:spPr>
          <a:xfrm>
            <a:off x="0" y="6347791"/>
            <a:ext cx="6771861" cy="0"/>
          </a:xfrm>
          <a:prstGeom prst="line">
            <a:avLst/>
          </a:prstGeom>
          <a:ln w="28575">
            <a:solidFill>
              <a:srgbClr val="3E8B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82E6CC7A-65E2-4041-87E6-25D7C30A3047}"/>
              </a:ext>
            </a:extLst>
          </p:cNvPr>
          <p:cNvCxnSpPr>
            <a:cxnSpLocks/>
          </p:cNvCxnSpPr>
          <p:nvPr/>
        </p:nvCxnSpPr>
        <p:spPr>
          <a:xfrm>
            <a:off x="8216348" y="6334539"/>
            <a:ext cx="927652" cy="0"/>
          </a:xfrm>
          <a:prstGeom prst="line">
            <a:avLst/>
          </a:prstGeom>
          <a:ln w="28575">
            <a:solidFill>
              <a:srgbClr val="3E8B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CA21ED3F-2961-479D-9A3E-45C61E32DFF3}"/>
              </a:ext>
            </a:extLst>
          </p:cNvPr>
          <p:cNvSpPr txBox="1"/>
          <p:nvPr/>
        </p:nvSpPr>
        <p:spPr>
          <a:xfrm>
            <a:off x="371475" y="134005"/>
            <a:ext cx="888682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3200" b="1" dirty="0" err="1">
                <a:solidFill>
                  <a:prstClr val="black"/>
                </a:solidFill>
                <a:latin typeface="Calibri" panose="020F0502020204030204"/>
              </a:rPr>
              <a:t>Rough</a:t>
            </a: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planning new </a:t>
            </a:r>
            <a:r>
              <a:rPr kumimoji="0" lang="nl-NL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Interreg</a:t>
            </a: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project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Start new 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Interreg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project: 2022</a:t>
            </a:r>
            <a:endParaRPr kumimoji="0" lang="nl-NL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Interreg</a:t>
            </a:r>
            <a:r>
              <a:rPr kumimoji="0" lang="nl-NL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 </a:t>
            </a:r>
            <a:r>
              <a:rPr kumimoji="0" lang="nl-NL" sz="2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application</a:t>
            </a:r>
            <a:r>
              <a:rPr kumimoji="0" lang="nl-NL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 </a:t>
            </a:r>
            <a:r>
              <a:rPr kumimoji="0" lang="nl-NL" sz="2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to</a:t>
            </a:r>
            <a:r>
              <a:rPr kumimoji="0" lang="nl-NL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 </a:t>
            </a:r>
            <a:r>
              <a:rPr kumimoji="0" lang="nl-NL" sz="2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discuss</a:t>
            </a:r>
            <a:r>
              <a:rPr kumimoji="0" lang="nl-NL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 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in 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committee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Euregio: half Oktober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Sign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covenant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current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partners: 1 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June</a:t>
            </a:r>
            <a:endParaRPr lang="nl-NL" sz="2400" dirty="0">
              <a:solidFill>
                <a:prstClr val="black"/>
              </a:solidFill>
              <a:latin typeface="Calibri" panose="020F0502020204030204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cs typeface="Calibri Light"/>
              </a:rPr>
              <a:t>Discuss draft ideas for Interreg application in steering group GBRA: 22 April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cs typeface="Calibri Light"/>
              </a:rPr>
              <a:t>Inventory of ideas and first drafting: until half April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cs typeface="Calibri Light"/>
              </a:rPr>
              <a:t>New grant program Interreg VI Deutschland – Nederland expected in March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cs typeface="Calibri Light"/>
              </a:rPr>
              <a:t>Second workshop migratory fish to further discuss ideas for follow-up: first half of April 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</a:b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4832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E8B94"/>
            </a:gs>
            <a:gs pos="0">
              <a:schemeClr val="accent1">
                <a:lumMod val="45000"/>
                <a:lumOff val="55000"/>
              </a:schemeClr>
            </a:gs>
            <a:gs pos="96000">
              <a:srgbClr val="9FC233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74880837-0863-402C-9F29-857874E73A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096" y="5971587"/>
            <a:ext cx="1163903" cy="752408"/>
          </a:xfrm>
          <a:prstGeom prst="rect">
            <a:avLst/>
          </a:prstGeom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F866AE0F-F43A-4D35-90C7-5CC595C4786D}"/>
              </a:ext>
            </a:extLst>
          </p:cNvPr>
          <p:cNvCxnSpPr>
            <a:cxnSpLocks/>
          </p:cNvCxnSpPr>
          <p:nvPr/>
        </p:nvCxnSpPr>
        <p:spPr>
          <a:xfrm>
            <a:off x="0" y="6347791"/>
            <a:ext cx="6771861" cy="0"/>
          </a:xfrm>
          <a:prstGeom prst="line">
            <a:avLst/>
          </a:prstGeom>
          <a:ln w="28575">
            <a:solidFill>
              <a:srgbClr val="3E8B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82E6CC7A-65E2-4041-87E6-25D7C30A3047}"/>
              </a:ext>
            </a:extLst>
          </p:cNvPr>
          <p:cNvCxnSpPr>
            <a:cxnSpLocks/>
          </p:cNvCxnSpPr>
          <p:nvPr/>
        </p:nvCxnSpPr>
        <p:spPr>
          <a:xfrm>
            <a:off x="8216348" y="6334539"/>
            <a:ext cx="927652" cy="0"/>
          </a:xfrm>
          <a:prstGeom prst="line">
            <a:avLst/>
          </a:prstGeom>
          <a:ln w="28575">
            <a:solidFill>
              <a:srgbClr val="3E8B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CA21ED3F-2961-479D-9A3E-45C61E32DFF3}"/>
              </a:ext>
            </a:extLst>
          </p:cNvPr>
          <p:cNvSpPr txBox="1"/>
          <p:nvPr/>
        </p:nvSpPr>
        <p:spPr>
          <a:xfrm>
            <a:off x="371475" y="134005"/>
            <a:ext cx="8886825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Questions</a:t>
            </a: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2400" b="1" dirty="0">
              <a:solidFill>
                <a:prstClr val="black"/>
              </a:solidFill>
              <a:latin typeface="Calibri" panose="020F0502020204030204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/>
              </a:rPr>
              <a:t>Ide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as 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for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follow-up/new 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Interreg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application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?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Which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partners are 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needed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/</a:t>
            </a:r>
            <a:r>
              <a:rPr lang="nl-NL" sz="2400" dirty="0" err="1">
                <a:solidFill>
                  <a:prstClr val="black"/>
                </a:solidFill>
                <a:latin typeface="Calibri" panose="020F0502020204030204"/>
                <a:cs typeface="Calibri Light"/>
              </a:rPr>
              <a:t>interested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?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2400" dirty="0">
              <a:solidFill>
                <a:prstClr val="black"/>
              </a:solidFill>
              <a:latin typeface="Calibri" panose="020F0502020204030204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2400" dirty="0">
              <a:solidFill>
                <a:prstClr val="black"/>
              </a:solidFill>
              <a:latin typeface="Calibri" panose="020F0502020204030204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2400" dirty="0">
              <a:solidFill>
                <a:prstClr val="black"/>
              </a:solidFill>
              <a:latin typeface="Calibri" panose="020F0502020204030204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2400" dirty="0">
              <a:solidFill>
                <a:prstClr val="black"/>
              </a:solidFill>
              <a:latin typeface="Calibri" panose="020F0502020204030204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2400" dirty="0">
              <a:solidFill>
                <a:prstClr val="black"/>
              </a:solidFill>
              <a:latin typeface="Calibri" panose="020F0502020204030204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2400" dirty="0">
              <a:solidFill>
                <a:prstClr val="black"/>
              </a:solidFill>
              <a:latin typeface="Calibri" panose="020F0502020204030204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nl-NL" sz="2400" dirty="0">
              <a:solidFill>
                <a:prstClr val="black"/>
              </a:solidFill>
              <a:latin typeface="Calibri" panose="020F0502020204030204"/>
              <a:cs typeface="Calibri Ligh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  <a:hlinkClick r:id="rId3"/>
              </a:rPr>
              <a:t>bernadette.botman@ark.eu</a:t>
            </a:r>
            <a:r>
              <a:rPr lang="nl-NL" sz="2400" dirty="0">
                <a:solidFill>
                  <a:prstClr val="black"/>
                </a:solidFill>
                <a:latin typeface="Calibri" panose="020F0502020204030204"/>
                <a:cs typeface="Calibri Light"/>
              </a:rPr>
              <a:t> 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60560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D86FEFAF0607448C51495521E0D57D" ma:contentTypeVersion="12" ma:contentTypeDescription="Een nieuw document maken." ma:contentTypeScope="" ma:versionID="250a4ae827e3c7e81750deb8bc423adf">
  <xsd:schema xmlns:xsd="http://www.w3.org/2001/XMLSchema" xmlns:xs="http://www.w3.org/2001/XMLSchema" xmlns:p="http://schemas.microsoft.com/office/2006/metadata/properties" xmlns:ns2="fc86bb77-584b-4984-af70-30a45eb47b14" xmlns:ns3="6c01b758-c2eb-4021-a43c-0bf76084f3c0" targetNamespace="http://schemas.microsoft.com/office/2006/metadata/properties" ma:root="true" ma:fieldsID="f2c40d7b925a6efd4b59ba2fc9b0d256" ns2:_="" ns3:_="">
    <xsd:import namespace="fc86bb77-584b-4984-af70-30a45eb47b14"/>
    <xsd:import namespace="6c01b758-c2eb-4021-a43c-0bf76084f3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6bb77-584b-4984-af70-30a45eb47b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01b758-c2eb-4021-a43c-0bf76084f3c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0C9C87-E0DB-4B41-AAF9-37FBFBBC1D7D}">
  <ds:schemaRefs>
    <ds:schemaRef ds:uri="http://purl.org/dc/elements/1.1/"/>
    <ds:schemaRef ds:uri="http://schemas.microsoft.com/office/infopath/2007/PartnerControls"/>
    <ds:schemaRef ds:uri="fc86bb77-584b-4984-af70-30a45eb47b14"/>
    <ds:schemaRef ds:uri="http://purl.org/dc/terms/"/>
    <ds:schemaRef ds:uri="6c01b758-c2eb-4021-a43c-0bf76084f3c0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2AF922F-80E9-4039-A09D-908518E4AD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C06A50-2568-4274-878F-1A3B37CA896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29301</TotalTime>
  <Words>188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Follow-up after current GBRA EU Interreg Project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Mirrijn van Eijk</dc:creator>
  <cp:lastModifiedBy>Bernadette Botman</cp:lastModifiedBy>
  <cp:revision>100</cp:revision>
  <dcterms:created xsi:type="dcterms:W3CDTF">2017-11-13T13:14:59Z</dcterms:created>
  <dcterms:modified xsi:type="dcterms:W3CDTF">2021-03-04T11:24:28Z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0x01010077D86FEFAF0607448C51495521E0D57D</vt:lpwstr>
  </property>
  <property fmtid="{D5CDD505-2E9C-101B-9397-08002B2CF9AE}" pid="3" name="Order">
    <vt:r8>323100</vt:r8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AuthorIds_UIVersion_512">
    <vt:lpwstr>14</vt:lpwstr>
  </property>
  <property fmtid="{D5CDD505-2E9C-101B-9397-08002B2CF9AE}" pid="9" name="AuthorIds_UIVersion_1024">
    <vt:lpwstr>14</vt:lpwstr>
  </property>
</Properties>
</file>