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Override3.xml" ContentType="application/vnd.openxmlformats-officedocument.themeOverrid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  <p:sldMasterId id="2147483700" r:id="rId5"/>
    <p:sldMasterId id="2147483704" r:id="rId6"/>
    <p:sldMasterId id="2147483718" r:id="rId7"/>
    <p:sldMasterId id="2147483730" r:id="rId8"/>
    <p:sldMasterId id="2147483754" r:id="rId9"/>
  </p:sldMasterIdLst>
  <p:notesMasterIdLst>
    <p:notesMasterId r:id="rId38"/>
  </p:notesMasterIdLst>
  <p:handoutMasterIdLst>
    <p:handoutMasterId r:id="rId39"/>
  </p:handoutMasterIdLst>
  <p:sldIdLst>
    <p:sldId id="256" r:id="rId10"/>
    <p:sldId id="383" r:id="rId11"/>
    <p:sldId id="384" r:id="rId12"/>
    <p:sldId id="386" r:id="rId13"/>
    <p:sldId id="380" r:id="rId14"/>
    <p:sldId id="381" r:id="rId15"/>
    <p:sldId id="382" r:id="rId16"/>
    <p:sldId id="261" r:id="rId17"/>
    <p:sldId id="277" r:id="rId18"/>
    <p:sldId id="278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3" r:id="rId27"/>
    <p:sldId id="286" r:id="rId28"/>
    <p:sldId id="287" r:id="rId29"/>
    <p:sldId id="288" r:id="rId30"/>
    <p:sldId id="304" r:id="rId31"/>
    <p:sldId id="289" r:id="rId32"/>
    <p:sldId id="290" r:id="rId33"/>
    <p:sldId id="291" r:id="rId34"/>
    <p:sldId id="292" r:id="rId35"/>
    <p:sldId id="293" r:id="rId36"/>
    <p:sldId id="294" r:id="rId37"/>
  </p:sldIdLst>
  <p:sldSz cx="12192000" cy="6858000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C233"/>
    <a:srgbClr val="3E8B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70" d="100"/>
          <a:sy n="70" d="100"/>
        </p:scale>
        <p:origin x="-1536" y="-10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-2322" y="-9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27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7D6D5-2CA5-49A9-A281-36D841FE70F0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579E4-ECFB-4FA4-A0BA-DBCEC1E41C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700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45B7C-C2FE-46CF-B838-883A66514680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2F28C-055D-47DD-B8CC-D428855341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70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F28C-055D-47DD-B8CC-D4288553413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5547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>
                <a:solidFill>
                  <a:prstClr val="black"/>
                </a:solidFill>
              </a:rPr>
              <a:pPr/>
              <a:t>24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11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604BC8-5BBD-4F4C-870E-B9FC541814B6}" type="slidenum">
              <a:rPr lang="de-DE" altLang="de-DE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25</a:t>
            </a:fld>
            <a:endParaRPr lang="de-DE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FA302F-1746-4583-855E-B0047115DE0E}" type="slidenum">
              <a:rPr lang="de-DE" altLang="de-DE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26</a:t>
            </a:fld>
            <a:endParaRPr lang="de-DE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19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jpe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68374B0-9ADC-4351-8558-8C1B6DC75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FFB5557A-B90E-4959-916E-200680869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EC679255-13BA-42C0-BA66-A960EDFA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98FC480E-E1C1-4CCF-90AB-88CBE5B5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B31D053E-BC4D-4F94-9F31-F549DB0D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50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A04E59E-25E7-4821-94D4-58732045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D84BC34A-FD58-4BE8-8185-773658977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4C005D8B-2334-43A6-9BFC-B09D6DE0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68DB95C4-5468-4C64-B06A-84774A5D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A759CB0D-5BDA-47D1-B2C2-3827E47D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62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="" xmlns:a16="http://schemas.microsoft.com/office/drawing/2014/main" id="{5A8A9B48-85E8-4AB1-89D5-1FF2F6B2A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A75AEE8B-A5EB-4527-A296-B0204DB73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9A5CDD3C-3014-4F05-B603-FB64AA10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9E95610A-2D2C-403D-87DB-D6C282CA0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DD1FE276-9312-4CCB-AE39-1C106347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092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7244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570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613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288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0408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6327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180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165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7265" y="273052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395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0D6ED25-9572-4C1D-BD97-6A282682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33696D4-F3C0-40B5-8387-568BCD262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9903C54-DB5A-4FA6-987F-884939CA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08D12662-226F-43AE-BDAC-D4DD13DC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701D2F1-3FCA-4B28-8A5F-07D87F9A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8991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648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80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772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1796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7" name="Rectangle 189" descr="Bar_Right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F9E11E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600">
              <a:solidFill>
                <a:srgbClr val="FFFFFF"/>
              </a:solidFill>
            </a:endParaRPr>
          </a:p>
        </p:txBody>
      </p:sp>
      <p:sp>
        <p:nvSpPr>
          <p:cNvPr id="7325" name="Rectangle 157"/>
          <p:cNvSpPr>
            <a:spLocks noChangeArrowheads="1"/>
          </p:cNvSpPr>
          <p:nvPr/>
        </p:nvSpPr>
        <p:spPr bwMode="auto">
          <a:xfrm>
            <a:off x="6578603" y="2474920"/>
            <a:ext cx="479848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600">
              <a:solidFill>
                <a:srgbClr val="FFFFFF"/>
              </a:solidFill>
            </a:endParaRPr>
          </a:p>
        </p:txBody>
      </p:sp>
      <p:sp>
        <p:nvSpPr>
          <p:cNvPr id="7339" name="ZwarteBalk" hidden="1"/>
          <p:cNvSpPr>
            <a:spLocks noChangeArrowheads="1"/>
          </p:cNvSpPr>
          <p:nvPr/>
        </p:nvSpPr>
        <p:spPr bwMode="auto">
          <a:xfrm>
            <a:off x="11857572" y="0"/>
            <a:ext cx="334433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</a:endParaRPr>
          </a:p>
        </p:txBody>
      </p:sp>
      <p:pic>
        <p:nvPicPr>
          <p:cNvPr id="7363" name="LogoLandma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7" y="1175"/>
            <a:ext cx="12173443" cy="19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64" name="Rectangle 196"/>
          <p:cNvSpPr>
            <a:spLocks noGrp="1" noChangeArrowheads="1"/>
          </p:cNvSpPr>
          <p:nvPr>
            <p:ph type="ctrTitle"/>
          </p:nvPr>
        </p:nvSpPr>
        <p:spPr>
          <a:xfrm>
            <a:off x="6715203" y="2880000"/>
            <a:ext cx="4798484" cy="856800"/>
          </a:xfrm>
        </p:spPr>
        <p:txBody>
          <a:bodyPr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 dirty="0"/>
              <a:t>Klik om de stijl te </a:t>
            </a:r>
            <a:r>
              <a:rPr lang="en-US" noProof="0" dirty="0" err="1"/>
              <a:t>bewerken</a:t>
            </a:r>
            <a:endParaRPr lang="en-US" noProof="0" dirty="0"/>
          </a:p>
        </p:txBody>
      </p:sp>
      <p:sp>
        <p:nvSpPr>
          <p:cNvPr id="7374" name="Rectangle 206"/>
          <p:cNvSpPr>
            <a:spLocks noGrp="1" noChangeArrowheads="1"/>
          </p:cNvSpPr>
          <p:nvPr>
            <p:ph type="subTitle" idx="1"/>
          </p:nvPr>
        </p:nvSpPr>
        <p:spPr>
          <a:xfrm>
            <a:off x="6715203" y="3780000"/>
            <a:ext cx="4798484" cy="1753200"/>
          </a:xfr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007BC7"/>
                </a:solidFill>
              </a:defRPr>
            </a:lvl1pPr>
          </a:lstStyle>
          <a:p>
            <a:pPr lvl="0"/>
            <a:r>
              <a:rPr lang="nl-NL" noProof="0" dirty="0"/>
              <a:t>Klik om de </a:t>
            </a:r>
            <a:r>
              <a:rPr lang="en-US" noProof="0" dirty="0" err="1"/>
              <a:t>ondertitelstijl</a:t>
            </a:r>
            <a:r>
              <a:rPr lang="nl-NL" noProof="0" dirty="0"/>
              <a:t> van het model te bewerken</a:t>
            </a:r>
          </a:p>
        </p:txBody>
      </p:sp>
      <p:sp>
        <p:nvSpPr>
          <p:cNvPr id="18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6715200" y="6516000"/>
            <a:ext cx="52416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23FA87F-8A29-497D-BFCB-57CE48611C7D}" type="datetime4">
              <a:rPr lang="en-US" smtClean="0">
                <a:solidFill>
                  <a:srgbClr val="000000"/>
                </a:solidFill>
              </a:rPr>
              <a:pPr/>
              <a:t>April 13, 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0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000" y="1295999"/>
            <a:ext cx="112032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Klik</a:t>
            </a:r>
            <a:r>
              <a:rPr lang="en-US" noProof="0" dirty="0"/>
              <a:t> </a:t>
            </a:r>
            <a:r>
              <a:rPr lang="en-US" noProof="0" dirty="0" err="1"/>
              <a:t>om</a:t>
            </a:r>
            <a:r>
              <a:rPr lang="en-US" noProof="0" dirty="0"/>
              <a:t> </a:t>
            </a:r>
            <a:r>
              <a:rPr lang="en-US" noProof="0" dirty="0" err="1"/>
              <a:t>een</a:t>
            </a:r>
            <a:r>
              <a:rPr lang="en-US" noProof="0" dirty="0"/>
              <a:t> </a:t>
            </a:r>
            <a:r>
              <a:rPr lang="en-US" noProof="0" dirty="0" err="1"/>
              <a:t>titel</a:t>
            </a:r>
            <a:r>
              <a:rPr lang="en-US" noProof="0" dirty="0"/>
              <a:t> </a:t>
            </a:r>
            <a:r>
              <a:rPr lang="en-US" noProof="0" dirty="0" err="1"/>
              <a:t>te</a:t>
            </a:r>
            <a:r>
              <a:rPr lang="en-US" noProof="0" dirty="0"/>
              <a:t> </a:t>
            </a:r>
            <a:r>
              <a:rPr lang="en-US" noProof="0" dirty="0" err="1"/>
              <a:t>maken</a:t>
            </a:r>
            <a:endParaRPr lang="en-US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D7D9-F0C9-4BD7-AAB0-D3B089662508}" type="datetime4">
              <a:rPr lang="en-US" smtClean="0">
                <a:solidFill>
                  <a:srgbClr val="000000"/>
                </a:solidFill>
              </a:rPr>
              <a:pPr/>
              <a:t>April 13,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624417" y="2070000"/>
            <a:ext cx="11203200" cy="4140000"/>
          </a:xfrm>
        </p:spPr>
        <p:txBody>
          <a:bodyPr/>
          <a:lstStyle>
            <a:lvl4pPr marL="1274763" indent="-285750">
              <a:buFont typeface="Verdana" pitchFamily="34" charset="0"/>
              <a:buChar char="–"/>
              <a:defRPr sz="1800"/>
            </a:lvl4pPr>
            <a:lvl5pPr marL="1631950" indent="-285750">
              <a:buFont typeface="Verdana" pitchFamily="34" charset="0"/>
              <a:buChar char="»"/>
              <a:defRPr/>
            </a:lvl5pPr>
          </a:lstStyle>
          <a:p>
            <a:pPr lvl="0"/>
            <a:r>
              <a:rPr lang="en-US" noProof="0" dirty="0" err="1"/>
              <a:t>Klik</a:t>
            </a:r>
            <a:r>
              <a:rPr lang="en-US" noProof="0" dirty="0"/>
              <a:t> </a:t>
            </a:r>
            <a:r>
              <a:rPr lang="en-US" noProof="0" dirty="0" err="1"/>
              <a:t>om</a:t>
            </a:r>
            <a:r>
              <a:rPr lang="en-US" noProof="0" dirty="0"/>
              <a:t> de </a:t>
            </a:r>
            <a:r>
              <a:rPr lang="en-US" noProof="0" dirty="0" err="1"/>
              <a:t>modelstijlen</a:t>
            </a:r>
            <a:r>
              <a:rPr lang="en-US" noProof="0" dirty="0"/>
              <a:t> </a:t>
            </a:r>
            <a:r>
              <a:rPr lang="en-US" noProof="0" dirty="0" err="1"/>
              <a:t>te</a:t>
            </a:r>
            <a:r>
              <a:rPr lang="en-US" noProof="0" dirty="0"/>
              <a:t> </a:t>
            </a:r>
            <a:r>
              <a:rPr lang="en-US" noProof="0" dirty="0" err="1"/>
              <a:t>bewerken</a:t>
            </a:r>
            <a:endParaRPr lang="en-US" noProof="0" dirty="0"/>
          </a:p>
          <a:p>
            <a:pPr lvl="1"/>
            <a:r>
              <a:rPr lang="en-US" noProof="0" dirty="0" err="1"/>
              <a:t>Tweede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Derde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Vierde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Vijfde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506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000" y="1295999"/>
            <a:ext cx="11203200" cy="400110"/>
          </a:xfrm>
        </p:spPr>
        <p:txBody>
          <a:bodyPr/>
          <a:lstStyle/>
          <a:p>
            <a:r>
              <a:rPr lang="en-US" noProof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B4CB-7B9D-4303-9FB5-012C501E69A2}" type="datetime4">
              <a:rPr lang="en-US" smtClean="0">
                <a:solidFill>
                  <a:srgbClr val="000000"/>
                </a:solidFill>
              </a:rPr>
              <a:pPr/>
              <a:t>April 13, 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624000" y="2070000"/>
            <a:ext cx="11203200" cy="4140000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66659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000" y="1295999"/>
            <a:ext cx="11203200" cy="400110"/>
          </a:xfrm>
        </p:spPr>
        <p:txBody>
          <a:bodyPr/>
          <a:lstStyle/>
          <a:p>
            <a:r>
              <a:rPr lang="en-US" noProof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3B17-5341-463F-9E59-636B9E05B916}" type="datetime4">
              <a:rPr lang="en-US" smtClean="0">
                <a:solidFill>
                  <a:srgbClr val="000000"/>
                </a:solidFill>
              </a:rPr>
              <a:pPr/>
              <a:t>April 13, 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jdelijke aanduiding voor grafiek 4"/>
          <p:cNvSpPr>
            <a:spLocks noGrp="1"/>
          </p:cNvSpPr>
          <p:nvPr>
            <p:ph type="chart" sz="quarter" idx="11"/>
          </p:nvPr>
        </p:nvSpPr>
        <p:spPr>
          <a:xfrm>
            <a:off x="624417" y="2070000"/>
            <a:ext cx="11203200" cy="4140000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43723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000" y="1295999"/>
            <a:ext cx="11203200" cy="400110"/>
          </a:xfrm>
        </p:spPr>
        <p:txBody>
          <a:bodyPr/>
          <a:lstStyle/>
          <a:p>
            <a:r>
              <a:rPr lang="en-US" noProof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23B1-9708-4FF5-A937-D750E25F4932}" type="datetime4">
              <a:rPr lang="en-US" smtClean="0">
                <a:solidFill>
                  <a:srgbClr val="000000"/>
                </a:solidFill>
              </a:rPr>
              <a:pPr/>
              <a:t>April 13,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jdelijke aanduiding voor illustratie 4"/>
          <p:cNvSpPr>
            <a:spLocks noGrp="1"/>
          </p:cNvSpPr>
          <p:nvPr>
            <p:ph type="clipArt" sz="quarter" idx="11"/>
          </p:nvPr>
        </p:nvSpPr>
        <p:spPr>
          <a:xfrm>
            <a:off x="624416" y="2070000"/>
            <a:ext cx="11203200" cy="4140000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30825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2" y="809135"/>
            <a:ext cx="8135345" cy="2133603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5200" cap="none" normalizeH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2" y="2948784"/>
            <a:ext cx="8135345" cy="1752600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pic>
        <p:nvPicPr>
          <p:cNvPr id="16" name="Bild 15" descr="NABU_Logo_fuer_ppt_NABU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85" y="10718"/>
            <a:ext cx="2706715" cy="1725226"/>
          </a:xfrm>
          <a:prstGeom prst="rect">
            <a:avLst/>
          </a:prstGeom>
        </p:spPr>
      </p:pic>
      <p:pic>
        <p:nvPicPr>
          <p:cNvPr id="9" name="Bild 8" descr="weisstorch_final_ManfredDelpho_grusskarte_rz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766" y="2708920"/>
            <a:ext cx="5789732" cy="328381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5285" y="3"/>
            <a:ext cx="2706715" cy="209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4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893124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09602" y="4893124"/>
            <a:ext cx="8135345" cy="84664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00" cap="none" normalizeH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09602" y="5739772"/>
            <a:ext cx="8135345" cy="507858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609600" y="0"/>
            <a:ext cx="2083200" cy="13284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-221164"/>
            <a:ext cx="2087727" cy="1558742"/>
          </a:xfrm>
          <a:prstGeom prst="rect">
            <a:avLst/>
          </a:prstGeom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0" name="Rectangle 6"/>
          <p:cNvSpPr/>
          <p:nvPr userDrawn="1"/>
        </p:nvSpPr>
        <p:spPr>
          <a:xfrm>
            <a:off x="-3525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D6F9B3-D1F5-4A07-978B-F2A78A126742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93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2FE35CA-D3C9-4167-99A2-9EC550E4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92280EB7-81E8-4311-BC3C-A1BE832F2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82D8257-7079-41B9-866D-5812DC52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18E5959E-15CA-4E9E-B59A-8B58EAD6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09CBA46-4EBB-4346-B3FC-07A9ACFF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6030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609600" y="6159600"/>
            <a:ext cx="10972800" cy="259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/>
          <p:nvPr userDrawn="1"/>
        </p:nvSpPr>
        <p:spPr>
          <a:xfrm>
            <a:off x="-3525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FCDECE4-CB59-4FCB-BAF3-BA9DA42E1939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1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1439862"/>
            <a:ext cx="12192000" cy="50442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1439862"/>
            <a:ext cx="12192000" cy="50442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6484069"/>
            <a:ext cx="12192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6"/>
          <p:cNvSpPr>
            <a:spLocks noGrp="1"/>
          </p:cNvSpPr>
          <p:nvPr>
            <p:ph sz="quarter" idx="14"/>
          </p:nvPr>
        </p:nvSpPr>
        <p:spPr>
          <a:xfrm>
            <a:off x="609600" y="1619251"/>
            <a:ext cx="10972800" cy="45386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609600" y="6157913"/>
            <a:ext cx="1097280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>
                <a:solidFill>
                  <a:srgbClr val="FFFFFF"/>
                </a:solidFill>
              </a:rPr>
              <a:t>Nturschutzstation</a:t>
            </a:r>
            <a:r>
              <a:rPr lang="de-DE" dirty="0" smtClean="0">
                <a:solidFill>
                  <a:srgbClr val="FFFFFF"/>
                </a:solidFill>
              </a:rPr>
              <a:t>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C32C297-57B6-4CE3-AC87-3A2B358F42F2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13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Bil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39040"/>
            <a:ext cx="7001932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0000"/>
            <a:ext cx="7001933" cy="4718304"/>
          </a:xfrm>
        </p:spPr>
        <p:txBody>
          <a:bodyPr lIns="0" tIns="0" rIns="0" bIns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7920001" y="0"/>
            <a:ext cx="4281715" cy="649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9600" y="6157913"/>
            <a:ext cx="7001933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6973D0D-C296-40ED-8C5F-E87B9EBECB32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1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 + Bil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39040"/>
            <a:ext cx="7001932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0000"/>
            <a:ext cx="7001933" cy="4718304"/>
          </a:xfrm>
        </p:spPr>
        <p:txBody>
          <a:bodyPr lIns="0" tIns="0" rIns="0" bIns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7920001" y="0"/>
            <a:ext cx="4281715" cy="6498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9600" y="6157913"/>
            <a:ext cx="7001933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7D35ACA-ABD9-4E7D-B70F-55BC539DCFBB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2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39040"/>
            <a:ext cx="7001932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0000"/>
            <a:ext cx="7001933" cy="4718304"/>
          </a:xfrm>
        </p:spPr>
        <p:txBody>
          <a:bodyPr lIns="0" tIns="0" rIns="0" bIns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7920001" y="3531810"/>
            <a:ext cx="4281715" cy="296619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920001" y="1"/>
            <a:ext cx="4281715" cy="332135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609599" y="6157913"/>
            <a:ext cx="7001932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Rectangle 6"/>
          <p:cNvSpPr/>
          <p:nvPr userDrawn="1"/>
        </p:nvSpPr>
        <p:spPr>
          <a:xfrm>
            <a:off x="-4376" y="649800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E897A08-FD63-414E-AFC0-8E7ED65AE6F0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06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3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39040"/>
            <a:ext cx="7001932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0000"/>
            <a:ext cx="7001933" cy="4718304"/>
          </a:xfrm>
        </p:spPr>
        <p:txBody>
          <a:bodyPr lIns="0" tIns="0" rIns="0" bIns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7920001" y="2221200"/>
            <a:ext cx="4281715" cy="205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920001" y="1"/>
            <a:ext cx="4281715" cy="205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609599" y="6157913"/>
            <a:ext cx="7001932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7920002" y="4438800"/>
            <a:ext cx="4271433" cy="205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Rectangle 6"/>
          <p:cNvSpPr/>
          <p:nvPr userDrawn="1"/>
        </p:nvSpPr>
        <p:spPr>
          <a:xfrm>
            <a:off x="-15949" y="6497198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1C7712D-6F2F-44F7-ABCA-CCE0FB4218C9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6484069"/>
            <a:ext cx="12192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617200" y="1439863"/>
            <a:ext cx="2517627" cy="15605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3433057" y="1439863"/>
            <a:ext cx="2517627" cy="15605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6248917" y="1439862"/>
            <a:ext cx="2517627" cy="15605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9064773" y="1439862"/>
            <a:ext cx="2517627" cy="15605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609601" y="3097216"/>
            <a:ext cx="2525225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3433060" y="3097216"/>
            <a:ext cx="2517627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248917" y="3101273"/>
            <a:ext cx="2517627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9064773" y="3105330"/>
            <a:ext cx="2517627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8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E759C72A-9EA8-4172-88BB-ADF5DE102A26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86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1439862"/>
            <a:ext cx="12192000" cy="50442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6484069"/>
            <a:ext cx="12192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617200" y="1439863"/>
            <a:ext cx="2517627" cy="15605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3433057" y="1439863"/>
            <a:ext cx="2517627" cy="15605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6248917" y="1439862"/>
            <a:ext cx="2517627" cy="15605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9064773" y="1439862"/>
            <a:ext cx="2517627" cy="1560512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609601" y="3097216"/>
            <a:ext cx="2525225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3433060" y="3097216"/>
            <a:ext cx="2517627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248917" y="3101273"/>
            <a:ext cx="2517627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9064773" y="3105330"/>
            <a:ext cx="2517627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8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92D0537-DF98-4B52-85A7-B6B0014FC825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49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778173"/>
            <a:ext cx="10716684" cy="2465237"/>
          </a:xfrm>
        </p:spPr>
        <p:txBody>
          <a:bodyPr anchor="b">
            <a:normAutofit/>
          </a:bodyPr>
          <a:lstStyle>
            <a:lvl1pPr algn="l">
              <a:defRPr sz="4800" b="0" cap="all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3355464"/>
            <a:ext cx="10716684" cy="2771588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400">
                <a:solidFill>
                  <a:srgbClr val="598F1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6484069"/>
            <a:ext cx="12192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98AA-29E0-406E-8672-1B628568734D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9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605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02AD5F-1405-44D7-BDEB-34C92F80BC3B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12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4A326FF-7723-408A-96E9-7AD5A248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3418F148-8F06-4584-8261-2F53F272C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FE36B84-70E2-47D1-A84A-4E4EDF423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96D6C09F-7FF4-45E2-80B9-E349C698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F554DB72-B359-47F3-B6AE-7A6EBCE0A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9CE8ECC2-4BE5-42F9-9645-8EC7F5A2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25461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609600" y="6157913"/>
            <a:ext cx="1097280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E6F74BD-4D8D-4FD4-8C9B-0925312E29C5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96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99CC-1F01-4676-B322-CB754D69F84D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86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9485285" y="1973436"/>
            <a:ext cx="2459760" cy="4343364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sz="1200" smtClean="0"/>
              <a:t>Textmasterformat bearbeiten</a:t>
            </a:r>
          </a:p>
        </p:txBody>
      </p:sp>
      <p:pic>
        <p:nvPicPr>
          <p:cNvPr id="8" name="Bild 7" descr="NABU_Logo_fuer_ppt_NABU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85" y="10718"/>
            <a:ext cx="2706715" cy="172522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302860"/>
            <a:ext cx="8776389" cy="149690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3" name="Bild 8" descr="weisstorch_final_ManfredDelpho_grusskarte_rz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7074" y="795657"/>
            <a:ext cx="10092060" cy="5724000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DE5-A2B4-4884-A284-53674F98800A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49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B8D6-44A5-47F1-9471-6F24AB22453C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10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440000"/>
            <a:ext cx="5384800" cy="4719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440000"/>
            <a:ext cx="5384800" cy="4719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58531-784D-41FE-B21D-916A43688A12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36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4AEF-FFE6-4FC5-AF02-AA058A408EAE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64800" y="1439863"/>
            <a:ext cx="7003808" cy="46863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36480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BAA4-DED2-4A93-8C45-80D36802844E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78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9600" y="1440000"/>
            <a:ext cx="10972800" cy="471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6159600"/>
            <a:ext cx="10972800" cy="259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27383" y="6619760"/>
            <a:ext cx="754293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i="1" dirty="0" smtClean="0">
                <a:solidFill>
                  <a:srgbClr val="FFFFFF"/>
                </a:solidFill>
              </a:rPr>
              <a:t>NABU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99458" y="6581064"/>
            <a:ext cx="2856591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FFFF"/>
                </a:solidFill>
              </a:rPr>
              <a:t>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2424" y="6492240"/>
            <a:ext cx="12192000" cy="365760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17698" y="6586420"/>
            <a:ext cx="3720687" cy="1980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b="0" kern="120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>
                <a:solidFill>
                  <a:srgbClr val="FFFFFF"/>
                </a:solidFill>
              </a:rPr>
              <a:t>NABU-Naturschutzstation Niederrhein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D8FC-A69B-4647-AF9C-DB6B89146459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73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727953" y="6453191"/>
            <a:ext cx="4464049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>
                <a:solidFill>
                  <a:srgbClr val="FFFFFF"/>
                </a:solidFill>
              </a:rPr>
              <a:t>Klaus Markgraf-Maué, 24.04.2009</a:t>
            </a:r>
          </a:p>
        </p:txBody>
      </p:sp>
    </p:spTree>
    <p:extLst>
      <p:ext uri="{BB962C8B-B14F-4D97-AF65-F5344CB8AC3E}">
        <p14:creationId xmlns:p14="http://schemas.microsoft.com/office/powerpoint/2010/main" val="1922411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4" name="Rectangle 1030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248561" y="357323"/>
            <a:ext cx="9449536" cy="1848737"/>
          </a:xfrm>
          <a:prstGeom prst="rect">
            <a:avLst/>
          </a:prstGeom>
        </p:spPr>
        <p:txBody>
          <a:bodyPr anchor="t"/>
          <a:lstStyle>
            <a:lvl1pPr algn="l">
              <a:defRPr sz="3600" b="0" i="0">
                <a:solidFill>
                  <a:schemeClr val="bg1"/>
                </a:solidFill>
              </a:defRPr>
            </a:lvl1pPr>
          </a:lstStyle>
          <a:p>
            <a:r>
              <a:rPr lang="nl-NL" sz="3600" b="1" dirty="0" smtClean="0">
                <a:solidFill>
                  <a:schemeClr val="bg1"/>
                </a:solidFill>
                <a:latin typeface="+mj-lt"/>
                <a:cs typeface="Arial"/>
              </a:rPr>
              <a:t>Hier komt de titel van de </a:t>
            </a:r>
            <a:r>
              <a:rPr lang="nl-NL" sz="3600" b="1" dirty="0" err="1" smtClean="0">
                <a:solidFill>
                  <a:schemeClr val="bg1"/>
                </a:solidFill>
                <a:latin typeface="+mj-lt"/>
                <a:cs typeface="Arial"/>
              </a:rPr>
              <a:t>powerpointpresentatie</a:t>
            </a:r>
            <a:endParaRPr lang="nl-NL" dirty="0"/>
          </a:p>
        </p:txBody>
      </p:sp>
      <p:pic>
        <p:nvPicPr>
          <p:cNvPr id="7" name="Afbeelding 6" descr="2267c-RWZIEtten-kle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0" y="3353506"/>
            <a:ext cx="3360928" cy="2156615"/>
          </a:xfrm>
          <a:prstGeom prst="rect">
            <a:avLst/>
          </a:prstGeom>
        </p:spPr>
      </p:pic>
      <p:pic>
        <p:nvPicPr>
          <p:cNvPr id="8" name="Afbeelding 7" descr="0451c-StuwVoorst-klei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13" y="3353505"/>
            <a:ext cx="3360928" cy="2156615"/>
          </a:xfrm>
          <a:prstGeom prst="rect">
            <a:avLst/>
          </a:prstGeom>
        </p:spPr>
      </p:pic>
      <p:pic>
        <p:nvPicPr>
          <p:cNvPr id="9" name="Afbeelding 8" descr="0129-EngbergenGendringen-klein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1013" r="691" b="5189"/>
          <a:stretch/>
        </p:blipFill>
        <p:spPr>
          <a:xfrm>
            <a:off x="7610143" y="3353506"/>
            <a:ext cx="3360928" cy="2156613"/>
          </a:xfrm>
          <a:prstGeom prst="rect">
            <a:avLst/>
          </a:prstGeom>
        </p:spPr>
      </p:pic>
      <p:pic>
        <p:nvPicPr>
          <p:cNvPr id="6" name="Afbeelding 5" descr="2267c-RWZIEtten-klein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0" y="3353506"/>
            <a:ext cx="3360928" cy="2156615"/>
          </a:xfrm>
          <a:prstGeom prst="rect">
            <a:avLst/>
          </a:prstGeom>
        </p:spPr>
      </p:pic>
      <p:pic>
        <p:nvPicPr>
          <p:cNvPr id="10" name="Afbeelding 9" descr="0451c-StuwVoorst-klein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13" y="3353505"/>
            <a:ext cx="3360928" cy="2156615"/>
          </a:xfrm>
          <a:prstGeom prst="rect">
            <a:avLst/>
          </a:prstGeom>
        </p:spPr>
      </p:pic>
      <p:pic>
        <p:nvPicPr>
          <p:cNvPr id="11" name="Afbeelding 10" descr="0129-EngbergenGendringen-klein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1013" r="691" b="5189"/>
          <a:stretch/>
        </p:blipFill>
        <p:spPr>
          <a:xfrm>
            <a:off x="7610143" y="3353506"/>
            <a:ext cx="3360928" cy="21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6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62258A1-7312-49F6-832B-956F6295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6877F44C-7A31-46F2-999E-72297D9D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6F9C986B-8027-4595-9CC3-C28D28D70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03F09D5F-E3D6-46C1-9B87-567A08067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9AC37B38-6566-422D-BC0F-169C648E2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3D29D98C-2060-431A-81D2-BDB8E9242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1DD094B1-CE02-4819-88E4-193A0AEE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92183A2E-F153-4B2F-BEF0-082E092F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664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91548" y="1028737"/>
            <a:ext cx="10561173" cy="757861"/>
          </a:xfrm>
          <a:prstGeom prst="rect">
            <a:avLst/>
          </a:prstGeom>
        </p:spPr>
        <p:txBody>
          <a:bodyPr/>
          <a:lstStyle>
            <a:lvl1pPr marL="0" marR="0" indent="0" algn="l" defTabSz="81438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0" i="0"/>
            </a:lvl1pPr>
          </a:lstStyle>
          <a:p>
            <a:r>
              <a:rPr lang="nl-NL" dirty="0" smtClean="0"/>
              <a:t>Klik om de kopregel aan te passen</a:t>
            </a:r>
          </a:p>
        </p:txBody>
      </p:sp>
      <p:sp>
        <p:nvSpPr>
          <p:cNvPr id="10" name="Rectangle 102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91548" y="1786597"/>
            <a:ext cx="10561173" cy="4186847"/>
          </a:xfrm>
          <a:prstGeom prst="rect">
            <a:avLst/>
          </a:prstGeom>
        </p:spPr>
        <p:txBody>
          <a:bodyPr lIns="82124" tIns="41061" rIns="82124" bIns="41061"/>
          <a:lstStyle>
            <a:lvl1pPr marL="0" indent="0" algn="l">
              <a:lnSpc>
                <a:spcPct val="90000"/>
              </a:lnSpc>
              <a:buFont typeface="Wingdings 3" pitchFamily="18" charset="2"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tekst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plaatsen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038600"/>
            <a:ext cx="9414933" cy="609600"/>
          </a:xfrm>
          <a:prstGeom prst="rect">
            <a:avLst/>
          </a:prstGeom>
        </p:spPr>
        <p:txBody>
          <a:bodyPr lIns="82124" tIns="41061" rIns="82124" bIns="41061"/>
          <a:lstStyle>
            <a:lvl1pPr marL="0" indent="0" algn="ctr">
              <a:lnSpc>
                <a:spcPct val="90000"/>
              </a:lnSpc>
              <a:buFont typeface="Wingdings 3" pitchFamily="18" charset="2"/>
              <a:buNone/>
              <a:defRPr sz="1700">
                <a:solidFill>
                  <a:schemeClr val="bg1"/>
                </a:solidFill>
              </a:defRPr>
            </a:lvl1pPr>
          </a:lstStyle>
          <a:p>
            <a:r>
              <a:rPr lang="en-US"/>
              <a:t>Subtitel is Agathos, 20 pt</a:t>
            </a:r>
          </a:p>
        </p:txBody>
      </p:sp>
      <p:sp>
        <p:nvSpPr>
          <p:cNvPr id="369679" name="Rectangle 10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3246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757E826E-E713-4823-BB3F-15825EA82595}" type="datetime4">
              <a:rPr lang="nl-NL">
                <a:solidFill>
                  <a:srgbClr val="FFFFFF"/>
                </a:solidFill>
                <a:latin typeface="Agathos VL" pitchFamily="2" charset="0"/>
              </a:rPr>
              <a:pPr fontAlgn="base">
                <a:spcAft>
                  <a:spcPct val="0"/>
                </a:spcAft>
              </a:pPr>
              <a:t>13 april 2018</a:t>
            </a:fld>
            <a:endParaRPr lang="nl-NL">
              <a:solidFill>
                <a:srgbClr val="FFFFFF"/>
              </a:solidFill>
              <a:latin typeface="Agathos VL" pitchFamily="2" charset="0"/>
            </a:endParaRPr>
          </a:p>
        </p:txBody>
      </p:sp>
      <p:sp>
        <p:nvSpPr>
          <p:cNvPr id="369680" name="Rectangle 1040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nl-NL" b="1">
              <a:solidFill>
                <a:srgbClr val="003366"/>
              </a:solidFill>
            </a:endParaRPr>
          </a:p>
        </p:txBody>
      </p:sp>
      <p:sp>
        <p:nvSpPr>
          <p:cNvPr id="369681" name="Rectangle 104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fld id="{007C6A87-BE73-4591-A505-0FE58B135A2B}" type="slidenum">
              <a:rPr lang="nl-NL" b="1">
                <a:solidFill>
                  <a:srgbClr val="003366"/>
                </a:solidFill>
              </a:rPr>
              <a:pPr eaLnBrk="0" fontAlgn="base" hangingPunct="0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t>‹nr.›</a:t>
            </a:fld>
            <a:endParaRPr lang="nl-NL" b="1">
              <a:solidFill>
                <a:srgbClr val="003366"/>
              </a:solidFill>
            </a:endParaRPr>
          </a:p>
        </p:txBody>
      </p:sp>
      <p:sp>
        <p:nvSpPr>
          <p:cNvPr id="369691" name="Rectangle 1051"/>
          <p:cNvSpPr>
            <a:spLocks noGrp="1" noChangeArrowheads="1"/>
          </p:cNvSpPr>
          <p:nvPr>
            <p:ph type="ctrTitle" sz="quarter"/>
          </p:nvPr>
        </p:nvSpPr>
        <p:spPr>
          <a:xfrm>
            <a:off x="2438400" y="2286000"/>
            <a:ext cx="9347200" cy="1143000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Titel is Agathos, 36 pt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9820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038600"/>
            <a:ext cx="9414933" cy="609600"/>
          </a:xfrm>
        </p:spPr>
        <p:txBody>
          <a:bodyPr lIns="82124" tIns="41061" rIns="82124" bIns="41061"/>
          <a:lstStyle>
            <a:lvl1pPr marL="0" indent="0" algn="ctr">
              <a:lnSpc>
                <a:spcPct val="90000"/>
              </a:lnSpc>
              <a:buFont typeface="Wingdings 3" pitchFamily="18" charset="2"/>
              <a:buNone/>
              <a:defRPr sz="1700">
                <a:solidFill>
                  <a:schemeClr val="bg1"/>
                </a:solidFill>
              </a:defRPr>
            </a:lvl1pPr>
          </a:lstStyle>
          <a:p>
            <a:r>
              <a:rPr lang="en-US"/>
              <a:t>Subtitel is Agathos, 20 pt</a:t>
            </a:r>
          </a:p>
        </p:txBody>
      </p:sp>
      <p:sp>
        <p:nvSpPr>
          <p:cNvPr id="369679" name="Rectangle 10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3246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757E826E-E713-4823-BB3F-15825EA82595}" type="datetime4">
              <a:rPr lang="nl-NL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13 april 2018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369680" name="Rectangle 104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369681" name="Rectangle 104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007C6A87-BE73-4591-A505-0FE58B135A2B}" type="slidenum">
              <a:rPr lang="nl-NL">
                <a:solidFill>
                  <a:srgbClr val="003366"/>
                </a:solidFill>
              </a:rPr>
              <a:pPr/>
              <a:t>‹nr.›</a:t>
            </a:fld>
            <a:endParaRPr lang="nl-NL">
              <a:solidFill>
                <a:srgbClr val="003366"/>
              </a:solidFill>
            </a:endParaRPr>
          </a:p>
        </p:txBody>
      </p:sp>
      <p:sp>
        <p:nvSpPr>
          <p:cNvPr id="369691" name="Rectangle 1051"/>
          <p:cNvSpPr>
            <a:spLocks noGrp="1" noChangeArrowheads="1"/>
          </p:cNvSpPr>
          <p:nvPr>
            <p:ph type="ctrTitle" sz="quarter"/>
          </p:nvPr>
        </p:nvSpPr>
        <p:spPr>
          <a:xfrm>
            <a:off x="2438400" y="2286000"/>
            <a:ext cx="9347200" cy="1143000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Titel is Agathos, 36 pt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9949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3BABBA3E-072D-41C7-BC27-8D33BF3E5BD4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31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CD119C30-EC4D-4543-9960-1FDB5B31B271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0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353735" y="1981200"/>
            <a:ext cx="47159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272868" y="1981200"/>
            <a:ext cx="47159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002C4B2F-F13D-44CC-AABF-8868AF793A0E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409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7D2AAC41-731B-4268-876E-931074A2DF9A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16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7BCE2E68-5A81-487A-B77C-9EE0C511FA8E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936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C9053A38-7619-4EE5-ACF5-E1EB8E48D886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784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BF87B4DA-8C47-47E4-B284-37D3AA80AD04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5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19888D3-9E68-4AA8-9F69-4CC7CB857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092DF05A-6779-4DE6-B7DC-97CD1DE81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68A3A4A2-3C33-4645-8A99-E13A5FBE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EA0EE50A-AD13-4CE3-ACA5-ADB837A7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0274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70FCDDBC-D33A-48A3-9A31-2DE28C280FDA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3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33E63C45-48A1-493B-AC10-C580CB48936B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39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575800" y="838200"/>
            <a:ext cx="2413000" cy="52578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2336800" y="838200"/>
            <a:ext cx="7035800" cy="52578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5358B68E-9373-4783-B66D-69B948DF333C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821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2336800" y="838200"/>
            <a:ext cx="965200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11074400" y="6400800"/>
            <a:ext cx="1016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5D84DDC5-099C-4B8B-89D6-33A50DE3287F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97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6800" y="838200"/>
            <a:ext cx="9652000" cy="1066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353735" y="1981200"/>
            <a:ext cx="4715933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7272868" y="1981200"/>
            <a:ext cx="4715933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7272868" y="4114800"/>
            <a:ext cx="4715933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3366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>
          <a:xfrm>
            <a:off x="11074400" y="6400800"/>
            <a:ext cx="1016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 </a:t>
            </a:r>
            <a:fld id="{014333DF-7BB4-4488-ABCB-D09BC507BD9F}" type="slidenum">
              <a:rPr lang="en-US">
                <a:solidFill>
                  <a:srgbClr val="FFFFFF"/>
                </a:solidFill>
              </a:rPr>
              <a:pPr/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90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68374B0-9ADC-4351-8558-8C1B6DC75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FFB5557A-B90E-4959-916E-200680869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EC679255-13BA-42C0-BA66-A960EDFA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98FC480E-E1C1-4CCF-90AB-88CBE5B5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B31D053E-BC4D-4F94-9F31-F549DB0D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586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0D6ED25-9572-4C1D-BD97-6A282682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33696D4-F3C0-40B5-8387-568BCD262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9903C54-DB5A-4FA6-987F-884939CA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08D12662-226F-43AE-BDAC-D4DD13DC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701D2F1-3FCA-4B28-8A5F-07D87F9A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134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2FE35CA-D3C9-4167-99A2-9EC550E4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92280EB7-81E8-4311-BC3C-A1BE832F2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82D8257-7079-41B9-866D-5812DC52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18E5959E-15CA-4E9E-B59A-8B58EAD6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09CBA46-4EBB-4346-B3FC-07A9ACFF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09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4A326FF-7723-408A-96E9-7AD5A248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3418F148-8F06-4584-8261-2F53F272C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FE36B84-70E2-47D1-A84A-4E4EDF423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96D6C09F-7FF4-45E2-80B9-E349C698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F554DB72-B359-47F3-B6AE-7A6EBCE0A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9CE8ECC2-4BE5-42F9-9645-8EC7F5A2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297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62258A1-7312-49F6-832B-956F6295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6877F44C-7A31-46F2-999E-72297D9D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6F9C986B-8027-4595-9CC3-C28D28D70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03F09D5F-E3D6-46C1-9B87-567A08067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9AC37B38-6566-422D-BC0F-169C648E2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3D29D98C-2060-431A-81D2-BDB8E9242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1DD094B1-CE02-4819-88E4-193A0AEE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92183A2E-F153-4B2F-BEF0-082E092F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8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323D1FA9-29A1-4FBD-A97F-DD661A8D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38F118E3-0D25-49BD-BBB3-D7D83993E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418F423C-D92B-441B-88F7-75AEAF69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4863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19888D3-9E68-4AA8-9F69-4CC7CB857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092DF05A-6779-4DE6-B7DC-97CD1DE81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68A3A4A2-3C33-4645-8A99-E13A5FBE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EA0EE50A-AD13-4CE3-ACA5-ADB837A7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958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323D1FA9-29A1-4FBD-A97F-DD661A8D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38F118E3-0D25-49BD-BBB3-D7D83993E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418F423C-D92B-441B-88F7-75AEAF69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582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62FAB33-CD64-4E8E-B081-A533C680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08941E69-DC20-4A11-BD57-51660FABB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6234D0EA-BE5A-4023-BE8D-47B75C1D2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F80402CD-CF12-4C9E-B7F4-8B442689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2D368B66-48D3-4F99-B105-A2DE571D4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61290391-B4F7-44CB-8BF7-20E90D3E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723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873448C-B2A0-4C90-9DC7-0852CB09B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3C9D825D-637C-4EF7-A258-F49A1A3474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E7A3BCC2-1BF3-4574-B598-DB9EFC127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686838C6-0431-41F7-9674-C8421C6EE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73773AAE-9CC0-45FD-86B5-1883608D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0B021081-61CC-4FFD-9B93-E2687816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19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A04E59E-25E7-4821-94D4-58732045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D84BC34A-FD58-4BE8-8185-773658977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4C005D8B-2334-43A6-9BFC-B09D6DE0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68DB95C4-5468-4C64-B06A-84774A5D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A759CB0D-5BDA-47D1-B2C2-3827E47D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37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="" xmlns:a16="http://schemas.microsoft.com/office/drawing/2014/main" id="{5A8A9B48-85E8-4AB1-89D5-1FF2F6B2A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A75AEE8B-A5EB-4527-A296-B0204DB73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9A5CDD3C-3014-4F05-B603-FB64AA10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9E95610A-2D2C-403D-87DB-D6C282CA0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DD1FE276-9312-4CCB-AE39-1C106347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438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68374B0-9ADC-4351-8558-8C1B6DC75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FFB5557A-B90E-4959-916E-200680869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EC679255-13BA-42C0-BA66-A960EDFA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98FC480E-E1C1-4CCF-90AB-88CBE5B5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B31D053E-BC4D-4F94-9F31-F549DB0D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586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0D6ED25-9572-4C1D-BD97-6A282682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33696D4-F3C0-40B5-8387-568BCD262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9903C54-DB5A-4FA6-987F-884939CA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08D12662-226F-43AE-BDAC-D4DD13DC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701D2F1-3FCA-4B28-8A5F-07D87F9A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134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2FE35CA-D3C9-4167-99A2-9EC550E4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92280EB7-81E8-4311-BC3C-A1BE832F2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82D8257-7079-41B9-866D-5812DC52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18E5959E-15CA-4E9E-B59A-8B58EAD6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09CBA46-4EBB-4346-B3FC-07A9ACFF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090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4A326FF-7723-408A-96E9-7AD5A248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3418F148-8F06-4584-8261-2F53F272C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4FE36B84-70E2-47D1-A84A-4E4EDF423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96D6C09F-7FF4-45E2-80B9-E349C698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F554DB72-B359-47F3-B6AE-7A6EBCE0A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9CE8ECC2-4BE5-42F9-9645-8EC7F5A2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2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62FAB33-CD64-4E8E-B081-A533C680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08941E69-DC20-4A11-BD57-51660FABB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6234D0EA-BE5A-4023-BE8D-47B75C1D2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F80402CD-CF12-4C9E-B7F4-8B442689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2D368B66-48D3-4F99-B105-A2DE571D4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61290391-B4F7-44CB-8BF7-20E90D3E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1849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62258A1-7312-49F6-832B-956F6295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6877F44C-7A31-46F2-999E-72297D9D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6F9C986B-8027-4595-9CC3-C28D28D70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03F09D5F-E3D6-46C1-9B87-567A08067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9AC37B38-6566-422D-BC0F-169C648E2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3D29D98C-2060-431A-81D2-BDB8E9242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1DD094B1-CE02-4819-88E4-193A0AEE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92183A2E-F153-4B2F-BEF0-082E092F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84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19888D3-9E68-4AA8-9F69-4CC7CB857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092DF05A-6779-4DE6-B7DC-97CD1DE81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68A3A4A2-3C33-4645-8A99-E13A5FBE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EA0EE50A-AD13-4CE3-ACA5-ADB837A7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958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323D1FA9-29A1-4FBD-A97F-DD661A8D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38F118E3-0D25-49BD-BBB3-D7D83993E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418F423C-D92B-441B-88F7-75AEAF69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58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62FAB33-CD64-4E8E-B081-A533C680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08941E69-DC20-4A11-BD57-51660FABB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6234D0EA-BE5A-4023-BE8D-47B75C1D2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F80402CD-CF12-4C9E-B7F4-8B442689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2D368B66-48D3-4F99-B105-A2DE571D4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61290391-B4F7-44CB-8BF7-20E90D3E5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723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873448C-B2A0-4C90-9DC7-0852CB09B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3C9D825D-637C-4EF7-A258-F49A1A3474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E7A3BCC2-1BF3-4574-B598-DB9EFC127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686838C6-0431-41F7-9674-C8421C6EE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73773AAE-9CC0-45FD-86B5-1883608D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0B021081-61CC-4FFD-9B93-E2687816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195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A04E59E-25E7-4821-94D4-58732045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D84BC34A-FD58-4BE8-8185-773658977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4C005D8B-2334-43A6-9BFC-B09D6DE0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68DB95C4-5468-4C64-B06A-84774A5D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A759CB0D-5BDA-47D1-B2C2-3827E47D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374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="" xmlns:a16="http://schemas.microsoft.com/office/drawing/2014/main" id="{5A8A9B48-85E8-4AB1-89D5-1FF2F6B2A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A75AEE8B-A5EB-4527-A296-B0204DB73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9A5CDD3C-3014-4F05-B603-FB64AA10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9E95610A-2D2C-403D-87DB-D6C282CA0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DD1FE276-9312-4CCB-AE39-1C106347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438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4766"/>
            <a:ext cx="12192000" cy="2547937"/>
            <a:chOff x="0" y="3"/>
            <a:chExt cx="6240" cy="1739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"/>
              <a:ext cx="2830" cy="1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" y="218"/>
              <a:ext cx="1603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0" y="1089"/>
              <a:ext cx="6240" cy="219"/>
            </a:xfrm>
            <a:prstGeom prst="rect">
              <a:avLst/>
            </a:prstGeom>
            <a:solidFill>
              <a:srgbClr val="7FA1B6">
                <a:alpha val="250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0" y="1306"/>
              <a:ext cx="6240" cy="218"/>
            </a:xfrm>
            <a:prstGeom prst="rect">
              <a:avLst/>
            </a:prstGeom>
            <a:solidFill>
              <a:srgbClr val="7FA1B6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0" y="1524"/>
              <a:ext cx="6240" cy="218"/>
            </a:xfrm>
            <a:prstGeom prst="rect">
              <a:avLst/>
            </a:prstGeom>
            <a:solidFill>
              <a:srgbClr val="7FA1B6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>
              <a:lvl1pPr defTabSz="414338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88938" indent="-195263" defTabSz="414338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584200" indent="-193675" defTabSz="414338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781050" indent="-193675" defTabSz="414338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976313" indent="-195263" defTabSz="414338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433513" indent="-195263" algn="ctr" defTabSz="4143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890713" indent="-195263" algn="ctr" defTabSz="4143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347913" indent="-195263" algn="ctr" defTabSz="4143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805113" indent="-195263" algn="ctr" defTabSz="4143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 altLang="en-US" sz="1600" smtClean="0">
                <a:solidFill>
                  <a:srgbClr val="FFFFFF"/>
                </a:solidFill>
                <a:ea typeface="MS Gothic" pitchFamily="49" charset="-128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0" y="1306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NL" smtClean="0">
                <a:solidFill>
                  <a:srgbClr val="000000"/>
                </a:solidFill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0" y="1524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NL" smtClean="0">
                <a:solidFill>
                  <a:srgbClr val="000000"/>
                </a:solidFill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0" y="1089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NL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73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3076575"/>
            <a:ext cx="8824384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altLang="en-US" noProof="0" smtClean="0"/>
              <a:t>Klik om het opmaakprofiel te bewerken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4113217"/>
            <a:ext cx="8824384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altLang="en-US" noProof="0" smtClean="0"/>
              <a:t>Klik om het opmaakprofiel van de modelondertitel te bewerken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2743200" y="5803900"/>
            <a:ext cx="8824384" cy="338138"/>
          </a:xfrm>
        </p:spPr>
        <p:txBody>
          <a:bodyPr/>
          <a:lstStyle>
            <a:lvl1pPr>
              <a:defRPr sz="1600"/>
            </a:lvl1pPr>
          </a:lstStyle>
          <a:p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7587265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5D797-A15B-4CAD-A84D-3B5C5BE83091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9219260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0D8DEA-5316-4950-A875-F69C1C3B599C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19704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873448C-B2A0-4C90-9DC7-0852CB09B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3C9D825D-637C-4EF7-A258-F49A1A3474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E7A3BCC2-1BF3-4574-B598-DB9EFC127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686838C6-0431-41F7-9674-C8421C6EE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73773AAE-9CC0-45FD-86B5-1883608D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0B021081-61CC-4FFD-9B93-E2687816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8045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9217" y="1482725"/>
            <a:ext cx="5147733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0152" y="1482725"/>
            <a:ext cx="5147733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1CAEAE-148D-4ED9-8FE3-2C478DCC17B3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7182650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73C20-E440-46A3-882F-AB6C264CFC38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2217422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073A9-8335-42B1-9F8B-DBCB23DCF4F7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99413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0043E-6756-407F-AAE3-650D094CA8A4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2182100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34A9A-95DD-400E-B3BD-9A9789BFB690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7318544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9453A-99D9-4EB7-AF43-BBF27A332660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2821260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D6F40-5959-4FBD-A88F-7EEFD207E6B2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1973763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70" y="233363"/>
            <a:ext cx="2730500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9221" y="233363"/>
            <a:ext cx="7994649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E0279-A400-4606-B7A6-FB45186D2B26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435723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219" y="233368"/>
            <a:ext cx="10928349" cy="611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9217" y="1482725"/>
            <a:ext cx="5147733" cy="4300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80152" y="1482730"/>
            <a:ext cx="5147733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80152" y="3708404"/>
            <a:ext cx="5147733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B6EB6-60D2-46FC-A53B-C1F5B21FE54D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06929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920E1E5A-BC42-4459-84AF-CDD6F8E6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6BFA4F91-2C40-4396-ABF9-A4EE3E2F3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945352C0-BCC6-4DA1-BC83-D5E4974BC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8BF06-6C5D-4D3D-9BB5-9125F09EFD82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48418164-DF0C-4C6B-AE5E-E017E19CE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68720FF6-9EE5-406D-A8B3-0520922D5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D4097-513D-4686-B8BF-EFC459543F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1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65C84-1214-449B-8FE0-ED506E70AEFF}" type="datetimeFigureOut">
              <a:rPr lang="nl-NL" smtClean="0"/>
              <a:t>13-4-2018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018C6-8219-44A9-A5C9-95157D99E1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01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000"/>
            <a:ext cx="12192000" cy="539750"/>
          </a:xfrm>
          <a:prstGeom prst="rect">
            <a:avLst/>
          </a:prstGeom>
          <a:solidFill>
            <a:srgbClr val="F9E11E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000" y="2070000"/>
            <a:ext cx="1120320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het </a:t>
            </a:r>
            <a:r>
              <a:rPr lang="en-US" dirty="0" err="1"/>
              <a:t>opmaakprofiel</a:t>
            </a:r>
            <a:r>
              <a:rPr lang="en-US" dirty="0"/>
              <a:t> van de </a:t>
            </a:r>
            <a:r>
              <a:rPr lang="en-US" dirty="0" err="1"/>
              <a:t>modeltekst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/>
              <a:t>Tweede </a:t>
            </a:r>
            <a:r>
              <a:rPr lang="en-US" dirty="0" err="1"/>
              <a:t>niveau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Derde</a:t>
            </a:r>
            <a:r>
              <a:rPr lang="en-US" dirty="0"/>
              <a:t> niveau</a:t>
            </a:r>
          </a:p>
          <a:p>
            <a:pPr lvl="4"/>
            <a:r>
              <a:rPr lang="en-US" dirty="0"/>
              <a:t> Vierde niveau</a:t>
            </a:r>
          </a:p>
          <a:p>
            <a:pPr lvl="5"/>
            <a:r>
              <a:rPr lang="en-US" sz="1800" dirty="0"/>
              <a:t>Vijfde niveau</a:t>
            </a:r>
            <a:endParaRPr lang="en-US" dirty="0"/>
          </a:p>
        </p:txBody>
      </p:sp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7"/>
            <a:ext cx="12192000" cy="1071563"/>
          </a:xfrm>
          <a:prstGeom prst="rect">
            <a:avLst/>
          </a:prstGeom>
          <a:solidFill>
            <a:srgbClr val="F9E11E"/>
          </a:solidFill>
          <a:ln>
            <a:noFill/>
          </a:ln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624000" y="1295999"/>
            <a:ext cx="1120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noProof="0" dirty="0"/>
          </a:p>
        </p:txBody>
      </p:sp>
      <p:sp>
        <p:nvSpPr>
          <p:cNvPr id="1099" name="shpKleurvlakBoven"/>
          <p:cNvSpPr>
            <a:spLocks noChangeArrowheads="1"/>
          </p:cNvSpPr>
          <p:nvPr/>
        </p:nvSpPr>
        <p:spPr bwMode="auto">
          <a:xfrm>
            <a:off x="6715200" y="6422400"/>
            <a:ext cx="4204800" cy="1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000" dirty="0">
                <a:solidFill>
                  <a:srgbClr val="000000"/>
                </a:solidFill>
                <a:cs typeface="Arial" charset="0"/>
              </a:rPr>
              <a:t>Rijkswaterstaat</a:t>
            </a:r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624000" y="6613200"/>
            <a:ext cx="2539200" cy="1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62E13F-49FF-4F5B-8E2D-F997ACAF2D81}" type="slidenum">
              <a:rPr lang="nl-NL" sz="100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3" name="ZwarteBalk" hidden="1"/>
          <p:cNvSpPr>
            <a:spLocks noChangeArrowheads="1"/>
          </p:cNvSpPr>
          <p:nvPr/>
        </p:nvSpPr>
        <p:spPr bwMode="auto">
          <a:xfrm>
            <a:off x="11857572" y="0"/>
            <a:ext cx="334433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</a:endParaRPr>
          </a:p>
        </p:txBody>
      </p:sp>
      <p:pic>
        <p:nvPicPr>
          <p:cNvPr id="1121" name="LogoLandmacht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0619" y="5222"/>
            <a:ext cx="586316" cy="8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9686400" y="6613200"/>
            <a:ext cx="2011200" cy="11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ED056A77-6C18-420C-9D2C-A2DC20B287C3}" type="datetime4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April 13, 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9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aseline="0">
          <a:solidFill>
            <a:srgbClr val="007BC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ts val="423"/>
        </a:spcBef>
        <a:spcAft>
          <a:spcPct val="0"/>
        </a:spcAft>
        <a:buFont typeface="Arial" pitchFamily="34" charset="0"/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41600" indent="-28440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–"/>
        <a:defRPr sz="1800">
          <a:solidFill>
            <a:srgbClr val="000000"/>
          </a:solidFill>
          <a:latin typeface="+mn-lt"/>
        </a:defRPr>
      </a:lvl2pPr>
      <a:lvl3pPr marL="965200" indent="-342900" algn="l" rtl="0" eaLnBrk="1" fontAlgn="base" hangingPunct="1">
        <a:spcBef>
          <a:spcPts val="423"/>
        </a:spcBef>
        <a:spcAft>
          <a:spcPct val="0"/>
        </a:spcAft>
        <a:buFont typeface="Arial" pitchFamily="34" charset="0"/>
        <a:buChar char="•"/>
        <a:defRPr sz="1800">
          <a:solidFill>
            <a:srgbClr val="000000"/>
          </a:solidFill>
          <a:latin typeface="+mn-lt"/>
        </a:defRPr>
      </a:lvl3pPr>
      <a:lvl4pPr marL="989013" indent="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None/>
        <a:defRPr sz="2200">
          <a:solidFill>
            <a:srgbClr val="000000"/>
          </a:solidFill>
          <a:latin typeface="+mn-lt"/>
        </a:defRPr>
      </a:lvl4pPr>
      <a:lvl5pPr marL="1631950" indent="-28575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–"/>
        <a:defRPr sz="1800" baseline="0">
          <a:solidFill>
            <a:srgbClr val="000000"/>
          </a:solidFill>
          <a:latin typeface="+mn-lt"/>
        </a:defRPr>
      </a:lvl5pPr>
      <a:lvl6pPr marL="180340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»"/>
        <a:defRPr sz="1800" baseline="0">
          <a:solidFill>
            <a:srgbClr val="000000"/>
          </a:solidFill>
          <a:latin typeface="+mn-lt"/>
        </a:defRPr>
      </a:lvl6pPr>
      <a:lvl7pPr marL="22606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7pPr>
      <a:lvl8pPr marL="271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8pPr>
      <a:lvl9pPr marL="31750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39040"/>
            <a:ext cx="10972800" cy="990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0000"/>
            <a:ext cx="10972800" cy="47179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Siebente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269212" y="6600004"/>
            <a:ext cx="1344000" cy="19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200" b="0" kern="1200" smtClean="0">
                <a:solidFill>
                  <a:schemeClr val="bg1"/>
                </a:solidFill>
                <a:latin typeface="Source Sans Pro"/>
                <a:ea typeface="+mn-ea"/>
                <a:cs typeface="Source Sans Pro"/>
              </a:defRPr>
            </a:lvl1pPr>
          </a:lstStyle>
          <a:p>
            <a:fld id="{F09DF9C9-AFFB-4716-A750-2BA227A27440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486083" y="6586420"/>
            <a:ext cx="3720000" cy="19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de-DE" sz="1200" b="0" smtClean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Bearbeiter/-in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2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100" baseline="0">
          <a:solidFill>
            <a:schemeClr val="tx2"/>
          </a:solidFill>
          <a:latin typeface="Source Sans Pro"/>
          <a:ea typeface="+mj-ea"/>
          <a:cs typeface="Source Sans Pro"/>
        </a:defRPr>
      </a:lvl1pPr>
    </p:titleStyle>
    <p:bodyStyle>
      <a:lvl1pPr marL="0" indent="0" algn="l" defTabSz="9144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SzPct val="85000"/>
        <a:buFont typeface="Arial" pitchFamily="34" charset="0"/>
        <a:buNone/>
        <a:defRPr sz="2000" kern="1200" baseline="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176400" indent="-176400" algn="l" defTabSz="9144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2000" kern="1200" baseline="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363600" indent="-176400" algn="l" defTabSz="9144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2000" kern="1200" baseline="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543600" indent="-183600" algn="l" defTabSz="9144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Font typeface="Arial"/>
        <a:buChar char="•"/>
        <a:defRPr sz="2000" kern="1200" baseline="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716400" indent="-176400" algn="l" defTabSz="9144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2000" kern="1200" baseline="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36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0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2pPr>
      <a:lvl3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3pPr>
      <a:lvl4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4pPr>
      <a:lvl5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5pPr>
      <a:lvl6pPr marL="4572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6pPr>
      <a:lvl7pPr marL="9144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7pPr>
      <a:lvl8pPr marL="13716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8pPr>
      <a:lvl9pPr marL="18288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9pPr>
    </p:titleStyle>
    <p:bodyStyle>
      <a:lvl1pPr marL="288925" indent="-288925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Clr>
          <a:srgbClr val="003366"/>
        </a:buClr>
        <a:buSzPct val="100000"/>
        <a:buFont typeface="Wingdings 3" pitchFamily="18" charset="2"/>
        <a:buChar char="}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54063" indent="-266700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Char char="-"/>
        <a:defRPr b="1">
          <a:solidFill>
            <a:schemeClr val="tx1"/>
          </a:solidFill>
          <a:latin typeface="+mn-lt"/>
        </a:defRPr>
      </a:lvl2pPr>
      <a:lvl3pPr marL="1249363" indent="-296863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Font typeface="Wingdings 3" pitchFamily="18" charset="2"/>
        <a:buChar char="}"/>
        <a:defRPr b="1">
          <a:solidFill>
            <a:schemeClr val="tx1"/>
          </a:solidFill>
          <a:latin typeface="+mn-lt"/>
        </a:defRPr>
      </a:lvl3pPr>
      <a:lvl4pPr marL="1439863" indent="-68263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4pPr>
      <a:lvl5pPr marL="1630363" indent="1984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5pPr>
      <a:lvl6pPr marL="2087563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6pPr>
      <a:lvl7pPr marL="2544763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7pPr>
      <a:lvl8pPr marL="3001963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8pPr>
      <a:lvl9pPr marL="3459163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6" name="Rectangle 6160"/>
          <p:cNvSpPr>
            <a:spLocks noGrp="1" noChangeArrowheads="1"/>
          </p:cNvSpPr>
          <p:nvPr>
            <p:ph type="title"/>
          </p:nvPr>
        </p:nvSpPr>
        <p:spPr bwMode="auto">
          <a:xfrm>
            <a:off x="2336800" y="838200"/>
            <a:ext cx="965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 is bold, links lijnend, 28 Agathos, verspringt zonodig naar twee regels</a:t>
            </a:r>
            <a:endParaRPr lang="nl-NL" smtClean="0"/>
          </a:p>
        </p:txBody>
      </p:sp>
      <p:sp>
        <p:nvSpPr>
          <p:cNvPr id="368657" name="Rectangle 61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53733" y="1981200"/>
            <a:ext cx="96350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Hoofd bullet point is 24 Agathos bold</a:t>
            </a:r>
          </a:p>
          <a:p>
            <a:pPr lvl="1"/>
            <a:r>
              <a:rPr lang="en-GB" smtClean="0"/>
              <a:t>18 bold</a:t>
            </a:r>
          </a:p>
          <a:p>
            <a:pPr lvl="2"/>
            <a:r>
              <a:rPr lang="en-GB" smtClean="0"/>
              <a:t>18 bold</a:t>
            </a:r>
          </a:p>
        </p:txBody>
      </p:sp>
      <p:sp>
        <p:nvSpPr>
          <p:cNvPr id="368658" name="Rectangle 616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endParaRPr lang="nl-NL">
              <a:solidFill>
                <a:srgbClr val="003366"/>
              </a:solidFill>
            </a:endParaRPr>
          </a:p>
        </p:txBody>
      </p:sp>
      <p:sp>
        <p:nvSpPr>
          <p:cNvPr id="368659" name="Rectangle 61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74400" y="6400800"/>
            <a:ext cx="101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r>
              <a:rPr lang="en-US">
                <a:solidFill>
                  <a:srgbClr val="003366"/>
                </a:solidFill>
              </a:rPr>
              <a:t> </a:t>
            </a:r>
            <a:fld id="{28567A27-0B62-47C2-A47C-8CD5C5AD7789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8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hdr="0" ftr="0" dt="0"/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5pPr>
      <a:lvl6pPr marL="4572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6pPr>
      <a:lvl7pPr marL="9144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7pPr>
      <a:lvl8pPr marL="13716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8pPr>
      <a:lvl9pPr marL="1828800"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gathos VL" pitchFamily="2" charset="0"/>
        </a:defRPr>
      </a:lvl9pPr>
    </p:titleStyle>
    <p:bodyStyle>
      <a:lvl1pPr marL="288925" indent="-288925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rgbClr val="003366"/>
        </a:buClr>
        <a:buSzPct val="100000"/>
        <a:buFont typeface="Wingdings 3" pitchFamily="18" charset="2"/>
        <a:buChar char="}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54063" indent="-266700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har char="-"/>
        <a:defRPr b="1">
          <a:solidFill>
            <a:schemeClr val="tx1"/>
          </a:solidFill>
          <a:latin typeface="+mn-lt"/>
        </a:defRPr>
      </a:lvl2pPr>
      <a:lvl3pPr marL="1249363" indent="-296863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Font typeface="Wingdings 3" pitchFamily="18" charset="2"/>
        <a:buChar char="}"/>
        <a:defRPr b="1">
          <a:solidFill>
            <a:schemeClr val="tx1"/>
          </a:solidFill>
          <a:latin typeface="+mn-lt"/>
        </a:defRPr>
      </a:lvl3pPr>
      <a:lvl4pPr marL="1439863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4pPr>
      <a:lvl5pPr marL="1630363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5pPr>
      <a:lvl6pPr marL="2087563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6pPr>
      <a:lvl7pPr marL="2544763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7pPr>
      <a:lvl8pPr marL="3001963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8pPr>
      <a:lvl9pPr marL="3459163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920E1E5A-BC42-4459-84AF-CDD6F8E6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6BFA4F91-2C40-4396-ABF9-A4EE3E2F3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945352C0-BCC6-4DA1-BC83-D5E4974BC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48418164-DF0C-4C6B-AE5E-E017E19CE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68720FF6-9EE5-406D-A8B3-0520922D5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920E1E5A-BC42-4459-84AF-CDD6F8E6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6BFA4F91-2C40-4396-ABF9-A4EE3E2F3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945352C0-BCC6-4DA1-BC83-D5E4974BC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8BF06-6C5D-4D3D-9BB5-9125F09EFD8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48418164-DF0C-4C6B-AE5E-E017E19CE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68720FF6-9EE5-406D-A8B3-0520922D5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D4097-513D-4686-B8BF-EFC459543F9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9217" y="1482725"/>
            <a:ext cx="10498667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Klik om de opmaakprofielen van de modeltekst te bewerken</a:t>
            </a:r>
          </a:p>
          <a:p>
            <a:pPr lvl="1"/>
            <a:r>
              <a:rPr lang="en-GB" altLang="en-US" smtClean="0"/>
              <a:t>Tweede niveau</a:t>
            </a:r>
          </a:p>
          <a:p>
            <a:pPr lvl="2"/>
            <a:r>
              <a:rPr lang="en-GB" altLang="en-US" smtClean="0"/>
              <a:t>Derde niveau</a:t>
            </a:r>
          </a:p>
          <a:p>
            <a:pPr lvl="3"/>
            <a:r>
              <a:rPr lang="en-GB" altLang="en-US" smtClean="0"/>
              <a:t>Vierde niveau</a:t>
            </a:r>
          </a:p>
          <a:p>
            <a:pPr lvl="4"/>
            <a:r>
              <a:rPr lang="en-GB" altLang="en-US" smtClean="0"/>
              <a:t>Vijfde niveau</a:t>
            </a:r>
          </a:p>
          <a:p>
            <a:pPr lvl="0"/>
            <a:endParaRPr lang="nl-NL" altLang="en-US" smtClean="0"/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63486" y="6613528"/>
            <a:ext cx="191558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rgbClr val="008BB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en-US" smtClean="0"/>
          </a:p>
        </p:txBody>
      </p:sp>
      <p:sp>
        <p:nvSpPr>
          <p:cNvPr id="2723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613528"/>
            <a:ext cx="325331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8BBF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altLang="en-US" smtClean="0"/>
          </a:p>
        </p:txBody>
      </p:sp>
      <p:sp>
        <p:nvSpPr>
          <p:cNvPr id="2723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77469" y="6613528"/>
            <a:ext cx="62441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8BB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71CEFE-14CA-4365-9D85-E3116D2DF14E}" type="slidenum">
              <a:rPr lang="nl-NL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en-US" smtClean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" y="-1588"/>
            <a:ext cx="12164484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569" y="-1588"/>
            <a:ext cx="1985433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2" name="Picture 8" descr="D111-0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719" y="-22225"/>
            <a:ext cx="2114549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19050" y="-26988"/>
            <a:ext cx="12164484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2" y="317500"/>
            <a:ext cx="12164484" cy="317500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2395" name="Rectangle 11"/>
          <p:cNvSpPr>
            <a:spLocks noChangeArrowheads="1"/>
          </p:cNvSpPr>
          <p:nvPr/>
        </p:nvSpPr>
        <p:spPr bwMode="auto">
          <a:xfrm>
            <a:off x="2" y="635000"/>
            <a:ext cx="12164484" cy="317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defTabSz="4143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388938" indent="-195263" defTabSz="4143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584200" indent="-193675" defTabSz="4143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781050" indent="-193675" defTabSz="4143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976313" indent="-195263" defTabSz="4143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433513" indent="-195263" algn="ctr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890713" indent="-195263" algn="ctr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347913" indent="-195263" algn="ctr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805113" indent="-195263" algn="ctr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altLang="en-US" sz="1600" smtClean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2" y="317500"/>
            <a:ext cx="12164484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mtClean="0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2" y="635000"/>
            <a:ext cx="12164484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mtClean="0">
              <a:solidFill>
                <a:srgbClr val="000000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" y="952500"/>
            <a:ext cx="12164484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mtClean="0">
              <a:solidFill>
                <a:srgbClr val="000000"/>
              </a:solidFill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929219" y="233366"/>
            <a:ext cx="10928349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om het opmaakprofiel te bewerken</a:t>
            </a:r>
          </a:p>
        </p:txBody>
      </p:sp>
      <p:pic>
        <p:nvPicPr>
          <p:cNvPr id="1040" name="Picture 16" descr="woordmer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2" y="6323013"/>
            <a:ext cx="209761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Line 17"/>
          <p:cNvSpPr>
            <a:spLocks noChangeShapeType="1"/>
          </p:cNvSpPr>
          <p:nvPr/>
        </p:nvSpPr>
        <p:spPr bwMode="auto">
          <a:xfrm flipH="1">
            <a:off x="2" y="6467475"/>
            <a:ext cx="9376833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7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gif"/><Relationship Id="rId4" Type="http://schemas.openxmlformats.org/officeDocument/2006/relationships/image" Target="../media/image27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E8B94"/>
            </a:gs>
            <a:gs pos="0">
              <a:schemeClr val="accent1">
                <a:lumMod val="45000"/>
                <a:lumOff val="55000"/>
              </a:schemeClr>
            </a:gs>
            <a:gs pos="96000">
              <a:srgbClr val="9FC233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="" xmlns:a16="http://schemas.microsoft.com/office/drawing/2014/main" id="{2618835E-7919-4796-990D-DE16D80CB19A}"/>
              </a:ext>
            </a:extLst>
          </p:cNvPr>
          <p:cNvSpPr/>
          <p:nvPr/>
        </p:nvSpPr>
        <p:spPr>
          <a:xfrm>
            <a:off x="0" y="2"/>
            <a:ext cx="12192000" cy="689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258C729D-A7DB-40E5-94C6-BE7098BAF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9878" y="1194776"/>
            <a:ext cx="9472247" cy="3754437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sz="4900" b="1" dirty="0" smtClean="0"/>
              <a:t/>
            </a:r>
            <a:br>
              <a:rPr lang="nl-NL" sz="4900" b="1" dirty="0" smtClean="0"/>
            </a:br>
            <a:r>
              <a:rPr lang="nl-NL" sz="4900" b="1" dirty="0" smtClean="0"/>
              <a:t/>
            </a:r>
            <a:br>
              <a:rPr lang="nl-NL" sz="4900" b="1" dirty="0" smtClean="0"/>
            </a:br>
            <a:r>
              <a:rPr lang="nl-NL" b="1" dirty="0" smtClean="0"/>
              <a:t>GREEN BLUE RHINE ALLIANCE</a:t>
            </a:r>
            <a:r>
              <a:rPr lang="nl-NL" sz="5300" b="1" dirty="0" smtClean="0"/>
              <a:t/>
            </a:r>
            <a:br>
              <a:rPr lang="nl-NL" sz="5300" b="1" dirty="0" smtClean="0"/>
            </a:br>
            <a:r>
              <a:rPr lang="nl-NL" b="1" dirty="0" smtClean="0"/>
              <a:t/>
            </a:r>
            <a:br>
              <a:rPr lang="nl-NL" b="1" dirty="0" smtClean="0"/>
            </a:br>
            <a:r>
              <a:rPr lang="en-GB" sz="3100" b="1" dirty="0" smtClean="0"/>
              <a:t>Results workshop floodplain development</a:t>
            </a:r>
            <a:br>
              <a:rPr lang="en-GB" sz="3100" b="1" dirty="0" smtClean="0"/>
            </a:br>
            <a:r>
              <a:rPr lang="en-GB" sz="3100" b="1" dirty="0" smtClean="0"/>
              <a:t>22</a:t>
            </a:r>
            <a:r>
              <a:rPr lang="en-GB" sz="3100" b="1" baseline="30000" dirty="0" smtClean="0"/>
              <a:t>nd</a:t>
            </a:r>
            <a:r>
              <a:rPr lang="en-GB" sz="3100" b="1" dirty="0" smtClean="0"/>
              <a:t> March 2018</a:t>
            </a:r>
            <a:endParaRPr lang="en-GB" sz="16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74880837-0863-402C-9F29-857874E73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9" y="5690304"/>
            <a:ext cx="1606979" cy="1038835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="" xmlns:a16="http://schemas.microsoft.com/office/drawing/2014/main" id="{F866AE0F-F43A-4D35-90C7-5CC595C4786D}"/>
              </a:ext>
            </a:extLst>
          </p:cNvPr>
          <p:cNvCxnSpPr/>
          <p:nvPr/>
        </p:nvCxnSpPr>
        <p:spPr>
          <a:xfrm>
            <a:off x="1" y="6347791"/>
            <a:ext cx="9462052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="" xmlns:a16="http://schemas.microsoft.com/office/drawing/2014/main" id="{82E6CC7A-65E2-4041-87E6-25D7C30A3047}"/>
              </a:ext>
            </a:extLst>
          </p:cNvPr>
          <p:cNvCxnSpPr>
            <a:cxnSpLocks/>
          </p:cNvCxnSpPr>
          <p:nvPr/>
        </p:nvCxnSpPr>
        <p:spPr>
          <a:xfrm>
            <a:off x="11396869" y="6347791"/>
            <a:ext cx="795131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F8DB0443-AB80-4468-B78F-F3297C809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26" y="69340"/>
            <a:ext cx="1616303" cy="60060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3AF130E7-5B96-4348-B2A6-8517685F9D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60" y="118537"/>
            <a:ext cx="1271955" cy="471471"/>
          </a:xfrm>
          <a:prstGeom prst="rect">
            <a:avLst/>
          </a:prstGeom>
        </p:spPr>
      </p:pic>
      <p:pic>
        <p:nvPicPr>
          <p:cNvPr id="2050" name="Picture 2" descr="C:\Users\Ark\Dropbox\Green Blue Rhine Alliance\1. General information\c. Logo's project partners\NRW_MWIDE_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054" y="132283"/>
            <a:ext cx="2534631" cy="4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7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671F3F9-C239-49CF-9EFD-C0FD85A8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FC233"/>
                </a:solidFill>
              </a:rPr>
              <a:t> </a:t>
            </a:r>
            <a:r>
              <a:rPr lang="nl-NL" b="1" dirty="0" smtClean="0">
                <a:solidFill>
                  <a:srgbClr val="9FC233"/>
                </a:solidFill>
              </a:rPr>
              <a:t>Financially supported by:   </a:t>
            </a:r>
            <a:endParaRPr lang="nl-NL" b="1" dirty="0">
              <a:solidFill>
                <a:srgbClr val="9FC233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E06CB43-E815-409E-9CD1-5AB52F1EF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9" y="5690304"/>
            <a:ext cx="1606979" cy="103883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="" xmlns:a16="http://schemas.microsoft.com/office/drawing/2014/main" id="{CEA0DC63-8032-4587-8D9B-156382A19923}"/>
              </a:ext>
            </a:extLst>
          </p:cNvPr>
          <p:cNvCxnSpPr/>
          <p:nvPr/>
        </p:nvCxnSpPr>
        <p:spPr>
          <a:xfrm>
            <a:off x="1" y="6347791"/>
            <a:ext cx="9462052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="" xmlns:a16="http://schemas.microsoft.com/office/drawing/2014/main" id="{11C1BD76-4E33-4D48-9D98-11DED0ABE6D0}"/>
              </a:ext>
            </a:extLst>
          </p:cNvPr>
          <p:cNvCxnSpPr>
            <a:cxnSpLocks/>
          </p:cNvCxnSpPr>
          <p:nvPr/>
        </p:nvCxnSpPr>
        <p:spPr>
          <a:xfrm>
            <a:off x="11396869" y="6347791"/>
            <a:ext cx="795131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63" y="2849156"/>
            <a:ext cx="2969612" cy="110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9" y="2849155"/>
            <a:ext cx="3057769" cy="114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96" y="2849157"/>
            <a:ext cx="4225563" cy="76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9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66383" y="1341438"/>
            <a:ext cx="9347200" cy="1143000"/>
          </a:xfrm>
        </p:spPr>
        <p:txBody>
          <a:bodyPr/>
          <a:lstStyle/>
          <a:p>
            <a:r>
              <a:rPr lang="nl-NL" dirty="0" smtClean="0"/>
              <a:t>Silt and sulphate in the Rijnstrangen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b="0" i="1" dirty="0" smtClean="0"/>
              <a:t>cause and consequence</a:t>
            </a:r>
            <a:endParaRPr lang="nl-NL" b="0" i="1" dirty="0"/>
          </a:p>
        </p:txBody>
      </p:sp>
      <p:sp>
        <p:nvSpPr>
          <p:cNvPr id="497670" name="Rectangle 6"/>
          <p:cNvSpPr>
            <a:spLocks noChangeArrowheads="1"/>
          </p:cNvSpPr>
          <p:nvPr/>
        </p:nvSpPr>
        <p:spPr bwMode="auto">
          <a:xfrm>
            <a:off x="1871133" y="1268413"/>
            <a:ext cx="934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3600" b="1">
              <a:solidFill>
                <a:srgbClr val="FFFFFF"/>
              </a:solidFill>
              <a:latin typeface="Agathos VL" pitchFamily="2" charset="0"/>
            </a:endParaRPr>
          </a:p>
        </p:txBody>
      </p:sp>
      <p:sp>
        <p:nvSpPr>
          <p:cNvPr id="497671" name="Rectangle 7"/>
          <p:cNvSpPr>
            <a:spLocks noChangeArrowheads="1"/>
          </p:cNvSpPr>
          <p:nvPr/>
        </p:nvSpPr>
        <p:spPr bwMode="auto">
          <a:xfrm>
            <a:off x="1775884" y="1341438"/>
            <a:ext cx="934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3600" i="1" dirty="0">
              <a:solidFill>
                <a:srgbClr val="FFFFFF"/>
              </a:solidFill>
              <a:latin typeface="Agathos VL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3" y="4725149"/>
            <a:ext cx="12288009" cy="21397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65231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5" name="Picture 5" descr="roerdomp"/>
          <p:cNvPicPr>
            <a:picLocks noChangeAspect="1" noChangeArrowheads="1"/>
          </p:cNvPicPr>
          <p:nvPr/>
        </p:nvPicPr>
        <p:blipFill rotWithShape="1">
          <a:blip r:embed="rId2" cstate="print"/>
          <a:srcRect l="11697" r="-1545"/>
          <a:stretch/>
        </p:blipFill>
        <p:spPr bwMode="auto">
          <a:xfrm>
            <a:off x="1" y="0"/>
            <a:ext cx="1240536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20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83267" y="549275"/>
            <a:ext cx="9347200" cy="1143000"/>
          </a:xfrm>
        </p:spPr>
        <p:txBody>
          <a:bodyPr/>
          <a:lstStyle/>
          <a:p>
            <a:r>
              <a:rPr lang="nl-NL" dirty="0" err="1" smtClean="0"/>
              <a:t>Monitoring</a:t>
            </a:r>
            <a:r>
              <a:rPr lang="nl-NL" dirty="0" smtClean="0"/>
              <a:t> in </a:t>
            </a:r>
            <a:r>
              <a:rPr lang="nl-NL" dirty="0"/>
              <a:t>de </a:t>
            </a:r>
            <a:r>
              <a:rPr lang="nl-NL" dirty="0" err="1"/>
              <a:t>Rijnstrangen</a:t>
            </a:r>
            <a:endParaRPr lang="nl-NL" dirty="0"/>
          </a:p>
        </p:txBody>
      </p:sp>
      <p:pic>
        <p:nvPicPr>
          <p:cNvPr id="497669" name="Picture 5" descr="baardmannetj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97" y="2625730"/>
            <a:ext cx="8447617" cy="4232275"/>
          </a:xfrm>
          <a:prstGeom prst="rect">
            <a:avLst/>
          </a:prstGeom>
          <a:noFill/>
        </p:spPr>
      </p:pic>
      <p:sp>
        <p:nvSpPr>
          <p:cNvPr id="497670" name="Rectangle 6"/>
          <p:cNvSpPr>
            <a:spLocks noChangeArrowheads="1"/>
          </p:cNvSpPr>
          <p:nvPr/>
        </p:nvSpPr>
        <p:spPr bwMode="auto">
          <a:xfrm>
            <a:off x="1871133" y="1268413"/>
            <a:ext cx="934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nl-NL" sz="3600" b="1">
              <a:solidFill>
                <a:srgbClr val="FFFFFF"/>
              </a:solidFill>
              <a:latin typeface="Agathos VL" pitchFamily="2" charset="0"/>
            </a:endParaRPr>
          </a:p>
        </p:txBody>
      </p:sp>
      <p:sp>
        <p:nvSpPr>
          <p:cNvPr id="497671" name="Rectangle 7"/>
          <p:cNvSpPr>
            <a:spLocks noChangeArrowheads="1"/>
          </p:cNvSpPr>
          <p:nvPr/>
        </p:nvSpPr>
        <p:spPr bwMode="auto">
          <a:xfrm>
            <a:off x="1775884" y="1341438"/>
            <a:ext cx="934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3600" i="1" dirty="0" smtClean="0">
                <a:solidFill>
                  <a:srgbClr val="FFFFFF"/>
                </a:solidFill>
                <a:latin typeface="Agathos VL" pitchFamily="2" charset="0"/>
              </a:rPr>
              <a:t>polderen en peilen </a:t>
            </a:r>
            <a:endParaRPr lang="nl-NL" sz="3600" i="1" dirty="0">
              <a:solidFill>
                <a:srgbClr val="FFFFFF"/>
              </a:solidFill>
              <a:latin typeface="Agathos VL" pitchFamily="2" charset="0"/>
            </a:endParaRPr>
          </a:p>
        </p:txBody>
      </p:sp>
      <p:sp>
        <p:nvSpPr>
          <p:cNvPr id="497672" name="Rectangle 8"/>
          <p:cNvSpPr>
            <a:spLocks noChangeArrowheads="1"/>
          </p:cNvSpPr>
          <p:nvPr/>
        </p:nvSpPr>
        <p:spPr bwMode="auto">
          <a:xfrm>
            <a:off x="8303687" y="2924175"/>
            <a:ext cx="3746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400" i="1">
                <a:solidFill>
                  <a:srgbClr val="FFFFFF"/>
                </a:solidFill>
                <a:latin typeface="Agathos VL" pitchFamily="2" charset="0"/>
              </a:rPr>
              <a:t>John Lenssen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77"/>
            <a:ext cx="12192000" cy="640004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r="-254"/>
          <a:stretch/>
        </p:blipFill>
        <p:spPr>
          <a:xfrm>
            <a:off x="-1" y="2"/>
            <a:ext cx="122627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7" name="Text Box 5"/>
          <p:cNvSpPr txBox="1">
            <a:spLocks noChangeArrowheads="1"/>
          </p:cNvSpPr>
          <p:nvPr/>
        </p:nvSpPr>
        <p:spPr bwMode="auto">
          <a:xfrm>
            <a:off x="239351" y="188640"/>
            <a:ext cx="11521280" cy="5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nl-NL" sz="2800" b="1" u="sng" dirty="0" err="1" smtClean="0">
                <a:solidFill>
                  <a:srgbClr val="003366"/>
                </a:solidFill>
                <a:latin typeface="+mj-lt"/>
              </a:rPr>
              <a:t>Since</a:t>
            </a:r>
            <a:r>
              <a:rPr lang="nl-NL" sz="2800" b="1" u="sng" dirty="0" smtClean="0">
                <a:solidFill>
                  <a:srgbClr val="003366"/>
                </a:solidFill>
                <a:latin typeface="+mj-lt"/>
              </a:rPr>
              <a:t> 2016 more </a:t>
            </a:r>
            <a:r>
              <a:rPr lang="nl-NL" sz="2800" b="1" u="sng" dirty="0" err="1" smtClean="0">
                <a:solidFill>
                  <a:srgbClr val="003366"/>
                </a:solidFill>
                <a:latin typeface="+mj-lt"/>
              </a:rPr>
              <a:t>natural</a:t>
            </a:r>
            <a:r>
              <a:rPr lang="nl-NL" sz="2800" b="1" u="sng" dirty="0" smtClean="0">
                <a:solidFill>
                  <a:srgbClr val="003366"/>
                </a:solidFill>
                <a:latin typeface="+mj-lt"/>
              </a:rPr>
              <a:t> water level regime </a:t>
            </a:r>
            <a:endParaRPr lang="nl-NL" sz="2800" b="1" u="sng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1" y="3501013"/>
            <a:ext cx="5551939" cy="3122965"/>
          </a:xfrm>
          <a:prstGeom prst="rect">
            <a:avLst/>
          </a:prstGeom>
        </p:spPr>
      </p:pic>
      <p:pic>
        <p:nvPicPr>
          <p:cNvPr id="11" name="Picture 3" descr="Vitaal riet oost van jezuietenwaa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49" y="1052736"/>
            <a:ext cx="5615947" cy="3158970"/>
          </a:xfrm>
          <a:prstGeom prst="rect">
            <a:avLst/>
          </a:prstGeom>
          <a:noFill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859399" y="1222425"/>
            <a:ext cx="8064500" cy="312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nl-NL" sz="2400" dirty="0" err="1" smtClean="0">
                <a:solidFill>
                  <a:srgbClr val="003366"/>
                </a:solidFill>
                <a:latin typeface="+mj-lt"/>
              </a:rPr>
              <a:t>Higher</a:t>
            </a:r>
            <a:r>
              <a:rPr lang="nl-NL" sz="2400" dirty="0" smtClean="0">
                <a:solidFill>
                  <a:srgbClr val="003366"/>
                </a:solidFill>
                <a:latin typeface="+mj-lt"/>
              </a:rPr>
              <a:t> water levels on </a:t>
            </a:r>
            <a:r>
              <a:rPr lang="nl-NL" sz="2400" dirty="0" err="1" smtClean="0">
                <a:solidFill>
                  <a:srgbClr val="003366"/>
                </a:solidFill>
                <a:latin typeface="+mj-lt"/>
              </a:rPr>
              <a:t>average</a:t>
            </a:r>
            <a:r>
              <a:rPr lang="nl-NL" sz="2400" dirty="0" smtClean="0">
                <a:solidFill>
                  <a:srgbClr val="003366"/>
                </a:solidFill>
                <a:latin typeface="+mj-lt"/>
              </a:rPr>
              <a:t>,</a:t>
            </a: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endParaRPr lang="nl-NL" sz="2400" dirty="0" smtClean="0">
              <a:solidFill>
                <a:srgbClr val="003366"/>
              </a:solidFill>
              <a:latin typeface="+mj-lt"/>
            </a:endParaRP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endParaRPr lang="nl-NL" sz="2400" dirty="0">
              <a:solidFill>
                <a:srgbClr val="003366"/>
              </a:solidFill>
              <a:latin typeface="+mj-lt"/>
            </a:endParaRP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nl-NL" sz="2400" dirty="0" smtClean="0">
                <a:solidFill>
                  <a:srgbClr val="003366"/>
                </a:solidFill>
                <a:latin typeface="+mj-lt"/>
              </a:rPr>
              <a:t>and</a:t>
            </a:r>
            <a:endParaRPr lang="nl-NL" sz="2400" dirty="0">
              <a:solidFill>
                <a:srgbClr val="003366"/>
              </a:solidFill>
              <a:latin typeface="+mj-lt"/>
            </a:endParaRP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endParaRPr lang="nl-NL" sz="2400" dirty="0" smtClean="0">
              <a:solidFill>
                <a:srgbClr val="003366"/>
              </a:solidFill>
              <a:latin typeface="Agathos VL" pitchFamily="2" charset="0"/>
            </a:endParaRP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endParaRPr lang="nl-NL" sz="2400" dirty="0">
              <a:solidFill>
                <a:srgbClr val="003366"/>
              </a:solidFill>
              <a:latin typeface="Agathos VL" pitchFamily="2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0301" y="4779335"/>
            <a:ext cx="6048672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nl-NL" sz="2400" dirty="0" err="1" smtClean="0">
                <a:solidFill>
                  <a:srgbClr val="003366"/>
                </a:solidFill>
                <a:latin typeface="+mj-lt"/>
              </a:rPr>
              <a:t>once</a:t>
            </a:r>
            <a:r>
              <a:rPr lang="nl-NL" sz="24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nl-NL" sz="2400" dirty="0" err="1" smtClean="0">
                <a:solidFill>
                  <a:srgbClr val="003366"/>
                </a:solidFill>
                <a:latin typeface="+mj-lt"/>
              </a:rPr>
              <a:t>every</a:t>
            </a:r>
            <a:r>
              <a:rPr lang="nl-NL" sz="24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nl-NL" sz="2400" dirty="0" err="1" smtClean="0">
                <a:solidFill>
                  <a:srgbClr val="003366"/>
                </a:solidFill>
                <a:latin typeface="+mj-lt"/>
              </a:rPr>
              <a:t>four</a:t>
            </a:r>
            <a:r>
              <a:rPr lang="nl-NL" sz="24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nl-NL" sz="2400" dirty="0" err="1" smtClean="0">
                <a:solidFill>
                  <a:srgbClr val="003366"/>
                </a:solidFill>
                <a:latin typeface="+mj-lt"/>
              </a:rPr>
              <a:t>year</a:t>
            </a:r>
            <a:r>
              <a:rPr lang="nl-NL" sz="2400" dirty="0" smtClean="0">
                <a:solidFill>
                  <a:srgbClr val="003366"/>
                </a:solidFill>
                <a:latin typeface="+mj-lt"/>
              </a:rPr>
              <a:t> drop </a:t>
            </a:r>
            <a:r>
              <a:rPr lang="nl-NL" sz="2400" dirty="0" err="1" smtClean="0">
                <a:solidFill>
                  <a:srgbClr val="003366"/>
                </a:solidFill>
                <a:latin typeface="+mj-lt"/>
              </a:rPr>
              <a:t>during</a:t>
            </a:r>
            <a:r>
              <a:rPr lang="nl-NL" sz="24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nl-NL" sz="2400" dirty="0" err="1" smtClean="0">
                <a:solidFill>
                  <a:srgbClr val="003366"/>
                </a:solidFill>
                <a:latin typeface="+mj-lt"/>
              </a:rPr>
              <a:t>summer</a:t>
            </a:r>
            <a:endParaRPr lang="nl-NL" sz="2400" dirty="0">
              <a:solidFill>
                <a:srgbClr val="0033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63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7" name="Text Box 5"/>
          <p:cNvSpPr txBox="1">
            <a:spLocks noChangeArrowheads="1"/>
          </p:cNvSpPr>
          <p:nvPr/>
        </p:nvSpPr>
        <p:spPr bwMode="auto">
          <a:xfrm>
            <a:off x="431371" y="218356"/>
            <a:ext cx="11233248" cy="5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2800" b="1" u="sng" dirty="0" smtClean="0">
                <a:solidFill>
                  <a:srgbClr val="003366"/>
                </a:solidFill>
                <a:latin typeface="+mj-lt"/>
              </a:rPr>
              <a:t>Still unresolved water quality issues:</a:t>
            </a:r>
            <a:endParaRPr lang="en-GB" sz="2800" b="1" u="sng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249038" y="1027586"/>
            <a:ext cx="5664629" cy="347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3366"/>
                </a:solidFill>
                <a:latin typeface="+mj-lt"/>
              </a:rPr>
              <a:t>Hypertrophic sediment due to silt deposition,</a:t>
            </a: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3366"/>
                </a:solidFill>
                <a:latin typeface="+mj-lt"/>
              </a:rPr>
              <a:t>	</a:t>
            </a: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endParaRPr lang="en-GB" sz="2400" dirty="0" smtClean="0">
              <a:solidFill>
                <a:srgbClr val="003366"/>
              </a:solidFill>
              <a:latin typeface="+mj-lt"/>
            </a:endParaRP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3366"/>
                </a:solidFill>
                <a:latin typeface="+mj-lt"/>
              </a:rPr>
              <a:t>and</a:t>
            </a: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endParaRPr lang="en-GB" sz="2400" dirty="0" smtClean="0">
              <a:solidFill>
                <a:srgbClr val="003366"/>
              </a:solidFill>
              <a:latin typeface="Agathos VL" pitchFamily="2" charset="0"/>
            </a:endParaRP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endParaRPr lang="en-GB" sz="2400" dirty="0">
              <a:solidFill>
                <a:srgbClr val="003366"/>
              </a:solidFill>
              <a:latin typeface="Agathos VL" pitchFamily="2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79957" y="4221088"/>
            <a:ext cx="5376399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3366"/>
                </a:solidFill>
                <a:latin typeface="+mj-lt"/>
              </a:rPr>
              <a:t>long residence time in summer</a:t>
            </a:r>
            <a:endParaRPr lang="en-GB" sz="2400" dirty="0">
              <a:solidFill>
                <a:srgbClr val="003366"/>
              </a:solidFill>
              <a:latin typeface="+mj-lt"/>
            </a:endParaRPr>
          </a:p>
        </p:txBody>
      </p:sp>
      <p:pic>
        <p:nvPicPr>
          <p:cNvPr id="7" name="Picture 2" descr="R:\Waterrapport\Waterrapport 2011-2014\Rapportage\Foto's\Eefdese Bee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30216" b="-31854"/>
          <a:stretch/>
        </p:blipFill>
        <p:spPr bwMode="auto">
          <a:xfrm>
            <a:off x="5903979" y="3548483"/>
            <a:ext cx="5550116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P822006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076" y="1002633"/>
            <a:ext cx="4559829" cy="2565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359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7" name="Text Box 5"/>
          <p:cNvSpPr txBox="1">
            <a:spLocks noChangeArrowheads="1"/>
          </p:cNvSpPr>
          <p:nvPr/>
        </p:nvSpPr>
        <p:spPr bwMode="auto">
          <a:xfrm>
            <a:off x="431371" y="332656"/>
            <a:ext cx="80645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nl-NL" sz="2400" b="1" u="sng" dirty="0" smtClean="0">
                <a:solidFill>
                  <a:srgbClr val="003366"/>
                </a:solidFill>
                <a:latin typeface="+mj-lt"/>
              </a:rPr>
              <a:t>Research questions</a:t>
            </a:r>
            <a:endParaRPr lang="nl-NL" sz="2400" b="1" u="sng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31373" y="1052736"/>
            <a:ext cx="11329063" cy="20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3366"/>
                </a:solidFill>
              </a:rPr>
              <a:t>A- Possible solution  for hypertrophic sediment:</a:t>
            </a: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3366"/>
                </a:solidFill>
              </a:rPr>
              <a:t> </a:t>
            </a:r>
            <a:r>
              <a:rPr lang="en-GB" sz="2400" i="1" dirty="0" smtClean="0">
                <a:solidFill>
                  <a:srgbClr val="003366"/>
                </a:solidFill>
              </a:rPr>
              <a:t>dredging /bagger(e)n</a:t>
            </a:r>
          </a:p>
          <a:p>
            <a:pPr marL="457200" indent="-457200"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sz="2400" dirty="0" smtClean="0">
                <a:solidFill>
                  <a:srgbClr val="003366"/>
                </a:solidFill>
              </a:rPr>
              <a:t>only deposition from past or still going on? </a:t>
            </a:r>
          </a:p>
          <a:p>
            <a:pPr marL="457200" indent="-457200"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sz="2400" dirty="0" smtClean="0">
                <a:solidFill>
                  <a:srgbClr val="003366"/>
                </a:solidFill>
              </a:rPr>
              <a:t>if still going on: where does silt come from?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4605" y="3654130"/>
            <a:ext cx="11329063" cy="20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3366"/>
                </a:solidFill>
              </a:rPr>
              <a:t>B- Possible solution  for long residence time:</a:t>
            </a: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3366"/>
                </a:solidFill>
              </a:rPr>
              <a:t> </a:t>
            </a:r>
            <a:r>
              <a:rPr lang="en-GB" sz="2400" i="1" dirty="0" smtClean="0">
                <a:solidFill>
                  <a:srgbClr val="003366"/>
                </a:solidFill>
              </a:rPr>
              <a:t>establish connections with upstream water courses (</a:t>
            </a:r>
            <a:r>
              <a:rPr lang="en-GB" sz="2400" i="1" dirty="0" err="1" smtClean="0">
                <a:solidFill>
                  <a:srgbClr val="003366"/>
                </a:solidFill>
              </a:rPr>
              <a:t>Millinger</a:t>
            </a:r>
            <a:r>
              <a:rPr lang="en-GB" sz="2400" i="1" dirty="0" smtClean="0">
                <a:solidFill>
                  <a:srgbClr val="003366"/>
                </a:solidFill>
              </a:rPr>
              <a:t> &amp; </a:t>
            </a:r>
            <a:r>
              <a:rPr lang="en-GB" sz="2400" i="1" dirty="0" err="1" smtClean="0">
                <a:solidFill>
                  <a:srgbClr val="003366"/>
                </a:solidFill>
              </a:rPr>
              <a:t>Toter</a:t>
            </a:r>
            <a:r>
              <a:rPr lang="en-GB" sz="2400" i="1" dirty="0" smtClean="0">
                <a:solidFill>
                  <a:srgbClr val="003366"/>
                </a:solidFill>
              </a:rPr>
              <a:t> Landwehr) </a:t>
            </a:r>
          </a:p>
          <a:p>
            <a:pPr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3366"/>
                </a:solidFill>
              </a:rPr>
              <a:t>But this water is higher in sulphate concentration</a:t>
            </a:r>
          </a:p>
          <a:p>
            <a:pPr marL="457200" indent="-457200" defTabSz="814388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sz="2400" dirty="0" smtClean="0">
                <a:solidFill>
                  <a:srgbClr val="003366"/>
                </a:solidFill>
              </a:rPr>
              <a:t>are these concentrations harmful and if so, what can be done to lower them? </a:t>
            </a:r>
          </a:p>
        </p:txBody>
      </p:sp>
    </p:spTree>
    <p:extLst>
      <p:ext uri="{BB962C8B-B14F-4D97-AF65-F5344CB8AC3E}">
        <p14:creationId xmlns:p14="http://schemas.microsoft.com/office/powerpoint/2010/main" val="36077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900" name="Picture 4" descr="P822003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9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Side channel Boven Rijn</a:t>
            </a:r>
            <a:endParaRPr lang="en-GB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Workshop floodplain development</a:t>
            </a:r>
          </a:p>
          <a:p>
            <a:r>
              <a:rPr lang="en-GB" dirty="0" smtClean="0"/>
              <a:t>GBRA, 22 </a:t>
            </a:r>
            <a:r>
              <a:rPr lang="en-GB" dirty="0" err="1" smtClean="0"/>
              <a:t>maart</a:t>
            </a:r>
            <a:r>
              <a:rPr lang="en-GB" dirty="0" smtClean="0"/>
              <a:t>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4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E06CB43-E815-409E-9CD1-5AB52F1EF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9" y="5690304"/>
            <a:ext cx="1606979" cy="103883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="" xmlns:a16="http://schemas.microsoft.com/office/drawing/2014/main" id="{CEA0DC63-8032-4587-8D9B-156382A19923}"/>
              </a:ext>
            </a:extLst>
          </p:cNvPr>
          <p:cNvCxnSpPr/>
          <p:nvPr/>
        </p:nvCxnSpPr>
        <p:spPr>
          <a:xfrm>
            <a:off x="1" y="6347791"/>
            <a:ext cx="9462052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="" xmlns:a16="http://schemas.microsoft.com/office/drawing/2014/main" id="{11C1BD76-4E33-4D48-9D98-11DED0ABE6D0}"/>
              </a:ext>
            </a:extLst>
          </p:cNvPr>
          <p:cNvCxnSpPr>
            <a:cxnSpLocks/>
          </p:cNvCxnSpPr>
          <p:nvPr/>
        </p:nvCxnSpPr>
        <p:spPr>
          <a:xfrm>
            <a:off x="11396869" y="6347791"/>
            <a:ext cx="795131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="" xmlns:a16="http://schemas.microsoft.com/office/drawing/2014/main" id="{D671F3F9-C239-49CF-9EFD-C0FD85A8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nl-NL" b="1" dirty="0" err="1" smtClean="0">
                <a:solidFill>
                  <a:srgbClr val="9FC233"/>
                </a:solidFill>
              </a:rPr>
              <a:t>Conclusions</a:t>
            </a:r>
            <a:r>
              <a:rPr lang="nl-NL" b="1" dirty="0" smtClean="0">
                <a:solidFill>
                  <a:srgbClr val="9FC233"/>
                </a:solidFill>
              </a:rPr>
              <a:t> </a:t>
            </a:r>
            <a:r>
              <a:rPr lang="nl-NL" b="1" dirty="0" err="1" smtClean="0">
                <a:solidFill>
                  <a:srgbClr val="9FC233"/>
                </a:solidFill>
              </a:rPr>
              <a:t>working</a:t>
            </a:r>
            <a:r>
              <a:rPr lang="nl-NL" b="1" dirty="0" smtClean="0">
                <a:solidFill>
                  <a:srgbClr val="9FC233"/>
                </a:solidFill>
              </a:rPr>
              <a:t> </a:t>
            </a:r>
            <a:r>
              <a:rPr lang="nl-NL" b="1" dirty="0" err="1" smtClean="0">
                <a:solidFill>
                  <a:srgbClr val="9FC233"/>
                </a:solidFill>
              </a:rPr>
              <a:t>groups</a:t>
            </a:r>
            <a:r>
              <a:rPr lang="nl-NL" b="1" dirty="0" smtClean="0">
                <a:solidFill>
                  <a:srgbClr val="9FC233"/>
                </a:solidFill>
              </a:rPr>
              <a:t/>
            </a:r>
            <a:br>
              <a:rPr lang="nl-NL" b="1" dirty="0" smtClean="0">
                <a:solidFill>
                  <a:srgbClr val="9FC233"/>
                </a:solidFill>
              </a:rPr>
            </a:br>
            <a:endParaRPr lang="nl-NL" sz="2400" b="1" dirty="0">
              <a:solidFill>
                <a:srgbClr val="9FC233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48748" y="1461795"/>
            <a:ext cx="10515600" cy="4747925"/>
          </a:xfrm>
        </p:spPr>
        <p:txBody>
          <a:bodyPr>
            <a:normAutofit fontScale="55000" lnSpcReduction="20000"/>
          </a:bodyPr>
          <a:lstStyle/>
          <a:p>
            <a:r>
              <a:rPr lang="nl-NL" dirty="0" err="1" smtClean="0"/>
              <a:t>Constraints</a:t>
            </a:r>
            <a:r>
              <a:rPr lang="nl-NL" dirty="0" smtClean="0"/>
              <a:t> </a:t>
            </a:r>
            <a:r>
              <a:rPr lang="nl-NL" dirty="0" err="1" smtClean="0"/>
              <a:t>mentioned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participants</a:t>
            </a:r>
            <a:r>
              <a:rPr lang="nl-NL" dirty="0" smtClean="0"/>
              <a:t>: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1) </a:t>
            </a:r>
            <a:r>
              <a:rPr lang="nl-NL" dirty="0" err="1" smtClean="0"/>
              <a:t>Governance</a:t>
            </a:r>
            <a:endParaRPr lang="nl-NL" dirty="0" smtClean="0"/>
          </a:p>
          <a:p>
            <a:pPr>
              <a:buFontTx/>
              <a:buChar char="-"/>
            </a:pPr>
            <a:r>
              <a:rPr lang="nl-NL" dirty="0" err="1" smtClean="0"/>
              <a:t>governmental</a:t>
            </a:r>
            <a:r>
              <a:rPr lang="nl-NL" dirty="0" smtClean="0"/>
              <a:t> </a:t>
            </a:r>
            <a:r>
              <a:rPr lang="nl-NL" dirty="0" err="1" smtClean="0"/>
              <a:t>fragmentation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little</a:t>
            </a:r>
            <a:r>
              <a:rPr lang="nl-NL" dirty="0" smtClean="0"/>
              <a:t> </a:t>
            </a:r>
            <a:r>
              <a:rPr lang="nl-NL" dirty="0" err="1" smtClean="0"/>
              <a:t>interaction</a:t>
            </a:r>
            <a:r>
              <a:rPr lang="nl-NL" dirty="0" smtClean="0"/>
              <a:t> </a:t>
            </a:r>
            <a:r>
              <a:rPr lang="nl-NL" dirty="0" err="1" smtClean="0"/>
              <a:t>between</a:t>
            </a:r>
            <a:r>
              <a:rPr lang="nl-NL" dirty="0" smtClean="0"/>
              <a:t> </a:t>
            </a:r>
            <a:r>
              <a:rPr lang="nl-NL" dirty="0" err="1" smtClean="0"/>
              <a:t>gov</a:t>
            </a:r>
            <a:r>
              <a:rPr lang="nl-NL" dirty="0" smtClean="0"/>
              <a:t>. </a:t>
            </a:r>
            <a:r>
              <a:rPr lang="nl-NL" dirty="0" err="1" smtClean="0"/>
              <a:t>bodies</a:t>
            </a:r>
            <a:r>
              <a:rPr lang="nl-NL" dirty="0" smtClean="0"/>
              <a:t> (DE) </a:t>
            </a:r>
          </a:p>
          <a:p>
            <a:pPr>
              <a:buFontTx/>
              <a:buChar char="-"/>
            </a:pPr>
            <a:r>
              <a:rPr lang="nl-NL" dirty="0" err="1" smtClean="0"/>
              <a:t>u</a:t>
            </a:r>
            <a:r>
              <a:rPr lang="nl-NL" dirty="0" err="1" smtClean="0"/>
              <a:t>nderstaffing</a:t>
            </a:r>
            <a:r>
              <a:rPr lang="nl-NL" dirty="0" smtClean="0"/>
              <a:t> (DE)</a:t>
            </a:r>
          </a:p>
          <a:p>
            <a:pPr>
              <a:buFontTx/>
              <a:buChar char="-"/>
            </a:pPr>
            <a:r>
              <a:rPr lang="nl-NL" dirty="0" err="1" smtClean="0"/>
              <a:t>Lack</a:t>
            </a:r>
            <a:r>
              <a:rPr lang="nl-NL" dirty="0" smtClean="0"/>
              <a:t> of </a:t>
            </a:r>
            <a:r>
              <a:rPr lang="nl-NL" dirty="0" err="1" smtClean="0"/>
              <a:t>integral</a:t>
            </a:r>
            <a:r>
              <a:rPr lang="nl-NL" dirty="0" smtClean="0"/>
              <a:t>, long-term planning (DE)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2) Land </a:t>
            </a:r>
            <a:r>
              <a:rPr lang="nl-NL" dirty="0" err="1" smtClean="0"/>
              <a:t>use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- intensive </a:t>
            </a:r>
            <a:r>
              <a:rPr lang="nl-NL" dirty="0" err="1" smtClean="0"/>
              <a:t>agricultural</a:t>
            </a:r>
            <a:r>
              <a:rPr lang="nl-NL" dirty="0" smtClean="0"/>
              <a:t> </a:t>
            </a:r>
            <a:r>
              <a:rPr lang="nl-NL" dirty="0" err="1" smtClean="0"/>
              <a:t>use</a:t>
            </a:r>
            <a:r>
              <a:rPr lang="nl-NL" dirty="0" smtClean="0"/>
              <a:t> of </a:t>
            </a:r>
            <a:r>
              <a:rPr lang="nl-NL" dirty="0" err="1" smtClean="0"/>
              <a:t>floodplains</a:t>
            </a:r>
            <a:r>
              <a:rPr lang="nl-NL" dirty="0" smtClean="0"/>
              <a:t> (</a:t>
            </a:r>
            <a:r>
              <a:rPr lang="nl-NL" dirty="0" err="1" smtClean="0"/>
              <a:t>both</a:t>
            </a:r>
            <a:r>
              <a:rPr lang="nl-NL" dirty="0" smtClean="0"/>
              <a:t>): </a:t>
            </a:r>
            <a:r>
              <a:rPr lang="nl-NL" dirty="0" err="1" smtClean="0"/>
              <a:t>little</a:t>
            </a:r>
            <a:r>
              <a:rPr lang="nl-NL" dirty="0" smtClean="0"/>
              <a:t> </a:t>
            </a:r>
            <a:r>
              <a:rPr lang="nl-NL" dirty="0" err="1" smtClean="0"/>
              <a:t>biodiversity</a:t>
            </a:r>
            <a:r>
              <a:rPr lang="nl-NL" dirty="0" smtClean="0"/>
              <a:t> on </a:t>
            </a:r>
            <a:r>
              <a:rPr lang="nl-NL" dirty="0" err="1" smtClean="0"/>
              <a:t>the</a:t>
            </a:r>
            <a:r>
              <a:rPr lang="nl-NL" dirty="0" smtClean="0"/>
              <a:t> land </a:t>
            </a:r>
            <a:r>
              <a:rPr lang="nl-NL" dirty="0" err="1" smtClean="0"/>
              <a:t>and</a:t>
            </a:r>
            <a:r>
              <a:rPr lang="nl-NL" dirty="0" smtClean="0"/>
              <a:t> strong </a:t>
            </a:r>
            <a:r>
              <a:rPr lang="nl-NL" dirty="0" err="1" smtClean="0"/>
              <a:t>demands</a:t>
            </a:r>
            <a:r>
              <a:rPr lang="nl-NL" dirty="0" smtClean="0"/>
              <a:t> on water level management   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- </a:t>
            </a:r>
            <a:r>
              <a:rPr lang="nl-NL" dirty="0" err="1" smtClean="0"/>
              <a:t>Fragmented</a:t>
            </a:r>
            <a:r>
              <a:rPr lang="nl-NL" dirty="0" smtClean="0"/>
              <a:t> private </a:t>
            </a:r>
            <a:r>
              <a:rPr lang="nl-NL" dirty="0" err="1" smtClean="0"/>
              <a:t>ownership</a:t>
            </a:r>
            <a:r>
              <a:rPr lang="nl-NL" dirty="0" smtClean="0"/>
              <a:t> (DE) in NL 60% </a:t>
            </a:r>
            <a:r>
              <a:rPr lang="nl-NL" dirty="0" err="1" smtClean="0"/>
              <a:t>owned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nature </a:t>
            </a:r>
            <a:r>
              <a:rPr lang="nl-NL" dirty="0" err="1" smtClean="0"/>
              <a:t>organisations</a:t>
            </a:r>
            <a:r>
              <a:rPr lang="nl-NL" dirty="0" smtClean="0"/>
              <a:t> (SBB)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3) Nature </a:t>
            </a:r>
            <a:r>
              <a:rPr lang="nl-NL" dirty="0" err="1" smtClean="0"/>
              <a:t>conservation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restoration</a:t>
            </a:r>
            <a:endParaRPr lang="nl-NL" dirty="0" smtClean="0"/>
          </a:p>
          <a:p>
            <a:pPr>
              <a:buFontTx/>
              <a:buChar char="-"/>
            </a:pPr>
            <a:r>
              <a:rPr lang="nl-NL" dirty="0" err="1" smtClean="0"/>
              <a:t>Polluted</a:t>
            </a:r>
            <a:r>
              <a:rPr lang="nl-NL" dirty="0" smtClean="0"/>
              <a:t> </a:t>
            </a:r>
            <a:r>
              <a:rPr lang="nl-NL" dirty="0" err="1" smtClean="0"/>
              <a:t>sediments</a:t>
            </a:r>
            <a:r>
              <a:rPr lang="nl-NL" dirty="0" smtClean="0"/>
              <a:t> in </a:t>
            </a:r>
            <a:r>
              <a:rPr lang="nl-NL" dirty="0" err="1" smtClean="0"/>
              <a:t>floodplains</a:t>
            </a:r>
            <a:r>
              <a:rPr lang="nl-NL" dirty="0" smtClean="0"/>
              <a:t>. In DE </a:t>
            </a:r>
            <a:r>
              <a:rPr lang="nl-NL" dirty="0" err="1" smtClean="0"/>
              <a:t>obligation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remove</a:t>
            </a:r>
            <a:r>
              <a:rPr lang="nl-NL" dirty="0" smtClean="0"/>
              <a:t> these </a:t>
            </a:r>
            <a:r>
              <a:rPr lang="nl-NL" dirty="0" err="1" smtClean="0"/>
              <a:t>sediments</a:t>
            </a:r>
            <a:r>
              <a:rPr lang="nl-NL" dirty="0" smtClean="0"/>
              <a:t>, </a:t>
            </a:r>
            <a:r>
              <a:rPr lang="nl-NL" dirty="0" err="1" smtClean="0"/>
              <a:t>thus</a:t>
            </a:r>
            <a:r>
              <a:rPr lang="nl-NL" dirty="0" smtClean="0"/>
              <a:t> </a:t>
            </a:r>
            <a:r>
              <a:rPr lang="nl-NL" dirty="0" err="1" smtClean="0"/>
              <a:t>strongly</a:t>
            </a:r>
            <a:r>
              <a:rPr lang="nl-NL" dirty="0" smtClean="0"/>
              <a:t> </a:t>
            </a:r>
            <a:r>
              <a:rPr lang="nl-NL" dirty="0" err="1" smtClean="0"/>
              <a:t>increasing</a:t>
            </a:r>
            <a:r>
              <a:rPr lang="nl-NL" dirty="0" smtClean="0"/>
              <a:t> project </a:t>
            </a:r>
            <a:r>
              <a:rPr lang="nl-NL" dirty="0" err="1" smtClean="0"/>
              <a:t>costs</a:t>
            </a:r>
            <a:endParaRPr lang="nl-NL" dirty="0" smtClean="0"/>
          </a:p>
          <a:p>
            <a:pPr>
              <a:buFontTx/>
              <a:buChar char="-"/>
            </a:pPr>
            <a:r>
              <a:rPr lang="nl-NL" dirty="0" err="1" smtClean="0"/>
              <a:t>river</a:t>
            </a:r>
            <a:r>
              <a:rPr lang="nl-NL" dirty="0" smtClean="0"/>
              <a:t> </a:t>
            </a:r>
            <a:r>
              <a:rPr lang="nl-NL" dirty="0" smtClean="0"/>
              <a:t>bed </a:t>
            </a:r>
            <a:r>
              <a:rPr lang="nl-NL" dirty="0" err="1" smtClean="0"/>
              <a:t>erosion</a:t>
            </a:r>
            <a:r>
              <a:rPr lang="nl-NL" dirty="0" smtClean="0"/>
              <a:t> </a:t>
            </a:r>
            <a:r>
              <a:rPr lang="nl-NL" dirty="0" err="1" smtClean="0"/>
              <a:t>due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channelization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fixation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sediment </a:t>
            </a:r>
            <a:r>
              <a:rPr lang="nl-NL" dirty="0" err="1" smtClean="0"/>
              <a:t>entrapment</a:t>
            </a:r>
            <a:r>
              <a:rPr lang="nl-NL" dirty="0" smtClean="0"/>
              <a:t> </a:t>
            </a:r>
            <a:r>
              <a:rPr lang="nl-NL" dirty="0" smtClean="0"/>
              <a:t>upstream – </a:t>
            </a:r>
            <a:r>
              <a:rPr lang="nl-NL" dirty="0" err="1" smtClean="0"/>
              <a:t>affects</a:t>
            </a:r>
            <a:r>
              <a:rPr lang="nl-NL" dirty="0" smtClean="0"/>
              <a:t> </a:t>
            </a:r>
            <a:r>
              <a:rPr lang="nl-NL" dirty="0" err="1" smtClean="0"/>
              <a:t>many</a:t>
            </a:r>
            <a:r>
              <a:rPr lang="nl-NL" dirty="0" smtClean="0"/>
              <a:t> users (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only</a:t>
            </a:r>
            <a:r>
              <a:rPr lang="nl-NL" dirty="0" smtClean="0"/>
              <a:t> nature)</a:t>
            </a:r>
          </a:p>
          <a:p>
            <a:pPr>
              <a:buFontTx/>
              <a:buChar char="-"/>
            </a:pPr>
            <a:r>
              <a:rPr lang="nl-NL" dirty="0" smtClean="0"/>
              <a:t>Intense </a:t>
            </a:r>
            <a:r>
              <a:rPr lang="nl-NL" dirty="0" err="1" smtClean="0"/>
              <a:t>ship</a:t>
            </a:r>
            <a:r>
              <a:rPr lang="nl-NL" dirty="0" smtClean="0"/>
              <a:t> </a:t>
            </a:r>
            <a:r>
              <a:rPr lang="nl-NL" dirty="0" err="1" smtClean="0"/>
              <a:t>trafficking</a:t>
            </a:r>
            <a:r>
              <a:rPr lang="nl-NL" dirty="0" smtClean="0"/>
              <a:t>: </a:t>
            </a:r>
            <a:r>
              <a:rPr lang="nl-NL" dirty="0" err="1" smtClean="0"/>
              <a:t>restrictions</a:t>
            </a:r>
            <a:r>
              <a:rPr lang="nl-NL" dirty="0" smtClean="0"/>
              <a:t> on </a:t>
            </a:r>
            <a:r>
              <a:rPr lang="nl-NL" dirty="0" err="1" smtClean="0"/>
              <a:t>movement</a:t>
            </a:r>
            <a:r>
              <a:rPr lang="nl-NL" dirty="0" smtClean="0"/>
              <a:t> of water </a:t>
            </a:r>
            <a:r>
              <a:rPr lang="nl-NL" dirty="0" err="1" smtClean="0"/>
              <a:t>and</a:t>
            </a:r>
            <a:r>
              <a:rPr lang="nl-NL" dirty="0" smtClean="0"/>
              <a:t> sediment </a:t>
            </a:r>
          </a:p>
          <a:p>
            <a:pPr>
              <a:buFontTx/>
              <a:buChar char="-"/>
            </a:pPr>
            <a:r>
              <a:rPr lang="nl-NL" dirty="0" smtClean="0"/>
              <a:t> </a:t>
            </a:r>
            <a:r>
              <a:rPr lang="nl-NL" dirty="0" err="1" smtClean="0"/>
              <a:t>Flood</a:t>
            </a:r>
            <a:r>
              <a:rPr lang="nl-NL" dirty="0" smtClean="0"/>
              <a:t> </a:t>
            </a:r>
            <a:r>
              <a:rPr lang="nl-NL" dirty="0" err="1" smtClean="0"/>
              <a:t>protection</a:t>
            </a:r>
            <a:r>
              <a:rPr lang="nl-NL" dirty="0" smtClean="0"/>
              <a:t>: </a:t>
            </a:r>
            <a:r>
              <a:rPr lang="nl-NL" dirty="0" err="1" smtClean="0"/>
              <a:t>restrictions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natural</a:t>
            </a:r>
            <a:r>
              <a:rPr lang="nl-NL" dirty="0" smtClean="0"/>
              <a:t> </a:t>
            </a:r>
            <a:r>
              <a:rPr lang="nl-NL" dirty="0" err="1" smtClean="0"/>
              <a:t>developments</a:t>
            </a:r>
            <a:r>
              <a:rPr lang="nl-NL" dirty="0" smtClean="0"/>
              <a:t>, i.e. </a:t>
            </a:r>
            <a:r>
              <a:rPr lang="nl-NL" dirty="0" err="1" smtClean="0"/>
              <a:t>softwood</a:t>
            </a:r>
            <a:r>
              <a:rPr lang="nl-NL" dirty="0" smtClean="0"/>
              <a:t> </a:t>
            </a:r>
            <a:r>
              <a:rPr lang="nl-NL" dirty="0" err="1" smtClean="0"/>
              <a:t>forests</a:t>
            </a:r>
            <a:r>
              <a:rPr lang="nl-NL" dirty="0" smtClean="0"/>
              <a:t> </a:t>
            </a:r>
          </a:p>
          <a:p>
            <a:pPr>
              <a:buFontTx/>
              <a:buChar char="-"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62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Study side-channels with gravel-bed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Physical conditions: gravel and coarse sand, </a:t>
            </a:r>
          </a:p>
          <a:p>
            <a:r>
              <a:rPr lang="en-GB" dirty="0" smtClean="0"/>
              <a:t>In floodplain or behind longitudinal dam </a:t>
            </a:r>
          </a:p>
          <a:p>
            <a:r>
              <a:rPr lang="en-GB" dirty="0" smtClean="0"/>
              <a:t>1 á 2 km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Study</a:t>
            </a:r>
          </a:p>
          <a:p>
            <a:pPr>
              <a:buFontTx/>
              <a:buChar char="-"/>
            </a:pPr>
            <a:r>
              <a:rPr lang="en-GB" dirty="0" smtClean="0"/>
              <a:t>Geographical opportunities: property, underground infrastructure, geomorphology, flow rate</a:t>
            </a:r>
          </a:p>
          <a:p>
            <a:pPr>
              <a:buFontTx/>
              <a:buChar char="-"/>
            </a:pPr>
            <a:r>
              <a:rPr lang="en-GB" dirty="0" smtClean="0"/>
              <a:t>(morphological) effects on the main channel: expert judgement or calculations</a:t>
            </a:r>
          </a:p>
          <a:p>
            <a:pPr>
              <a:buFontTx/>
              <a:buChar char="-"/>
            </a:pPr>
            <a:r>
              <a:rPr lang="en-GB" dirty="0" smtClean="0"/>
              <a:t>Stakeholders (i.e. other floodplain development)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61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000" y="1296004"/>
            <a:ext cx="11203200" cy="800219"/>
          </a:xfrm>
        </p:spPr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Optional side-channels Boven-Rijn</a:t>
            </a:r>
            <a:br>
              <a:rPr lang="en-GB" b="1" dirty="0" smtClean="0">
                <a:solidFill>
                  <a:schemeClr val="tx2"/>
                </a:solidFill>
              </a:rPr>
            </a:b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1" t="27689" b="10168"/>
          <a:stretch/>
        </p:blipFill>
        <p:spPr bwMode="auto">
          <a:xfrm>
            <a:off x="0" y="2060851"/>
            <a:ext cx="12192000" cy="39909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Vrije vorm 3"/>
          <p:cNvSpPr/>
          <p:nvPr/>
        </p:nvSpPr>
        <p:spPr bwMode="auto">
          <a:xfrm>
            <a:off x="7412304" y="3167736"/>
            <a:ext cx="1877352" cy="489869"/>
          </a:xfrm>
          <a:custGeom>
            <a:avLst/>
            <a:gdLst>
              <a:gd name="connsiteX0" fmla="*/ 1408014 w 1408014"/>
              <a:gd name="connsiteY0" fmla="*/ 425133 h 489869"/>
              <a:gd name="connsiteX1" fmla="*/ 1335186 w 1408014"/>
              <a:gd name="connsiteY1" fmla="*/ 141911 h 489869"/>
              <a:gd name="connsiteX2" fmla="*/ 1060057 w 1408014"/>
              <a:gd name="connsiteY2" fmla="*/ 4347 h 489869"/>
              <a:gd name="connsiteX3" fmla="*/ 606903 w 1408014"/>
              <a:gd name="connsiteY3" fmla="*/ 295660 h 489869"/>
              <a:gd name="connsiteX4" fmla="*/ 0 w 1408014"/>
              <a:gd name="connsiteY4" fmla="*/ 489869 h 48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14" h="489869">
                <a:moveTo>
                  <a:pt x="1408014" y="425133"/>
                </a:moveTo>
                <a:cubicBezTo>
                  <a:pt x="1400596" y="318587"/>
                  <a:pt x="1393179" y="212042"/>
                  <a:pt x="1335186" y="141911"/>
                </a:cubicBezTo>
                <a:cubicBezTo>
                  <a:pt x="1277193" y="71780"/>
                  <a:pt x="1181437" y="-21278"/>
                  <a:pt x="1060057" y="4347"/>
                </a:cubicBezTo>
                <a:cubicBezTo>
                  <a:pt x="938677" y="29972"/>
                  <a:pt x="783579" y="214740"/>
                  <a:pt x="606903" y="295660"/>
                </a:cubicBezTo>
                <a:cubicBezTo>
                  <a:pt x="430227" y="376580"/>
                  <a:pt x="215113" y="433224"/>
                  <a:pt x="0" y="489869"/>
                </a:cubicBezTo>
              </a:path>
            </a:pathLst>
          </a:custGeom>
          <a:noFill/>
          <a:ln w="254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</a:endParaRPr>
          </a:p>
        </p:txBody>
      </p:sp>
      <p:sp>
        <p:nvSpPr>
          <p:cNvPr id="5" name="Vrije vorm 4"/>
          <p:cNvSpPr/>
          <p:nvPr/>
        </p:nvSpPr>
        <p:spPr bwMode="auto">
          <a:xfrm>
            <a:off x="7487831" y="3730433"/>
            <a:ext cx="507100" cy="234669"/>
          </a:xfrm>
          <a:custGeom>
            <a:avLst/>
            <a:gdLst>
              <a:gd name="connsiteX0" fmla="*/ 380325 w 380325"/>
              <a:gd name="connsiteY0" fmla="*/ 234669 h 234669"/>
              <a:gd name="connsiteX1" fmla="*/ 202300 w 380325"/>
              <a:gd name="connsiteY1" fmla="*/ 80921 h 234669"/>
              <a:gd name="connsiteX2" fmla="*/ 0 w 380325"/>
              <a:gd name="connsiteY2" fmla="*/ 0 h 23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0325" h="234669">
                <a:moveTo>
                  <a:pt x="380325" y="234669"/>
                </a:moveTo>
                <a:cubicBezTo>
                  <a:pt x="323006" y="177350"/>
                  <a:pt x="265687" y="120032"/>
                  <a:pt x="202300" y="80921"/>
                </a:cubicBezTo>
                <a:cubicBezTo>
                  <a:pt x="138913" y="41810"/>
                  <a:pt x="69456" y="20905"/>
                  <a:pt x="0" y="0"/>
                </a:cubicBezTo>
              </a:path>
            </a:pathLst>
          </a:custGeom>
          <a:noFill/>
          <a:ln w="254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</a:endParaRPr>
          </a:p>
        </p:txBody>
      </p:sp>
      <p:sp>
        <p:nvSpPr>
          <p:cNvPr id="6" name="Vrije vorm 5"/>
          <p:cNvSpPr/>
          <p:nvPr/>
        </p:nvSpPr>
        <p:spPr bwMode="auto">
          <a:xfrm>
            <a:off x="4580468" y="3258064"/>
            <a:ext cx="1159933" cy="691636"/>
          </a:xfrm>
          <a:custGeom>
            <a:avLst/>
            <a:gdLst>
              <a:gd name="connsiteX0" fmla="*/ 577850 w 577850"/>
              <a:gd name="connsiteY0" fmla="*/ 0 h 698500"/>
              <a:gd name="connsiteX1" fmla="*/ 336550 w 577850"/>
              <a:gd name="connsiteY1" fmla="*/ 133350 h 698500"/>
              <a:gd name="connsiteX2" fmla="*/ 127000 w 577850"/>
              <a:gd name="connsiteY2" fmla="*/ 361950 h 698500"/>
              <a:gd name="connsiteX3" fmla="*/ 0 w 577850"/>
              <a:gd name="connsiteY3" fmla="*/ 698500 h 698500"/>
              <a:gd name="connsiteX4" fmla="*/ 0 w 577850"/>
              <a:gd name="connsiteY4" fmla="*/ 698500 h 698500"/>
              <a:gd name="connsiteX0" fmla="*/ 869950 w 869950"/>
              <a:gd name="connsiteY0" fmla="*/ 0 h 673100"/>
              <a:gd name="connsiteX1" fmla="*/ 336550 w 869950"/>
              <a:gd name="connsiteY1" fmla="*/ 107950 h 673100"/>
              <a:gd name="connsiteX2" fmla="*/ 127000 w 869950"/>
              <a:gd name="connsiteY2" fmla="*/ 336550 h 673100"/>
              <a:gd name="connsiteX3" fmla="*/ 0 w 869950"/>
              <a:gd name="connsiteY3" fmla="*/ 673100 h 673100"/>
              <a:gd name="connsiteX4" fmla="*/ 0 w 869950"/>
              <a:gd name="connsiteY4" fmla="*/ 673100 h 673100"/>
              <a:gd name="connsiteX0" fmla="*/ 869950 w 869950"/>
              <a:gd name="connsiteY0" fmla="*/ 18536 h 691636"/>
              <a:gd name="connsiteX1" fmla="*/ 527050 w 869950"/>
              <a:gd name="connsiteY1" fmla="*/ 18536 h 691636"/>
              <a:gd name="connsiteX2" fmla="*/ 127000 w 869950"/>
              <a:gd name="connsiteY2" fmla="*/ 355086 h 691636"/>
              <a:gd name="connsiteX3" fmla="*/ 0 w 869950"/>
              <a:gd name="connsiteY3" fmla="*/ 691636 h 691636"/>
              <a:gd name="connsiteX4" fmla="*/ 0 w 869950"/>
              <a:gd name="connsiteY4" fmla="*/ 691636 h 691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950" h="691636">
                <a:moveTo>
                  <a:pt x="869950" y="18536"/>
                </a:moveTo>
                <a:cubicBezTo>
                  <a:pt x="786871" y="55048"/>
                  <a:pt x="650875" y="-37556"/>
                  <a:pt x="527050" y="18536"/>
                </a:cubicBezTo>
                <a:cubicBezTo>
                  <a:pt x="403225" y="74628"/>
                  <a:pt x="214842" y="242903"/>
                  <a:pt x="127000" y="355086"/>
                </a:cubicBezTo>
                <a:cubicBezTo>
                  <a:pt x="39158" y="467269"/>
                  <a:pt x="0" y="691636"/>
                  <a:pt x="0" y="691636"/>
                </a:cubicBezTo>
                <a:lnTo>
                  <a:pt x="0" y="691636"/>
                </a:lnTo>
              </a:path>
            </a:pathLst>
          </a:custGeom>
          <a:noFill/>
          <a:ln w="254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</a:endParaRPr>
          </a:p>
        </p:txBody>
      </p:sp>
      <p:sp>
        <p:nvSpPr>
          <p:cNvPr id="7" name="Vrije vorm 6"/>
          <p:cNvSpPr/>
          <p:nvPr/>
        </p:nvSpPr>
        <p:spPr bwMode="auto">
          <a:xfrm>
            <a:off x="7696201" y="4064000"/>
            <a:ext cx="897467" cy="558800"/>
          </a:xfrm>
          <a:custGeom>
            <a:avLst/>
            <a:gdLst>
              <a:gd name="connsiteX0" fmla="*/ 673100 w 673100"/>
              <a:gd name="connsiteY0" fmla="*/ 558800 h 558800"/>
              <a:gd name="connsiteX1" fmla="*/ 469900 w 673100"/>
              <a:gd name="connsiteY1" fmla="*/ 304800 h 558800"/>
              <a:gd name="connsiteX2" fmla="*/ 203200 w 673100"/>
              <a:gd name="connsiteY2" fmla="*/ 127000 h 558800"/>
              <a:gd name="connsiteX3" fmla="*/ 0 w 673100"/>
              <a:gd name="connsiteY3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100" h="558800">
                <a:moveTo>
                  <a:pt x="673100" y="558800"/>
                </a:moveTo>
                <a:cubicBezTo>
                  <a:pt x="610658" y="467783"/>
                  <a:pt x="548217" y="376767"/>
                  <a:pt x="469900" y="304800"/>
                </a:cubicBezTo>
                <a:cubicBezTo>
                  <a:pt x="391583" y="232833"/>
                  <a:pt x="281517" y="177800"/>
                  <a:pt x="203200" y="127000"/>
                </a:cubicBezTo>
                <a:cubicBezTo>
                  <a:pt x="124883" y="76200"/>
                  <a:pt x="62441" y="38100"/>
                  <a:pt x="0" y="0"/>
                </a:cubicBezTo>
              </a:path>
            </a:pathLst>
          </a:custGeom>
          <a:noFill/>
          <a:ln w="254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</a:endParaRPr>
          </a:p>
        </p:txBody>
      </p:sp>
      <p:sp>
        <p:nvSpPr>
          <p:cNvPr id="8" name="Vrije vorm 7"/>
          <p:cNvSpPr/>
          <p:nvPr/>
        </p:nvSpPr>
        <p:spPr bwMode="auto">
          <a:xfrm>
            <a:off x="8636001" y="4718050"/>
            <a:ext cx="1380067" cy="353366"/>
          </a:xfrm>
          <a:custGeom>
            <a:avLst/>
            <a:gdLst>
              <a:gd name="connsiteX0" fmla="*/ 0 w 1035050"/>
              <a:gd name="connsiteY0" fmla="*/ 0 h 353366"/>
              <a:gd name="connsiteX1" fmla="*/ 165100 w 1035050"/>
              <a:gd name="connsiteY1" fmla="*/ 196850 h 353366"/>
              <a:gd name="connsiteX2" fmla="*/ 539750 w 1035050"/>
              <a:gd name="connsiteY2" fmla="*/ 342900 h 353366"/>
              <a:gd name="connsiteX3" fmla="*/ 1035050 w 1035050"/>
              <a:gd name="connsiteY3" fmla="*/ 330200 h 35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050" h="353366">
                <a:moveTo>
                  <a:pt x="0" y="0"/>
                </a:moveTo>
                <a:cubicBezTo>
                  <a:pt x="37571" y="69850"/>
                  <a:pt x="75142" y="139700"/>
                  <a:pt x="165100" y="196850"/>
                </a:cubicBezTo>
                <a:cubicBezTo>
                  <a:pt x="255058" y="254000"/>
                  <a:pt x="394758" y="320675"/>
                  <a:pt x="539750" y="342900"/>
                </a:cubicBezTo>
                <a:cubicBezTo>
                  <a:pt x="684742" y="365125"/>
                  <a:pt x="859896" y="347662"/>
                  <a:pt x="1035050" y="330200"/>
                </a:cubicBezTo>
              </a:path>
            </a:pathLst>
          </a:custGeom>
          <a:noFill/>
          <a:ln w="254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</a:endParaRPr>
          </a:p>
        </p:txBody>
      </p:sp>
      <p:sp>
        <p:nvSpPr>
          <p:cNvPr id="9" name="Vrije vorm 8"/>
          <p:cNvSpPr/>
          <p:nvPr/>
        </p:nvSpPr>
        <p:spPr bwMode="auto">
          <a:xfrm>
            <a:off x="2802469" y="3512362"/>
            <a:ext cx="1710267" cy="541306"/>
          </a:xfrm>
          <a:custGeom>
            <a:avLst/>
            <a:gdLst>
              <a:gd name="connsiteX0" fmla="*/ 1282700 w 1282700"/>
              <a:gd name="connsiteY0" fmla="*/ 119838 h 541306"/>
              <a:gd name="connsiteX1" fmla="*/ 1079500 w 1282700"/>
              <a:gd name="connsiteY1" fmla="*/ 5538 h 541306"/>
              <a:gd name="connsiteX2" fmla="*/ 901700 w 1282700"/>
              <a:gd name="connsiteY2" fmla="*/ 49988 h 541306"/>
              <a:gd name="connsiteX3" fmla="*/ 635000 w 1282700"/>
              <a:gd name="connsiteY3" fmla="*/ 323038 h 541306"/>
              <a:gd name="connsiteX4" fmla="*/ 292100 w 1282700"/>
              <a:gd name="connsiteY4" fmla="*/ 532588 h 541306"/>
              <a:gd name="connsiteX5" fmla="*/ 0 w 1282700"/>
              <a:gd name="connsiteY5" fmla="*/ 481788 h 54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2700" h="541306">
                <a:moveTo>
                  <a:pt x="1282700" y="119838"/>
                </a:moveTo>
                <a:cubicBezTo>
                  <a:pt x="1212850" y="68509"/>
                  <a:pt x="1143000" y="17180"/>
                  <a:pt x="1079500" y="5538"/>
                </a:cubicBezTo>
                <a:cubicBezTo>
                  <a:pt x="1016000" y="-6104"/>
                  <a:pt x="975783" y="-2929"/>
                  <a:pt x="901700" y="49988"/>
                </a:cubicBezTo>
                <a:cubicBezTo>
                  <a:pt x="827617" y="102905"/>
                  <a:pt x="736600" y="242605"/>
                  <a:pt x="635000" y="323038"/>
                </a:cubicBezTo>
                <a:cubicBezTo>
                  <a:pt x="533400" y="403471"/>
                  <a:pt x="397933" y="506130"/>
                  <a:pt x="292100" y="532588"/>
                </a:cubicBezTo>
                <a:cubicBezTo>
                  <a:pt x="186267" y="559046"/>
                  <a:pt x="93133" y="520417"/>
                  <a:pt x="0" y="481788"/>
                </a:cubicBezTo>
              </a:path>
            </a:pathLst>
          </a:custGeom>
          <a:noFill/>
          <a:ln w="25400">
            <a:solidFill>
              <a:srgbClr val="FFFF00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</a:endParaRPr>
          </a:p>
        </p:txBody>
      </p:sp>
      <p:sp>
        <p:nvSpPr>
          <p:cNvPr id="10" name="Vrije vorm 9"/>
          <p:cNvSpPr/>
          <p:nvPr/>
        </p:nvSpPr>
        <p:spPr bwMode="auto">
          <a:xfrm>
            <a:off x="11176000" y="5650954"/>
            <a:ext cx="1007533" cy="222796"/>
          </a:xfrm>
          <a:custGeom>
            <a:avLst/>
            <a:gdLst>
              <a:gd name="connsiteX0" fmla="*/ 0 w 755650"/>
              <a:gd name="connsiteY0" fmla="*/ 222796 h 222796"/>
              <a:gd name="connsiteX1" fmla="*/ 323850 w 755650"/>
              <a:gd name="connsiteY1" fmla="*/ 210096 h 222796"/>
              <a:gd name="connsiteX2" fmla="*/ 508000 w 755650"/>
              <a:gd name="connsiteY2" fmla="*/ 89446 h 222796"/>
              <a:gd name="connsiteX3" fmla="*/ 698500 w 755650"/>
              <a:gd name="connsiteY3" fmla="*/ 13246 h 222796"/>
              <a:gd name="connsiteX4" fmla="*/ 755650 w 755650"/>
              <a:gd name="connsiteY4" fmla="*/ 546 h 22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" h="222796">
                <a:moveTo>
                  <a:pt x="0" y="222796"/>
                </a:moveTo>
                <a:lnTo>
                  <a:pt x="323850" y="210096"/>
                </a:lnTo>
                <a:cubicBezTo>
                  <a:pt x="408517" y="187871"/>
                  <a:pt x="445558" y="122254"/>
                  <a:pt x="508000" y="89446"/>
                </a:cubicBezTo>
                <a:cubicBezTo>
                  <a:pt x="570442" y="56638"/>
                  <a:pt x="657225" y="28063"/>
                  <a:pt x="698500" y="13246"/>
                </a:cubicBezTo>
                <a:cubicBezTo>
                  <a:pt x="739775" y="-1571"/>
                  <a:pt x="747712" y="-513"/>
                  <a:pt x="755650" y="546"/>
                </a:cubicBezTo>
              </a:path>
            </a:pathLst>
          </a:custGeom>
          <a:noFill/>
          <a:ln w="25400">
            <a:solidFill>
              <a:srgbClr val="FFFF00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08036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icture" r:id="rId3" imgW="2429256" imgH="1828800" progId="Word.Picture.8">
                  <p:embed/>
                </p:oleObj>
              </mc:Choice>
              <mc:Fallback>
                <p:oleObj name="Picture" r:id="rId3" imgW="2429256" imgH="18288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292934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13591" y="5328245"/>
            <a:ext cx="10972800" cy="990600"/>
          </a:xfrm>
        </p:spPr>
        <p:txBody>
          <a:bodyPr/>
          <a:lstStyle/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Internationales Feuchtgebiet  - Ramsar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und  EU-Vogelschutzgebiet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„Unterer Niederrhein“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39617" y="761587"/>
            <a:ext cx="6720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292934"/>
                </a:solidFill>
              </a:rPr>
              <a:t> </a:t>
            </a:r>
          </a:p>
          <a:p>
            <a:pPr algn="ctr"/>
            <a:r>
              <a:rPr lang="de-DE" sz="2400" b="1" dirty="0" smtClean="0">
                <a:solidFill>
                  <a:srgbClr val="292934"/>
                </a:solidFill>
              </a:rPr>
              <a:t>Hydrologische Studie Emmericher Ward und Rindernsche Kolke </a:t>
            </a:r>
            <a:endParaRPr lang="de-DE" sz="2400" b="1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6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:\ARCHIV-BILDER\Betreuungsgebiete\Emmericher Ward\Zwischenlager 2009\IMG_5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912286" y="5589240"/>
            <a:ext cx="1036743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2800" b="1" dirty="0">
                <a:solidFill>
                  <a:srgbClr val="F6A20A"/>
                </a:solidFill>
              </a:rPr>
              <a:t>Fortschreitende Austrocknung der Auen </a:t>
            </a:r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10269212" y="6600004"/>
            <a:ext cx="1344000" cy="198000"/>
          </a:xfrm>
          <a:prstGeom prst="rect">
            <a:avLst/>
          </a:prstGeom>
        </p:spPr>
        <p:txBody>
          <a:bodyPr/>
          <a:lstStyle/>
          <a:p>
            <a:fld id="{35D6F9B3-D1F5-4A07-978B-F2A78A126742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695180"/>
              </p:ext>
            </p:extLst>
          </p:nvPr>
        </p:nvGraphicFramePr>
        <p:xfrm>
          <a:off x="543986" y="123824"/>
          <a:ext cx="11076516" cy="6322506"/>
        </p:xfrm>
        <a:graphic>
          <a:graphicData uri="http://schemas.openxmlformats.org/drawingml/2006/table">
            <a:tbl>
              <a:tblPr/>
              <a:tblGrid>
                <a:gridCol w="3338461"/>
                <a:gridCol w="3456375"/>
                <a:gridCol w="837720"/>
                <a:gridCol w="837720"/>
                <a:gridCol w="837720"/>
                <a:gridCol w="1768520"/>
              </a:tblGrid>
              <a:tr h="444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latin typeface="Calibri"/>
                          <a:ea typeface="Times New Roman"/>
                          <a:cs typeface="Arial"/>
                        </a:rPr>
                        <a:t>Vegetationseinheiten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latin typeface="Calibri"/>
                          <a:ea typeface="Times New Roman"/>
                          <a:cs typeface="Arial"/>
                        </a:rPr>
                        <a:t>Kürzel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latin typeface="Calibri"/>
                          <a:ea typeface="Times New Roman"/>
                          <a:cs typeface="Arial"/>
                        </a:rPr>
                        <a:t>Flächengrößen (ha)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Ten-denz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Hauptgründe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latin typeface="Calibri"/>
                          <a:ea typeface="Times New Roman"/>
                          <a:cs typeface="Arial"/>
                        </a:rPr>
                        <a:t>  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latin typeface="Calibri"/>
                          <a:ea typeface="Times New Roman"/>
                          <a:cs typeface="Arial"/>
                        </a:rPr>
                        <a:t>2008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latin typeface="Calibri"/>
                          <a:ea typeface="Times New Roman"/>
                          <a:cs typeface="Arial"/>
                        </a:rPr>
                        <a:t>2013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 dirty="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 dirty="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latin typeface="Calibri"/>
                          <a:ea typeface="Times New Roman"/>
                          <a:cs typeface="Arial"/>
                        </a:rPr>
                        <a:t>Überflutungsrasen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 dirty="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Waldsumpfkresse-Flechtstraußgrasrasen, Knickfuchsschwanzrasen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latin typeface="Calibri"/>
                          <a:ea typeface="Times New Roman"/>
                          <a:cs typeface="Arial"/>
                        </a:rPr>
                        <a:t>K4o, K41w, K5o, K51w, K6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5,53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2,00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-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latin typeface="Calibri"/>
                          <a:ea typeface="Times New Roman"/>
                          <a:cs typeface="Arial"/>
                        </a:rPr>
                        <a:t>Austrocknung</a:t>
                      </a:r>
                      <a:r>
                        <a:rPr lang="de-DE" sz="1400" dirty="0">
                          <a:latin typeface="Calibri"/>
                          <a:ea typeface="Times New Roman"/>
                          <a:cs typeface="Arial"/>
                        </a:rPr>
                        <a:t>, Intensivierung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83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Kriechhahnenfuß-Quecken-Flutrasen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K33w, K33w/43w, K43w, K43w/C4, K43w/A5A, K53w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46,56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5,28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- -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latin typeface="Calibri"/>
                          <a:ea typeface="Times New Roman"/>
                          <a:cs typeface="Arial"/>
                        </a:rPr>
                        <a:t>Austrocknung</a:t>
                      </a:r>
                      <a:r>
                        <a:rPr lang="de-DE" sz="1400" dirty="0">
                          <a:latin typeface="Calibri"/>
                          <a:ea typeface="Times New Roman"/>
                          <a:cs typeface="Arial"/>
                        </a:rPr>
                        <a:t>, Intensivierung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37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Rohrglanzgras-Flutrasen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K58w, K58w/(C4), K78w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2,74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1,66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-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latin typeface="Calibri"/>
                          <a:ea typeface="Times New Roman"/>
                          <a:cs typeface="Arial"/>
                        </a:rPr>
                        <a:t>Austrocknung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74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Rohrschwingel-Gesellschaft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K32w, K42w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0,41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0,37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-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latin typeface="Calibri"/>
                          <a:ea typeface="Times New Roman"/>
                          <a:cs typeface="Arial"/>
                        </a:rPr>
                        <a:t>Austrocknung</a:t>
                      </a:r>
                      <a:r>
                        <a:rPr lang="de-DE" sz="1400" dirty="0">
                          <a:latin typeface="Calibri"/>
                          <a:ea typeface="Times New Roman"/>
                          <a:cs typeface="Arial"/>
                        </a:rPr>
                        <a:t>, Intensivierung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Elymus repens-Dominanzbestände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latin typeface="Calibri"/>
                          <a:ea typeface="Times New Roman"/>
                          <a:cs typeface="Arial"/>
                        </a:rPr>
                        <a:t>K40w, K40w/(C4), K50w, </a:t>
                      </a:r>
                      <a:r>
                        <a:rPr lang="de-DE" sz="1400" dirty="0" smtClean="0">
                          <a:latin typeface="Calibri"/>
                          <a:ea typeface="Times New Roman"/>
                          <a:cs typeface="Arial"/>
                        </a:rPr>
                        <a:t>K50w/K58w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0,27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4,21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>
                          <a:latin typeface="Calibri"/>
                          <a:ea typeface="Times New Roman"/>
                          <a:cs typeface="Arial"/>
                        </a:rPr>
                        <a:t>Verbrachung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latin typeface="Calibri"/>
                          <a:ea typeface="Times New Roman"/>
                          <a:cs typeface="Arial"/>
                        </a:rPr>
                        <a:t>Arrhenatheretalia-Gesellschaften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 dirty="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Fuchsschwanz-Frischwiesen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A5A, (A5A)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34,88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50,38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+ +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Intensivierung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0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latin typeface="Calibri"/>
                          <a:ea typeface="Times New Roman"/>
                          <a:cs typeface="Arial"/>
                        </a:rPr>
                        <a:t>Arrhenatheretalia</a:t>
                      </a:r>
                      <a:r>
                        <a:rPr lang="de-DE" sz="1400" dirty="0" smtClean="0">
                          <a:latin typeface="Calibri"/>
                          <a:ea typeface="Times New Roman"/>
                          <a:cs typeface="Arial"/>
                        </a:rPr>
                        <a:t>-Fragment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(A), (A)4, (C)4o, (C)4, (C)3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18,59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24,27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+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latin typeface="Calibri"/>
                          <a:ea typeface="Times New Roman"/>
                          <a:cs typeface="Arial"/>
                        </a:rPr>
                        <a:t>Austrocknung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37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latin typeface="Calibri"/>
                          <a:ea typeface="Times New Roman"/>
                          <a:cs typeface="Arial"/>
                        </a:rPr>
                        <a:t>Glatthaferwiesen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 dirty="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Tal-Glatthaferwiese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Times New Roman"/>
                          <a:cs typeface="Arial"/>
                        </a:rPr>
                        <a:t>A2, A23t, A23t/W1, A23d, A2/4t, A4t, A3, A4, A4/A3 A41, A51, A51o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29,12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36,55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+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latin typeface="Calibri"/>
                          <a:ea typeface="Times New Roman"/>
                          <a:cs typeface="Arial"/>
                        </a:rPr>
                        <a:t>Austrocknung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44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Mischform Glatthaferwiese - Fettweide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(A)/C4, A/C4, A/C4t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4,11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12,50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+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 dirty="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37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latin typeface="Calibri"/>
                          <a:ea typeface="Times New Roman"/>
                          <a:cs typeface="Arial"/>
                        </a:rPr>
                        <a:t>Fettweiden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latin typeface="Calibri"/>
                          <a:ea typeface="Times New Roman"/>
                          <a:cs typeface="Arial"/>
                        </a:rPr>
                        <a:t>Weidelgras-Weißkleeweiden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latin typeface="Calibri"/>
                          <a:ea typeface="Times New Roman"/>
                          <a:cs typeface="Arial"/>
                        </a:rPr>
                        <a:t>C2, C23, C23t, C23d, C2/4t, C4t, C3, C4, C4o, C4/K, C4/K51w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41,81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43,52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Calibri"/>
                          <a:ea typeface="Times New Roman"/>
                          <a:cs typeface="Arial"/>
                        </a:rPr>
                        <a:t>+</a:t>
                      </a:r>
                      <a:endParaRPr lang="de-DE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400" dirty="0">
                        <a:latin typeface="Calibri"/>
                        <a:ea typeface="Times New Roman"/>
                      </a:endParaRPr>
                    </a:p>
                  </a:txBody>
                  <a:tcPr marL="45897" marR="4589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10269212" y="6600004"/>
            <a:ext cx="1344000" cy="198000"/>
          </a:xfrm>
          <a:prstGeom prst="rect">
            <a:avLst/>
          </a:prstGeom>
        </p:spPr>
        <p:txBody>
          <a:bodyPr/>
          <a:lstStyle/>
          <a:p>
            <a:fld id="{35D6F9B3-D1F5-4A07-978B-F2A78A126742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31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hteck 6"/>
          <p:cNvSpPr>
            <a:spLocks noChangeArrowheads="1"/>
          </p:cNvSpPr>
          <p:nvPr/>
        </p:nvSpPr>
        <p:spPr bwMode="auto">
          <a:xfrm>
            <a:off x="239185" y="115888"/>
            <a:ext cx="1008168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rgbClr val="292934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Vegetation Grünland</a:t>
            </a:r>
            <a:r>
              <a:rPr lang="de-DE" altLang="de-DE" sz="2400">
                <a:solidFill>
                  <a:srgbClr val="292934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73021"/>
            <a:ext cx="595206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620713"/>
            <a:ext cx="682413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feld 8"/>
          <p:cNvSpPr txBox="1">
            <a:spLocks noChangeArrowheads="1"/>
          </p:cNvSpPr>
          <p:nvPr/>
        </p:nvSpPr>
        <p:spPr bwMode="auto">
          <a:xfrm>
            <a:off x="334433" y="4365625"/>
            <a:ext cx="31686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31751" name="Textfeld 9"/>
          <p:cNvSpPr txBox="1">
            <a:spLocks noChangeArrowheads="1"/>
          </p:cNvSpPr>
          <p:nvPr/>
        </p:nvSpPr>
        <p:spPr bwMode="auto">
          <a:xfrm>
            <a:off x="2735629" y="6075979"/>
            <a:ext cx="31686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1752" name="Textfeld 10"/>
          <p:cNvSpPr txBox="1">
            <a:spLocks noChangeArrowheads="1"/>
          </p:cNvSpPr>
          <p:nvPr/>
        </p:nvSpPr>
        <p:spPr bwMode="auto">
          <a:xfrm>
            <a:off x="334433" y="5445130"/>
            <a:ext cx="508846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2929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Vielfältiges Flutrasenmosaik  weicht monotoner Fuchsschwanzwiese</a:t>
            </a:r>
          </a:p>
        </p:txBody>
      </p:sp>
      <p:pic>
        <p:nvPicPr>
          <p:cNvPr id="3175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1330325"/>
            <a:ext cx="4370916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8591551" y="1844677"/>
            <a:ext cx="673100" cy="288925"/>
          </a:xfrm>
          <a:prstGeom prst="rect">
            <a:avLst/>
          </a:prstGeom>
          <a:noFill/>
          <a:ln>
            <a:solidFill>
              <a:srgbClr val="FC8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0128253" y="2420938"/>
            <a:ext cx="287867" cy="14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0416117" y="2708280"/>
            <a:ext cx="192616" cy="73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3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10269212" y="6600004"/>
            <a:ext cx="1344000" cy="198000"/>
          </a:xfrm>
          <a:prstGeom prst="rect">
            <a:avLst/>
          </a:prstGeom>
        </p:spPr>
        <p:txBody>
          <a:bodyPr/>
          <a:lstStyle/>
          <a:p>
            <a:fld id="{35D6F9B3-D1F5-4A07-978B-F2A78A126742}" type="datetime1">
              <a:rPr lang="de-DE" sz="1200">
                <a:solidFill>
                  <a:srgbClr val="FFFFFF"/>
                </a:solidFill>
                <a:cs typeface="Source Sans Pro"/>
              </a:rPr>
              <a:pPr/>
              <a:t>13.04.2018</a:t>
            </a:fld>
            <a:endParaRPr lang="de-DE" sz="1200" dirty="0">
              <a:solidFill>
                <a:srgbClr val="FFFFFF"/>
              </a:solidFill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8531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561977" y="4802024"/>
            <a:ext cx="8135345" cy="846648"/>
          </a:xfrm>
        </p:spPr>
        <p:txBody>
          <a:bodyPr/>
          <a:lstStyle/>
          <a:p>
            <a:r>
              <a:rPr lang="de-DE" sz="2400" dirty="0" smtClean="0">
                <a:solidFill>
                  <a:schemeClr val="tx1"/>
                </a:solidFill>
              </a:rPr>
              <a:t>Emmericher Ward und Rind. Kolke 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561978" y="5677247"/>
            <a:ext cx="8135345" cy="507858"/>
          </a:xfrm>
        </p:spPr>
        <p:txBody>
          <a:bodyPr/>
          <a:lstStyle/>
          <a:p>
            <a:r>
              <a:rPr lang="de-DE" b="1" dirty="0">
                <a:solidFill>
                  <a:schemeClr val="tx1"/>
                </a:solidFill>
              </a:rPr>
              <a:t>Hydrologische Studien zur Verbesserung des Wasserhaushaltes in fossilen und rezenten Auen 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D6F9B3-D1F5-4A07-978B-F2A78A126742}" type="datetime1">
              <a:rPr lang="nl-NL">
                <a:solidFill>
                  <a:srgbClr val="FFFFFF"/>
                </a:solidFill>
              </a:rPr>
              <a:pPr/>
              <a:t>13-4-2018</a:t>
            </a:fld>
            <a:endParaRPr dirty="0">
              <a:solidFill>
                <a:srgbClr val="FFFFFF"/>
              </a:solidFill>
            </a:endParaRPr>
          </a:p>
        </p:txBody>
      </p:sp>
      <p:pic>
        <p:nvPicPr>
          <p:cNvPr id="8" name="Bildplatzhalter 7" descr="K:\6_Projekte\6-0_Projektakquise\6-01_Akquise\6-01-49_Rhine-Corridor\Green-Blue-Rhine\Antrag-HIT\Endfassung\GBRA-Untersuchungsgebiet Hyd.Gutachten.jpg"/>
          <p:cNvPicPr>
            <a:picLocks noGrp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931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431371" y="4705980"/>
            <a:ext cx="95188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00" b="1" spc="-100" dirty="0" smtClean="0">
                <a:solidFill>
                  <a:srgbClr val="0068B4"/>
                </a:solidFill>
                <a:cs typeface="Source Sans Pro"/>
              </a:rPr>
              <a:t>Green Blue Rhine</a:t>
            </a:r>
            <a:endParaRPr lang="de-DE" sz="2800" b="1" spc="-100" dirty="0">
              <a:solidFill>
                <a:srgbClr val="0068B4"/>
              </a:solidFill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0475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el 1"/>
          <p:cNvSpPr>
            <a:spLocks noGrp="1"/>
          </p:cNvSpPr>
          <p:nvPr>
            <p:ph type="ctr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Helvetica 55 Roman"/>
            </a:endParaRPr>
          </a:p>
        </p:txBody>
      </p:sp>
      <p:sp>
        <p:nvSpPr>
          <p:cNvPr id="72707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72708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0" b="-2116"/>
          <a:stretch/>
        </p:blipFill>
        <p:spPr bwMode="auto">
          <a:xfrm>
            <a:off x="0" y="0"/>
            <a:ext cx="12192000" cy="702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07536" y="3343878"/>
            <a:ext cx="101769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2400" b="1" dirty="0">
                <a:solidFill>
                  <a:srgbClr val="FFFFFF"/>
                </a:solidFill>
              </a:rPr>
              <a:t>Vielen Dank </a:t>
            </a:r>
            <a:r>
              <a:rPr lang="de-DE" altLang="de-DE" sz="2400" b="1" dirty="0" smtClean="0">
                <a:solidFill>
                  <a:srgbClr val="FFFFFF"/>
                </a:solidFill>
              </a:rPr>
              <a:t>!</a:t>
            </a:r>
            <a:endParaRPr lang="de-DE" altLang="de-DE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05133"/>
      </p:ext>
    </p:extLst>
  </p:cSld>
  <p:clrMapOvr>
    <a:masterClrMapping/>
  </p:clrMapOvr>
  <p:transition advTm="1377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E06CB43-E815-409E-9CD1-5AB52F1EF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9" y="5690304"/>
            <a:ext cx="1606979" cy="103883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="" xmlns:a16="http://schemas.microsoft.com/office/drawing/2014/main" id="{CEA0DC63-8032-4587-8D9B-156382A19923}"/>
              </a:ext>
            </a:extLst>
          </p:cNvPr>
          <p:cNvCxnSpPr/>
          <p:nvPr/>
        </p:nvCxnSpPr>
        <p:spPr>
          <a:xfrm>
            <a:off x="1" y="6347791"/>
            <a:ext cx="9462052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="" xmlns:a16="http://schemas.microsoft.com/office/drawing/2014/main" id="{11C1BD76-4E33-4D48-9D98-11DED0ABE6D0}"/>
              </a:ext>
            </a:extLst>
          </p:cNvPr>
          <p:cNvCxnSpPr>
            <a:cxnSpLocks/>
          </p:cNvCxnSpPr>
          <p:nvPr/>
        </p:nvCxnSpPr>
        <p:spPr>
          <a:xfrm>
            <a:off x="11396869" y="6347791"/>
            <a:ext cx="795131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="" xmlns:a16="http://schemas.microsoft.com/office/drawing/2014/main" id="{D671F3F9-C239-49CF-9EFD-C0FD85A8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nl-NL" b="1" dirty="0" err="1" smtClean="0">
                <a:solidFill>
                  <a:srgbClr val="9FC233"/>
                </a:solidFill>
              </a:rPr>
              <a:t>Conclusions</a:t>
            </a:r>
            <a:r>
              <a:rPr lang="nl-NL" b="1" dirty="0" smtClean="0">
                <a:solidFill>
                  <a:srgbClr val="9FC233"/>
                </a:solidFill>
              </a:rPr>
              <a:t> </a:t>
            </a:r>
            <a:r>
              <a:rPr lang="nl-NL" b="1" dirty="0" err="1" smtClean="0">
                <a:solidFill>
                  <a:srgbClr val="9FC233"/>
                </a:solidFill>
              </a:rPr>
              <a:t>presentation</a:t>
            </a:r>
            <a:r>
              <a:rPr lang="nl-NL" b="1" dirty="0" smtClean="0">
                <a:solidFill>
                  <a:srgbClr val="9FC233"/>
                </a:solidFill>
              </a:rPr>
              <a:t> </a:t>
            </a:r>
            <a:br>
              <a:rPr lang="nl-NL" b="1" dirty="0" smtClean="0">
                <a:solidFill>
                  <a:srgbClr val="9FC233"/>
                </a:solidFill>
              </a:rPr>
            </a:br>
            <a:endParaRPr lang="nl-NL" sz="2400" b="1" dirty="0">
              <a:solidFill>
                <a:srgbClr val="9FC233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48748" y="1484431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nl-NL" dirty="0" smtClean="0"/>
              <a:t>Solutions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ecological</a:t>
            </a:r>
            <a:r>
              <a:rPr lang="nl-NL" dirty="0" smtClean="0"/>
              <a:t> </a:t>
            </a:r>
            <a:r>
              <a:rPr lang="nl-NL" dirty="0" err="1" smtClean="0"/>
              <a:t>constraints</a:t>
            </a:r>
            <a:r>
              <a:rPr lang="nl-NL" dirty="0" smtClean="0"/>
              <a:t>:</a:t>
            </a:r>
          </a:p>
          <a:p>
            <a:pPr marL="0" indent="0">
              <a:buNone/>
            </a:pPr>
            <a:r>
              <a:rPr lang="nl-NL" dirty="0" smtClean="0"/>
              <a:t>Long-term, ‘</a:t>
            </a:r>
            <a:r>
              <a:rPr lang="nl-NL" dirty="0" err="1" smtClean="0"/>
              <a:t>utopian</a:t>
            </a:r>
            <a:r>
              <a:rPr lang="nl-NL" dirty="0" smtClean="0"/>
              <a:t>’:</a:t>
            </a:r>
          </a:p>
          <a:p>
            <a:pPr marL="0" indent="0">
              <a:buNone/>
            </a:pPr>
            <a:r>
              <a:rPr lang="nl-NL" dirty="0" smtClean="0"/>
              <a:t>-  </a:t>
            </a:r>
            <a:r>
              <a:rPr lang="nl-NL" dirty="0" err="1" smtClean="0"/>
              <a:t>Restore</a:t>
            </a:r>
            <a:r>
              <a:rPr lang="nl-NL" dirty="0" smtClean="0"/>
              <a:t> sediment load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Oberrhein</a:t>
            </a:r>
            <a:r>
              <a:rPr lang="nl-NL" dirty="0" smtClean="0"/>
              <a:t> (</a:t>
            </a:r>
            <a:r>
              <a:rPr lang="nl-NL" dirty="0" err="1" smtClean="0"/>
              <a:t>now</a:t>
            </a:r>
            <a:r>
              <a:rPr lang="nl-NL" dirty="0" smtClean="0"/>
              <a:t> </a:t>
            </a:r>
            <a:r>
              <a:rPr lang="nl-NL" dirty="0" err="1" smtClean="0"/>
              <a:t>blocked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dams</a:t>
            </a:r>
            <a:r>
              <a:rPr lang="nl-NL" dirty="0" smtClean="0"/>
              <a:t>) </a:t>
            </a:r>
          </a:p>
          <a:p>
            <a:pPr>
              <a:buFontTx/>
              <a:buChar char="-"/>
            </a:pPr>
            <a:r>
              <a:rPr lang="nl-NL" dirty="0" err="1" smtClean="0"/>
              <a:t>Adapt</a:t>
            </a:r>
            <a:r>
              <a:rPr lang="nl-NL" dirty="0" smtClean="0"/>
              <a:t> </a:t>
            </a:r>
            <a:r>
              <a:rPr lang="nl-NL" dirty="0" err="1" smtClean="0"/>
              <a:t>vessels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river</a:t>
            </a:r>
            <a:r>
              <a:rPr lang="nl-NL" dirty="0" smtClean="0"/>
              <a:t> </a:t>
            </a:r>
            <a:r>
              <a:rPr lang="nl-NL" dirty="0" err="1" smtClean="0"/>
              <a:t>instead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reverse. As a </a:t>
            </a:r>
            <a:r>
              <a:rPr lang="nl-NL" dirty="0" err="1" smtClean="0"/>
              <a:t>consequence</a:t>
            </a:r>
            <a:r>
              <a:rPr lang="nl-NL" dirty="0" smtClean="0"/>
              <a:t> </a:t>
            </a:r>
            <a:r>
              <a:rPr lang="nl-NL" dirty="0" err="1" smtClean="0"/>
              <a:t>less</a:t>
            </a:r>
            <a:r>
              <a:rPr lang="nl-NL" dirty="0" smtClean="0"/>
              <a:t> </a:t>
            </a:r>
            <a:r>
              <a:rPr lang="nl-NL" dirty="0" err="1" smtClean="0"/>
              <a:t>restictions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nature </a:t>
            </a:r>
            <a:r>
              <a:rPr lang="nl-NL" dirty="0" err="1" smtClean="0"/>
              <a:t>restoration</a:t>
            </a:r>
            <a:endParaRPr lang="nl-NL" dirty="0" smtClean="0"/>
          </a:p>
          <a:p>
            <a:pPr>
              <a:buFontTx/>
              <a:buChar char="-"/>
            </a:pPr>
            <a:r>
              <a:rPr lang="nl-NL" dirty="0" err="1" smtClean="0"/>
              <a:t>Remeandering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Rhine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Short-term, practical:  </a:t>
            </a: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Sediment </a:t>
            </a:r>
            <a:r>
              <a:rPr lang="nl-NL" dirty="0" err="1" smtClean="0"/>
              <a:t>fixation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e.g. gravel </a:t>
            </a:r>
          </a:p>
          <a:p>
            <a:pPr>
              <a:buFontTx/>
              <a:buChar char="-"/>
            </a:pPr>
            <a:r>
              <a:rPr lang="nl-NL" dirty="0" err="1" smtClean="0"/>
              <a:t>Restoration</a:t>
            </a:r>
            <a:r>
              <a:rPr lang="nl-NL" dirty="0" smtClean="0"/>
              <a:t>  of side streams  </a:t>
            </a:r>
          </a:p>
          <a:p>
            <a:pPr marL="0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 </a:t>
            </a:r>
            <a:r>
              <a:rPr lang="nl-NL" dirty="0" smtClean="0"/>
              <a:t>Learning opportunity! :</a:t>
            </a:r>
          </a:p>
          <a:p>
            <a:pPr marL="0" indent="0">
              <a:buNone/>
            </a:pPr>
            <a:r>
              <a:rPr lang="nl-NL" dirty="0" smtClean="0"/>
              <a:t>	Sediment </a:t>
            </a:r>
            <a:r>
              <a:rPr lang="nl-NL" dirty="0" err="1" smtClean="0"/>
              <a:t>fixation</a:t>
            </a:r>
            <a:r>
              <a:rPr lang="nl-NL" dirty="0" smtClean="0"/>
              <a:t> </a:t>
            </a:r>
            <a:r>
              <a:rPr lang="nl-NL" dirty="0" err="1" smtClean="0"/>
              <a:t>only</a:t>
            </a:r>
            <a:r>
              <a:rPr lang="nl-NL" dirty="0" smtClean="0"/>
              <a:t> in DE, side streams </a:t>
            </a:r>
            <a:r>
              <a:rPr lang="nl-NL" dirty="0" err="1" smtClean="0"/>
              <a:t>mainly</a:t>
            </a:r>
            <a:r>
              <a:rPr lang="nl-NL" dirty="0" smtClean="0"/>
              <a:t> in Nl</a:t>
            </a:r>
          </a:p>
          <a:p>
            <a:pPr marL="0" indent="0">
              <a:buNone/>
            </a:pPr>
            <a:r>
              <a:rPr lang="nl-NL" dirty="0" smtClean="0"/>
              <a:t>-</a:t>
            </a:r>
          </a:p>
          <a:p>
            <a:pPr marL="0" indent="0">
              <a:buNone/>
            </a:pPr>
            <a:r>
              <a:rPr lang="nl-NL" dirty="0" smtClean="0"/>
              <a:t>-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32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E06CB43-E815-409E-9CD1-5AB52F1EF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9" y="5690304"/>
            <a:ext cx="1606979" cy="103883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="" xmlns:a16="http://schemas.microsoft.com/office/drawing/2014/main" id="{CEA0DC63-8032-4587-8D9B-156382A19923}"/>
              </a:ext>
            </a:extLst>
          </p:cNvPr>
          <p:cNvCxnSpPr/>
          <p:nvPr/>
        </p:nvCxnSpPr>
        <p:spPr>
          <a:xfrm>
            <a:off x="1" y="6347791"/>
            <a:ext cx="9462052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="" xmlns:a16="http://schemas.microsoft.com/office/drawing/2014/main" id="{11C1BD76-4E33-4D48-9D98-11DED0ABE6D0}"/>
              </a:ext>
            </a:extLst>
          </p:cNvPr>
          <p:cNvCxnSpPr>
            <a:cxnSpLocks/>
          </p:cNvCxnSpPr>
          <p:nvPr/>
        </p:nvCxnSpPr>
        <p:spPr>
          <a:xfrm>
            <a:off x="11396869" y="6347791"/>
            <a:ext cx="795131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="" xmlns:a16="http://schemas.microsoft.com/office/drawing/2014/main" id="{D671F3F9-C239-49CF-9EFD-C0FD85A8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nl-NL" b="1" dirty="0" err="1" smtClean="0">
                <a:solidFill>
                  <a:srgbClr val="9FC233"/>
                </a:solidFill>
              </a:rPr>
              <a:t>Conclusions</a:t>
            </a:r>
            <a:r>
              <a:rPr lang="nl-NL" b="1" dirty="0" smtClean="0">
                <a:solidFill>
                  <a:srgbClr val="9FC233"/>
                </a:solidFill>
              </a:rPr>
              <a:t> </a:t>
            </a:r>
            <a:r>
              <a:rPr lang="nl-NL" b="1" dirty="0" err="1" smtClean="0">
                <a:solidFill>
                  <a:srgbClr val="9FC233"/>
                </a:solidFill>
              </a:rPr>
              <a:t>presentation</a:t>
            </a:r>
            <a:r>
              <a:rPr lang="nl-NL" b="1" dirty="0" smtClean="0">
                <a:solidFill>
                  <a:srgbClr val="9FC233"/>
                </a:solidFill>
              </a:rPr>
              <a:t> </a:t>
            </a:r>
            <a:br>
              <a:rPr lang="nl-NL" b="1" dirty="0" smtClean="0">
                <a:solidFill>
                  <a:srgbClr val="9FC233"/>
                </a:solidFill>
              </a:rPr>
            </a:br>
            <a:endParaRPr lang="nl-NL" sz="2400" b="1" dirty="0">
              <a:solidFill>
                <a:srgbClr val="9FC233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48748" y="14844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 err="1" smtClean="0"/>
              <a:t>Opportunities</a:t>
            </a:r>
            <a:r>
              <a:rPr lang="nl-NL" sz="1800" dirty="0" smtClean="0"/>
              <a:t> </a:t>
            </a:r>
            <a:r>
              <a:rPr lang="nl-NL" sz="1800" dirty="0" err="1" smtClean="0"/>
              <a:t>for</a:t>
            </a:r>
            <a:r>
              <a:rPr lang="nl-NL" sz="1800" dirty="0" smtClean="0"/>
              <a:t> short-term, practical </a:t>
            </a:r>
            <a:r>
              <a:rPr lang="nl-NL" sz="1800" dirty="0" err="1" smtClean="0"/>
              <a:t>solutions</a:t>
            </a:r>
            <a:r>
              <a:rPr lang="nl-NL" sz="1800" dirty="0" smtClean="0"/>
              <a:t>:  </a:t>
            </a:r>
            <a:endParaRPr lang="nl-NL" sz="1800" dirty="0" smtClean="0"/>
          </a:p>
          <a:p>
            <a:pPr>
              <a:buFontTx/>
              <a:buChar char="-"/>
            </a:pPr>
            <a:r>
              <a:rPr lang="nl-NL" sz="1800" dirty="0" err="1" smtClean="0"/>
              <a:t>Near</a:t>
            </a:r>
            <a:r>
              <a:rPr lang="nl-NL" sz="1800" dirty="0" smtClean="0"/>
              <a:t> </a:t>
            </a:r>
            <a:r>
              <a:rPr lang="nl-NL" sz="1800" dirty="0" err="1" smtClean="0"/>
              <a:t>Salmorth</a:t>
            </a:r>
            <a:r>
              <a:rPr lang="nl-NL" sz="1800" dirty="0" smtClean="0"/>
              <a:t>: </a:t>
            </a:r>
          </a:p>
          <a:p>
            <a:pPr marL="0" indent="0">
              <a:buNone/>
            </a:pPr>
            <a:r>
              <a:rPr lang="nl-NL" sz="1800" dirty="0" smtClean="0"/>
              <a:t> </a:t>
            </a:r>
            <a:r>
              <a:rPr lang="nl-NL" sz="1800" dirty="0" err="1"/>
              <a:t>L</a:t>
            </a:r>
            <a:r>
              <a:rPr lang="nl-NL" sz="1800" dirty="0" err="1" smtClean="0"/>
              <a:t>andesregierung</a:t>
            </a:r>
            <a:r>
              <a:rPr lang="nl-NL" sz="1800" dirty="0" smtClean="0"/>
              <a:t> NRW </a:t>
            </a:r>
            <a:r>
              <a:rPr lang="nl-NL" sz="1800" dirty="0" err="1" smtClean="0"/>
              <a:t>purchased</a:t>
            </a:r>
            <a:r>
              <a:rPr lang="nl-NL" sz="1800" dirty="0" smtClean="0"/>
              <a:t> land </a:t>
            </a:r>
            <a:r>
              <a:rPr lang="nl-NL" sz="1800" dirty="0" err="1" smtClean="0"/>
              <a:t>for</a:t>
            </a:r>
            <a:r>
              <a:rPr lang="nl-NL" sz="1800" dirty="0" smtClean="0"/>
              <a:t> nature development</a:t>
            </a:r>
          </a:p>
          <a:p>
            <a:pPr marL="0" indent="0">
              <a:buNone/>
            </a:pPr>
            <a:endParaRPr lang="nl-NL" sz="1800" dirty="0" smtClean="0"/>
          </a:p>
          <a:p>
            <a:pPr>
              <a:buFontTx/>
              <a:buChar char="-"/>
            </a:pPr>
            <a:r>
              <a:rPr lang="nl-NL" sz="1800" dirty="0" err="1" smtClean="0"/>
              <a:t>Deichvorland</a:t>
            </a:r>
            <a:r>
              <a:rPr lang="nl-NL" sz="1800" dirty="0" smtClean="0"/>
              <a:t> </a:t>
            </a:r>
            <a:r>
              <a:rPr lang="nl-NL" sz="1800" dirty="0" err="1" smtClean="0"/>
              <a:t>neay</a:t>
            </a:r>
            <a:r>
              <a:rPr lang="nl-NL" sz="1800" dirty="0" smtClean="0"/>
              <a:t> </a:t>
            </a:r>
            <a:r>
              <a:rPr lang="nl-NL" sz="1800" dirty="0" err="1" smtClean="0"/>
              <a:t>Grieth</a:t>
            </a:r>
            <a:endParaRPr lang="nl-NL" sz="1800" dirty="0" smtClean="0"/>
          </a:p>
          <a:p>
            <a:pPr marL="0" indent="0">
              <a:buNone/>
            </a:pPr>
            <a:r>
              <a:rPr lang="nl-NL" sz="1800" dirty="0" err="1" smtClean="0"/>
              <a:t>Opportunities</a:t>
            </a:r>
            <a:r>
              <a:rPr lang="nl-NL" sz="1800" dirty="0" smtClean="0"/>
              <a:t> </a:t>
            </a:r>
            <a:r>
              <a:rPr lang="nl-NL" sz="1800" dirty="0" err="1" smtClean="0"/>
              <a:t>for</a:t>
            </a:r>
            <a:r>
              <a:rPr lang="nl-NL" sz="1800" dirty="0" smtClean="0"/>
              <a:t> a side </a:t>
            </a:r>
            <a:r>
              <a:rPr lang="nl-NL" sz="1800" dirty="0" err="1" smtClean="0"/>
              <a:t>channel</a:t>
            </a:r>
            <a:r>
              <a:rPr lang="nl-NL" sz="1800" dirty="0" smtClean="0"/>
              <a:t> (</a:t>
            </a:r>
            <a:r>
              <a:rPr lang="nl-NL" sz="1800" dirty="0" err="1" smtClean="0"/>
              <a:t>presently</a:t>
            </a:r>
            <a:r>
              <a:rPr lang="nl-NL" sz="1800" dirty="0" smtClean="0"/>
              <a:t> </a:t>
            </a:r>
            <a:r>
              <a:rPr lang="nl-NL" sz="1800" dirty="0" err="1" smtClean="0"/>
              <a:t>under</a:t>
            </a:r>
            <a:r>
              <a:rPr lang="nl-NL" sz="1800" dirty="0" smtClean="0"/>
              <a:t> </a:t>
            </a:r>
            <a:r>
              <a:rPr lang="nl-NL" sz="1800" dirty="0" err="1" smtClean="0"/>
              <a:t>study</a:t>
            </a:r>
            <a:r>
              <a:rPr lang="nl-NL" sz="1800" dirty="0" smtClean="0"/>
              <a:t>)</a:t>
            </a:r>
          </a:p>
          <a:p>
            <a:pPr marL="0" indent="0">
              <a:buNone/>
            </a:pPr>
            <a:endParaRPr lang="nl-NL" sz="1800" dirty="0"/>
          </a:p>
          <a:p>
            <a:pPr>
              <a:buFontTx/>
              <a:buChar char="-"/>
            </a:pPr>
            <a:r>
              <a:rPr lang="nl-NL" sz="1800" dirty="0" err="1" smtClean="0"/>
              <a:t>Bienener</a:t>
            </a:r>
            <a:r>
              <a:rPr lang="nl-NL" sz="1800" dirty="0" smtClean="0"/>
              <a:t> </a:t>
            </a:r>
            <a:r>
              <a:rPr lang="nl-NL" sz="1800" dirty="0" err="1" smtClean="0"/>
              <a:t>Altrhein</a:t>
            </a:r>
            <a:r>
              <a:rPr lang="nl-NL" sz="1800" dirty="0" smtClean="0"/>
              <a:t> </a:t>
            </a:r>
          </a:p>
          <a:p>
            <a:pPr marL="0" indent="0">
              <a:buNone/>
            </a:pPr>
            <a:r>
              <a:rPr lang="nl-NL" sz="1800" dirty="0" smtClean="0"/>
              <a:t>Old </a:t>
            </a:r>
            <a:r>
              <a:rPr lang="nl-NL" sz="1800" dirty="0" err="1" smtClean="0"/>
              <a:t>riverbranch</a:t>
            </a:r>
            <a:r>
              <a:rPr lang="nl-NL" sz="1800" dirty="0" smtClean="0"/>
              <a:t>, at </a:t>
            </a:r>
            <a:r>
              <a:rPr lang="nl-NL" sz="1800" dirty="0" err="1" smtClean="0"/>
              <a:t>one</a:t>
            </a:r>
            <a:r>
              <a:rPr lang="nl-NL" sz="1800" dirty="0" smtClean="0"/>
              <a:t> side </a:t>
            </a:r>
            <a:r>
              <a:rPr lang="nl-NL" sz="1800" dirty="0" err="1" smtClean="0"/>
              <a:t>connected</a:t>
            </a:r>
            <a:r>
              <a:rPr lang="nl-NL" sz="1800" dirty="0" smtClean="0"/>
              <a:t> </a:t>
            </a:r>
            <a:r>
              <a:rPr lang="nl-NL" sz="1800" dirty="0" err="1" smtClean="0"/>
              <a:t>to</a:t>
            </a:r>
            <a:r>
              <a:rPr lang="nl-NL" sz="1800" dirty="0" smtClean="0"/>
              <a:t> </a:t>
            </a:r>
            <a:r>
              <a:rPr lang="nl-NL" sz="1800" dirty="0" err="1" smtClean="0"/>
              <a:t>Niederrhein</a:t>
            </a:r>
            <a:r>
              <a:rPr lang="nl-NL" sz="1800" dirty="0" smtClean="0"/>
              <a:t> </a:t>
            </a:r>
            <a:r>
              <a:rPr lang="nl-NL" sz="1800" dirty="0" err="1" smtClean="0"/>
              <a:t>and</a:t>
            </a:r>
            <a:r>
              <a:rPr lang="nl-NL" sz="1800" dirty="0" smtClean="0"/>
              <a:t> </a:t>
            </a:r>
            <a:r>
              <a:rPr lang="nl-NL" sz="1800" dirty="0" err="1" smtClean="0"/>
              <a:t>nowadays</a:t>
            </a:r>
            <a:r>
              <a:rPr lang="nl-NL" sz="1800" dirty="0" smtClean="0"/>
              <a:t> </a:t>
            </a:r>
            <a:r>
              <a:rPr lang="nl-NL" sz="1800" dirty="0" err="1" smtClean="0"/>
              <a:t>accessible</a:t>
            </a:r>
            <a:r>
              <a:rPr lang="nl-NL" sz="1800" dirty="0" smtClean="0"/>
              <a:t> </a:t>
            </a:r>
            <a:r>
              <a:rPr lang="nl-NL" sz="1800" dirty="0" err="1" smtClean="0"/>
              <a:t>for</a:t>
            </a:r>
            <a:r>
              <a:rPr lang="nl-NL" sz="1800" dirty="0" smtClean="0"/>
              <a:t> </a:t>
            </a:r>
            <a:r>
              <a:rPr lang="nl-NL" sz="1800" dirty="0" err="1" smtClean="0"/>
              <a:t>fish</a:t>
            </a:r>
            <a:r>
              <a:rPr lang="nl-NL" sz="1800" dirty="0" smtClean="0"/>
              <a:t>. </a:t>
            </a:r>
            <a:r>
              <a:rPr lang="nl-NL" sz="1800" dirty="0" err="1" smtClean="0"/>
              <a:t>Much</a:t>
            </a:r>
            <a:r>
              <a:rPr lang="nl-NL" sz="1800" dirty="0" smtClean="0"/>
              <a:t> land </a:t>
            </a:r>
            <a:r>
              <a:rPr lang="nl-NL" sz="1800" dirty="0" err="1" smtClean="0"/>
              <a:t>purchased</a:t>
            </a:r>
            <a:r>
              <a:rPr lang="nl-NL" sz="1800" dirty="0" smtClean="0"/>
              <a:t> </a:t>
            </a:r>
            <a:r>
              <a:rPr lang="nl-NL" sz="1800" dirty="0" err="1" smtClean="0"/>
              <a:t>by</a:t>
            </a:r>
            <a:r>
              <a:rPr lang="nl-NL" sz="1800" dirty="0"/>
              <a:t> </a:t>
            </a:r>
            <a:r>
              <a:rPr lang="nl-NL" sz="1800" dirty="0" err="1"/>
              <a:t>Landesregierung</a:t>
            </a:r>
            <a:r>
              <a:rPr lang="nl-NL" sz="1800" dirty="0"/>
              <a:t> </a:t>
            </a:r>
            <a:r>
              <a:rPr lang="nl-NL" sz="1800" dirty="0" smtClean="0"/>
              <a:t>NRW</a:t>
            </a:r>
          </a:p>
          <a:p>
            <a:pPr marL="0" indent="0">
              <a:buNone/>
            </a:pPr>
            <a:endParaRPr lang="nl-NL" sz="1800" dirty="0" smtClean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 smtClean="0"/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6755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822006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305" cy="6858000"/>
          </a:xfrm>
          <a:prstGeom prst="rect">
            <a:avLst/>
          </a:prstGeom>
          <a:noFill/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E06CB43-E815-409E-9CD1-5AB52F1EF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9" y="5690304"/>
            <a:ext cx="1606979" cy="103883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="" xmlns:a16="http://schemas.microsoft.com/office/drawing/2014/main" id="{CEA0DC63-8032-4587-8D9B-156382A19923}"/>
              </a:ext>
            </a:extLst>
          </p:cNvPr>
          <p:cNvCxnSpPr/>
          <p:nvPr/>
        </p:nvCxnSpPr>
        <p:spPr>
          <a:xfrm>
            <a:off x="1" y="6347791"/>
            <a:ext cx="9462052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="" xmlns:a16="http://schemas.microsoft.com/office/drawing/2014/main" id="{11C1BD76-4E33-4D48-9D98-11DED0ABE6D0}"/>
              </a:ext>
            </a:extLst>
          </p:cNvPr>
          <p:cNvCxnSpPr>
            <a:cxnSpLocks/>
          </p:cNvCxnSpPr>
          <p:nvPr/>
        </p:nvCxnSpPr>
        <p:spPr>
          <a:xfrm>
            <a:off x="11396869" y="6347791"/>
            <a:ext cx="795131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="" xmlns:a16="http://schemas.microsoft.com/office/drawing/2014/main" id="{D671F3F9-C239-49CF-9EFD-C0FD85A8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rgbClr val="9FC233"/>
                </a:solidFill>
              </a:rPr>
              <a:t>Case Rijnstrangen </a:t>
            </a:r>
            <a:br>
              <a:rPr lang="nl-NL" b="1" dirty="0" smtClean="0">
                <a:solidFill>
                  <a:srgbClr val="9FC233"/>
                </a:solidFill>
              </a:rPr>
            </a:br>
            <a:r>
              <a:rPr lang="nl-NL" sz="3600" b="1" dirty="0" err="1" smtClean="0">
                <a:solidFill>
                  <a:srgbClr val="9FC233"/>
                </a:solidFill>
              </a:rPr>
              <a:t>Silt</a:t>
            </a:r>
            <a:r>
              <a:rPr lang="nl-NL" sz="3600" b="1" dirty="0" smtClean="0">
                <a:solidFill>
                  <a:srgbClr val="9FC233"/>
                </a:solidFill>
              </a:rPr>
              <a:t> </a:t>
            </a:r>
            <a:r>
              <a:rPr lang="nl-NL" sz="3600" b="1" dirty="0" err="1" smtClean="0">
                <a:solidFill>
                  <a:srgbClr val="9FC233"/>
                </a:solidFill>
              </a:rPr>
              <a:t>and</a:t>
            </a:r>
            <a:r>
              <a:rPr lang="nl-NL" sz="3600" b="1" dirty="0" smtClean="0">
                <a:solidFill>
                  <a:srgbClr val="9FC233"/>
                </a:solidFill>
              </a:rPr>
              <a:t> </a:t>
            </a:r>
            <a:r>
              <a:rPr lang="nl-NL" sz="3600" b="1" dirty="0" err="1" smtClean="0">
                <a:solidFill>
                  <a:srgbClr val="9FC233"/>
                </a:solidFill>
              </a:rPr>
              <a:t>Sulphate</a:t>
            </a:r>
            <a:r>
              <a:rPr lang="nl-NL" sz="3600" b="1" dirty="0" smtClean="0">
                <a:solidFill>
                  <a:srgbClr val="9FC233"/>
                </a:solidFill>
              </a:rPr>
              <a:t>; </a:t>
            </a:r>
            <a:r>
              <a:rPr lang="nl-NL" sz="3600" b="1" dirty="0" err="1" smtClean="0">
                <a:solidFill>
                  <a:srgbClr val="9FC233"/>
                </a:solidFill>
              </a:rPr>
              <a:t>cause</a:t>
            </a:r>
            <a:r>
              <a:rPr lang="nl-NL" sz="3600" b="1" dirty="0" smtClean="0">
                <a:solidFill>
                  <a:srgbClr val="9FC233"/>
                </a:solidFill>
              </a:rPr>
              <a:t> </a:t>
            </a:r>
            <a:r>
              <a:rPr lang="nl-NL" sz="3600" b="1" dirty="0" err="1" smtClean="0">
                <a:solidFill>
                  <a:srgbClr val="9FC233"/>
                </a:solidFill>
              </a:rPr>
              <a:t>and</a:t>
            </a:r>
            <a:r>
              <a:rPr lang="nl-NL" sz="3600" b="1" dirty="0" smtClean="0">
                <a:solidFill>
                  <a:srgbClr val="9FC233"/>
                </a:solidFill>
              </a:rPr>
              <a:t> </a:t>
            </a:r>
            <a:r>
              <a:rPr lang="nl-NL" sz="3600" b="1" dirty="0" err="1" smtClean="0">
                <a:solidFill>
                  <a:srgbClr val="9FC233"/>
                </a:solidFill>
              </a:rPr>
              <a:t>consequences</a:t>
            </a:r>
            <a:r>
              <a:rPr lang="nl-NL" sz="3600" b="1" dirty="0" smtClean="0">
                <a:solidFill>
                  <a:srgbClr val="9FC233"/>
                </a:solidFill>
              </a:rPr>
              <a:t>  </a:t>
            </a:r>
            <a:endParaRPr lang="nl-NL" b="1" dirty="0">
              <a:solidFill>
                <a:srgbClr val="9FC233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2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="" xmlns:a16="http://schemas.microsoft.com/office/drawing/2014/main" id="{D671F3F9-C239-49CF-9EFD-C0FD85A8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rgbClr val="9FC233"/>
                </a:solidFill>
              </a:rPr>
              <a:t>Case Side </a:t>
            </a:r>
            <a:r>
              <a:rPr lang="nl-NL" b="1" dirty="0" err="1" smtClean="0">
                <a:solidFill>
                  <a:srgbClr val="9FC233"/>
                </a:solidFill>
              </a:rPr>
              <a:t>channel</a:t>
            </a:r>
            <a:r>
              <a:rPr lang="nl-NL" b="1" dirty="0" smtClean="0">
                <a:solidFill>
                  <a:srgbClr val="9FC233"/>
                </a:solidFill>
              </a:rPr>
              <a:t> Boven Rijn</a:t>
            </a:r>
            <a:br>
              <a:rPr lang="nl-NL" b="1" dirty="0" smtClean="0">
                <a:solidFill>
                  <a:srgbClr val="9FC233"/>
                </a:solidFill>
              </a:rPr>
            </a:br>
            <a:r>
              <a:rPr lang="nl-NL" sz="3600" b="1" dirty="0" err="1" smtClean="0">
                <a:solidFill>
                  <a:srgbClr val="9FC233"/>
                </a:solidFill>
              </a:rPr>
              <a:t>Location</a:t>
            </a:r>
            <a:r>
              <a:rPr lang="nl-NL" sz="3600" b="1" dirty="0" smtClean="0">
                <a:solidFill>
                  <a:srgbClr val="9FC233"/>
                </a:solidFill>
              </a:rPr>
              <a:t> </a:t>
            </a:r>
            <a:r>
              <a:rPr lang="nl-NL" sz="3600" b="1" dirty="0" err="1" smtClean="0">
                <a:solidFill>
                  <a:srgbClr val="9FC233"/>
                </a:solidFill>
              </a:rPr>
              <a:t>and</a:t>
            </a:r>
            <a:r>
              <a:rPr lang="nl-NL" sz="3600" b="1" dirty="0" smtClean="0">
                <a:solidFill>
                  <a:srgbClr val="9FC233"/>
                </a:solidFill>
              </a:rPr>
              <a:t> </a:t>
            </a:r>
            <a:r>
              <a:rPr lang="nl-NL" sz="3600" b="1" dirty="0" err="1" smtClean="0">
                <a:solidFill>
                  <a:srgbClr val="9FC233"/>
                </a:solidFill>
              </a:rPr>
              <a:t>consequences</a:t>
            </a:r>
            <a:endParaRPr lang="nl-NL" sz="3600" b="1" dirty="0">
              <a:solidFill>
                <a:srgbClr val="9FC233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1" t="27689" b="10168"/>
          <a:stretch/>
        </p:blipFill>
        <p:spPr bwMode="auto">
          <a:xfrm>
            <a:off x="0" y="2866415"/>
            <a:ext cx="12192000" cy="39909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Vrije vorm 7"/>
          <p:cNvSpPr/>
          <p:nvPr/>
        </p:nvSpPr>
        <p:spPr bwMode="auto">
          <a:xfrm>
            <a:off x="7412304" y="3973300"/>
            <a:ext cx="1877352" cy="489869"/>
          </a:xfrm>
          <a:custGeom>
            <a:avLst/>
            <a:gdLst>
              <a:gd name="connsiteX0" fmla="*/ 1408014 w 1408014"/>
              <a:gd name="connsiteY0" fmla="*/ 425133 h 489869"/>
              <a:gd name="connsiteX1" fmla="*/ 1335186 w 1408014"/>
              <a:gd name="connsiteY1" fmla="*/ 141911 h 489869"/>
              <a:gd name="connsiteX2" fmla="*/ 1060057 w 1408014"/>
              <a:gd name="connsiteY2" fmla="*/ 4347 h 489869"/>
              <a:gd name="connsiteX3" fmla="*/ 606903 w 1408014"/>
              <a:gd name="connsiteY3" fmla="*/ 295660 h 489869"/>
              <a:gd name="connsiteX4" fmla="*/ 0 w 1408014"/>
              <a:gd name="connsiteY4" fmla="*/ 489869 h 48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14" h="489869">
                <a:moveTo>
                  <a:pt x="1408014" y="425133"/>
                </a:moveTo>
                <a:cubicBezTo>
                  <a:pt x="1400596" y="318587"/>
                  <a:pt x="1393179" y="212042"/>
                  <a:pt x="1335186" y="141911"/>
                </a:cubicBezTo>
                <a:cubicBezTo>
                  <a:pt x="1277193" y="71780"/>
                  <a:pt x="1181437" y="-21278"/>
                  <a:pt x="1060057" y="4347"/>
                </a:cubicBezTo>
                <a:cubicBezTo>
                  <a:pt x="938677" y="29972"/>
                  <a:pt x="783579" y="214740"/>
                  <a:pt x="606903" y="295660"/>
                </a:cubicBezTo>
                <a:cubicBezTo>
                  <a:pt x="430227" y="376580"/>
                  <a:pt x="215113" y="433224"/>
                  <a:pt x="0" y="489869"/>
                </a:cubicBezTo>
              </a:path>
            </a:pathLst>
          </a:custGeom>
          <a:noFill/>
          <a:ln w="254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Vrije vorm 8"/>
          <p:cNvSpPr/>
          <p:nvPr/>
        </p:nvSpPr>
        <p:spPr bwMode="auto">
          <a:xfrm>
            <a:off x="7487831" y="4535997"/>
            <a:ext cx="507100" cy="234669"/>
          </a:xfrm>
          <a:custGeom>
            <a:avLst/>
            <a:gdLst>
              <a:gd name="connsiteX0" fmla="*/ 380325 w 380325"/>
              <a:gd name="connsiteY0" fmla="*/ 234669 h 234669"/>
              <a:gd name="connsiteX1" fmla="*/ 202300 w 380325"/>
              <a:gd name="connsiteY1" fmla="*/ 80921 h 234669"/>
              <a:gd name="connsiteX2" fmla="*/ 0 w 380325"/>
              <a:gd name="connsiteY2" fmla="*/ 0 h 23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0325" h="234669">
                <a:moveTo>
                  <a:pt x="380325" y="234669"/>
                </a:moveTo>
                <a:cubicBezTo>
                  <a:pt x="323006" y="177350"/>
                  <a:pt x="265687" y="120032"/>
                  <a:pt x="202300" y="80921"/>
                </a:cubicBezTo>
                <a:cubicBezTo>
                  <a:pt x="138913" y="41810"/>
                  <a:pt x="69456" y="20905"/>
                  <a:pt x="0" y="0"/>
                </a:cubicBezTo>
              </a:path>
            </a:pathLst>
          </a:custGeom>
          <a:noFill/>
          <a:ln w="254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Vrije vorm 10"/>
          <p:cNvSpPr/>
          <p:nvPr/>
        </p:nvSpPr>
        <p:spPr bwMode="auto">
          <a:xfrm>
            <a:off x="4580468" y="4063628"/>
            <a:ext cx="1159933" cy="691636"/>
          </a:xfrm>
          <a:custGeom>
            <a:avLst/>
            <a:gdLst>
              <a:gd name="connsiteX0" fmla="*/ 577850 w 577850"/>
              <a:gd name="connsiteY0" fmla="*/ 0 h 698500"/>
              <a:gd name="connsiteX1" fmla="*/ 336550 w 577850"/>
              <a:gd name="connsiteY1" fmla="*/ 133350 h 698500"/>
              <a:gd name="connsiteX2" fmla="*/ 127000 w 577850"/>
              <a:gd name="connsiteY2" fmla="*/ 361950 h 698500"/>
              <a:gd name="connsiteX3" fmla="*/ 0 w 577850"/>
              <a:gd name="connsiteY3" fmla="*/ 698500 h 698500"/>
              <a:gd name="connsiteX4" fmla="*/ 0 w 577850"/>
              <a:gd name="connsiteY4" fmla="*/ 698500 h 698500"/>
              <a:gd name="connsiteX0" fmla="*/ 869950 w 869950"/>
              <a:gd name="connsiteY0" fmla="*/ 0 h 673100"/>
              <a:gd name="connsiteX1" fmla="*/ 336550 w 869950"/>
              <a:gd name="connsiteY1" fmla="*/ 107950 h 673100"/>
              <a:gd name="connsiteX2" fmla="*/ 127000 w 869950"/>
              <a:gd name="connsiteY2" fmla="*/ 336550 h 673100"/>
              <a:gd name="connsiteX3" fmla="*/ 0 w 869950"/>
              <a:gd name="connsiteY3" fmla="*/ 673100 h 673100"/>
              <a:gd name="connsiteX4" fmla="*/ 0 w 869950"/>
              <a:gd name="connsiteY4" fmla="*/ 673100 h 673100"/>
              <a:gd name="connsiteX0" fmla="*/ 869950 w 869950"/>
              <a:gd name="connsiteY0" fmla="*/ 18536 h 691636"/>
              <a:gd name="connsiteX1" fmla="*/ 527050 w 869950"/>
              <a:gd name="connsiteY1" fmla="*/ 18536 h 691636"/>
              <a:gd name="connsiteX2" fmla="*/ 127000 w 869950"/>
              <a:gd name="connsiteY2" fmla="*/ 355086 h 691636"/>
              <a:gd name="connsiteX3" fmla="*/ 0 w 869950"/>
              <a:gd name="connsiteY3" fmla="*/ 691636 h 691636"/>
              <a:gd name="connsiteX4" fmla="*/ 0 w 869950"/>
              <a:gd name="connsiteY4" fmla="*/ 691636 h 691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950" h="691636">
                <a:moveTo>
                  <a:pt x="869950" y="18536"/>
                </a:moveTo>
                <a:cubicBezTo>
                  <a:pt x="786871" y="55048"/>
                  <a:pt x="650875" y="-37556"/>
                  <a:pt x="527050" y="18536"/>
                </a:cubicBezTo>
                <a:cubicBezTo>
                  <a:pt x="403225" y="74628"/>
                  <a:pt x="214842" y="242903"/>
                  <a:pt x="127000" y="355086"/>
                </a:cubicBezTo>
                <a:cubicBezTo>
                  <a:pt x="39158" y="467269"/>
                  <a:pt x="0" y="691636"/>
                  <a:pt x="0" y="691636"/>
                </a:cubicBezTo>
                <a:lnTo>
                  <a:pt x="0" y="691636"/>
                </a:lnTo>
              </a:path>
            </a:pathLst>
          </a:custGeom>
          <a:noFill/>
          <a:ln w="254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Vrije vorm 11"/>
          <p:cNvSpPr/>
          <p:nvPr/>
        </p:nvSpPr>
        <p:spPr bwMode="auto">
          <a:xfrm>
            <a:off x="7696201" y="4869564"/>
            <a:ext cx="897467" cy="558800"/>
          </a:xfrm>
          <a:custGeom>
            <a:avLst/>
            <a:gdLst>
              <a:gd name="connsiteX0" fmla="*/ 673100 w 673100"/>
              <a:gd name="connsiteY0" fmla="*/ 558800 h 558800"/>
              <a:gd name="connsiteX1" fmla="*/ 469900 w 673100"/>
              <a:gd name="connsiteY1" fmla="*/ 304800 h 558800"/>
              <a:gd name="connsiteX2" fmla="*/ 203200 w 673100"/>
              <a:gd name="connsiteY2" fmla="*/ 127000 h 558800"/>
              <a:gd name="connsiteX3" fmla="*/ 0 w 673100"/>
              <a:gd name="connsiteY3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100" h="558800">
                <a:moveTo>
                  <a:pt x="673100" y="558800"/>
                </a:moveTo>
                <a:cubicBezTo>
                  <a:pt x="610658" y="467783"/>
                  <a:pt x="548217" y="376767"/>
                  <a:pt x="469900" y="304800"/>
                </a:cubicBezTo>
                <a:cubicBezTo>
                  <a:pt x="391583" y="232833"/>
                  <a:pt x="281517" y="177800"/>
                  <a:pt x="203200" y="127000"/>
                </a:cubicBezTo>
                <a:cubicBezTo>
                  <a:pt x="124883" y="76200"/>
                  <a:pt x="62441" y="38100"/>
                  <a:pt x="0" y="0"/>
                </a:cubicBezTo>
              </a:path>
            </a:pathLst>
          </a:custGeom>
          <a:noFill/>
          <a:ln w="254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Vrije vorm 12"/>
          <p:cNvSpPr/>
          <p:nvPr/>
        </p:nvSpPr>
        <p:spPr bwMode="auto">
          <a:xfrm>
            <a:off x="8636001" y="5523614"/>
            <a:ext cx="1380067" cy="353366"/>
          </a:xfrm>
          <a:custGeom>
            <a:avLst/>
            <a:gdLst>
              <a:gd name="connsiteX0" fmla="*/ 0 w 1035050"/>
              <a:gd name="connsiteY0" fmla="*/ 0 h 353366"/>
              <a:gd name="connsiteX1" fmla="*/ 165100 w 1035050"/>
              <a:gd name="connsiteY1" fmla="*/ 196850 h 353366"/>
              <a:gd name="connsiteX2" fmla="*/ 539750 w 1035050"/>
              <a:gd name="connsiteY2" fmla="*/ 342900 h 353366"/>
              <a:gd name="connsiteX3" fmla="*/ 1035050 w 1035050"/>
              <a:gd name="connsiteY3" fmla="*/ 330200 h 35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050" h="353366">
                <a:moveTo>
                  <a:pt x="0" y="0"/>
                </a:moveTo>
                <a:cubicBezTo>
                  <a:pt x="37571" y="69850"/>
                  <a:pt x="75142" y="139700"/>
                  <a:pt x="165100" y="196850"/>
                </a:cubicBezTo>
                <a:cubicBezTo>
                  <a:pt x="255058" y="254000"/>
                  <a:pt x="394758" y="320675"/>
                  <a:pt x="539750" y="342900"/>
                </a:cubicBezTo>
                <a:cubicBezTo>
                  <a:pt x="684742" y="365125"/>
                  <a:pt x="859896" y="347662"/>
                  <a:pt x="1035050" y="330200"/>
                </a:cubicBezTo>
              </a:path>
            </a:pathLst>
          </a:custGeom>
          <a:noFill/>
          <a:ln w="254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" name="Vrije vorm 13"/>
          <p:cNvSpPr/>
          <p:nvPr/>
        </p:nvSpPr>
        <p:spPr bwMode="auto">
          <a:xfrm>
            <a:off x="2802469" y="4317926"/>
            <a:ext cx="1710267" cy="541306"/>
          </a:xfrm>
          <a:custGeom>
            <a:avLst/>
            <a:gdLst>
              <a:gd name="connsiteX0" fmla="*/ 1282700 w 1282700"/>
              <a:gd name="connsiteY0" fmla="*/ 119838 h 541306"/>
              <a:gd name="connsiteX1" fmla="*/ 1079500 w 1282700"/>
              <a:gd name="connsiteY1" fmla="*/ 5538 h 541306"/>
              <a:gd name="connsiteX2" fmla="*/ 901700 w 1282700"/>
              <a:gd name="connsiteY2" fmla="*/ 49988 h 541306"/>
              <a:gd name="connsiteX3" fmla="*/ 635000 w 1282700"/>
              <a:gd name="connsiteY3" fmla="*/ 323038 h 541306"/>
              <a:gd name="connsiteX4" fmla="*/ 292100 w 1282700"/>
              <a:gd name="connsiteY4" fmla="*/ 532588 h 541306"/>
              <a:gd name="connsiteX5" fmla="*/ 0 w 1282700"/>
              <a:gd name="connsiteY5" fmla="*/ 481788 h 54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2700" h="541306">
                <a:moveTo>
                  <a:pt x="1282700" y="119838"/>
                </a:moveTo>
                <a:cubicBezTo>
                  <a:pt x="1212850" y="68509"/>
                  <a:pt x="1143000" y="17180"/>
                  <a:pt x="1079500" y="5538"/>
                </a:cubicBezTo>
                <a:cubicBezTo>
                  <a:pt x="1016000" y="-6104"/>
                  <a:pt x="975783" y="-2929"/>
                  <a:pt x="901700" y="49988"/>
                </a:cubicBezTo>
                <a:cubicBezTo>
                  <a:pt x="827617" y="102905"/>
                  <a:pt x="736600" y="242605"/>
                  <a:pt x="635000" y="323038"/>
                </a:cubicBezTo>
                <a:cubicBezTo>
                  <a:pt x="533400" y="403471"/>
                  <a:pt x="397933" y="506130"/>
                  <a:pt x="292100" y="532588"/>
                </a:cubicBezTo>
                <a:cubicBezTo>
                  <a:pt x="186267" y="559046"/>
                  <a:pt x="93133" y="520417"/>
                  <a:pt x="0" y="481788"/>
                </a:cubicBezTo>
              </a:path>
            </a:pathLst>
          </a:custGeom>
          <a:noFill/>
          <a:ln w="25400">
            <a:solidFill>
              <a:srgbClr val="FFFF00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" name="Vrije vorm 14"/>
          <p:cNvSpPr/>
          <p:nvPr/>
        </p:nvSpPr>
        <p:spPr bwMode="auto">
          <a:xfrm>
            <a:off x="11176000" y="6456518"/>
            <a:ext cx="1007533" cy="222796"/>
          </a:xfrm>
          <a:custGeom>
            <a:avLst/>
            <a:gdLst>
              <a:gd name="connsiteX0" fmla="*/ 0 w 755650"/>
              <a:gd name="connsiteY0" fmla="*/ 222796 h 222796"/>
              <a:gd name="connsiteX1" fmla="*/ 323850 w 755650"/>
              <a:gd name="connsiteY1" fmla="*/ 210096 h 222796"/>
              <a:gd name="connsiteX2" fmla="*/ 508000 w 755650"/>
              <a:gd name="connsiteY2" fmla="*/ 89446 h 222796"/>
              <a:gd name="connsiteX3" fmla="*/ 698500 w 755650"/>
              <a:gd name="connsiteY3" fmla="*/ 13246 h 222796"/>
              <a:gd name="connsiteX4" fmla="*/ 755650 w 755650"/>
              <a:gd name="connsiteY4" fmla="*/ 546 h 22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" h="222796">
                <a:moveTo>
                  <a:pt x="0" y="222796"/>
                </a:moveTo>
                <a:lnTo>
                  <a:pt x="323850" y="210096"/>
                </a:lnTo>
                <a:cubicBezTo>
                  <a:pt x="408517" y="187871"/>
                  <a:pt x="445558" y="122254"/>
                  <a:pt x="508000" y="89446"/>
                </a:cubicBezTo>
                <a:cubicBezTo>
                  <a:pt x="570442" y="56638"/>
                  <a:pt x="657225" y="28063"/>
                  <a:pt x="698500" y="13246"/>
                </a:cubicBezTo>
                <a:cubicBezTo>
                  <a:pt x="739775" y="-1571"/>
                  <a:pt x="747712" y="-513"/>
                  <a:pt x="755650" y="546"/>
                </a:cubicBezTo>
              </a:path>
            </a:pathLst>
          </a:custGeom>
          <a:noFill/>
          <a:ln w="25400">
            <a:solidFill>
              <a:srgbClr val="FFFF00"/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22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E06CB43-E815-409E-9CD1-5AB52F1EF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9" y="5690304"/>
            <a:ext cx="1606979" cy="1038835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="" xmlns:a16="http://schemas.microsoft.com/office/drawing/2014/main" id="{11C1BD76-4E33-4D48-9D98-11DED0ABE6D0}"/>
              </a:ext>
            </a:extLst>
          </p:cNvPr>
          <p:cNvCxnSpPr>
            <a:cxnSpLocks/>
          </p:cNvCxnSpPr>
          <p:nvPr/>
        </p:nvCxnSpPr>
        <p:spPr>
          <a:xfrm>
            <a:off x="11396869" y="6347791"/>
            <a:ext cx="795131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="" xmlns:a16="http://schemas.microsoft.com/office/drawing/2014/main" id="{CEA0DC63-8032-4587-8D9B-156382A19923}"/>
              </a:ext>
            </a:extLst>
          </p:cNvPr>
          <p:cNvCxnSpPr/>
          <p:nvPr/>
        </p:nvCxnSpPr>
        <p:spPr>
          <a:xfrm>
            <a:off x="1" y="6347791"/>
            <a:ext cx="9462052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71115188"/>
              </p:ext>
            </p:extLst>
          </p:nvPr>
        </p:nvGraphicFramePr>
        <p:xfrm>
          <a:off x="0" y="-128862"/>
          <a:ext cx="12192000" cy="698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Picture" r:id="rId3" imgW="2429256" imgH="1828800" progId="Word.Picture.8">
                  <p:embed/>
                </p:oleObj>
              </mc:Choice>
              <mc:Fallback>
                <p:oleObj name="Picture" r:id="rId3" imgW="2429256" imgH="1828800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28862"/>
                        <a:ext cx="12192000" cy="6986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E06CB43-E815-409E-9CD1-5AB52F1EF7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9" y="5690304"/>
            <a:ext cx="1606979" cy="103883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="" xmlns:a16="http://schemas.microsoft.com/office/drawing/2014/main" id="{CEA0DC63-8032-4587-8D9B-156382A19923}"/>
              </a:ext>
            </a:extLst>
          </p:cNvPr>
          <p:cNvCxnSpPr/>
          <p:nvPr/>
        </p:nvCxnSpPr>
        <p:spPr>
          <a:xfrm>
            <a:off x="1" y="6347791"/>
            <a:ext cx="9462052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="" xmlns:a16="http://schemas.microsoft.com/office/drawing/2014/main" id="{11C1BD76-4E33-4D48-9D98-11DED0ABE6D0}"/>
              </a:ext>
            </a:extLst>
          </p:cNvPr>
          <p:cNvCxnSpPr>
            <a:cxnSpLocks/>
          </p:cNvCxnSpPr>
          <p:nvPr/>
        </p:nvCxnSpPr>
        <p:spPr>
          <a:xfrm>
            <a:off x="11396869" y="6347791"/>
            <a:ext cx="795131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="" xmlns:a16="http://schemas.microsoft.com/office/drawing/2014/main" id="{D671F3F9-C239-49CF-9EFD-C0FD85A8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rgbClr val="9FC233"/>
                </a:solidFill>
              </a:rPr>
              <a:t>Case </a:t>
            </a:r>
            <a:r>
              <a:rPr lang="nl-NL" b="1" dirty="0" err="1" smtClean="0">
                <a:solidFill>
                  <a:srgbClr val="9FC233"/>
                </a:solidFill>
              </a:rPr>
              <a:t>Emmericher</a:t>
            </a:r>
            <a:r>
              <a:rPr lang="nl-NL" b="1" dirty="0" smtClean="0">
                <a:solidFill>
                  <a:srgbClr val="9FC233"/>
                </a:solidFill>
              </a:rPr>
              <a:t> Ward – </a:t>
            </a:r>
            <a:r>
              <a:rPr lang="nl-NL" b="1" dirty="0" err="1" smtClean="0">
                <a:solidFill>
                  <a:srgbClr val="9FC233"/>
                </a:solidFill>
              </a:rPr>
              <a:t>Rindernsche</a:t>
            </a:r>
            <a:r>
              <a:rPr lang="nl-NL" b="1" dirty="0" smtClean="0">
                <a:solidFill>
                  <a:srgbClr val="9FC233"/>
                </a:solidFill>
              </a:rPr>
              <a:t> </a:t>
            </a:r>
            <a:r>
              <a:rPr lang="nl-NL" b="1" dirty="0" err="1" smtClean="0">
                <a:solidFill>
                  <a:srgbClr val="9FC233"/>
                </a:solidFill>
              </a:rPr>
              <a:t>Kolke</a:t>
            </a:r>
            <a:r>
              <a:rPr lang="nl-NL" b="1" dirty="0" smtClean="0">
                <a:solidFill>
                  <a:srgbClr val="9FC233"/>
                </a:solidFill>
              </a:rPr>
              <a:t/>
            </a:r>
            <a:br>
              <a:rPr lang="nl-NL" b="1" dirty="0" smtClean="0">
                <a:solidFill>
                  <a:srgbClr val="9FC233"/>
                </a:solidFill>
              </a:rPr>
            </a:br>
            <a:r>
              <a:rPr lang="nl-NL" sz="3600" b="1" dirty="0" err="1" smtClean="0">
                <a:solidFill>
                  <a:srgbClr val="9FC233"/>
                </a:solidFill>
              </a:rPr>
              <a:t>Improvement</a:t>
            </a:r>
            <a:r>
              <a:rPr lang="nl-NL" sz="3600" b="1" dirty="0" smtClean="0">
                <a:solidFill>
                  <a:srgbClr val="9FC233"/>
                </a:solidFill>
              </a:rPr>
              <a:t> water management </a:t>
            </a:r>
            <a:r>
              <a:rPr lang="nl-NL" sz="3600" b="1" dirty="0" err="1" smtClean="0">
                <a:solidFill>
                  <a:srgbClr val="9FC233"/>
                </a:solidFill>
              </a:rPr>
              <a:t>floodplains</a:t>
            </a:r>
            <a:r>
              <a:rPr lang="nl-NL" b="1" dirty="0" smtClean="0">
                <a:solidFill>
                  <a:srgbClr val="9FC233"/>
                </a:solidFill>
              </a:rPr>
              <a:t> </a:t>
            </a:r>
            <a:endParaRPr lang="nl-NL" b="1" dirty="0">
              <a:solidFill>
                <a:srgbClr val="9FC233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671F3F9-C239-49CF-9EFD-C0FD85A8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FC233"/>
                </a:solidFill>
              </a:rPr>
              <a:t> </a:t>
            </a:r>
            <a:r>
              <a:rPr lang="nl-NL" b="1" dirty="0" smtClean="0">
                <a:solidFill>
                  <a:srgbClr val="9FC233"/>
                </a:solidFill>
              </a:rPr>
              <a:t>The partners </a:t>
            </a:r>
            <a:endParaRPr lang="nl-NL" b="1" dirty="0">
              <a:solidFill>
                <a:srgbClr val="9FC233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E06CB43-E815-409E-9CD1-5AB52F1EF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9" y="5690304"/>
            <a:ext cx="1606979" cy="103883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="" xmlns:a16="http://schemas.microsoft.com/office/drawing/2014/main" id="{CEA0DC63-8032-4587-8D9B-156382A19923}"/>
              </a:ext>
            </a:extLst>
          </p:cNvPr>
          <p:cNvCxnSpPr/>
          <p:nvPr/>
        </p:nvCxnSpPr>
        <p:spPr>
          <a:xfrm>
            <a:off x="1" y="6347791"/>
            <a:ext cx="9462052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="" xmlns:a16="http://schemas.microsoft.com/office/drawing/2014/main" id="{11C1BD76-4E33-4D48-9D98-11DED0ABE6D0}"/>
              </a:ext>
            </a:extLst>
          </p:cNvPr>
          <p:cNvCxnSpPr>
            <a:cxnSpLocks/>
          </p:cNvCxnSpPr>
          <p:nvPr/>
        </p:nvCxnSpPr>
        <p:spPr>
          <a:xfrm>
            <a:off x="11396869" y="6347791"/>
            <a:ext cx="795131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ijdelijke aanduiding voor inhoud 1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1" y="2127064"/>
            <a:ext cx="1951893" cy="1951893"/>
          </a:xfr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2" y="5171540"/>
            <a:ext cx="2227112" cy="587426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81" y="1948174"/>
            <a:ext cx="1495145" cy="1801842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61" y="545947"/>
            <a:ext cx="2401481" cy="760065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70" y="486362"/>
            <a:ext cx="1420977" cy="879230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60" y="2127062"/>
            <a:ext cx="1061163" cy="1622954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53" y="2210545"/>
            <a:ext cx="1860791" cy="1393850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532" y="5072786"/>
            <a:ext cx="1971309" cy="784939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377" y="5171542"/>
            <a:ext cx="2401480" cy="808789"/>
          </a:xfrm>
          <a:prstGeom prst="rect">
            <a:avLst/>
          </a:prstGeom>
        </p:spPr>
      </p:pic>
      <p:pic>
        <p:nvPicPr>
          <p:cNvPr id="1026" name="Picture 2" descr="C:\Users\Ark\Dropbox\Green Blue Rhine Alliance\1. General information\c. Logo's project partners\NABU_Logo_RGB Ausschnit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25" y="2247990"/>
            <a:ext cx="1812833" cy="155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86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671F3F9-C239-49CF-9EFD-C0FD85A8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FC233"/>
                </a:solidFill>
              </a:rPr>
              <a:t> </a:t>
            </a:r>
            <a:r>
              <a:rPr lang="nl-NL" b="1" dirty="0" smtClean="0">
                <a:solidFill>
                  <a:srgbClr val="9FC233"/>
                </a:solidFill>
              </a:rPr>
              <a:t>The supporting partners </a:t>
            </a:r>
            <a:endParaRPr lang="nl-NL" b="1" dirty="0">
              <a:solidFill>
                <a:srgbClr val="9FC233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E06CB43-E815-409E-9CD1-5AB52F1EF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69" y="5690304"/>
            <a:ext cx="1606979" cy="103883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="" xmlns:a16="http://schemas.microsoft.com/office/drawing/2014/main" id="{CEA0DC63-8032-4587-8D9B-156382A19923}"/>
              </a:ext>
            </a:extLst>
          </p:cNvPr>
          <p:cNvCxnSpPr/>
          <p:nvPr/>
        </p:nvCxnSpPr>
        <p:spPr>
          <a:xfrm>
            <a:off x="1" y="6347791"/>
            <a:ext cx="9462052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="" xmlns:a16="http://schemas.microsoft.com/office/drawing/2014/main" id="{11C1BD76-4E33-4D48-9D98-11DED0ABE6D0}"/>
              </a:ext>
            </a:extLst>
          </p:cNvPr>
          <p:cNvCxnSpPr>
            <a:cxnSpLocks/>
          </p:cNvCxnSpPr>
          <p:nvPr/>
        </p:nvCxnSpPr>
        <p:spPr>
          <a:xfrm>
            <a:off x="11396869" y="6347791"/>
            <a:ext cx="795131" cy="0"/>
          </a:xfrm>
          <a:prstGeom prst="line">
            <a:avLst/>
          </a:prstGeom>
          <a:ln w="28575">
            <a:solidFill>
              <a:srgbClr val="3E8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37" y="2179029"/>
            <a:ext cx="132238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714" y="2179029"/>
            <a:ext cx="2784596" cy="141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065" y="2532064"/>
            <a:ext cx="37052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59" y="4571340"/>
            <a:ext cx="3241431" cy="72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94" y="4329390"/>
            <a:ext cx="2404872" cy="96316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42" y="4490927"/>
            <a:ext cx="2354140" cy="79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ijkswaterstaat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rtlCol="0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noFill/>
        <a:ln>
          <a:solidFill>
            <a:schemeClr val="tx1"/>
          </a:solidFill>
          <a:tailEnd type="arrow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ABU_Powerpoint_Vorlage">
  <a:themeElements>
    <a:clrScheme name="NABU Farben">
      <a:dk1>
        <a:srgbClr val="292934"/>
      </a:dk1>
      <a:lt1>
        <a:srgbClr val="FFFFFF"/>
      </a:lt1>
      <a:dk2>
        <a:srgbClr val="0068B4"/>
      </a:dk2>
      <a:lt2>
        <a:srgbClr val="E3E2D4"/>
      </a:lt2>
      <a:accent1>
        <a:srgbClr val="008143"/>
      </a:accent1>
      <a:accent2>
        <a:srgbClr val="76B828"/>
      </a:accent2>
      <a:accent3>
        <a:srgbClr val="DD042D"/>
      </a:accent3>
      <a:accent4>
        <a:srgbClr val="EF7C00"/>
      </a:accent4>
      <a:accent5>
        <a:srgbClr val="FFCC00"/>
      </a:accent5>
      <a:accent6>
        <a:srgbClr val="86846B"/>
      </a:accent6>
      <a:hlink>
        <a:srgbClr val="003560"/>
      </a:hlink>
      <a:folHlink>
        <a:srgbClr val="800080"/>
      </a:folHlink>
    </a:clrScheme>
    <a:fontScheme name="NABU-Schrif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abu-Naturschutzstation-PPP-Standard-Vorlage_final_final_20170118" id="{1753D968-E7BF-4FD4-B43B-A98BC42CE0ED}" vid="{9CE4EC25-1066-4D60-BAE0-E5DC18F43AF6}"/>
    </a:ext>
  </a:extLst>
</a:theme>
</file>

<file path=ppt/theme/theme5.xml><?xml version="1.0" encoding="utf-8"?>
<a:theme xmlns:a="http://schemas.openxmlformats.org/drawingml/2006/main" name="Blank">
  <a:themeElements>
    <a:clrScheme name="Waterschap Nieuw 8">
      <a:dk1>
        <a:srgbClr val="003366"/>
      </a:dk1>
      <a:lt1>
        <a:srgbClr val="FFFFFF"/>
      </a:lt1>
      <a:dk2>
        <a:srgbClr val="DEFCB2"/>
      </a:dk2>
      <a:lt2>
        <a:srgbClr val="4F9FBF"/>
      </a:lt2>
      <a:accent1>
        <a:srgbClr val="C4EBFE"/>
      </a:accent1>
      <a:accent2>
        <a:srgbClr val="339999"/>
      </a:accent2>
      <a:accent3>
        <a:srgbClr val="FFFFFF"/>
      </a:accent3>
      <a:accent4>
        <a:srgbClr val="002A56"/>
      </a:accent4>
      <a:accent5>
        <a:srgbClr val="DEF3FE"/>
      </a:accent5>
      <a:accent6>
        <a:srgbClr val="2D8A8A"/>
      </a:accent6>
      <a:hlink>
        <a:srgbClr val="4F9FBF"/>
      </a:hlink>
      <a:folHlink>
        <a:srgbClr val="DCFDB1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5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gathos VL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5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gathos VL" pitchFamily="2" charset="0"/>
          </a:defRPr>
        </a:defPPr>
      </a:lstStyle>
    </a:lnDef>
  </a:objectDefaults>
  <a:extraClrSchemeLst>
    <a:extraClrScheme>
      <a:clrScheme name="Waterschap Nieuw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schap Nieuw 2">
        <a:dk1>
          <a:srgbClr val="003366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2A56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schap Nieuw 3">
        <a:dk1>
          <a:srgbClr val="003366"/>
        </a:dk1>
        <a:lt1>
          <a:srgbClr val="FFFFFF"/>
        </a:lt1>
        <a:dk2>
          <a:srgbClr val="000000"/>
        </a:dk2>
        <a:lt2>
          <a:srgbClr val="4F9FBF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2A56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schap Nieuw 4">
        <a:dk1>
          <a:srgbClr val="003366"/>
        </a:dk1>
        <a:lt1>
          <a:srgbClr val="FFFFFF"/>
        </a:lt1>
        <a:dk2>
          <a:srgbClr val="DEFCB2"/>
        </a:dk2>
        <a:lt2>
          <a:srgbClr val="4F9FBF"/>
        </a:lt2>
        <a:accent1>
          <a:srgbClr val="C4EBFE"/>
        </a:accent1>
        <a:accent2>
          <a:srgbClr val="3333CC"/>
        </a:accent2>
        <a:accent3>
          <a:srgbClr val="FFFFFF"/>
        </a:accent3>
        <a:accent4>
          <a:srgbClr val="002A56"/>
        </a:accent4>
        <a:accent5>
          <a:srgbClr val="DEF3FE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schap Nieuw 5">
        <a:dk1>
          <a:srgbClr val="003366"/>
        </a:dk1>
        <a:lt1>
          <a:srgbClr val="FFFFFF"/>
        </a:lt1>
        <a:dk2>
          <a:srgbClr val="DEFCB2"/>
        </a:dk2>
        <a:lt2>
          <a:srgbClr val="4F9FBF"/>
        </a:lt2>
        <a:accent1>
          <a:srgbClr val="C4EBFE"/>
        </a:accent1>
        <a:accent2>
          <a:srgbClr val="339999"/>
        </a:accent2>
        <a:accent3>
          <a:srgbClr val="FFFFFF"/>
        </a:accent3>
        <a:accent4>
          <a:srgbClr val="002A56"/>
        </a:accent4>
        <a:accent5>
          <a:srgbClr val="DEF3FE"/>
        </a:accent5>
        <a:accent6>
          <a:srgbClr val="2D8A8A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schap Nieuw 6">
        <a:dk1>
          <a:srgbClr val="003366"/>
        </a:dk1>
        <a:lt1>
          <a:srgbClr val="FFFFFF"/>
        </a:lt1>
        <a:dk2>
          <a:srgbClr val="DEFCB2"/>
        </a:dk2>
        <a:lt2>
          <a:srgbClr val="4F9FBF"/>
        </a:lt2>
        <a:accent1>
          <a:srgbClr val="C4EBFE"/>
        </a:accent1>
        <a:accent2>
          <a:srgbClr val="339999"/>
        </a:accent2>
        <a:accent3>
          <a:srgbClr val="FFFFFF"/>
        </a:accent3>
        <a:accent4>
          <a:srgbClr val="002A56"/>
        </a:accent4>
        <a:accent5>
          <a:srgbClr val="DEF3FE"/>
        </a:accent5>
        <a:accent6>
          <a:srgbClr val="2D8A8A"/>
        </a:accent6>
        <a:hlink>
          <a:srgbClr val="4F9FB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schap Nieuw 7">
        <a:dk1>
          <a:srgbClr val="003366"/>
        </a:dk1>
        <a:lt1>
          <a:srgbClr val="FFFFFF"/>
        </a:lt1>
        <a:dk2>
          <a:srgbClr val="DEFCB2"/>
        </a:dk2>
        <a:lt2>
          <a:srgbClr val="4F9FBF"/>
        </a:lt2>
        <a:accent1>
          <a:srgbClr val="C4EBFE"/>
        </a:accent1>
        <a:accent2>
          <a:srgbClr val="339999"/>
        </a:accent2>
        <a:accent3>
          <a:srgbClr val="FFFFFF"/>
        </a:accent3>
        <a:accent4>
          <a:srgbClr val="002A56"/>
        </a:accent4>
        <a:accent5>
          <a:srgbClr val="DEF3FE"/>
        </a:accent5>
        <a:accent6>
          <a:srgbClr val="2D8A8A"/>
        </a:accent6>
        <a:hlink>
          <a:srgbClr val="4F9FBF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schap Nieuw 8">
        <a:dk1>
          <a:srgbClr val="003366"/>
        </a:dk1>
        <a:lt1>
          <a:srgbClr val="FFFFFF"/>
        </a:lt1>
        <a:dk2>
          <a:srgbClr val="DEFCB2"/>
        </a:dk2>
        <a:lt2>
          <a:srgbClr val="4F9FBF"/>
        </a:lt2>
        <a:accent1>
          <a:srgbClr val="C4EBFE"/>
        </a:accent1>
        <a:accent2>
          <a:srgbClr val="339999"/>
        </a:accent2>
        <a:accent3>
          <a:srgbClr val="FFFFFF"/>
        </a:accent3>
        <a:accent4>
          <a:srgbClr val="002A56"/>
        </a:accent4>
        <a:accent5>
          <a:srgbClr val="DEF3FE"/>
        </a:accent5>
        <a:accent6>
          <a:srgbClr val="2D8A8A"/>
        </a:accent6>
        <a:hlink>
          <a:srgbClr val="4F9FBF"/>
        </a:hlink>
        <a:folHlink>
          <a:srgbClr val="DCFDB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Blank.pptx" id="{DAA1B1CF-338D-4218-AADF-D641D9862B85}" vid="{3A174E38-9628-4728-B1AC-53630E70F000}"/>
    </a:ext>
  </a:extLst>
</a:theme>
</file>

<file path=ppt/theme/theme6.xml><?xml version="1.0" encoding="utf-8"?>
<a:theme xmlns:a="http://schemas.openxmlformats.org/drawingml/2006/main" name="_wrij">
  <a:themeElements>
    <a:clrScheme name="_wrij 8">
      <a:dk1>
        <a:srgbClr val="003366"/>
      </a:dk1>
      <a:lt1>
        <a:srgbClr val="FFFFFF"/>
      </a:lt1>
      <a:dk2>
        <a:srgbClr val="DEFCB2"/>
      </a:dk2>
      <a:lt2>
        <a:srgbClr val="4F9FBF"/>
      </a:lt2>
      <a:accent1>
        <a:srgbClr val="C4EBFE"/>
      </a:accent1>
      <a:accent2>
        <a:srgbClr val="339999"/>
      </a:accent2>
      <a:accent3>
        <a:srgbClr val="FFFFFF"/>
      </a:accent3>
      <a:accent4>
        <a:srgbClr val="002A56"/>
      </a:accent4>
      <a:accent5>
        <a:srgbClr val="DEF3FE"/>
      </a:accent5>
      <a:accent6>
        <a:srgbClr val="2D8A8A"/>
      </a:accent6>
      <a:hlink>
        <a:srgbClr val="4F9FBF"/>
      </a:hlink>
      <a:folHlink>
        <a:srgbClr val="DCFDB1"/>
      </a:folHlink>
    </a:clrScheme>
    <a:fontScheme name="_wrij">
      <a:majorFont>
        <a:latin typeface="Agathos VL"/>
        <a:ea typeface=""/>
        <a:cs typeface=""/>
      </a:majorFont>
      <a:minorFont>
        <a:latin typeface="Agathos V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66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14388" rtl="0" eaLnBrk="0" fontAlgn="base" latinLnBrk="0" hangingPunct="0">
          <a:lnSpc>
            <a:spcPct val="95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Agathos VL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66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14388" rtl="0" eaLnBrk="0" fontAlgn="base" latinLnBrk="0" hangingPunct="0">
          <a:lnSpc>
            <a:spcPct val="95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Agathos VL" pitchFamily="2" charset="0"/>
          </a:defRPr>
        </a:defPPr>
      </a:lstStyle>
    </a:lnDef>
  </a:objectDefaults>
  <a:extraClrSchemeLst>
    <a:extraClrScheme>
      <a:clrScheme name="_wrij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wrij 2">
        <a:dk1>
          <a:srgbClr val="003366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2A56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wrij 3">
        <a:dk1>
          <a:srgbClr val="003366"/>
        </a:dk1>
        <a:lt1>
          <a:srgbClr val="FFFFFF"/>
        </a:lt1>
        <a:dk2>
          <a:srgbClr val="000000"/>
        </a:dk2>
        <a:lt2>
          <a:srgbClr val="4F9FBF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2A56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wrij 4">
        <a:dk1>
          <a:srgbClr val="003366"/>
        </a:dk1>
        <a:lt1>
          <a:srgbClr val="FFFFFF"/>
        </a:lt1>
        <a:dk2>
          <a:srgbClr val="DEFCB2"/>
        </a:dk2>
        <a:lt2>
          <a:srgbClr val="4F9FBF"/>
        </a:lt2>
        <a:accent1>
          <a:srgbClr val="C4EBFE"/>
        </a:accent1>
        <a:accent2>
          <a:srgbClr val="3333CC"/>
        </a:accent2>
        <a:accent3>
          <a:srgbClr val="FFFFFF"/>
        </a:accent3>
        <a:accent4>
          <a:srgbClr val="002A56"/>
        </a:accent4>
        <a:accent5>
          <a:srgbClr val="DEF3FE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wrij 5">
        <a:dk1>
          <a:srgbClr val="003366"/>
        </a:dk1>
        <a:lt1>
          <a:srgbClr val="FFFFFF"/>
        </a:lt1>
        <a:dk2>
          <a:srgbClr val="DEFCB2"/>
        </a:dk2>
        <a:lt2>
          <a:srgbClr val="4F9FBF"/>
        </a:lt2>
        <a:accent1>
          <a:srgbClr val="C4EBFE"/>
        </a:accent1>
        <a:accent2>
          <a:srgbClr val="339999"/>
        </a:accent2>
        <a:accent3>
          <a:srgbClr val="FFFFFF"/>
        </a:accent3>
        <a:accent4>
          <a:srgbClr val="002A56"/>
        </a:accent4>
        <a:accent5>
          <a:srgbClr val="DEF3FE"/>
        </a:accent5>
        <a:accent6>
          <a:srgbClr val="2D8A8A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wrij 6">
        <a:dk1>
          <a:srgbClr val="003366"/>
        </a:dk1>
        <a:lt1>
          <a:srgbClr val="FFFFFF"/>
        </a:lt1>
        <a:dk2>
          <a:srgbClr val="DEFCB2"/>
        </a:dk2>
        <a:lt2>
          <a:srgbClr val="4F9FBF"/>
        </a:lt2>
        <a:accent1>
          <a:srgbClr val="C4EBFE"/>
        </a:accent1>
        <a:accent2>
          <a:srgbClr val="339999"/>
        </a:accent2>
        <a:accent3>
          <a:srgbClr val="FFFFFF"/>
        </a:accent3>
        <a:accent4>
          <a:srgbClr val="002A56"/>
        </a:accent4>
        <a:accent5>
          <a:srgbClr val="DEF3FE"/>
        </a:accent5>
        <a:accent6>
          <a:srgbClr val="2D8A8A"/>
        </a:accent6>
        <a:hlink>
          <a:srgbClr val="4F9FB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wrij 7">
        <a:dk1>
          <a:srgbClr val="003366"/>
        </a:dk1>
        <a:lt1>
          <a:srgbClr val="FFFFFF"/>
        </a:lt1>
        <a:dk2>
          <a:srgbClr val="DEFCB2"/>
        </a:dk2>
        <a:lt2>
          <a:srgbClr val="4F9FBF"/>
        </a:lt2>
        <a:accent1>
          <a:srgbClr val="C4EBFE"/>
        </a:accent1>
        <a:accent2>
          <a:srgbClr val="339999"/>
        </a:accent2>
        <a:accent3>
          <a:srgbClr val="FFFFFF"/>
        </a:accent3>
        <a:accent4>
          <a:srgbClr val="002A56"/>
        </a:accent4>
        <a:accent5>
          <a:srgbClr val="DEF3FE"/>
        </a:accent5>
        <a:accent6>
          <a:srgbClr val="2D8A8A"/>
        </a:accent6>
        <a:hlink>
          <a:srgbClr val="4F9FBF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_wrij 8">
        <a:dk1>
          <a:srgbClr val="003366"/>
        </a:dk1>
        <a:lt1>
          <a:srgbClr val="FFFFFF"/>
        </a:lt1>
        <a:dk2>
          <a:srgbClr val="DEFCB2"/>
        </a:dk2>
        <a:lt2>
          <a:srgbClr val="4F9FBF"/>
        </a:lt2>
        <a:accent1>
          <a:srgbClr val="C4EBFE"/>
        </a:accent1>
        <a:accent2>
          <a:srgbClr val="339999"/>
        </a:accent2>
        <a:accent3>
          <a:srgbClr val="FFFFFF"/>
        </a:accent3>
        <a:accent4>
          <a:srgbClr val="002A56"/>
        </a:accent4>
        <a:accent5>
          <a:srgbClr val="DEF3FE"/>
        </a:accent5>
        <a:accent6>
          <a:srgbClr val="2D8A8A"/>
        </a:accent6>
        <a:hlink>
          <a:srgbClr val="4F9FBF"/>
        </a:hlink>
        <a:folHlink>
          <a:srgbClr val="DCFDB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Waterschap Nieuw 4">
    <a:dk1>
      <a:srgbClr val="003366"/>
    </a:dk1>
    <a:lt1>
      <a:srgbClr val="FFFFFF"/>
    </a:lt1>
    <a:dk2>
      <a:srgbClr val="DEFCB2"/>
    </a:dk2>
    <a:lt2>
      <a:srgbClr val="4F9FBF"/>
    </a:lt2>
    <a:accent1>
      <a:srgbClr val="C4EBFE"/>
    </a:accent1>
    <a:accent2>
      <a:srgbClr val="3333CC"/>
    </a:accent2>
    <a:accent3>
      <a:srgbClr val="FFFFFF"/>
    </a:accent3>
    <a:accent4>
      <a:srgbClr val="002A56"/>
    </a:accent4>
    <a:accent5>
      <a:srgbClr val="DEF3FE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_wrij 4">
    <a:dk1>
      <a:srgbClr val="003366"/>
    </a:dk1>
    <a:lt1>
      <a:srgbClr val="FFFFFF"/>
    </a:lt1>
    <a:dk2>
      <a:srgbClr val="DEFCB2"/>
    </a:dk2>
    <a:lt2>
      <a:srgbClr val="4F9FBF"/>
    </a:lt2>
    <a:accent1>
      <a:srgbClr val="C4EBFE"/>
    </a:accent1>
    <a:accent2>
      <a:srgbClr val="3333CC"/>
    </a:accent2>
    <a:accent3>
      <a:srgbClr val="FFFFFF"/>
    </a:accent3>
    <a:accent4>
      <a:srgbClr val="002A56"/>
    </a:accent4>
    <a:accent5>
      <a:srgbClr val="DEF3FE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_wrij 4">
    <a:dk1>
      <a:srgbClr val="003366"/>
    </a:dk1>
    <a:lt1>
      <a:srgbClr val="FFFFFF"/>
    </a:lt1>
    <a:dk2>
      <a:srgbClr val="DEFCB2"/>
    </a:dk2>
    <a:lt2>
      <a:srgbClr val="4F9FBF"/>
    </a:lt2>
    <a:accent1>
      <a:srgbClr val="C4EBFE"/>
    </a:accent1>
    <a:accent2>
      <a:srgbClr val="3333CC"/>
    </a:accent2>
    <a:accent3>
      <a:srgbClr val="FFFFFF"/>
    </a:accent3>
    <a:accent4>
      <a:srgbClr val="002A56"/>
    </a:accent4>
    <a:accent5>
      <a:srgbClr val="DEF3FE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737</Words>
  <Application>Microsoft Office PowerPoint</Application>
  <PresentationFormat>Aangepast</PresentationFormat>
  <Paragraphs>180</Paragraphs>
  <Slides>28</Slides>
  <Notes>4</Notes>
  <HiddenSlides>0</HiddenSlides>
  <MMClips>0</MMClips>
  <ScaleCrop>false</ScaleCrop>
  <HeadingPairs>
    <vt:vector size="6" baseType="variant">
      <vt:variant>
        <vt:lpstr>Thema</vt:lpstr>
      </vt:variant>
      <vt:variant>
        <vt:i4>9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8" baseType="lpstr">
      <vt:lpstr>Kantoorthema</vt:lpstr>
      <vt:lpstr>Aangepast ontwerp</vt:lpstr>
      <vt:lpstr>Rijkswaterstaat</vt:lpstr>
      <vt:lpstr>NABU_Powerpoint_Vorlage</vt:lpstr>
      <vt:lpstr>Blank</vt:lpstr>
      <vt:lpstr>_wrij</vt:lpstr>
      <vt:lpstr>1_Kantoorthema</vt:lpstr>
      <vt:lpstr>2_Kantoorthema</vt:lpstr>
      <vt:lpstr>Standaardontwerp</vt:lpstr>
      <vt:lpstr>Picture</vt:lpstr>
      <vt:lpstr>   GREEN BLUE RHINE ALLIANCE  Results workshop floodplain development 22nd March 2018</vt:lpstr>
      <vt:lpstr>Conclusions working groups </vt:lpstr>
      <vt:lpstr>Conclusions presentation  </vt:lpstr>
      <vt:lpstr>Conclusions presentation  </vt:lpstr>
      <vt:lpstr>Case Rijnstrangen  Silt and Sulphate; cause and consequences  </vt:lpstr>
      <vt:lpstr>Case Side channel Boven Rijn Location and consequences</vt:lpstr>
      <vt:lpstr>Case Emmericher Ward – Rindernsche Kolke Improvement water management floodplains </vt:lpstr>
      <vt:lpstr> The partners </vt:lpstr>
      <vt:lpstr> The supporting partners </vt:lpstr>
      <vt:lpstr> Financially supported by:   </vt:lpstr>
      <vt:lpstr>Silt and sulphate in the Rijnstrangen  cause and consequence</vt:lpstr>
      <vt:lpstr>PowerPoint-presentatie</vt:lpstr>
      <vt:lpstr>Monitoring in de Rijnstrangen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Side channel Boven Rijn</vt:lpstr>
      <vt:lpstr>Study side-channels with gravel-bed</vt:lpstr>
      <vt:lpstr>Optional side-channels Boven-Rijn </vt:lpstr>
      <vt:lpstr>PowerPoint-presentatie</vt:lpstr>
      <vt:lpstr>Internationales Feuchtgebiet  - Ramsar und  EU-Vogelschutzgebiet  „Unterer Niederrhein“</vt:lpstr>
      <vt:lpstr>PowerPoint-presentatie</vt:lpstr>
      <vt:lpstr>PowerPoint-presentatie</vt:lpstr>
      <vt:lpstr>PowerPoint-presentatie</vt:lpstr>
      <vt:lpstr>Emmericher Ward und Rind. Kolke 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Mirrijn van Eijk</dc:creator>
  <cp:lastModifiedBy>John Lenssen</cp:lastModifiedBy>
  <cp:revision>40</cp:revision>
  <dcterms:created xsi:type="dcterms:W3CDTF">2017-11-13T13:14:59Z</dcterms:created>
  <dcterms:modified xsi:type="dcterms:W3CDTF">2018-04-13T12:00:14Z</dcterms:modified>
</cp:coreProperties>
</file>