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5381" r:id="rId1"/>
  </p:sldMasterIdLst>
  <p:notesMasterIdLst>
    <p:notesMasterId r:id="rId24"/>
  </p:notesMasterIdLst>
  <p:handoutMasterIdLst>
    <p:handoutMasterId r:id="rId25"/>
  </p:handoutMasterIdLst>
  <p:sldIdLst>
    <p:sldId id="944" r:id="rId2"/>
    <p:sldId id="755" r:id="rId3"/>
    <p:sldId id="941" r:id="rId4"/>
    <p:sldId id="940" r:id="rId5"/>
    <p:sldId id="915" r:id="rId6"/>
    <p:sldId id="912" r:id="rId7"/>
    <p:sldId id="928" r:id="rId8"/>
    <p:sldId id="937" r:id="rId9"/>
    <p:sldId id="935" r:id="rId10"/>
    <p:sldId id="934" r:id="rId11"/>
    <p:sldId id="919" r:id="rId12"/>
    <p:sldId id="929" r:id="rId13"/>
    <p:sldId id="938" r:id="rId14"/>
    <p:sldId id="931" r:id="rId15"/>
    <p:sldId id="939" r:id="rId16"/>
    <p:sldId id="942" r:id="rId17"/>
    <p:sldId id="926" r:id="rId18"/>
    <p:sldId id="945" r:id="rId19"/>
    <p:sldId id="916" r:id="rId20"/>
    <p:sldId id="883" r:id="rId21"/>
    <p:sldId id="946" r:id="rId22"/>
    <p:sldId id="947" r:id="rId23"/>
  </p:sldIdLst>
  <p:sldSz cx="9144000" cy="6858000" type="screen4x3"/>
  <p:notesSz cx="6889750" cy="10018713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Corbel" panose="020B0503020204020204" pitchFamily="34" charset="0"/>
      <p:regular r:id="rId34"/>
      <p:bold r:id="rId35"/>
      <p:italic r:id="rId36"/>
      <p:boldItalic r:id="rId37"/>
    </p:embeddedFont>
    <p:embeddedFont>
      <p:font typeface="Helvetica" panose="020B0604020202020204" pitchFamily="34" charset="0"/>
      <p:regular r:id="rId38"/>
      <p:bold r:id="rId39"/>
      <p:italic r:id="rId40"/>
      <p:boldItalic r:id="rId41"/>
    </p:embeddedFont>
    <p:embeddedFont>
      <p:font typeface="News Gothic" panose="020B0604020202020204" charset="0"/>
      <p:regular r:id="rId42"/>
      <p:bold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News Gothic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FD"/>
    <a:srgbClr val="FFFFFF"/>
    <a:srgbClr val="24FF60"/>
    <a:srgbClr val="403152"/>
    <a:srgbClr val="4B4B4B"/>
    <a:srgbClr val="9BBB59"/>
    <a:srgbClr val="646464"/>
    <a:srgbClr val="1C3A1A"/>
    <a:srgbClr val="565656"/>
    <a:srgbClr val="005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79758" autoAdjust="0"/>
  </p:normalViewPr>
  <p:slideViewPr>
    <p:cSldViewPr>
      <p:cViewPr>
        <p:scale>
          <a:sx n="125" d="100"/>
          <a:sy n="125" d="100"/>
        </p:scale>
        <p:origin x="72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70" y="-10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9114" y="467760"/>
            <a:ext cx="2833241" cy="469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t" anchorCtr="0" compatLnSpc="1">
            <a:prstTxWarp prst="textNoShape">
              <a:avLst/>
            </a:prstTxWarp>
          </a:bodyPr>
          <a:lstStyle>
            <a:lvl1pPr defTabSz="930496" eaLnBrk="0" hangingPunct="0">
              <a:spcBef>
                <a:spcPct val="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97400" y="467760"/>
            <a:ext cx="2985764" cy="469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t" anchorCtr="0" compatLnSpc="1">
            <a:prstTxWarp prst="textNoShape">
              <a:avLst/>
            </a:prstTxWarp>
          </a:bodyPr>
          <a:lstStyle>
            <a:lvl1pPr algn="r" defTabSz="930496" eaLnBrk="0" hangingPunct="0">
              <a:spcBef>
                <a:spcPct val="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fld id="{1A18E377-09A4-4FAA-AFD3-B1E343912B67}" type="datetime1">
              <a:rPr lang="en-US"/>
              <a:pPr>
                <a:defRPr/>
              </a:pPr>
              <a:t>9/12/2019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9114" y="9059889"/>
            <a:ext cx="2833241" cy="469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b" anchorCtr="0" compatLnSpc="1">
            <a:prstTxWarp prst="textNoShape">
              <a:avLst/>
            </a:prstTxWarp>
          </a:bodyPr>
          <a:lstStyle>
            <a:lvl1pPr defTabSz="930496" eaLnBrk="0" hangingPunct="0">
              <a:spcBef>
                <a:spcPct val="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97401" y="9059889"/>
            <a:ext cx="2807049" cy="4693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b" anchorCtr="0" compatLnSpc="1">
            <a:prstTxWarp prst="textNoShape">
              <a:avLst/>
            </a:prstTxWarp>
          </a:bodyPr>
          <a:lstStyle>
            <a:lvl1pPr algn="r" defTabSz="930496" eaLnBrk="0" hangingPunct="0">
              <a:spcBef>
                <a:spcPct val="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fld id="{A35EBE97-1D30-43F0-8395-752437BD7B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6117" y="343437"/>
            <a:ext cx="2928760" cy="246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t" anchorCtr="0" compatLnSpc="1">
            <a:prstTxWarp prst="textNoShape">
              <a:avLst/>
            </a:prstTxWarp>
            <a:spAutoFit/>
          </a:bodyPr>
          <a:lstStyle>
            <a:lvl1pPr defTabSz="930496" eaLnBrk="0" hangingPunct="0">
              <a:spcBef>
                <a:spcPct val="5000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444876" y="343437"/>
            <a:ext cx="2962655" cy="246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t" anchorCtr="0" compatLnSpc="1">
            <a:prstTxWarp prst="textNoShape">
              <a:avLst/>
            </a:prstTxWarp>
            <a:spAutoFit/>
          </a:bodyPr>
          <a:lstStyle>
            <a:lvl1pPr algn="r" defTabSz="930496" eaLnBrk="0" hangingPunct="0">
              <a:spcBef>
                <a:spcPct val="5000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fld id="{4A1CA61A-0D3D-4DED-99DA-C62033DFDB76}" type="datetime1">
              <a:rPr lang="en-GB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78105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223" y="4764601"/>
            <a:ext cx="5053305" cy="46853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1"/>
              <a:t>Click to edit Master text styles</a:t>
            </a:r>
          </a:p>
          <a:p>
            <a:pPr lvl="1"/>
            <a:r>
              <a:rPr lang="nl-NL" noProof="1"/>
              <a:t>Second level</a:t>
            </a:r>
          </a:p>
          <a:p>
            <a:pPr lvl="2"/>
            <a:r>
              <a:rPr lang="nl-NL" noProof="1"/>
              <a:t>Third level</a:t>
            </a:r>
          </a:p>
          <a:p>
            <a:pPr lvl="3"/>
            <a:r>
              <a:rPr lang="nl-NL" noProof="1"/>
              <a:t>Fourth level</a:t>
            </a:r>
          </a:p>
          <a:p>
            <a:pPr lvl="4"/>
            <a:r>
              <a:rPr lang="nl-NL" noProof="1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6117" y="9406735"/>
            <a:ext cx="2928760" cy="246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b" anchorCtr="0" compatLnSpc="1">
            <a:prstTxWarp prst="textNoShape">
              <a:avLst/>
            </a:prstTxWarp>
            <a:spAutoFit/>
          </a:bodyPr>
          <a:lstStyle>
            <a:lvl1pPr defTabSz="930496" eaLnBrk="0" hangingPunct="0">
              <a:spcBef>
                <a:spcPct val="5000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44876" y="9406735"/>
            <a:ext cx="2962655" cy="2467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913" tIns="46455" rIns="92913" bIns="46455" numCol="1" anchor="b" anchorCtr="0" compatLnSpc="1">
            <a:prstTxWarp prst="textNoShape">
              <a:avLst/>
            </a:prstTxWarp>
            <a:spAutoFit/>
          </a:bodyPr>
          <a:lstStyle>
            <a:lvl1pPr algn="r" defTabSz="930496" eaLnBrk="0" hangingPunct="0">
              <a:spcBef>
                <a:spcPct val="50000"/>
              </a:spcBef>
              <a:defRPr sz="1000">
                <a:latin typeface="News Gothic" pitchFamily="34" charset="0"/>
                <a:cs typeface="+mn-cs"/>
              </a:defRPr>
            </a:lvl1pPr>
          </a:lstStyle>
          <a:p>
            <a:pPr>
              <a:defRPr/>
            </a:pPr>
            <a:fld id="{AF9C2417-0A9D-4A23-B29F-B83C4ACB670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775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22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59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2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1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42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18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595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12/09/2019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58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12/09/2019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92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14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96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0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8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8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5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7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866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93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1CA61A-0D3D-4DED-99DA-C62033DFDB76}" type="datetime1">
              <a:rPr lang="en-GB" smtClean="0"/>
              <a:pPr>
                <a:defRPr/>
              </a:pPr>
              <a:t>12/09/2019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C2417-0A9D-4A23-B29F-B83C4ACB670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21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309563" y="681037"/>
            <a:ext cx="46038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68288" y="681037"/>
            <a:ext cx="28576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249238" y="681037"/>
            <a:ext cx="9526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222250" y="681037"/>
            <a:ext cx="7939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55588" y="5046662"/>
            <a:ext cx="73026" cy="1692276"/>
          </a:xfrm>
          <a:prstGeom prst="rect">
            <a:avLst/>
          </a:prstGeom>
          <a:solidFill>
            <a:srgbClr val="EA157A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55588" y="4797425"/>
            <a:ext cx="73026" cy="228600"/>
          </a:xfrm>
          <a:prstGeom prst="rect">
            <a:avLst/>
          </a:prstGeom>
          <a:solidFill>
            <a:srgbClr val="FEB80A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255588" y="4637087"/>
            <a:ext cx="73026" cy="138113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55588" y="4541837"/>
            <a:ext cx="73026" cy="74613"/>
          </a:xfrm>
          <a:prstGeom prst="rect">
            <a:avLst/>
          </a:prstGeom>
          <a:solidFill>
            <a:srgbClr val="EA157A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14400" y="4343400"/>
            <a:ext cx="7772400" cy="2514600"/>
          </a:xfrm>
          <a:prstGeom prst="rect">
            <a:avLst/>
          </a:prstGeom>
        </p:spPr>
        <p:txBody>
          <a:bodyPr anchor="t">
            <a:noAutofit/>
          </a:bodyPr>
          <a:lstStyle>
            <a:lvl1pPr marR="9144" algn="l" defTabSz="914400">
              <a:defRPr sz="4000" b="1" cap="all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14400" y="1120139"/>
            <a:ext cx="7772400" cy="3223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defTabSz="914400">
              <a:spcBef>
                <a:spcPts val="0"/>
              </a:spcBef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0" indent="457200" defTabSz="914400">
              <a:spcBef>
                <a:spcPts val="0"/>
              </a:spcBef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0" indent="914400" defTabSz="914400">
              <a:spcBef>
                <a:spcPts val="0"/>
              </a:spcBef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0" indent="1371600" defTabSz="914400">
              <a:spcBef>
                <a:spcPts val="0"/>
              </a:spcBef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0" indent="1828800" defTabSz="914400">
              <a:spcBef>
                <a:spcPts val="0"/>
              </a:spcBef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15311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6629400" y="0"/>
            <a:ext cx="1981200" cy="64008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defRPr sz="40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609600" y="274639"/>
            <a:ext cx="5867400" cy="6583361"/>
          </a:xfrm>
          <a:prstGeom prst="rect">
            <a:avLst/>
          </a:prstGeom>
        </p:spPr>
        <p:txBody>
          <a:bodyPr>
            <a:noAutofit/>
          </a:bodyPr>
          <a:lstStyle>
            <a:lvl1pPr marL="411162" defTabSz="914400">
              <a:buClr>
                <a:srgbClr val="D6ECFF"/>
              </a:buClr>
              <a:buSzPct val="95000"/>
              <a:buFont typeface="Wingdings"/>
              <a:buChar char="▪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83736" indent="-329711" defTabSz="914400">
              <a:buClr>
                <a:srgbClr val="D6ECFF"/>
              </a:buClr>
              <a:buSzPct val="90000"/>
              <a:buFont typeface="Wingdings"/>
              <a:buChar char="▫"/>
              <a:defRPr sz="3000">
                <a:latin typeface="Corbel"/>
                <a:ea typeface="Corbel"/>
                <a:cs typeface="Corbel"/>
                <a:sym typeface="Corbel"/>
              </a:defRPr>
            </a:lvl2pPr>
            <a:lvl3pPr marL="1052512" indent="-285750" defTabSz="914400">
              <a:buClr>
                <a:srgbClr val="D6ECFF"/>
              </a:buClr>
              <a:buFont typeface="Wingdings"/>
              <a:buChar char="◾"/>
              <a:defRPr sz="3000">
                <a:latin typeface="Corbel"/>
                <a:ea typeface="Corbel"/>
                <a:cs typeface="Corbel"/>
                <a:sym typeface="Corbel"/>
              </a:defRPr>
            </a:lvl3pPr>
            <a:lvl4pPr marL="1343602" indent="-311727" defTabSz="914400">
              <a:buClr>
                <a:srgbClr val="D6ECFF"/>
              </a:buClr>
              <a:buFont typeface="Wingdings"/>
              <a:buChar char=""/>
              <a:defRPr sz="3000">
                <a:latin typeface="Corbel"/>
                <a:ea typeface="Corbel"/>
                <a:cs typeface="Corbel"/>
                <a:sym typeface="Corbel"/>
              </a:defRPr>
            </a:lvl4pPr>
            <a:lvl5pPr marL="1585912" indent="-314325" defTabSz="914400">
              <a:buClr>
                <a:srgbClr val="D6ECFF"/>
              </a:buClr>
              <a:buFont typeface="Wingdings"/>
              <a:buChar char="●"/>
              <a:defRPr sz="3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8540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239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32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4000" b="1" cap="all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6942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6160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91632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03483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1046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22113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6140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4829175" y="2139950"/>
            <a:ext cx="4321175" cy="4724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684" y="9755"/>
                </a:lnTo>
                <a:lnTo>
                  <a:pt x="21600" y="0"/>
                </a:lnTo>
                <a:lnTo>
                  <a:pt x="21600" y="348"/>
                </a:lnTo>
                <a:lnTo>
                  <a:pt x="5874" y="9915"/>
                </a:lnTo>
                <a:lnTo>
                  <a:pt x="379" y="21600"/>
                </a:lnTo>
                <a:close/>
              </a:path>
            </a:pathLst>
          </a:custGeom>
          <a:ln w="3175">
            <a:solidFill>
              <a:srgbClr val="EA157A">
                <a:alpha val="52999"/>
              </a:srgbClr>
            </a:solidFill>
            <a:round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74650" y="0"/>
            <a:ext cx="5513388" cy="6615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349"/>
                </a:moveTo>
                <a:lnTo>
                  <a:pt x="0" y="21600"/>
                </a:lnTo>
                <a:lnTo>
                  <a:pt x="21600" y="13814"/>
                </a:lnTo>
                <a:lnTo>
                  <a:pt x="17753" y="0"/>
                </a:lnTo>
                <a:lnTo>
                  <a:pt x="17458" y="0"/>
                </a:lnTo>
                <a:lnTo>
                  <a:pt x="21360" y="13704"/>
                </a:lnTo>
                <a:lnTo>
                  <a:pt x="0" y="21349"/>
                </a:lnTo>
                <a:close/>
              </a:path>
            </a:pathLst>
          </a:custGeom>
          <a:ln w="3175">
            <a:solidFill>
              <a:srgbClr val="EA157A">
                <a:alpha val="52999"/>
              </a:srgbClr>
            </a:solidFill>
            <a:round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5" name="Shape 25"/>
          <p:cNvSpPr/>
          <p:nvPr/>
        </p:nvSpPr>
        <p:spPr>
          <a:xfrm rot="5236414">
            <a:off x="4461669" y="1483519"/>
            <a:ext cx="4114801" cy="1189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576986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0"/>
                </a:moveTo>
                <a:lnTo>
                  <a:pt x="21600" y="0"/>
                </a:lnTo>
                <a:lnTo>
                  <a:pt x="0" y="21600"/>
                </a:lnTo>
                <a:lnTo>
                  <a:pt x="1380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72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1920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5948362" y="4246562"/>
            <a:ext cx="2090738" cy="261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65" y="21600"/>
                </a:moveTo>
                <a:lnTo>
                  <a:pt x="21600" y="21600"/>
                </a:lnTo>
                <a:lnTo>
                  <a:pt x="0" y="0"/>
                </a:lnTo>
                <a:lnTo>
                  <a:pt x="17565" y="2160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0571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705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655"/>
                </a:lnTo>
                <a:lnTo>
                  <a:pt x="2160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7311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92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366713" y="2438400"/>
            <a:ext cx="5562601" cy="182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7200"/>
                </a:lnTo>
                <a:lnTo>
                  <a:pt x="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66713" y="2133600"/>
            <a:ext cx="5638801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  <a:lnTo>
                  <a:pt x="0" y="771"/>
                </a:lnTo>
                <a:lnTo>
                  <a:pt x="0" y="0"/>
                </a:lnTo>
                <a:close/>
              </a:path>
            </a:pathLst>
          </a:custGeom>
          <a:solidFill>
            <a:srgbClr val="546888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400" y="2160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576986">
              <a:alpha val="3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pPr>
            <a:endParaRPr kern="0">
              <a:solidFill>
                <a:srgbClr val="FFFFFF"/>
              </a:solidFill>
              <a:latin typeface="News Gothic"/>
              <a:ea typeface="News Gothic"/>
              <a:cs typeface="News Gothic"/>
              <a:sym typeface="News Gothic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363538" y="401638"/>
            <a:ext cx="8504237" cy="887413"/>
          </a:xfrm>
          <a:prstGeom prst="rect">
            <a:avLst/>
          </a:prstGeom>
          <a:solidFill>
            <a:srgbClr val="576986">
              <a:alpha val="40000"/>
            </a:srgbClr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39" name="Shape 39"/>
          <p:cNvSpPr/>
          <p:nvPr/>
        </p:nvSpPr>
        <p:spPr>
          <a:xfrm flipH="1">
            <a:off x="371475" y="681037"/>
            <a:ext cx="26988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40" name="Shape 40"/>
          <p:cNvSpPr/>
          <p:nvPr/>
        </p:nvSpPr>
        <p:spPr>
          <a:xfrm flipH="1">
            <a:off x="411162" y="681037"/>
            <a:ext cx="26988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41" name="Shape 41"/>
          <p:cNvSpPr/>
          <p:nvPr/>
        </p:nvSpPr>
        <p:spPr>
          <a:xfrm flipH="1">
            <a:off x="447675" y="681037"/>
            <a:ext cx="9525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42" name="Shape 42"/>
          <p:cNvSpPr/>
          <p:nvPr/>
        </p:nvSpPr>
        <p:spPr>
          <a:xfrm flipH="1">
            <a:off x="476250" y="681037"/>
            <a:ext cx="9525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500062" y="681037"/>
            <a:ext cx="36513" cy="365126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706902" y="1351671"/>
            <a:ext cx="5718048" cy="2691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54864" defTabSz="914400"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1pPr>
            <a:lvl2pPr marL="0" indent="454025" defTabSz="914400"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2pPr>
            <a:lvl3pPr marL="0" indent="766762" defTabSz="914400"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3pPr>
            <a:lvl4pPr marL="0" indent="1031875" defTabSz="914400"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4pPr>
            <a:lvl5pPr marL="0" indent="1271587" defTabSz="914400">
              <a:buSzTx/>
              <a:buFontTx/>
              <a:buNone/>
              <a:defRPr sz="2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06902" y="512063"/>
            <a:ext cx="8156448" cy="8396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>
              <a:defRPr sz="3800" spc="-15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800" spc="-15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80307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42464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457200" y="512063"/>
            <a:ext cx="8229600" cy="12584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>
              <a:defRPr sz="40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464343" y="1770501"/>
            <a:ext cx="4038601" cy="5087500"/>
          </a:xfrm>
          <a:prstGeom prst="rect">
            <a:avLst/>
          </a:prstGeom>
        </p:spPr>
        <p:txBody>
          <a:bodyPr>
            <a:noAutofit/>
          </a:bodyPr>
          <a:lstStyle>
            <a:lvl1pPr marL="411162" defTabSz="914400">
              <a:buClr>
                <a:srgbClr val="D6ECFF"/>
              </a:buClr>
              <a:buSzPct val="95000"/>
              <a:buFont typeface="Wingdings"/>
              <a:buChar char="▪"/>
              <a:defRPr sz="2800">
                <a:latin typeface="Corbel"/>
                <a:ea typeface="Corbel"/>
                <a:cs typeface="Corbel"/>
                <a:sym typeface="Corbel"/>
              </a:defRPr>
            </a:lvl1pPr>
            <a:lvl2pPr marL="787400" indent="-333375" defTabSz="914400">
              <a:buClr>
                <a:srgbClr val="D6ECFF"/>
              </a:buClr>
              <a:buSzPct val="90000"/>
              <a:buFont typeface="Wingdings"/>
              <a:buChar char="▫"/>
              <a:defRPr sz="2800">
                <a:latin typeface="Corbel"/>
                <a:ea typeface="Corbel"/>
                <a:cs typeface="Corbel"/>
                <a:sym typeface="Corbel"/>
              </a:defRPr>
            </a:lvl2pPr>
            <a:lvl3pPr marL="1086802" indent="-320039" defTabSz="914400">
              <a:buClr>
                <a:srgbClr val="D6ECFF"/>
              </a:buClr>
              <a:buFont typeface="Wingdings"/>
              <a:buChar char="◾"/>
              <a:defRPr sz="2800">
                <a:latin typeface="Corbel"/>
                <a:ea typeface="Corbel"/>
                <a:cs typeface="Corbel"/>
                <a:sym typeface="Corbel"/>
              </a:defRPr>
            </a:lvl3pPr>
            <a:lvl4pPr marL="1387475" indent="-355600" defTabSz="914400">
              <a:buClr>
                <a:srgbClr val="D6ECFF"/>
              </a:buClr>
              <a:buFont typeface="Wingdings"/>
              <a:buChar char=""/>
              <a:defRPr sz="2800">
                <a:latin typeface="Corbel"/>
                <a:ea typeface="Corbel"/>
                <a:cs typeface="Corbel"/>
                <a:sym typeface="Corbel"/>
              </a:defRPr>
            </a:lvl4pPr>
            <a:lvl5pPr marL="1597554" indent="-325966" defTabSz="914400">
              <a:buClr>
                <a:srgbClr val="D6ECFF"/>
              </a:buClr>
              <a:buFont typeface="Wingdings"/>
              <a:buChar char="●"/>
              <a:defRPr sz="2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1347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401638"/>
            <a:ext cx="8867775" cy="887413"/>
          </a:xfrm>
          <a:prstGeom prst="rect">
            <a:avLst/>
          </a:prstGeom>
          <a:solidFill>
            <a:srgbClr val="576986">
              <a:alpha val="40000"/>
            </a:srgbClr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87313" y="681037"/>
            <a:ext cx="46038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7625" y="681037"/>
            <a:ext cx="26988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28575" y="681037"/>
            <a:ext cx="9525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681037"/>
            <a:ext cx="9525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7" name="Shape 57"/>
          <p:cNvSpPr/>
          <p:nvPr/>
        </p:nvSpPr>
        <p:spPr>
          <a:xfrm flipH="1">
            <a:off x="149225" y="681037"/>
            <a:ext cx="28575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8" name="Shape 58"/>
          <p:cNvSpPr/>
          <p:nvPr/>
        </p:nvSpPr>
        <p:spPr>
          <a:xfrm flipH="1">
            <a:off x="188912" y="681037"/>
            <a:ext cx="28576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59" name="Shape 59"/>
          <p:cNvSpPr/>
          <p:nvPr/>
        </p:nvSpPr>
        <p:spPr>
          <a:xfrm flipH="1">
            <a:off x="227013" y="681037"/>
            <a:ext cx="9526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60" name="Shape 60"/>
          <p:cNvSpPr/>
          <p:nvPr/>
        </p:nvSpPr>
        <p:spPr>
          <a:xfrm flipH="1">
            <a:off x="255589" y="681037"/>
            <a:ext cx="7937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279400" y="681037"/>
            <a:ext cx="36513" cy="365126"/>
          </a:xfrm>
          <a:prstGeom prst="rect">
            <a:avLst/>
          </a:prstGeom>
          <a:solidFill>
            <a:srgbClr val="4E5B6F"/>
          </a:solidFill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504823" y="512063"/>
            <a:ext cx="7772401" cy="116992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>
              <a:defRPr sz="40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57200" y="1681988"/>
            <a:ext cx="4040188" cy="8952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73152" defTabSz="914400">
              <a:buSzTx/>
              <a:buFontTx/>
              <a:buNone/>
              <a:defRPr sz="2400" b="1">
                <a:solidFill>
                  <a:srgbClr val="EA157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indent="454025" defTabSz="914400">
              <a:buSzTx/>
              <a:buFontTx/>
              <a:buNone/>
              <a:defRPr sz="2400" b="1">
                <a:solidFill>
                  <a:srgbClr val="EA157A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indent="766762" defTabSz="914400">
              <a:buSzTx/>
              <a:buFontTx/>
              <a:buNone/>
              <a:defRPr sz="2400" b="1">
                <a:solidFill>
                  <a:srgbClr val="EA157A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indent="1031875" defTabSz="914400">
              <a:buSzTx/>
              <a:buFontTx/>
              <a:buNone/>
              <a:defRPr sz="2400" b="1">
                <a:solidFill>
                  <a:srgbClr val="EA157A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indent="1271587" defTabSz="914400">
              <a:buSzTx/>
              <a:buFontTx/>
              <a:buNone/>
              <a:defRPr sz="2400" b="1">
                <a:solidFill>
                  <a:srgbClr val="EA157A"/>
                </a:solidFill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EA157A"/>
                </a:solidFill>
              </a:rPr>
              <a:t>Hoofdtekst - niveau één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EA157A"/>
                </a:solidFill>
              </a:rPr>
              <a:t>Hoofdtekst - niveau twee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EA157A"/>
                </a:solidFill>
              </a:rPr>
              <a:t>Hoofdtekst - niveau drie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EA157A"/>
                </a:solidFill>
              </a:rPr>
              <a:t>Hoofdtekst - niveau vier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EA157A"/>
                </a:solidFill>
              </a:rPr>
              <a:t>Hoofdtekst - niveau vijf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5703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914400" y="512063"/>
            <a:ext cx="7772400" cy="108813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>
              <a:defRPr sz="40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488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85006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defRPr sz="36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36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5422900"/>
          </a:xfrm>
          <a:prstGeom prst="rect">
            <a:avLst/>
          </a:prstGeom>
        </p:spPr>
        <p:txBody>
          <a:bodyPr>
            <a:noAutofit/>
          </a:bodyPr>
          <a:lstStyle>
            <a:lvl1pPr marL="0" indent="54864" defTabSz="914400">
              <a:buSzTx/>
              <a:buFont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1pPr>
            <a:lvl2pPr marL="0" indent="454025" defTabSz="914400">
              <a:buSzTx/>
              <a:buFont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2pPr>
            <a:lvl3pPr marL="0" indent="766762" defTabSz="914400">
              <a:buSzTx/>
              <a:buFont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3pPr>
            <a:lvl4pPr marL="0" indent="1031875" defTabSz="914400">
              <a:buSzTx/>
              <a:buFont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4pPr>
            <a:lvl5pPr marL="0" indent="1271587" defTabSz="914400">
              <a:buSzTx/>
              <a:buFontTx/>
              <a:buNone/>
              <a:defRPr sz="18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5825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68299" y="-1"/>
            <a:ext cx="8777290" cy="1878015"/>
          </a:xfrm>
          <a:prstGeom prst="rect">
            <a:avLst/>
          </a:prstGeom>
          <a:solidFill/>
          <a:ln w="12700">
            <a:miter lim="400000"/>
            <a:tailEnd type="triangle"/>
          </a:ln>
        </p:spPr>
        <p:txBody>
          <a:bodyPr lIns="0" tIns="0" rIns="0" bIns="0" anchor="ctr"/>
          <a:lstStyle/>
          <a:p>
            <a:pPr algn="ctr" fontAlgn="auto">
              <a:spcBef>
                <a:spcPts val="140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Corbel"/>
              <a:sym typeface="Corbe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363538" y="1885633"/>
            <a:ext cx="8782051" cy="1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200" kern="0">
              <a:solidFill>
                <a:sysClr val="windowText" lastClr="000000"/>
              </a:solidFill>
              <a:latin typeface="Helvetica"/>
              <a:cs typeface="Helvetica"/>
              <a:sym typeface="Helvetica"/>
            </a:endParaRPr>
          </a:p>
        </p:txBody>
      </p:sp>
      <p:grpSp>
        <p:nvGrpSpPr>
          <p:cNvPr id="80" name="Group 80"/>
          <p:cNvGrpSpPr/>
          <p:nvPr/>
        </p:nvGrpSpPr>
        <p:grpSpPr>
          <a:xfrm>
            <a:off x="8516937" y="1217613"/>
            <a:ext cx="242888" cy="131763"/>
            <a:chOff x="0" y="0"/>
            <a:chExt cx="242887" cy="131761"/>
          </a:xfrm>
        </p:grpSpPr>
        <p:sp>
          <p:nvSpPr>
            <p:cNvPr id="77" name="Shape 77"/>
            <p:cNvSpPr/>
            <p:nvPr/>
          </p:nvSpPr>
          <p:spPr>
            <a:xfrm>
              <a:off x="169862" y="-1"/>
              <a:ext cx="73026" cy="6508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0" y="66356"/>
              <a:ext cx="103186" cy="1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 flipV="1">
              <a:off x="169862" y="65088"/>
              <a:ext cx="73026" cy="66674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8669337" y="1370013"/>
            <a:ext cx="242888" cy="131763"/>
            <a:chOff x="0" y="0"/>
            <a:chExt cx="242887" cy="131761"/>
          </a:xfrm>
        </p:grpSpPr>
        <p:sp>
          <p:nvSpPr>
            <p:cNvPr id="81" name="Shape 81"/>
            <p:cNvSpPr/>
            <p:nvPr/>
          </p:nvSpPr>
          <p:spPr>
            <a:xfrm>
              <a:off x="169862" y="-1"/>
              <a:ext cx="73026" cy="6508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0" y="66356"/>
              <a:ext cx="103186" cy="1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 flipV="1">
              <a:off x="169862" y="65088"/>
              <a:ext cx="73026" cy="66674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8321675" y="1473200"/>
            <a:ext cx="242887" cy="131764"/>
            <a:chOff x="0" y="0"/>
            <a:chExt cx="242886" cy="131763"/>
          </a:xfrm>
        </p:grpSpPr>
        <p:sp>
          <p:nvSpPr>
            <p:cNvPr id="85" name="Shape 85"/>
            <p:cNvSpPr/>
            <p:nvPr/>
          </p:nvSpPr>
          <p:spPr>
            <a:xfrm>
              <a:off x="169862" y="-1"/>
              <a:ext cx="73025" cy="65089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66358"/>
              <a:ext cx="103188" cy="1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 flipV="1">
              <a:off x="169862" y="65088"/>
              <a:ext cx="73025" cy="66676"/>
            </a:xfrm>
            <a:prstGeom prst="line">
              <a:avLst/>
            </a:prstGeom>
            <a:noFill/>
            <a:ln w="25400" cap="rnd">
              <a:solidFill>
                <a:srgbClr val="FFFFFF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200" kern="0">
                <a:solidFill>
                  <a:sysClr val="windowText" lastClr="000000"/>
                </a:solid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914400" y="0"/>
            <a:ext cx="68580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>
              <a:defRPr sz="21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21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914400" y="1150144"/>
            <a:ext cx="6858000" cy="2400301"/>
          </a:xfrm>
          <a:prstGeom prst="rect">
            <a:avLst/>
          </a:prstGeom>
        </p:spPr>
        <p:txBody>
          <a:bodyPr>
            <a:noAutofit/>
          </a:bodyPr>
          <a:lstStyle>
            <a:lvl1pPr marL="0" indent="27432" defTabSz="914400">
              <a:spcBef>
                <a:spcPts val="0"/>
              </a:spcBef>
              <a:buSzTx/>
              <a:buFont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lvl1pPr>
            <a:lvl2pPr marL="787400" indent="-333375" defTabSz="914400">
              <a:spcBef>
                <a:spcPts val="0"/>
              </a:spcBef>
              <a:buSzPct val="90000"/>
              <a:buFontTx/>
              <a:buChar char="▫"/>
              <a:defRPr sz="1400">
                <a:latin typeface="Corbel"/>
                <a:ea typeface="Corbel"/>
                <a:cs typeface="Corbel"/>
                <a:sym typeface="Corbel"/>
              </a:defRPr>
            </a:lvl2pPr>
            <a:lvl3pPr marL="1086802" indent="-320039" defTabSz="914400">
              <a:spcBef>
                <a:spcPts val="0"/>
              </a:spcBef>
              <a:buFontTx/>
              <a:buChar char="◾"/>
              <a:defRPr sz="1400">
                <a:latin typeface="Corbel"/>
                <a:ea typeface="Corbel"/>
                <a:cs typeface="Corbel"/>
                <a:sym typeface="Corbel"/>
              </a:defRPr>
            </a:lvl3pPr>
            <a:lvl4pPr marL="1387475" indent="-355600" defTabSz="914400">
              <a:spcBef>
                <a:spcPts val="0"/>
              </a:spcBef>
              <a:buFontTx/>
              <a:buChar char=""/>
              <a:defRPr sz="1400">
                <a:latin typeface="Corbel"/>
                <a:ea typeface="Corbel"/>
                <a:cs typeface="Corbel"/>
                <a:sym typeface="Corbel"/>
              </a:defRPr>
            </a:lvl4pPr>
            <a:lvl5pPr marL="1597554" indent="-325966" defTabSz="914400">
              <a:spcBef>
                <a:spcPts val="0"/>
              </a:spcBef>
              <a:buFontTx/>
              <a:buChar char="●"/>
              <a:defRPr sz="14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8610600" y="151447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9825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14400" y="512762"/>
            <a:ext cx="7772400" cy="12715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>
              <a:defRPr sz="4000" spc="-100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000" spc="-100">
                <a:solidFill>
                  <a:srgbClr val="C1EEFF"/>
                </a:solidFill>
              </a:rPr>
              <a:t>Titeltekst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914400" y="1784350"/>
            <a:ext cx="7772400" cy="5073650"/>
          </a:xfrm>
          <a:prstGeom prst="rect">
            <a:avLst/>
          </a:prstGeom>
        </p:spPr>
        <p:txBody>
          <a:bodyPr>
            <a:noAutofit/>
          </a:bodyPr>
          <a:lstStyle>
            <a:lvl1pPr marL="411162" defTabSz="914400">
              <a:buClr>
                <a:srgbClr val="D6ECFF"/>
              </a:buClr>
              <a:buSzPct val="95000"/>
              <a:buFont typeface="Wingdings"/>
              <a:buChar char="▪"/>
              <a:defRPr sz="3000">
                <a:latin typeface="Corbel"/>
                <a:ea typeface="Corbel"/>
                <a:cs typeface="Corbel"/>
                <a:sym typeface="Corbel"/>
              </a:defRPr>
            </a:lvl1pPr>
            <a:lvl2pPr marL="783736" indent="-329711" defTabSz="914400">
              <a:buClr>
                <a:srgbClr val="D6ECFF"/>
              </a:buClr>
              <a:buSzPct val="90000"/>
              <a:buFont typeface="Wingdings"/>
              <a:buChar char="▫"/>
              <a:defRPr sz="3000">
                <a:latin typeface="Corbel"/>
                <a:ea typeface="Corbel"/>
                <a:cs typeface="Corbel"/>
                <a:sym typeface="Corbel"/>
              </a:defRPr>
            </a:lvl2pPr>
            <a:lvl3pPr marL="1052512" indent="-285750" defTabSz="914400">
              <a:buClr>
                <a:srgbClr val="D6ECFF"/>
              </a:buClr>
              <a:buFont typeface="Wingdings"/>
              <a:buChar char="◾"/>
              <a:defRPr sz="3000">
                <a:latin typeface="Corbel"/>
                <a:ea typeface="Corbel"/>
                <a:cs typeface="Corbel"/>
                <a:sym typeface="Corbel"/>
              </a:defRPr>
            </a:lvl3pPr>
            <a:lvl4pPr marL="1343602" indent="-311727" defTabSz="914400">
              <a:buClr>
                <a:srgbClr val="D6ECFF"/>
              </a:buClr>
              <a:buFont typeface="Wingdings"/>
              <a:buChar char=""/>
              <a:defRPr sz="3000">
                <a:latin typeface="Corbel"/>
                <a:ea typeface="Corbel"/>
                <a:cs typeface="Corbel"/>
                <a:sym typeface="Corbel"/>
              </a:defRPr>
            </a:lvl4pPr>
            <a:lvl5pPr marL="1585912" indent="-314325" defTabSz="914400">
              <a:buClr>
                <a:srgbClr val="D6ECFF"/>
              </a:buClr>
              <a:buFont typeface="Wingdings"/>
              <a:buChar char="●"/>
              <a:defRPr sz="3000">
                <a:latin typeface="Corbel"/>
                <a:ea typeface="Corbel"/>
                <a:cs typeface="Corbel"/>
                <a:sym typeface="Corbel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8610600" y="6512560"/>
            <a:ext cx="457200" cy="269241"/>
          </a:xfrm>
          <a:prstGeom prst="rect">
            <a:avLst/>
          </a:prstGeom>
        </p:spPr>
        <p:txBody>
          <a:bodyPr anchor="b"/>
          <a:lstStyle>
            <a:lvl1pPr algn="l">
              <a:spcBef>
                <a:spcPts val="700"/>
              </a:spcBef>
              <a:defRPr>
                <a:solidFill>
                  <a:srgbClr val="D6ECFF"/>
                </a:solid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5878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kern="0"/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8432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  <p:sldLayoutId id="2147485393" r:id="rId12"/>
    <p:sldLayoutId id="2147485394" r:id="rId13"/>
    <p:sldLayoutId id="2147485395" r:id="rId14"/>
    <p:sldLayoutId id="2147485396" r:id="rId15"/>
    <p:sldLayoutId id="2147485397" r:id="rId16"/>
    <p:sldLayoutId id="2147485399" r:id="rId17"/>
    <p:sldLayoutId id="2147485400" r:id="rId18"/>
    <p:sldLayoutId id="2147485401" r:id="rId19"/>
    <p:sldLayoutId id="2147485402" r:id="rId20"/>
  </p:sldLayoutIdLst>
  <p:transition spd="med"/>
  <p:txStyles>
    <p:titleStyle>
      <a:lvl1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News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3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cid:DE8D68B2-2C00-4D9E-8176-8FD3F7EE941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cid:DE8D68B2-2C00-4D9E-8176-8FD3F7EE9416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br>
              <a:rPr lang="nl-NL" sz="3600" dirty="0"/>
            </a:b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35558" y="1124596"/>
            <a:ext cx="847288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nl-NL" b="1" dirty="0"/>
              <a:t>Partnermeeting </a:t>
            </a:r>
            <a:r>
              <a:rPr lang="nl-NL" b="1" dirty="0" err="1"/>
              <a:t>Interreg</a:t>
            </a:r>
            <a:br>
              <a:rPr lang="nl-NL" b="1" dirty="0"/>
            </a:br>
            <a:r>
              <a:rPr lang="nl-NL" b="1" dirty="0" err="1"/>
              <a:t>Teilprojekt</a:t>
            </a:r>
            <a:r>
              <a:rPr lang="nl-NL" b="1" dirty="0"/>
              <a:t>: </a:t>
            </a:r>
            <a:r>
              <a:rPr lang="nl-NL" b="1" dirty="0" err="1"/>
              <a:t>Valorisierung</a:t>
            </a: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3B Energie GmbH (</a:t>
            </a:r>
            <a:r>
              <a:rPr lang="nl-NL" dirty="0" err="1"/>
              <a:t>Eberhard</a:t>
            </a:r>
            <a:r>
              <a:rPr lang="nl-NL" dirty="0"/>
              <a:t> Schulte Siering)</a:t>
            </a:r>
          </a:p>
          <a:p>
            <a:pPr algn="ctr"/>
            <a:r>
              <a:rPr lang="nl-NL" dirty="0"/>
              <a:t>&amp;</a:t>
            </a:r>
          </a:p>
          <a:p>
            <a:pPr algn="ctr"/>
            <a:r>
              <a:rPr lang="nl-NL" dirty="0"/>
              <a:t>Byosis Group B.V. (Gertjan Buffinga)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12 und 13 September</a:t>
            </a:r>
          </a:p>
          <a:p>
            <a:pPr algn="ctr"/>
            <a:r>
              <a:rPr lang="nl-NL" dirty="0" err="1"/>
              <a:t>Werlte</a:t>
            </a:r>
            <a:endParaRPr lang="de-DE" sz="1800" dirty="0"/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ABCF8E15-E504-4370-8B4A-C6DFCEB416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82236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251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1061699"/>
            <a:ext cx="8064896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Projekt Erweiterung 2019 </a:t>
            </a:r>
          </a:p>
          <a:p>
            <a:endParaRPr lang="de-DE" sz="1800" b="1" dirty="0"/>
          </a:p>
          <a:p>
            <a:r>
              <a:rPr lang="de-DE" sz="1800" b="1" dirty="0"/>
              <a:t>Weitere Teste/Analyseversuche, Untersuchung von: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Phosphat- Bildung geänderte Kalzium-Reaktionsbehälter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Dekanter-Einstellungen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Abtrennung Kalziumzugabe durch Dekanter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Kalk(milch)verbrauch </a:t>
            </a:r>
          </a:p>
          <a:p>
            <a:endParaRPr lang="de-DE" sz="1800" dirty="0"/>
          </a:p>
          <a:p>
            <a:r>
              <a:rPr lang="de-DE" sz="1800" b="1" dirty="0"/>
              <a:t>Dauerbetrieb: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Dauerbetrieb in ein Periode von Mehrere Wochen.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Aufarbeitung Mengenbilanz und Nährstoffwerte sowie Energiebilanzen. 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D2EF1CCE-60CE-4C78-AF8A-F853B227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82236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11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7589" y="948719"/>
            <a:ext cx="806489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 Planung 2019:</a:t>
            </a:r>
          </a:p>
          <a:p>
            <a:endParaRPr lang="de-DE" sz="1800" b="1" dirty="0"/>
          </a:p>
          <a:p>
            <a:pPr marL="742950" lvl="1" indent="-285750">
              <a:buFontTx/>
              <a:buChar char="-"/>
            </a:pPr>
            <a:r>
              <a:rPr lang="de-DE" sz="1800" dirty="0"/>
              <a:t>Anpassungen Ventile /Absaugung Stripper </a:t>
            </a:r>
            <a:r>
              <a:rPr lang="de-DE" sz="1800" dirty="0" err="1"/>
              <a:t>Sump</a:t>
            </a:r>
            <a:r>
              <a:rPr lang="de-DE" sz="1800" dirty="0"/>
              <a:t> / Einbau ASL-</a:t>
            </a:r>
            <a:r>
              <a:rPr lang="de-DE" sz="1800" dirty="0" err="1"/>
              <a:t>flowmessung</a:t>
            </a:r>
            <a:r>
              <a:rPr lang="de-DE" sz="1800" dirty="0"/>
              <a:t>  (Feb- März)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Engineering (März - Mai)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Einkauf (3 Gebraucht Behälter, Pumpe, </a:t>
            </a:r>
            <a:r>
              <a:rPr lang="de-DE" sz="1800" dirty="0" err="1"/>
              <a:t>Belüftungsblower</a:t>
            </a:r>
            <a:r>
              <a:rPr lang="de-DE" sz="1800" dirty="0"/>
              <a:t>, MgCl</a:t>
            </a:r>
            <a:r>
              <a:rPr lang="de-DE" sz="1800" baseline="-25000" dirty="0"/>
              <a:t>2</a:t>
            </a:r>
            <a:r>
              <a:rPr lang="de-DE" sz="1800" dirty="0"/>
              <a:t> Pumpe, </a:t>
            </a:r>
            <a:r>
              <a:rPr lang="de-DE" sz="1800" dirty="0" err="1"/>
              <a:t>Sensore</a:t>
            </a:r>
            <a:r>
              <a:rPr lang="de-DE" sz="1800" dirty="0"/>
              <a:t>, Ruhrwerke, Verkabelung) 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Umbau (August/September) </a:t>
            </a:r>
          </a:p>
          <a:p>
            <a:pPr marL="742950" lvl="1" indent="-285750">
              <a:buFontTx/>
              <a:buChar char="-"/>
            </a:pPr>
            <a:r>
              <a:rPr lang="de-DE" sz="1800" dirty="0" err="1"/>
              <a:t>Verkablung</a:t>
            </a:r>
            <a:r>
              <a:rPr lang="de-DE" sz="1800" dirty="0"/>
              <a:t> / Software (Anfang Oktober)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Testbetrieb (Oktober-Dezember)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3F43B1F-E1C1-453C-A954-85895B04888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351" y="4706056"/>
            <a:ext cx="1440160" cy="12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Afbeelding met gebouw, binnen, muur&#10;&#10;Automatisch gegenereerde beschrijving">
            <a:extLst>
              <a:ext uri="{FF2B5EF4-FFF2-40B4-BE49-F238E27FC236}">
                <a16:creationId xmlns:a16="http://schemas.microsoft.com/office/drawing/2014/main" id="{6349FAB1-EA90-437E-9E1A-021B1AD6C8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r="32297"/>
          <a:stretch/>
        </p:blipFill>
        <p:spPr>
          <a:xfrm rot="5400000">
            <a:off x="5239405" y="4413377"/>
            <a:ext cx="1198355" cy="1810468"/>
          </a:xfrm>
          <a:prstGeom prst="rect">
            <a:avLst/>
          </a:prstGeom>
        </p:spPr>
      </p:pic>
      <p:pic>
        <p:nvPicPr>
          <p:cNvPr id="11" name="Afbeelding 10" descr="Afbeelding met muur, binnen&#10;&#10;Automatisch gegenereerde beschrijving">
            <a:extLst>
              <a:ext uri="{FF2B5EF4-FFF2-40B4-BE49-F238E27FC236}">
                <a16:creationId xmlns:a16="http://schemas.microsoft.com/office/drawing/2014/main" id="{FEF52D49-3F62-4439-A717-91D674A8F9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 rot="10800000" flipH="1">
            <a:off x="6815170" y="4719433"/>
            <a:ext cx="1472180" cy="1210973"/>
          </a:xfrm>
          <a:prstGeom prst="rect">
            <a:avLst/>
          </a:prstGeom>
        </p:spPr>
      </p:pic>
      <p:pic>
        <p:nvPicPr>
          <p:cNvPr id="13" name="Afbeelding 12" descr="Afbeelding met grond&#10;&#10;Automatisch gegenereerde beschrijving">
            <a:extLst>
              <a:ext uri="{FF2B5EF4-FFF2-40B4-BE49-F238E27FC236}">
                <a16:creationId xmlns:a16="http://schemas.microsoft.com/office/drawing/2014/main" id="{775607C7-ED64-434A-B7E7-1C86A3D077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9878" y="5004681"/>
            <a:ext cx="1210974" cy="588668"/>
          </a:xfrm>
          <a:prstGeom prst="rect">
            <a:avLst/>
          </a:prstGeom>
        </p:spPr>
      </p:pic>
      <p:pic>
        <p:nvPicPr>
          <p:cNvPr id="1026" name="Picture 2" descr="image006">
            <a:extLst>
              <a:ext uri="{FF2B5EF4-FFF2-40B4-BE49-F238E27FC236}">
                <a16:creationId xmlns:a16="http://schemas.microsoft.com/office/drawing/2014/main" id="{BD77EF9D-0335-4117-917E-9149AFBD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5" y="4690120"/>
            <a:ext cx="866993" cy="12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2" descr="image008">
            <a:extLst>
              <a:ext uri="{FF2B5EF4-FFF2-40B4-BE49-F238E27FC236}">
                <a16:creationId xmlns:a16="http://schemas.microsoft.com/office/drawing/2014/main" id="{2CB2E30C-B99E-48C3-905D-07E78448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53" y="4690120"/>
            <a:ext cx="1711539" cy="12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0">
            <a:extLst>
              <a:ext uri="{FF2B5EF4-FFF2-40B4-BE49-F238E27FC236}">
                <a16:creationId xmlns:a16="http://schemas.microsoft.com/office/drawing/2014/main" id="{9A228854-3124-4A9F-B03B-2613D4FE92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91440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446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8"/>
          <p:cNvSpPr/>
          <p:nvPr/>
        </p:nvSpPr>
        <p:spPr>
          <a:xfrm>
            <a:off x="1" y="2332"/>
            <a:ext cx="9144000" cy="553998"/>
          </a:xfrm>
          <a:prstGeom prst="rect">
            <a:avLst/>
          </a:prstGeom>
          <a:solidFill>
            <a:srgbClr val="7FD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Phosfat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Düngemittel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(</a:t>
            </a: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DümV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)</a:t>
            </a:r>
            <a:endParaRPr lang="en-GB" sz="3600" dirty="0">
              <a:latin typeface="Arial" pitchFamily="34" charset="0"/>
              <a:cs typeface="Arial" pitchFamily="34" charset="0"/>
              <a:sym typeface="Lucida Sans Demibold Roman"/>
            </a:endParaRPr>
          </a:p>
        </p:txBody>
      </p:sp>
      <p:pic>
        <p:nvPicPr>
          <p:cNvPr id="14" name="image5.jpg"/>
          <p:cNvPicPr/>
          <p:nvPr/>
        </p:nvPicPr>
        <p:blipFill>
          <a:blip r:embed="rId2" cstate="print"/>
          <a:srcRect l="23344" t="22832" r="15601" b="21357"/>
          <a:stretch>
            <a:fillRect/>
          </a:stretch>
        </p:blipFill>
        <p:spPr>
          <a:xfrm>
            <a:off x="7740352" y="5949755"/>
            <a:ext cx="1403649" cy="908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6139185"/>
            <a:ext cx="420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8829698" cy="370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251520" y="7647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dirty="0" err="1"/>
              <a:t>Anforderungen</a:t>
            </a:r>
            <a:r>
              <a:rPr lang="nl-NL" dirty="0"/>
              <a:t> </a:t>
            </a:r>
            <a:r>
              <a:rPr lang="nl-NL" dirty="0" err="1"/>
              <a:t>Düngemittelverordnung</a:t>
            </a:r>
            <a:r>
              <a:rPr lang="nl-N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472648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8"/>
          <p:cNvSpPr/>
          <p:nvPr/>
        </p:nvSpPr>
        <p:spPr>
          <a:xfrm>
            <a:off x="1" y="2332"/>
            <a:ext cx="9144000" cy="553998"/>
          </a:xfrm>
          <a:prstGeom prst="rect">
            <a:avLst/>
          </a:prstGeom>
          <a:solidFill>
            <a:srgbClr val="7FD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Phosfat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Düngemittel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(</a:t>
            </a: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DümV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)</a:t>
            </a:r>
            <a:endParaRPr lang="en-GB" sz="3600" dirty="0">
              <a:latin typeface="Arial" pitchFamily="34" charset="0"/>
              <a:cs typeface="Arial" pitchFamily="34" charset="0"/>
              <a:sym typeface="Lucida Sans Demibold Roman"/>
            </a:endParaRPr>
          </a:p>
        </p:txBody>
      </p:sp>
      <p:pic>
        <p:nvPicPr>
          <p:cNvPr id="14" name="image5.jpg"/>
          <p:cNvPicPr/>
          <p:nvPr/>
        </p:nvPicPr>
        <p:blipFill>
          <a:blip r:embed="rId2" cstate="print"/>
          <a:srcRect l="23344" t="22832" r="15601" b="21357"/>
          <a:stretch>
            <a:fillRect/>
          </a:stretch>
        </p:blipFill>
        <p:spPr>
          <a:xfrm>
            <a:off x="7740352" y="5949755"/>
            <a:ext cx="1403649" cy="908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6139185"/>
            <a:ext cx="420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hoek 7"/>
          <p:cNvSpPr/>
          <p:nvPr/>
        </p:nvSpPr>
        <p:spPr>
          <a:xfrm>
            <a:off x="251520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nl-NL" dirty="0" err="1"/>
              <a:t>Anforderungen</a:t>
            </a:r>
            <a:r>
              <a:rPr lang="nl-NL" dirty="0"/>
              <a:t> </a:t>
            </a:r>
            <a:r>
              <a:rPr lang="nl-NL" dirty="0" err="1"/>
              <a:t>Düngemittelverordnung</a:t>
            </a:r>
            <a:r>
              <a:rPr lang="nl-NL" dirty="0"/>
              <a:t> </a:t>
            </a:r>
          </a:p>
          <a:p>
            <a:pPr lvl="1" algn="ctr"/>
            <a:r>
              <a:rPr lang="nl-NL" dirty="0"/>
              <a:t>(Organische </a:t>
            </a:r>
            <a:r>
              <a:rPr lang="nl-NL" dirty="0" err="1"/>
              <a:t>Phophat</a:t>
            </a:r>
            <a:r>
              <a:rPr lang="nl-NL" dirty="0"/>
              <a:t> </a:t>
            </a:r>
            <a:r>
              <a:rPr lang="nl-NL" dirty="0" err="1"/>
              <a:t>Düngemittel</a:t>
            </a:r>
            <a:r>
              <a:rPr lang="nl-NL" dirty="0"/>
              <a:t>)</a:t>
            </a:r>
          </a:p>
        </p:txBody>
      </p:sp>
      <p:pic>
        <p:nvPicPr>
          <p:cNvPr id="1026" name="Afbeelding 2">
            <a:extLst>
              <a:ext uri="{FF2B5EF4-FFF2-40B4-BE49-F238E27FC236}">
                <a16:creationId xmlns:a16="http://schemas.microsoft.com/office/drawing/2014/main" id="{C881D61E-D296-459A-9B19-5832122B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34557" r="25488" b="23222"/>
          <a:stretch>
            <a:fillRect/>
          </a:stretch>
        </p:blipFill>
        <p:spPr bwMode="auto">
          <a:xfrm>
            <a:off x="323528" y="1798395"/>
            <a:ext cx="8670667" cy="330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5186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8"/>
          <p:cNvSpPr/>
          <p:nvPr/>
        </p:nvSpPr>
        <p:spPr>
          <a:xfrm>
            <a:off x="1" y="2332"/>
            <a:ext cx="9144000" cy="553998"/>
          </a:xfrm>
          <a:prstGeom prst="rect">
            <a:avLst/>
          </a:prstGeom>
          <a:solidFill>
            <a:srgbClr val="7FD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Phosphat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</a:t>
            </a:r>
            <a:r>
              <a:rPr lang="nl-NL" sz="3600" dirty="0" err="1">
                <a:latin typeface="Arial" pitchFamily="34" charset="0"/>
                <a:cs typeface="Arial" pitchFamily="34" charset="0"/>
                <a:sym typeface="Lucida Sans Demibold Roman"/>
              </a:rPr>
              <a:t>Düngemittel</a:t>
            </a:r>
            <a:r>
              <a:rPr lang="nl-NL" sz="3600" dirty="0">
                <a:latin typeface="Arial" pitchFamily="34" charset="0"/>
                <a:cs typeface="Arial" pitchFamily="34" charset="0"/>
                <a:sym typeface="Lucida Sans Demibold Roman"/>
              </a:rPr>
              <a:t> (Beispiel)</a:t>
            </a:r>
            <a:endParaRPr lang="en-GB" sz="3600" dirty="0">
              <a:latin typeface="Arial" pitchFamily="34" charset="0"/>
              <a:cs typeface="Arial" pitchFamily="34" charset="0"/>
              <a:sym typeface="Lucida Sans Demibold Roman"/>
            </a:endParaRPr>
          </a:p>
        </p:txBody>
      </p:sp>
      <p:pic>
        <p:nvPicPr>
          <p:cNvPr id="14" name="image5.jpg"/>
          <p:cNvPicPr/>
          <p:nvPr/>
        </p:nvPicPr>
        <p:blipFill>
          <a:blip r:embed="rId2" cstate="print"/>
          <a:srcRect l="23344" t="22832" r="15601" b="21357"/>
          <a:stretch>
            <a:fillRect/>
          </a:stretch>
        </p:blipFill>
        <p:spPr>
          <a:xfrm>
            <a:off x="7740352" y="5949755"/>
            <a:ext cx="1403649" cy="908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6139185"/>
            <a:ext cx="420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87626" y="1150690"/>
            <a:ext cx="8280920" cy="4062649"/>
          </a:xfrm>
          <a:prstGeom prst="rect">
            <a:avLst/>
          </a:prstGeom>
          <a:solidFill>
            <a:srgbClr val="FBFFF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1"/>
            <a:r>
              <a:rPr lang="nl-NL" sz="1800" b="1" dirty="0"/>
              <a:t>Beispiel </a:t>
            </a:r>
            <a:r>
              <a:rPr lang="nl-NL" sz="1800" b="1" dirty="0" err="1"/>
              <a:t>Versuchsanlage</a:t>
            </a:r>
            <a:r>
              <a:rPr lang="nl-NL" sz="1800" b="1" dirty="0"/>
              <a:t> Holwerd:</a:t>
            </a:r>
          </a:p>
          <a:p>
            <a:pPr marL="809625" lvl="1" indent="-361950">
              <a:buFont typeface="Arial" pitchFamily="34" charset="0"/>
              <a:buChar char="•"/>
            </a:pPr>
            <a:r>
              <a:rPr lang="nl-NL" sz="1800" dirty="0"/>
              <a:t>85 kg P/ton (100 % </a:t>
            </a:r>
            <a:r>
              <a:rPr lang="nl-NL" sz="1800" dirty="0" err="1"/>
              <a:t>getrocknet</a:t>
            </a:r>
            <a:r>
              <a:rPr lang="nl-NL" sz="1800" dirty="0"/>
              <a:t>) </a:t>
            </a:r>
          </a:p>
          <a:p>
            <a:pPr lvl="1">
              <a:buFont typeface="Arial" pitchFamily="34" charset="0"/>
              <a:buChar char="•"/>
            </a:pPr>
            <a:endParaRPr lang="nl-NL" sz="1800" dirty="0"/>
          </a:p>
          <a:p>
            <a:pPr marL="809625" lvl="1" indent="-361950">
              <a:buFont typeface="Arial" pitchFamily="34" charset="0"/>
              <a:buChar char="•"/>
            </a:pPr>
            <a:r>
              <a:rPr lang="nl-NL" sz="1800" dirty="0" err="1"/>
              <a:t>Anforderung</a:t>
            </a:r>
            <a:r>
              <a:rPr lang="nl-NL" sz="1800" dirty="0"/>
              <a:t> </a:t>
            </a:r>
            <a:r>
              <a:rPr lang="nl-NL" sz="1800" dirty="0" err="1"/>
              <a:t>DümV</a:t>
            </a:r>
            <a:r>
              <a:rPr lang="nl-NL" sz="1800" dirty="0"/>
              <a:t>: &gt; 8 % =80 kg P/ton</a:t>
            </a:r>
          </a:p>
          <a:p>
            <a:pPr marL="447675" lvl="1"/>
            <a:r>
              <a:rPr lang="nl-NL" sz="1800" dirty="0"/>
              <a:t>	(100 % </a:t>
            </a:r>
            <a:r>
              <a:rPr lang="nl-NL" sz="1800" dirty="0" err="1"/>
              <a:t>getrocknet</a:t>
            </a:r>
            <a:r>
              <a:rPr lang="nl-NL" sz="1800" dirty="0"/>
              <a:t>)</a:t>
            </a:r>
          </a:p>
          <a:p>
            <a:pPr lvl="1">
              <a:buFont typeface="Arial" pitchFamily="34" charset="0"/>
              <a:buChar char="•"/>
            </a:pPr>
            <a:endParaRPr lang="nl-NL" sz="1800" dirty="0"/>
          </a:p>
          <a:p>
            <a:pPr lvl="1"/>
            <a:r>
              <a:rPr lang="nl-NL" sz="1800" b="1" u="sng" dirty="0"/>
              <a:t>Schulte Siering:  </a:t>
            </a:r>
            <a:r>
              <a:rPr lang="nl-NL" sz="1800" dirty="0" err="1"/>
              <a:t>Potential</a:t>
            </a:r>
            <a:r>
              <a:rPr lang="nl-NL" sz="1800" dirty="0"/>
              <a:t> </a:t>
            </a:r>
            <a:r>
              <a:rPr lang="nl-NL" sz="1800" dirty="0" err="1"/>
              <a:t>ist</a:t>
            </a:r>
            <a:r>
              <a:rPr lang="nl-NL" sz="1800" dirty="0"/>
              <a:t>  max. 4 </a:t>
            </a:r>
            <a:r>
              <a:rPr lang="nl-NL" sz="1800" dirty="0" err="1"/>
              <a:t>wt</a:t>
            </a:r>
            <a:r>
              <a:rPr lang="nl-NL" sz="1800" dirty="0"/>
              <a:t>. % P</a:t>
            </a:r>
            <a:r>
              <a:rPr lang="nl-NL" sz="1800" baseline="-25000" dirty="0"/>
              <a:t>2</a:t>
            </a:r>
            <a:r>
              <a:rPr lang="nl-NL" sz="1800" dirty="0"/>
              <a:t>O</a:t>
            </a:r>
            <a:r>
              <a:rPr lang="nl-NL" sz="1800" baseline="-25000" dirty="0"/>
              <a:t>5</a:t>
            </a:r>
          </a:p>
          <a:p>
            <a:pPr lvl="1"/>
            <a:endParaRPr lang="nl-NL" sz="1800" baseline="-25000" dirty="0"/>
          </a:p>
          <a:p>
            <a:pPr lvl="1"/>
            <a:endParaRPr lang="nl-NL" sz="1800" baseline="-25000" dirty="0"/>
          </a:p>
          <a:p>
            <a:pPr lvl="1"/>
            <a:endParaRPr lang="nl-NL" sz="1800" dirty="0"/>
          </a:p>
          <a:p>
            <a:pPr lvl="1"/>
            <a:r>
              <a:rPr lang="nl-NL" sz="1800" b="1" dirty="0" err="1"/>
              <a:t>Frage</a:t>
            </a:r>
            <a:r>
              <a:rPr lang="nl-NL" sz="1800" b="1" dirty="0"/>
              <a:t> </a:t>
            </a:r>
            <a:r>
              <a:rPr lang="nl-NL" sz="1800" b="1" dirty="0" err="1"/>
              <a:t>an</a:t>
            </a:r>
            <a:r>
              <a:rPr lang="nl-NL" sz="1800" b="1" dirty="0"/>
              <a:t> L</a:t>
            </a:r>
            <a:r>
              <a:rPr lang="de-DE" sz="1800" b="1" dirty="0" err="1"/>
              <a:t>andwirtschaftskammer</a:t>
            </a:r>
            <a:r>
              <a:rPr lang="de-DE" sz="1800" b="1" dirty="0"/>
              <a:t>/3N</a:t>
            </a:r>
            <a:r>
              <a:rPr lang="nl-NL" sz="1800" b="1" dirty="0"/>
              <a:t>: </a:t>
            </a:r>
          </a:p>
          <a:p>
            <a:pPr lvl="1"/>
            <a:r>
              <a:rPr lang="de-DE" sz="1800" dirty="0"/>
              <a:t>Fallen diese rückgewonnene Phosphate noch unter Tierliche Herkunft und können die als mineralisch angedeutet werden in Deutschland?</a:t>
            </a:r>
            <a:r>
              <a:rPr lang="nl-NL" sz="1800" dirty="0"/>
              <a:t> </a:t>
            </a:r>
          </a:p>
          <a:p>
            <a:pPr lvl="1"/>
            <a:endParaRPr lang="nl-NL" sz="1800" dirty="0"/>
          </a:p>
          <a:p>
            <a:pPr lvl="1"/>
            <a:endParaRPr lang="nl-NL" sz="1800" dirty="0"/>
          </a:p>
        </p:txBody>
      </p:sp>
      <p:pic>
        <p:nvPicPr>
          <p:cNvPr id="6" name="Afbeelding 5" descr="20180404_134020">
            <a:extLst>
              <a:ext uri="{FF2B5EF4-FFF2-40B4-BE49-F238E27FC236}">
                <a16:creationId xmlns:a16="http://schemas.microsoft.com/office/drawing/2014/main" id="{74EB7321-F846-418B-A7DB-C1CF80AB32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/>
          <a:stretch>
            <a:fillRect/>
          </a:stretch>
        </p:blipFill>
        <p:spPr bwMode="auto">
          <a:xfrm>
            <a:off x="7341469" y="1124744"/>
            <a:ext cx="1327077" cy="169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4412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Neue Ideen </a:t>
            </a:r>
            <a:r>
              <a:rPr lang="de-DE" sz="3600" i="1" dirty="0" err="1"/>
              <a:t>Interreg</a:t>
            </a:r>
            <a:r>
              <a:rPr lang="de-DE" sz="3600" i="1" dirty="0"/>
              <a:t> (Grüne Kaskade)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48692"/>
            <a:ext cx="8064896" cy="5355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Ideen Projekt Erweiterung 2020:</a:t>
            </a:r>
          </a:p>
          <a:p>
            <a:endParaRPr lang="de-DE" sz="1800" dirty="0"/>
          </a:p>
          <a:p>
            <a:r>
              <a:rPr lang="de-DE" sz="1800" b="1" dirty="0"/>
              <a:t>Erweiterung Grüne Kaskade: </a:t>
            </a:r>
          </a:p>
          <a:p>
            <a:pPr marL="285750" indent="-285750">
              <a:buFontTx/>
              <a:buChar char="-"/>
            </a:pPr>
            <a:r>
              <a:rPr lang="nl-NL" sz="1800" dirty="0" err="1"/>
              <a:t>Forschung</a:t>
            </a:r>
            <a:r>
              <a:rPr lang="nl-NL" sz="1800" dirty="0"/>
              <a:t> Markt / Praktische </a:t>
            </a:r>
            <a:r>
              <a:rPr lang="nl-NL" sz="1800" dirty="0" err="1"/>
              <a:t>Einsatz</a:t>
            </a:r>
            <a:r>
              <a:rPr lang="nl-NL" sz="1800" dirty="0"/>
              <a:t> </a:t>
            </a:r>
            <a:r>
              <a:rPr lang="nl-NL" sz="1800" dirty="0" err="1"/>
              <a:t>von</a:t>
            </a:r>
            <a:r>
              <a:rPr lang="nl-NL" sz="1800" dirty="0"/>
              <a:t> </a:t>
            </a:r>
            <a:r>
              <a:rPr lang="nl-NL" sz="1800" dirty="0" err="1"/>
              <a:t>Fosfatreiche</a:t>
            </a:r>
            <a:r>
              <a:rPr lang="nl-NL" sz="1800" dirty="0"/>
              <a:t> </a:t>
            </a:r>
            <a:r>
              <a:rPr lang="nl-NL" sz="1800" dirty="0" err="1"/>
              <a:t>dicke</a:t>
            </a:r>
            <a:r>
              <a:rPr lang="nl-NL" sz="1800" dirty="0"/>
              <a:t> </a:t>
            </a:r>
            <a:r>
              <a:rPr lang="nl-NL" sz="1800" dirty="0" err="1"/>
              <a:t>Gärreste</a:t>
            </a:r>
            <a:r>
              <a:rPr lang="nl-NL" sz="1800" dirty="0"/>
              <a:t> als </a:t>
            </a:r>
            <a:r>
              <a:rPr lang="nl-NL" sz="1800" dirty="0" err="1"/>
              <a:t>Düngemittel</a:t>
            </a:r>
            <a:r>
              <a:rPr lang="nl-NL" sz="1800" dirty="0"/>
              <a:t>, </a:t>
            </a:r>
            <a:r>
              <a:rPr lang="nl-NL" sz="1800" dirty="0" err="1"/>
              <a:t>inklusiv</a:t>
            </a:r>
            <a:r>
              <a:rPr lang="nl-NL" sz="1800" dirty="0"/>
              <a:t> </a:t>
            </a:r>
            <a:r>
              <a:rPr lang="nl-NL" sz="1800" dirty="0" err="1"/>
              <a:t>Pflanzen</a:t>
            </a:r>
            <a:r>
              <a:rPr lang="nl-NL" sz="1800" dirty="0"/>
              <a:t> </a:t>
            </a:r>
            <a:r>
              <a:rPr lang="nl-NL" sz="1800" dirty="0" err="1"/>
              <a:t>Untersuch</a:t>
            </a:r>
            <a:r>
              <a:rPr lang="nl-NL" sz="1800" dirty="0"/>
              <a:t>.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de-DE" sz="1800" dirty="0"/>
              <a:t>Weiterhin besteht dann Möglichkeit einen Trockner zu mieten/ kaufen der dann aus den Feststoffen des Dekanter Düngepellets erzeugen kann.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de-DE" sz="1800" dirty="0"/>
              <a:t>Kalkmilch Produktion vor Ort (Bad Bentheim).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pPr marL="285750" indent="-285750">
              <a:buFontTx/>
              <a:buChar char="-"/>
            </a:pPr>
            <a:r>
              <a:rPr lang="nl-NL" sz="1800" dirty="0" err="1"/>
              <a:t>Gesetz</a:t>
            </a:r>
            <a:r>
              <a:rPr lang="nl-NL" sz="1800" dirty="0"/>
              <a:t> und </a:t>
            </a:r>
            <a:r>
              <a:rPr lang="nl-NL" sz="1800" dirty="0" err="1"/>
              <a:t>Regelgebung</a:t>
            </a:r>
            <a:r>
              <a:rPr lang="nl-NL" sz="1800" dirty="0"/>
              <a:t>? </a:t>
            </a:r>
            <a:r>
              <a:rPr lang="nl-NL" sz="1800" dirty="0" err="1"/>
              <a:t>Anerkennung</a:t>
            </a:r>
            <a:r>
              <a:rPr lang="nl-NL" sz="1800" dirty="0"/>
              <a:t> </a:t>
            </a:r>
            <a:r>
              <a:rPr lang="nl-NL" sz="1800" dirty="0" err="1"/>
              <a:t>flüssig</a:t>
            </a:r>
            <a:r>
              <a:rPr lang="nl-NL" sz="1800" dirty="0"/>
              <a:t> </a:t>
            </a:r>
            <a:r>
              <a:rPr lang="nl-NL" sz="1800" dirty="0" err="1"/>
              <a:t>AmmoniumSulfat</a:t>
            </a:r>
            <a:r>
              <a:rPr lang="nl-NL" sz="1800" dirty="0"/>
              <a:t> Europa breit. Es </a:t>
            </a:r>
            <a:r>
              <a:rPr lang="nl-NL" sz="1800" dirty="0" err="1"/>
              <a:t>gibt</a:t>
            </a:r>
            <a:r>
              <a:rPr lang="nl-NL" sz="1800" dirty="0"/>
              <a:t> grosse </a:t>
            </a:r>
            <a:r>
              <a:rPr lang="nl-NL" sz="1800" dirty="0" err="1"/>
              <a:t>Unterschieds</a:t>
            </a:r>
            <a:r>
              <a:rPr lang="nl-NL" sz="1800" dirty="0"/>
              <a:t> </a:t>
            </a:r>
            <a:r>
              <a:rPr lang="nl-NL" sz="1800" dirty="0" err="1"/>
              <a:t>zwischen</a:t>
            </a:r>
            <a:r>
              <a:rPr lang="nl-NL" sz="1800" dirty="0"/>
              <a:t> Deutschland und die </a:t>
            </a:r>
            <a:r>
              <a:rPr lang="nl-NL" sz="1800" dirty="0" err="1"/>
              <a:t>Niederlände</a:t>
            </a:r>
            <a:r>
              <a:rPr lang="nl-NL" sz="1800" dirty="0"/>
              <a:t>). </a:t>
            </a:r>
            <a:r>
              <a:rPr lang="nl-NL" sz="1800" dirty="0" err="1"/>
              <a:t>Zusammenarbeit</a:t>
            </a:r>
            <a:r>
              <a:rPr lang="nl-NL" sz="1800" dirty="0"/>
              <a:t> </a:t>
            </a:r>
            <a:r>
              <a:rPr lang="nl-NL" sz="1800" dirty="0" err="1"/>
              <a:t>mit</a:t>
            </a:r>
            <a:r>
              <a:rPr lang="nl-NL" sz="1800" dirty="0"/>
              <a:t> Partners wie: BEC (Coevorden),</a:t>
            </a:r>
            <a:r>
              <a:rPr lang="nl-NL" sz="1800" dirty="0" err="1"/>
              <a:t>ein</a:t>
            </a:r>
            <a:r>
              <a:rPr lang="nl-NL" sz="1800" dirty="0"/>
              <a:t> </a:t>
            </a:r>
            <a:r>
              <a:rPr lang="nl-NL" sz="1800" dirty="0" err="1"/>
              <a:t>Provinz</a:t>
            </a:r>
            <a:r>
              <a:rPr lang="nl-NL" sz="1800" dirty="0"/>
              <a:t> (NL), L</a:t>
            </a:r>
            <a:r>
              <a:rPr lang="de-DE" sz="1800" dirty="0" err="1"/>
              <a:t>andwirtschaftskammer</a:t>
            </a:r>
            <a:r>
              <a:rPr lang="de-DE" sz="1800" dirty="0"/>
              <a:t>,</a:t>
            </a:r>
            <a:r>
              <a:rPr lang="nl-NL" sz="1800" dirty="0"/>
              <a:t> RVO(NL)</a:t>
            </a:r>
            <a:r>
              <a:rPr lang="de-DE" sz="1800" dirty="0"/>
              <a:t>, .. </a:t>
            </a:r>
          </a:p>
          <a:p>
            <a:pPr marL="285750" indent="-285750">
              <a:buFontTx/>
              <a:buChar char="-"/>
            </a:pPr>
            <a:endParaRPr lang="de-DE" sz="1800" dirty="0"/>
          </a:p>
          <a:p>
            <a:pPr marL="285750" indent="-285750">
              <a:buFontTx/>
              <a:buChar char="-"/>
            </a:pPr>
            <a:r>
              <a:rPr lang="nl-NL" sz="1800" dirty="0" err="1"/>
              <a:t>Zusätzlich</a:t>
            </a:r>
            <a:r>
              <a:rPr lang="nl-NL" sz="1800" dirty="0"/>
              <a:t> </a:t>
            </a:r>
            <a:r>
              <a:rPr lang="nl-NL" sz="1800" dirty="0" err="1"/>
              <a:t>Untersuch</a:t>
            </a:r>
            <a:r>
              <a:rPr lang="nl-NL" sz="1800" dirty="0"/>
              <a:t> </a:t>
            </a:r>
            <a:r>
              <a:rPr lang="nl-NL" sz="1800" dirty="0" err="1"/>
              <a:t>Ammoniumnitrat</a:t>
            </a:r>
            <a:r>
              <a:rPr lang="nl-NL" sz="1800" dirty="0"/>
              <a:t> </a:t>
            </a:r>
            <a:r>
              <a:rPr lang="nl-NL" sz="1800" dirty="0" err="1"/>
              <a:t>Production</a:t>
            </a:r>
            <a:r>
              <a:rPr lang="nl-NL" sz="1800" dirty="0"/>
              <a:t> </a:t>
            </a:r>
            <a:r>
              <a:rPr lang="nl-NL" sz="1800" dirty="0" err="1"/>
              <a:t>inklusiv</a:t>
            </a:r>
            <a:r>
              <a:rPr lang="nl-NL" sz="1800" dirty="0"/>
              <a:t> </a:t>
            </a:r>
            <a:r>
              <a:rPr lang="nl-NL" sz="1800" dirty="0" err="1"/>
              <a:t>Gesetz</a:t>
            </a:r>
            <a:r>
              <a:rPr lang="nl-NL" sz="1800" dirty="0"/>
              <a:t>- und </a:t>
            </a:r>
            <a:r>
              <a:rPr lang="nl-NL" sz="1800" dirty="0" err="1"/>
              <a:t>Genehmigungsaspekte</a:t>
            </a:r>
            <a:r>
              <a:rPr lang="nl-NL" sz="1800" dirty="0"/>
              <a:t>.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65513079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Neue Ideen </a:t>
            </a:r>
            <a:r>
              <a:rPr lang="de-DE" sz="3600" i="1" dirty="0" err="1"/>
              <a:t>Interreg</a:t>
            </a:r>
            <a:r>
              <a:rPr lang="de-DE" sz="3600" i="1" dirty="0"/>
              <a:t> (Grüne Kaskade)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539552" y="948692"/>
            <a:ext cx="806489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Ideen Projekt Erweiterung 2020:</a:t>
            </a:r>
          </a:p>
          <a:p>
            <a:endParaRPr lang="de-DE" sz="1800" b="1" dirty="0"/>
          </a:p>
          <a:p>
            <a:r>
              <a:rPr lang="de-DE" sz="1800" b="1" dirty="0"/>
              <a:t>Neue </a:t>
            </a:r>
            <a:r>
              <a:rPr lang="de-DE" sz="1800" b="1" dirty="0" err="1"/>
              <a:t>Ideëen</a:t>
            </a:r>
            <a:r>
              <a:rPr lang="de-DE" sz="18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nl-NL" sz="1800" dirty="0" err="1"/>
              <a:t>Produktion</a:t>
            </a:r>
            <a:r>
              <a:rPr lang="nl-NL" sz="1800" dirty="0"/>
              <a:t> </a:t>
            </a:r>
            <a:r>
              <a:rPr lang="nl-NL" sz="1800" dirty="0" err="1"/>
              <a:t>von</a:t>
            </a:r>
            <a:r>
              <a:rPr lang="nl-NL" sz="1800" dirty="0"/>
              <a:t> </a:t>
            </a:r>
            <a:r>
              <a:rPr lang="nl-NL" sz="1800" dirty="0" err="1"/>
              <a:t>Feststof</a:t>
            </a:r>
            <a:r>
              <a:rPr lang="nl-NL" sz="1800" dirty="0"/>
              <a:t> Ammonium </a:t>
            </a:r>
            <a:r>
              <a:rPr lang="nl-NL" sz="1800" dirty="0" err="1"/>
              <a:t>Sulfat</a:t>
            </a:r>
            <a:r>
              <a:rPr lang="nl-NL" sz="1800" dirty="0"/>
              <a:t> </a:t>
            </a:r>
            <a:r>
              <a:rPr lang="nl-NL" sz="1800" dirty="0" err="1"/>
              <a:t>aus</a:t>
            </a:r>
            <a:r>
              <a:rPr lang="nl-NL" sz="1800" dirty="0"/>
              <a:t> </a:t>
            </a:r>
            <a:r>
              <a:rPr lang="nl-NL" sz="1800" dirty="0" err="1"/>
              <a:t>flüssig</a:t>
            </a:r>
            <a:r>
              <a:rPr lang="nl-NL" sz="1800" dirty="0"/>
              <a:t> ASL</a:t>
            </a:r>
          </a:p>
          <a:p>
            <a:pPr marL="285750" indent="-285750">
              <a:buFontTx/>
              <a:buChar char="-"/>
            </a:pPr>
            <a:endParaRPr lang="nl-NL" sz="1800" dirty="0"/>
          </a:p>
          <a:p>
            <a:pPr marL="285750" indent="-285750">
              <a:buFontTx/>
              <a:buChar char="-"/>
            </a:pPr>
            <a:r>
              <a:rPr lang="nl-NL" sz="1800" dirty="0" err="1"/>
              <a:t>Untersuch</a:t>
            </a:r>
            <a:r>
              <a:rPr lang="nl-NL" sz="1800" dirty="0"/>
              <a:t> </a:t>
            </a:r>
            <a:r>
              <a:rPr lang="nl-NL" sz="1800" dirty="0" err="1"/>
              <a:t>möglichkeiten</a:t>
            </a:r>
            <a:r>
              <a:rPr lang="nl-NL" sz="1800" dirty="0"/>
              <a:t> Chemische </a:t>
            </a:r>
            <a:r>
              <a:rPr lang="nl-NL" sz="1800" dirty="0" err="1"/>
              <a:t>Reinigung</a:t>
            </a:r>
            <a:r>
              <a:rPr lang="nl-NL" sz="1800" dirty="0"/>
              <a:t> (CIP) </a:t>
            </a:r>
            <a:r>
              <a:rPr lang="nl-NL" sz="1800" dirty="0" err="1"/>
              <a:t>von</a:t>
            </a:r>
            <a:r>
              <a:rPr lang="nl-NL" sz="1800" dirty="0"/>
              <a:t> </a:t>
            </a:r>
            <a:r>
              <a:rPr lang="nl-NL" sz="1800" dirty="0" err="1"/>
              <a:t>Strippungskolonne</a:t>
            </a:r>
            <a:r>
              <a:rPr lang="nl-NL" sz="1800" dirty="0"/>
              <a:t> / </a:t>
            </a:r>
            <a:r>
              <a:rPr lang="nl-NL" sz="1800" dirty="0" err="1"/>
              <a:t>Wärmetauscher</a:t>
            </a:r>
            <a:r>
              <a:rPr lang="nl-NL" sz="1800" dirty="0"/>
              <a:t>. </a:t>
            </a:r>
            <a:r>
              <a:rPr lang="nl-NL" sz="1800" dirty="0" err="1"/>
              <a:t>Lösung</a:t>
            </a:r>
            <a:r>
              <a:rPr lang="nl-NL" sz="1800" dirty="0"/>
              <a:t> </a:t>
            </a:r>
            <a:r>
              <a:rPr lang="nl-NL" sz="1800" dirty="0" err="1"/>
              <a:t>für</a:t>
            </a:r>
            <a:r>
              <a:rPr lang="nl-NL" sz="1800" dirty="0"/>
              <a:t> </a:t>
            </a:r>
            <a:r>
              <a:rPr lang="nl-NL" sz="1800" dirty="0" err="1"/>
              <a:t>Absetzung</a:t>
            </a:r>
            <a:r>
              <a:rPr lang="nl-NL" sz="1800" dirty="0"/>
              <a:t> </a:t>
            </a:r>
            <a:r>
              <a:rPr lang="nl-NL" sz="1800" dirty="0" err="1"/>
              <a:t>von</a:t>
            </a:r>
            <a:r>
              <a:rPr lang="nl-NL" sz="1800" dirty="0"/>
              <a:t> </a:t>
            </a:r>
            <a:r>
              <a:rPr lang="nl-NL" sz="1800" dirty="0" err="1"/>
              <a:t>Calcit</a:t>
            </a:r>
            <a:r>
              <a:rPr lang="nl-NL" sz="1800" dirty="0"/>
              <a:t> und </a:t>
            </a:r>
            <a:r>
              <a:rPr lang="nl-NL" sz="1800" dirty="0" err="1"/>
              <a:t>Struvit</a:t>
            </a:r>
            <a:r>
              <a:rPr lang="nl-NL" sz="1800" dirty="0"/>
              <a:t>. Ziel: </a:t>
            </a:r>
            <a:r>
              <a:rPr lang="nl-NL" sz="1800" dirty="0" err="1"/>
              <a:t>verbessere</a:t>
            </a:r>
            <a:r>
              <a:rPr lang="nl-NL" sz="1800" dirty="0"/>
              <a:t> </a:t>
            </a:r>
            <a:r>
              <a:rPr lang="nl-NL" sz="1800" dirty="0" err="1"/>
              <a:t>Betriebsführung</a:t>
            </a:r>
            <a:r>
              <a:rPr lang="nl-NL" sz="1800" dirty="0"/>
              <a:t>.</a:t>
            </a:r>
          </a:p>
          <a:p>
            <a:endParaRPr lang="de-DE" sz="1800" dirty="0"/>
          </a:p>
          <a:p>
            <a:pPr marL="285750" indent="-285750">
              <a:buFontTx/>
              <a:buChar char="-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484063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259632" y="2929793"/>
            <a:ext cx="66247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2800" b="1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490508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B159C267-EE4E-45C2-8F8F-4C707A35D119}"/>
              </a:ext>
            </a:extLst>
          </p:cNvPr>
          <p:cNvSpPr/>
          <p:nvPr/>
        </p:nvSpPr>
        <p:spPr>
          <a:xfrm>
            <a:off x="2681097" y="3068960"/>
            <a:ext cx="378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Ergänzungen</a:t>
            </a:r>
            <a:r>
              <a:rPr lang="nl-NL" dirty="0"/>
              <a:t> (bei </a:t>
            </a:r>
            <a:r>
              <a:rPr lang="nl-NL" dirty="0" err="1"/>
              <a:t>Fragen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39985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6"/>
          <p:cNvGrpSpPr/>
          <p:nvPr/>
        </p:nvGrpSpPr>
        <p:grpSpPr>
          <a:xfrm>
            <a:off x="0" y="5877272"/>
            <a:ext cx="9144000" cy="1297942"/>
            <a:chOff x="0" y="0"/>
            <a:chExt cx="9144000" cy="1297940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9144000" cy="980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 spc="-100">
                  <a:solidFill>
                    <a:srgbClr val="D6EC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  <a:endParaRPr sz="4000" kern="0" spc="-100">
                <a:solidFill>
                  <a:srgbClr val="D6EC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9144000" cy="129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000" spc="-100">
                  <a:solidFill>
                    <a:srgbClr val="D6ECF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spc="0">
                  <a:solidFill>
                    <a:srgbClr val="000000"/>
                  </a:solidFill>
                </a:defRPr>
              </a:pPr>
              <a:r>
                <a:rPr sz="1800" kern="0" spc="0" dirty="0">
                  <a:solidFill>
                    <a:srgbClr val="000000"/>
                  </a:solidFill>
                </a:rPr>
                <a:t>					    </a:t>
              </a:r>
              <a:endParaRPr sz="2400" kern="0" spc="0" dirty="0"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endParaRPr>
            </a:p>
          </p:txBody>
        </p:sp>
      </p:grpSp>
      <p:pic>
        <p:nvPicPr>
          <p:cNvPr id="247" name="image5.jpg"/>
          <p:cNvPicPr/>
          <p:nvPr/>
        </p:nvPicPr>
        <p:blipFill>
          <a:blip r:embed="rId3" cstate="print"/>
          <a:srcRect l="23344" t="22832" r="15601" b="21357"/>
          <a:stretch>
            <a:fillRect/>
          </a:stretch>
        </p:blipFill>
        <p:spPr>
          <a:xfrm>
            <a:off x="7740352" y="5949755"/>
            <a:ext cx="1403649" cy="908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1" y="2332"/>
            <a:ext cx="9144000" cy="492443"/>
          </a:xfrm>
          <a:prstGeom prst="rect">
            <a:avLst/>
          </a:prstGeom>
          <a:solidFill>
            <a:srgbClr val="7FD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l-NL" sz="3200" dirty="0" err="1">
                <a:latin typeface="Arial" pitchFamily="34" charset="0"/>
                <a:cs typeface="Arial" pitchFamily="34" charset="0"/>
                <a:sym typeface="Lucida Sans Demibold Roman"/>
              </a:rPr>
              <a:t>Kalkmilchdosierung</a:t>
            </a:r>
            <a:r>
              <a:rPr lang="nl-NL" sz="3200" dirty="0">
                <a:latin typeface="Arial" pitchFamily="34" charset="0"/>
                <a:cs typeface="Arial" pitchFamily="34" charset="0"/>
                <a:sym typeface="Lucida Sans Demibold Roman"/>
              </a:rPr>
              <a:t> (</a:t>
            </a:r>
            <a:r>
              <a:rPr lang="nl-NL" sz="3200" dirty="0" err="1">
                <a:latin typeface="Arial" pitchFamily="34" charset="0"/>
                <a:cs typeface="Arial" pitchFamily="34" charset="0"/>
                <a:sym typeface="Lucida Sans Demibold Roman"/>
              </a:rPr>
              <a:t>Dauerbetrieb</a:t>
            </a:r>
            <a:r>
              <a:rPr lang="nl-NL" sz="3200" dirty="0">
                <a:latin typeface="Arial" pitchFamily="34" charset="0"/>
                <a:cs typeface="Arial" pitchFamily="34" charset="0"/>
                <a:sym typeface="Lucida Sans Demibold Roman"/>
              </a:rPr>
              <a:t>)</a:t>
            </a:r>
            <a:endParaRPr lang="en-GB" sz="3200" dirty="0">
              <a:latin typeface="Arial" pitchFamily="34" charset="0"/>
              <a:cs typeface="Arial" pitchFamily="34" charset="0"/>
              <a:sym typeface="Lucida Sans Demibold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51565" y="6221386"/>
            <a:ext cx="4104458" cy="3987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>
                <a:solidFill>
                  <a:srgbClr val="80808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 i="0">
                <a:solidFill>
                  <a:srgbClr val="000000"/>
                </a:solidFill>
              </a:defRPr>
            </a:pPr>
            <a:r>
              <a:rPr sz="1800" b="0" i="0" kern="0" dirty="0" err="1">
                <a:solidFill>
                  <a:srgbClr val="000000"/>
                </a:solidFill>
              </a:rPr>
              <a:t>meer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waarde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uit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biomassa</a:t>
            </a:r>
            <a:endParaRPr sz="1800" b="0" i="0" kern="0" dirty="0">
              <a:solidFill>
                <a:srgbClr val="0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1566" y="6221387"/>
            <a:ext cx="4104456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b="1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meer waarde uit biomassa</a:t>
            </a:r>
            <a:endParaRPr lang="nl-NL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6139185"/>
            <a:ext cx="420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8028384" y="1052736"/>
            <a:ext cx="432048" cy="144016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BFFF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5991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C0B19B-3B60-4B49-89C0-640A739669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5" t="39739" r="15351" b="22000"/>
          <a:stretch/>
        </p:blipFill>
        <p:spPr>
          <a:xfrm>
            <a:off x="539552" y="2098883"/>
            <a:ext cx="8363663" cy="2431633"/>
          </a:xfrm>
          <a:prstGeom prst="rect">
            <a:avLst/>
          </a:prstGeom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AA8404C4-C7C8-4B00-908F-8C79FAE35F6F}"/>
              </a:ext>
            </a:extLst>
          </p:cNvPr>
          <p:cNvSpPr/>
          <p:nvPr/>
        </p:nvSpPr>
        <p:spPr>
          <a:xfrm>
            <a:off x="611558" y="4909656"/>
            <a:ext cx="8261113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Kalkmilch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Lagerung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Schulte Siering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bauen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Gebraucht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Container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Ruhrwerk</a:t>
            </a: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</a:t>
            </a:r>
            <a:r>
              <a:rPr lang="nl-NL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Kalkmilchlager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201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13097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September, </a:t>
            </a:r>
            <a:r>
              <a:rPr lang="nl-NL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7589" y="994074"/>
            <a:ext cx="8064896" cy="501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Zusammenfassung (Ergebnisse):</a:t>
            </a:r>
          </a:p>
          <a:p>
            <a:endParaRPr lang="nl-NL" sz="1400" dirty="0"/>
          </a:p>
          <a:p>
            <a:pPr marL="342900" indent="-342900">
              <a:buFontTx/>
              <a:buAutoNum type="arabicPeriod"/>
            </a:pPr>
            <a:r>
              <a:rPr lang="de-DE" sz="1800" dirty="0"/>
              <a:t>Die Einbindung der </a:t>
            </a:r>
            <a:r>
              <a:rPr lang="de-DE" sz="1800" dirty="0" err="1"/>
              <a:t>Stickstoffstrippung</a:t>
            </a:r>
            <a:r>
              <a:rPr lang="de-DE" sz="1800" dirty="0"/>
              <a:t> ist fertig und funktioniert.</a:t>
            </a:r>
          </a:p>
          <a:p>
            <a:pPr marL="342900" indent="-342900">
              <a:buFontTx/>
              <a:buAutoNum type="arabicPeriod"/>
            </a:pPr>
            <a:r>
              <a:rPr lang="de-DE" sz="1800" dirty="0"/>
              <a:t>Testen mit die </a:t>
            </a:r>
            <a:r>
              <a:rPr lang="de-DE" sz="1800" dirty="0" err="1"/>
              <a:t>ByoFlex</a:t>
            </a:r>
            <a:r>
              <a:rPr lang="de-DE" sz="1800" dirty="0"/>
              <a:t> </a:t>
            </a:r>
            <a:r>
              <a:rPr lang="de-DE" sz="1800" dirty="0" err="1"/>
              <a:t>Strippungsanlage</a:t>
            </a:r>
            <a:r>
              <a:rPr lang="de-DE" sz="1800" dirty="0"/>
              <a:t> sind durchgeführt mit </a:t>
            </a:r>
            <a:r>
              <a:rPr lang="de-DE" sz="1800" dirty="0" err="1"/>
              <a:t>Schwefelsaüre</a:t>
            </a:r>
            <a:r>
              <a:rPr lang="de-DE" sz="1800" dirty="0"/>
              <a:t>.</a:t>
            </a:r>
            <a:endParaRPr lang="nl-NL" sz="1800" dirty="0"/>
          </a:p>
          <a:p>
            <a:pPr marL="342900" indent="-342900">
              <a:buFontTx/>
              <a:buAutoNum type="arabicPeriod"/>
            </a:pPr>
            <a:r>
              <a:rPr lang="de-DE" sz="1800" dirty="0"/>
              <a:t>Die produzierte Ammoniumsulfat Lösung ist gemäß DüMV. (In </a:t>
            </a:r>
            <a:r>
              <a:rPr lang="de-DE" sz="1800" dirty="0" err="1"/>
              <a:t>Niederlände</a:t>
            </a:r>
            <a:r>
              <a:rPr lang="de-DE" sz="1800" dirty="0"/>
              <a:t> </a:t>
            </a:r>
            <a:r>
              <a:rPr lang="nl-NL" sz="1800" dirty="0"/>
              <a:t>(</a:t>
            </a:r>
            <a:r>
              <a:rPr lang="de-DE" sz="1800" dirty="0"/>
              <a:t>obwohl auch EU)  aber </a:t>
            </a:r>
            <a:r>
              <a:rPr lang="de-DE" sz="1800" dirty="0" err="1"/>
              <a:t>slecht</a:t>
            </a:r>
            <a:r>
              <a:rPr lang="de-DE" sz="1800" dirty="0"/>
              <a:t> geregelt via </a:t>
            </a:r>
            <a:r>
              <a:rPr lang="de-DE" sz="1800" dirty="0" err="1"/>
              <a:t>Anfrag</a:t>
            </a:r>
            <a:r>
              <a:rPr lang="de-DE" sz="1800" dirty="0"/>
              <a:t> B</a:t>
            </a:r>
            <a:r>
              <a:rPr lang="nl-NL" sz="1800" dirty="0" err="1"/>
              <a:t>ijlage</a:t>
            </a:r>
            <a:r>
              <a:rPr lang="nl-NL" sz="1800" dirty="0"/>
              <a:t> AA Per </a:t>
            </a:r>
            <a:r>
              <a:rPr lang="nl-NL" sz="1800" dirty="0" err="1"/>
              <a:t>Projekt</a:t>
            </a:r>
            <a:r>
              <a:rPr lang="nl-NL" sz="1800" dirty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de-DE" sz="1800" dirty="0" err="1"/>
              <a:t>Strippungstesten</a:t>
            </a:r>
            <a:r>
              <a:rPr lang="de-DE" sz="1800" dirty="0"/>
              <a:t> mit Ammonium-Nitrat sind durchgeführt mit Salpetersäure</a:t>
            </a:r>
          </a:p>
          <a:p>
            <a:pPr marL="342900" indent="-342900">
              <a:buFontTx/>
              <a:buAutoNum type="arabicPeriod"/>
            </a:pPr>
            <a:r>
              <a:rPr lang="de-DE" sz="1800" dirty="0"/>
              <a:t>Einbindung Dekanter für Phosphat-Trennungstesten / </a:t>
            </a:r>
            <a:r>
              <a:rPr lang="de-DE" sz="1800" dirty="0" err="1"/>
              <a:t>möglichkeit</a:t>
            </a:r>
            <a:r>
              <a:rPr lang="de-DE" sz="1800" dirty="0"/>
              <a:t> Kalkdosierung (Manuele Bereitung) </a:t>
            </a:r>
          </a:p>
          <a:p>
            <a:pPr marL="342900" indent="-342900">
              <a:buFontTx/>
              <a:buAutoNum type="arabicPeriod"/>
            </a:pPr>
            <a:r>
              <a:rPr lang="de-DE" sz="1800" dirty="0"/>
              <a:t>Praxisteste mit Kalk für pH Erhebung des </a:t>
            </a:r>
            <a:r>
              <a:rPr lang="de-DE" sz="1800" dirty="0" err="1"/>
              <a:t>Strippungsprozesses</a:t>
            </a:r>
            <a:r>
              <a:rPr lang="de-DE" sz="1800" dirty="0"/>
              <a:t> sind ausgeführt mit vielversprechenden Ergebnisse.</a:t>
            </a:r>
          </a:p>
          <a:p>
            <a:pPr marL="342900" indent="-342900">
              <a:buFontTx/>
              <a:buAutoNum type="arabicPeriod"/>
            </a:pPr>
            <a:r>
              <a:rPr lang="de-DE" sz="1800" dirty="0" err="1"/>
              <a:t>Phophat</a:t>
            </a:r>
            <a:r>
              <a:rPr lang="de-DE" sz="1800" dirty="0"/>
              <a:t> Entfernung (Fällung </a:t>
            </a:r>
            <a:r>
              <a:rPr lang="de-DE" sz="1800" dirty="0" err="1"/>
              <a:t>CalciumPhosphat</a:t>
            </a:r>
            <a:r>
              <a:rPr lang="de-DE" sz="1800" dirty="0"/>
              <a:t>):</a:t>
            </a:r>
          </a:p>
          <a:p>
            <a:pPr marL="800100" lvl="1" indent="-342900">
              <a:buFontTx/>
              <a:buAutoNum type="arabicPeriod"/>
            </a:pPr>
            <a:r>
              <a:rPr lang="de-DE" sz="1800" dirty="0"/>
              <a:t>Testen Schulte Siering (nur 4-6 Stunden Betrieb mit </a:t>
            </a:r>
            <a:r>
              <a:rPr lang="de-DE" sz="1800" dirty="0" err="1"/>
              <a:t>IBC‘s</a:t>
            </a:r>
            <a:r>
              <a:rPr lang="de-DE" sz="1800" dirty="0"/>
              <a:t>)</a:t>
            </a:r>
          </a:p>
          <a:p>
            <a:pPr marL="800100" lvl="1" indent="-342900">
              <a:buFontTx/>
              <a:buAutoNum type="arabicPeriod"/>
            </a:pPr>
            <a:r>
              <a:rPr lang="de-DE" sz="1800" dirty="0"/>
              <a:t>Pilot Anlage </a:t>
            </a:r>
            <a:r>
              <a:rPr lang="de-DE" sz="1800" dirty="0" err="1"/>
              <a:t>Holwerd</a:t>
            </a:r>
            <a:endParaRPr lang="de-DE" sz="1800" dirty="0"/>
          </a:p>
          <a:p>
            <a:pPr marL="800100" lvl="1" indent="-342900">
              <a:buFontTx/>
              <a:buAutoNum type="arabicPeriod"/>
            </a:pPr>
            <a:r>
              <a:rPr lang="de-DE" sz="1800" dirty="0"/>
              <a:t>Labor Versuche </a:t>
            </a:r>
          </a:p>
          <a:p>
            <a:pPr marL="342900" indent="-342900">
              <a:buFontTx/>
              <a:buAutoNum type="arabicPeriod"/>
            </a:pPr>
            <a:r>
              <a:rPr lang="de-DE" sz="1800" dirty="0"/>
              <a:t>Phosphat Entfernung mit Fällung kann noch weiter optimiert werden</a:t>
            </a:r>
          </a:p>
          <a:p>
            <a:pPr marL="342900" indent="-342900">
              <a:buFontTx/>
              <a:buAutoNum type="arabicPeriod"/>
            </a:pPr>
            <a:r>
              <a:rPr lang="de-DE" sz="1800" dirty="0"/>
              <a:t>Am Dekanter Probleme mit Verschleiß durch Sand/ Sedimente/ Absetzung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B869CDED-0BDB-47F3-B52E-E1D61680F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35" y="5939233"/>
            <a:ext cx="1381767" cy="8347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B74E985-57CA-40DC-8A75-AD4FCEFC4257}"/>
              </a:ext>
            </a:extLst>
          </p:cNvPr>
          <p:cNvPicPr/>
          <p:nvPr/>
        </p:nvPicPr>
        <p:blipFill>
          <a:blip r:embed="rId6" cstate="print"/>
          <a:srcRect r="20319" b="10593"/>
          <a:stretch>
            <a:fillRect/>
          </a:stretch>
        </p:blipFill>
        <p:spPr bwMode="auto">
          <a:xfrm rot="5400000">
            <a:off x="7376328" y="3865032"/>
            <a:ext cx="2059688" cy="1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5253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6"/>
          <p:cNvGrpSpPr/>
          <p:nvPr/>
        </p:nvGrpSpPr>
        <p:grpSpPr>
          <a:xfrm>
            <a:off x="0" y="5877272"/>
            <a:ext cx="9144000" cy="1297942"/>
            <a:chOff x="0" y="0"/>
            <a:chExt cx="9144000" cy="1297940"/>
          </a:xfrm>
        </p:grpSpPr>
        <p:sp>
          <p:nvSpPr>
            <p:cNvPr id="244" name="Shape 244"/>
            <p:cNvSpPr/>
            <p:nvPr/>
          </p:nvSpPr>
          <p:spPr>
            <a:xfrm>
              <a:off x="0" y="0"/>
              <a:ext cx="9144000" cy="9807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4000" spc="-100">
                  <a:solidFill>
                    <a:srgbClr val="D6ECFF"/>
                  </a:solidFill>
                  <a:latin typeface="Consolas"/>
                  <a:ea typeface="Consolas"/>
                  <a:cs typeface="Consolas"/>
                  <a:sym typeface="Consolas"/>
                </a:defRPr>
              </a:pPr>
              <a:endParaRPr sz="4000" kern="0" spc="-100">
                <a:solidFill>
                  <a:srgbClr val="D6ECFF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9144000" cy="1297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000" spc="-100">
                  <a:solidFill>
                    <a:srgbClr val="D6ECFF"/>
                  </a:solidFill>
                  <a:latin typeface="Consolas"/>
                  <a:ea typeface="Consolas"/>
                  <a:cs typeface="Consolas"/>
                  <a:sym typeface="Consolas"/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spc="0">
                  <a:solidFill>
                    <a:srgbClr val="000000"/>
                  </a:solidFill>
                </a:defRPr>
              </a:pPr>
              <a:r>
                <a:rPr sz="1800" kern="0" spc="0" dirty="0">
                  <a:solidFill>
                    <a:srgbClr val="000000"/>
                  </a:solidFill>
                </a:rPr>
                <a:t>					    </a:t>
              </a:r>
              <a:endParaRPr sz="2400" kern="0" spc="0" dirty="0">
                <a:solidFill>
                  <a:srgbClr val="FFFFFF"/>
                </a:solidFill>
                <a:latin typeface="News Gothic"/>
                <a:ea typeface="News Gothic"/>
                <a:cs typeface="News Gothic"/>
                <a:sym typeface="News Gothic"/>
              </a:endParaRPr>
            </a:p>
          </p:txBody>
        </p:sp>
      </p:grpSp>
      <p:pic>
        <p:nvPicPr>
          <p:cNvPr id="247" name="image5.jpg"/>
          <p:cNvPicPr/>
          <p:nvPr/>
        </p:nvPicPr>
        <p:blipFill>
          <a:blip r:embed="rId3" cstate="print"/>
          <a:srcRect l="23344" t="22832" r="15601" b="21357"/>
          <a:stretch>
            <a:fillRect/>
          </a:stretch>
        </p:blipFill>
        <p:spPr>
          <a:xfrm>
            <a:off x="7740352" y="5949755"/>
            <a:ext cx="1403649" cy="908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1" y="2332"/>
            <a:ext cx="9144000" cy="492443"/>
          </a:xfrm>
          <a:prstGeom prst="rect">
            <a:avLst/>
          </a:prstGeom>
          <a:solidFill>
            <a:srgbClr val="7FD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nl-NL" sz="3200" dirty="0" err="1">
                <a:latin typeface="Arial" pitchFamily="34" charset="0"/>
                <a:cs typeface="Arial" pitchFamily="34" charset="0"/>
                <a:sym typeface="Lucida Sans Demibold Roman"/>
              </a:rPr>
              <a:t>Kalkdosierung</a:t>
            </a:r>
            <a:r>
              <a:rPr lang="nl-NL" sz="3200" dirty="0">
                <a:latin typeface="Arial" pitchFamily="34" charset="0"/>
                <a:cs typeface="Arial" pitchFamily="34" charset="0"/>
                <a:sym typeface="Lucida Sans Demibold Roman"/>
              </a:rPr>
              <a:t> (</a:t>
            </a:r>
            <a:r>
              <a:rPr lang="nl-NL" sz="3200" dirty="0" err="1">
                <a:latin typeface="Arial" pitchFamily="34" charset="0"/>
                <a:cs typeface="Arial" pitchFamily="34" charset="0"/>
                <a:sym typeface="Lucida Sans Demibold Roman"/>
              </a:rPr>
              <a:t>Dauerbetrieb</a:t>
            </a:r>
            <a:r>
              <a:rPr lang="nl-NL" sz="3200" dirty="0">
                <a:latin typeface="Arial" pitchFamily="34" charset="0"/>
                <a:cs typeface="Arial" pitchFamily="34" charset="0"/>
                <a:sym typeface="Lucida Sans Demibold Roman"/>
              </a:rPr>
              <a:t>)</a:t>
            </a:r>
            <a:endParaRPr lang="en-GB" sz="3200" dirty="0">
              <a:latin typeface="Arial" pitchFamily="34" charset="0"/>
              <a:cs typeface="Arial" pitchFamily="34" charset="0"/>
              <a:sym typeface="Lucida Sans Demibold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51565" y="6221386"/>
            <a:ext cx="4104458" cy="39878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b="1" i="1">
                <a:solidFill>
                  <a:srgbClr val="808080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 b="0" i="0">
                <a:solidFill>
                  <a:srgbClr val="000000"/>
                </a:solidFill>
              </a:defRPr>
            </a:pPr>
            <a:r>
              <a:rPr sz="1800" b="0" i="0" kern="0" dirty="0" err="1">
                <a:solidFill>
                  <a:srgbClr val="000000"/>
                </a:solidFill>
              </a:rPr>
              <a:t>meer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waarde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uit</a:t>
            </a:r>
            <a:r>
              <a:rPr sz="1800" b="0" i="0" kern="0" dirty="0">
                <a:solidFill>
                  <a:srgbClr val="000000"/>
                </a:solidFill>
              </a:rPr>
              <a:t> </a:t>
            </a:r>
            <a:r>
              <a:rPr sz="1800" b="0" i="0" kern="0" dirty="0" err="1">
                <a:solidFill>
                  <a:srgbClr val="000000"/>
                </a:solidFill>
              </a:rPr>
              <a:t>biomassa</a:t>
            </a:r>
            <a:endParaRPr sz="1800" b="0" i="0" kern="0" dirty="0">
              <a:solidFill>
                <a:srgbClr val="00000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51566" y="6221387"/>
            <a:ext cx="4104456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b="1" i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" pitchFamily="34" charset="0"/>
              </a:rPr>
              <a:t>meer waarde uit biomassa</a:t>
            </a:r>
            <a:endParaRPr lang="nl-NL" sz="1800" b="1" kern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7" y="6139185"/>
            <a:ext cx="4206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hoek 12"/>
          <p:cNvSpPr/>
          <p:nvPr/>
        </p:nvSpPr>
        <p:spPr>
          <a:xfrm>
            <a:off x="8028384" y="1052736"/>
            <a:ext cx="432048" cy="144016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BFFF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5991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23528" y="4869160"/>
            <a:ext cx="4032494" cy="1200327"/>
          </a:xfrm>
          <a:prstGeom prst="rect">
            <a:avLst/>
          </a:prstGeom>
          <a:solidFill>
            <a:srgbClr val="FBFFF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Wadstroom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kumimoji="0" lang="en-GB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Holwerd</a:t>
            </a: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(NL):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Beispiel</a:t>
            </a:r>
            <a:r>
              <a:rPr lang="en-GB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Kalkmilch</a:t>
            </a:r>
            <a:r>
              <a:rPr lang="en-GB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Produktion</a:t>
            </a:r>
            <a:r>
              <a:rPr lang="en-GB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vor</a:t>
            </a:r>
            <a:r>
              <a:rPr lang="en-GB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Ort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9154" name="Picture 2" descr="S:\Foto's-Films\P-2015-05 Wadstroom\Kalksilo\Vullen\IMAG16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692696"/>
            <a:ext cx="2880320" cy="5093619"/>
          </a:xfrm>
          <a:prstGeom prst="rect">
            <a:avLst/>
          </a:prstGeom>
          <a:noFill/>
        </p:spPr>
      </p:pic>
      <p:pic>
        <p:nvPicPr>
          <p:cNvPr id="49155" name="Picture 3" descr="S:\Foto's-Films\P-2015-05 Wadstroom\Kalksilo\Vullen\IMAG1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556792"/>
            <a:ext cx="4966277" cy="2808312"/>
          </a:xfrm>
          <a:prstGeom prst="rect">
            <a:avLst/>
          </a:prstGeom>
          <a:noFill/>
        </p:spPr>
      </p:pic>
      <p:pic>
        <p:nvPicPr>
          <p:cNvPr id="19" name="Picture 4" descr="C:\Users\Rene\AppData\Local\Microsoft\Windows\Temporary Internet Files\Content.Outlook\1WEGGH2N\20171116_0916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48945"/>
            <a:ext cx="1584176" cy="2816314"/>
          </a:xfrm>
          <a:prstGeom prst="rect">
            <a:avLst/>
          </a:prstGeom>
          <a:noFill/>
        </p:spPr>
      </p:pic>
      <p:pic>
        <p:nvPicPr>
          <p:cNvPr id="20" name="Picture 3" descr="C:\Users\Rene\AppData\Local\Microsoft\Windows\Temporary Internet Files\Content.Outlook\1WEGGH2N\20171116_091600.jpg">
            <a:extLst>
              <a:ext uri="{FF2B5EF4-FFF2-40B4-BE49-F238E27FC236}">
                <a16:creationId xmlns:a16="http://schemas.microsoft.com/office/drawing/2014/main" id="{C3189DDF-98AB-4F4A-A777-748F7235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b="17460"/>
          <a:stretch>
            <a:fillRect/>
          </a:stretch>
        </p:blipFill>
        <p:spPr bwMode="auto">
          <a:xfrm>
            <a:off x="7322848" y="2392389"/>
            <a:ext cx="1919293" cy="2816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0819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</a:t>
            </a:r>
            <a:r>
              <a:rPr lang="de-DE" sz="3600" i="1" dirty="0" err="1"/>
              <a:t>Valorisieung</a:t>
            </a:r>
            <a:r>
              <a:rPr lang="de-DE" sz="3600" i="1" dirty="0"/>
              <a:t>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1443" y="938678"/>
            <a:ext cx="80648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 err="1"/>
              <a:t>Phophat</a:t>
            </a:r>
            <a:r>
              <a:rPr lang="de-DE" sz="1800" b="1" dirty="0"/>
              <a:t> Entfernung (Erfahrungen Versuchsanlage </a:t>
            </a:r>
            <a:r>
              <a:rPr lang="de-DE" sz="1800" b="1" dirty="0" err="1"/>
              <a:t>Holwerd</a:t>
            </a:r>
            <a:r>
              <a:rPr lang="de-DE" sz="1800" b="1" dirty="0"/>
              <a:t>):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332B62-815D-44B9-AF12-38965807D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14" t="38376" r="30530" b="39296"/>
          <a:stretch/>
        </p:blipFill>
        <p:spPr>
          <a:xfrm>
            <a:off x="521314" y="1441160"/>
            <a:ext cx="8261113" cy="267026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4623A7D-B468-4AC7-9D8F-6D29E6CDB3D1}"/>
              </a:ext>
            </a:extLst>
          </p:cNvPr>
          <p:cNvSpPr/>
          <p:nvPr/>
        </p:nvSpPr>
        <p:spPr>
          <a:xfrm>
            <a:off x="3001970" y="4107540"/>
            <a:ext cx="6014695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Phosphattrennung bis 75 %, Dünger mit 8-10 % P</a:t>
            </a:r>
            <a:r>
              <a:rPr lang="de-DE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getrocknet.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E78DD27-CD89-46FD-8A06-5A461BB80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88" t="25782" r="31100" b="20600"/>
          <a:stretch/>
        </p:blipFill>
        <p:spPr>
          <a:xfrm>
            <a:off x="461178" y="4146967"/>
            <a:ext cx="2516032" cy="20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208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Intereg</a:t>
            </a:r>
            <a:r>
              <a:rPr lang="de-DE" sz="3600" i="1" dirty="0"/>
              <a:t> (</a:t>
            </a:r>
            <a:r>
              <a:rPr lang="de-DE" sz="3600" i="1" dirty="0" err="1"/>
              <a:t>Valorisieung</a:t>
            </a:r>
            <a:r>
              <a:rPr lang="de-DE" sz="3600" i="1" dirty="0"/>
              <a:t>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59" y="1283539"/>
            <a:ext cx="82611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 err="1"/>
              <a:t>Phophat</a:t>
            </a:r>
            <a:r>
              <a:rPr lang="de-DE" sz="1800" b="1" dirty="0"/>
              <a:t> Entfernung (</a:t>
            </a:r>
            <a:r>
              <a:rPr lang="nl-NL" sz="1800" b="1" dirty="0" err="1"/>
              <a:t>Labor</a:t>
            </a:r>
            <a:r>
              <a:rPr lang="nl-NL" sz="1800" b="1" dirty="0"/>
              <a:t> </a:t>
            </a:r>
            <a:r>
              <a:rPr lang="nl-NL" sz="1800" b="1" dirty="0" err="1"/>
              <a:t>Versuche</a:t>
            </a:r>
            <a:r>
              <a:rPr lang="nl-NL" sz="1800" b="1" dirty="0"/>
              <a:t> </a:t>
            </a:r>
            <a:r>
              <a:rPr lang="de-DE" sz="1800" b="1" dirty="0"/>
              <a:t>Phosphatentfernung):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4623A7D-B468-4AC7-9D8F-6D29E6CDB3D1}"/>
              </a:ext>
            </a:extLst>
          </p:cNvPr>
          <p:cNvSpPr/>
          <p:nvPr/>
        </p:nvSpPr>
        <p:spPr>
          <a:xfrm>
            <a:off x="611558" y="4909656"/>
            <a:ext cx="826111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Phosphattrennung bis 85 % (Gärreste Schulte Siering).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 descr="Image">
            <a:extLst>
              <a:ext uri="{FF2B5EF4-FFF2-40B4-BE49-F238E27FC236}">
                <a16:creationId xmlns:a16="http://schemas.microsoft.com/office/drawing/2014/main" id="{69D749BF-2C9C-4405-8B82-531A18D617C7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9"/>
          <a:stretch>
            <a:fillRect/>
          </a:stretch>
        </p:blipFill>
        <p:spPr bwMode="auto">
          <a:xfrm rot="5400000">
            <a:off x="697072" y="2218371"/>
            <a:ext cx="2440692" cy="2428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9681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September, </a:t>
            </a:r>
            <a:r>
              <a:rPr lang="nl-NL" sz="12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7589" y="994074"/>
            <a:ext cx="8064896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Zusammenfassung (Ergebnisse):</a:t>
            </a:r>
          </a:p>
          <a:p>
            <a:endParaRPr lang="nl-NL" sz="1800" dirty="0"/>
          </a:p>
          <a:p>
            <a:pPr marL="342900" indent="-342900">
              <a:buFont typeface="+mj-lt"/>
              <a:buAutoNum type="arabicPeriod" startAt="10"/>
            </a:pPr>
            <a:r>
              <a:rPr lang="de-DE" sz="1800" dirty="0"/>
              <a:t>Testen mit Polymere und Dekanter (etwa 60 % </a:t>
            </a:r>
            <a:r>
              <a:rPr lang="de-DE" sz="1800" dirty="0" err="1"/>
              <a:t>Fosfat</a:t>
            </a:r>
            <a:r>
              <a:rPr lang="de-DE" sz="1800" dirty="0"/>
              <a:t> </a:t>
            </a:r>
            <a:r>
              <a:rPr lang="de-DE" sz="1800" dirty="0" err="1"/>
              <a:t>entferntnung</a:t>
            </a:r>
            <a:r>
              <a:rPr lang="de-DE" sz="1800" dirty="0"/>
              <a:t>)</a:t>
            </a:r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r>
              <a:rPr lang="de-DE" sz="1800" dirty="0"/>
              <a:t>Feinfilter Versuche sind im Juli und August durchgeführt um das Substrat für eine Ultrafiltration oder andere Technik </a:t>
            </a:r>
            <a:r>
              <a:rPr lang="de-DE" sz="1800" dirty="0" err="1"/>
              <a:t>vorzureinigen</a:t>
            </a:r>
            <a:r>
              <a:rPr lang="de-DE" sz="1800" dirty="0"/>
              <a:t> damit man am Ende einleitfähiges Wasser zur Beregnung eine Golfplatzes erzeugen kann.</a:t>
            </a:r>
          </a:p>
          <a:p>
            <a:endParaRPr lang="nl-NL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endParaRPr lang="nl-NL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 typeface="+mj-lt"/>
              <a:buAutoNum type="arabicPeriod" startAt="10"/>
            </a:pPr>
            <a:endParaRPr lang="de-DE" sz="1800" dirty="0"/>
          </a:p>
          <a:p>
            <a:pPr marL="342900" indent="-342900">
              <a:buFontTx/>
              <a:buAutoNum type="arabicPeriod" startAt="10"/>
            </a:pPr>
            <a:endParaRPr lang="de-DE" sz="1800" dirty="0"/>
          </a:p>
          <a:p>
            <a:pPr marL="342900" indent="-342900">
              <a:buFontTx/>
              <a:buAutoNum type="arabicPeriod" startAt="10"/>
            </a:pPr>
            <a:endParaRPr lang="de-DE" sz="1800" dirty="0"/>
          </a:p>
          <a:p>
            <a:pPr marL="342900" indent="-342900">
              <a:buFontTx/>
              <a:buAutoNum type="arabicPeriod" startAt="10"/>
            </a:pPr>
            <a:endParaRPr lang="de-DE" sz="1800" dirty="0"/>
          </a:p>
          <a:p>
            <a:pPr marL="342900" indent="-342900">
              <a:buFontTx/>
              <a:buAutoNum type="arabicPeriod" startAt="10"/>
            </a:pPr>
            <a:endParaRPr lang="de-DE" sz="1800" dirty="0"/>
          </a:p>
          <a:p>
            <a:pPr marL="342900" indent="-342900">
              <a:buFontTx/>
              <a:buAutoNum type="arabicPeriod" startAt="10"/>
            </a:pPr>
            <a:endParaRPr lang="de-DE" sz="1800" dirty="0"/>
          </a:p>
        </p:txBody>
      </p:sp>
      <p:pic>
        <p:nvPicPr>
          <p:cNvPr id="4" name="Afbeelding 3" descr="Afbeelding met binnen, vloer, gebouw&#10;&#10;Automatisch gegenereerde beschrijving">
            <a:extLst>
              <a:ext uri="{FF2B5EF4-FFF2-40B4-BE49-F238E27FC236}">
                <a16:creationId xmlns:a16="http://schemas.microsoft.com/office/drawing/2014/main" id="{D66D7F19-4A41-407B-AC9C-34596B0BD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595" y="3550576"/>
            <a:ext cx="1875516" cy="1406637"/>
          </a:xfrm>
          <a:prstGeom prst="rect">
            <a:avLst/>
          </a:prstGeom>
        </p:spPr>
      </p:pic>
      <p:pic>
        <p:nvPicPr>
          <p:cNvPr id="9" name="Afbeelding 8" descr="Afbeelding met binnen, trein, gebouw&#10;&#10;Automatisch gegenereerde beschrijving">
            <a:extLst>
              <a:ext uri="{FF2B5EF4-FFF2-40B4-BE49-F238E27FC236}">
                <a16:creationId xmlns:a16="http://schemas.microsoft.com/office/drawing/2014/main" id="{027359B2-64D9-4AE0-92B9-8754F9D79F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8" y="3552428"/>
            <a:ext cx="1875516" cy="1406637"/>
          </a:xfrm>
          <a:prstGeom prst="rect">
            <a:avLst/>
          </a:prstGeom>
        </p:spPr>
      </p:pic>
      <p:pic>
        <p:nvPicPr>
          <p:cNvPr id="12" name="Afbeelding 11" descr="Afbeelding met gebouw, vloer, binnen, grond&#10;&#10;Automatisch gegenereerde beschrijving">
            <a:extLst>
              <a:ext uri="{FF2B5EF4-FFF2-40B4-BE49-F238E27FC236}">
                <a16:creationId xmlns:a16="http://schemas.microsoft.com/office/drawing/2014/main" id="{DE6A0642-D8A1-4AF6-A2B8-798F9DFED2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5" y="3573016"/>
            <a:ext cx="2420903" cy="1361758"/>
          </a:xfrm>
          <a:prstGeom prst="rect">
            <a:avLst/>
          </a:prstGeom>
        </p:spPr>
      </p:pic>
      <p:pic>
        <p:nvPicPr>
          <p:cNvPr id="10" name="Grafik 10">
            <a:extLst>
              <a:ext uri="{FF2B5EF4-FFF2-40B4-BE49-F238E27FC236}">
                <a16:creationId xmlns:a16="http://schemas.microsoft.com/office/drawing/2014/main" id="{A313F147-C6A0-482E-9486-96718C2ED5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35" y="5939233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15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</a:t>
            </a:r>
            <a:r>
              <a:rPr lang="de-DE" sz="3600" i="1" dirty="0" err="1"/>
              <a:t>Valorisieung</a:t>
            </a:r>
            <a:r>
              <a:rPr lang="de-DE" sz="3600" i="1" dirty="0"/>
              <a:t>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1443" y="938678"/>
            <a:ext cx="80648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 err="1"/>
              <a:t>Phophat</a:t>
            </a:r>
            <a:r>
              <a:rPr lang="de-DE" sz="1800" b="1" dirty="0"/>
              <a:t> Entfernung Fällung (Erfahrungen Versuchsanlage </a:t>
            </a:r>
            <a:r>
              <a:rPr lang="de-DE" sz="1800" b="1" dirty="0" err="1"/>
              <a:t>Holwerd</a:t>
            </a:r>
            <a:r>
              <a:rPr lang="de-DE" sz="1800" b="1" dirty="0"/>
              <a:t>):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332B62-815D-44B9-AF12-38965807DA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614" t="38376" r="30530" b="39296"/>
          <a:stretch/>
        </p:blipFill>
        <p:spPr>
          <a:xfrm>
            <a:off x="521314" y="1441160"/>
            <a:ext cx="8261113" cy="267026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4623A7D-B468-4AC7-9D8F-6D29E6CDB3D1}"/>
              </a:ext>
            </a:extLst>
          </p:cNvPr>
          <p:cNvSpPr/>
          <p:nvPr/>
        </p:nvSpPr>
        <p:spPr>
          <a:xfrm>
            <a:off x="3001970" y="4107540"/>
            <a:ext cx="6014695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Phosphattrennung bis 75 %</a:t>
            </a:r>
          </a:p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Dünger mit 8-10 % P</a:t>
            </a:r>
            <a:r>
              <a:rPr lang="de-DE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de-DE" baseline="-25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getrocknet.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E78DD27-CD89-46FD-8A06-5A461BB80B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888" t="25782" r="31100" b="20600"/>
          <a:stretch/>
        </p:blipFill>
        <p:spPr>
          <a:xfrm>
            <a:off x="461178" y="4146967"/>
            <a:ext cx="2516032" cy="205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821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Intereg</a:t>
            </a:r>
            <a:r>
              <a:rPr lang="de-DE" sz="3600" i="1" dirty="0"/>
              <a:t> (</a:t>
            </a:r>
            <a:r>
              <a:rPr lang="de-DE" sz="3600" i="1" dirty="0" err="1"/>
              <a:t>Valorisieung</a:t>
            </a:r>
            <a:r>
              <a:rPr lang="de-DE" sz="3600" i="1" dirty="0"/>
              <a:t>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11559" y="1283539"/>
            <a:ext cx="826111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 err="1"/>
              <a:t>Phophat</a:t>
            </a:r>
            <a:r>
              <a:rPr lang="de-DE" sz="1800" b="1" dirty="0"/>
              <a:t> Entfernung (</a:t>
            </a:r>
            <a:r>
              <a:rPr lang="nl-NL" sz="1800" b="1" dirty="0" err="1"/>
              <a:t>Labor</a:t>
            </a:r>
            <a:r>
              <a:rPr lang="nl-NL" sz="1800" b="1" dirty="0"/>
              <a:t> </a:t>
            </a:r>
            <a:r>
              <a:rPr lang="nl-NL" sz="1800" b="1" dirty="0" err="1"/>
              <a:t>Versuche</a:t>
            </a:r>
            <a:r>
              <a:rPr lang="nl-NL" sz="1800" b="1" dirty="0"/>
              <a:t> </a:t>
            </a:r>
            <a:r>
              <a:rPr lang="de-DE" sz="1800" b="1" dirty="0"/>
              <a:t>Phosphatentfernung Fällung):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4623A7D-B468-4AC7-9D8F-6D29E6CDB3D1}"/>
              </a:ext>
            </a:extLst>
          </p:cNvPr>
          <p:cNvSpPr/>
          <p:nvPr/>
        </p:nvSpPr>
        <p:spPr>
          <a:xfrm>
            <a:off x="611558" y="4909656"/>
            <a:ext cx="826111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300"/>
              </a:spcAft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Phosphattrennung bis 85 % (Gärreste Schulte Siering).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Afbeelding 9" descr="Image">
            <a:extLst>
              <a:ext uri="{FF2B5EF4-FFF2-40B4-BE49-F238E27FC236}">
                <a16:creationId xmlns:a16="http://schemas.microsoft.com/office/drawing/2014/main" id="{69D749BF-2C9C-4405-8B82-531A18D617C7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9"/>
          <a:stretch>
            <a:fillRect/>
          </a:stretch>
        </p:blipFill>
        <p:spPr bwMode="auto">
          <a:xfrm rot="5400000">
            <a:off x="697072" y="2218371"/>
            <a:ext cx="2440692" cy="2428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03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47589" y="777270"/>
            <a:ext cx="8064896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Projekt Grüne Kaskade 2019 </a:t>
            </a:r>
          </a:p>
          <a:p>
            <a:endParaRPr lang="de-DE" sz="1000" b="1" dirty="0"/>
          </a:p>
          <a:p>
            <a:r>
              <a:rPr lang="de-DE" sz="1800" b="1" dirty="0"/>
              <a:t>Umbau/Anpassung/ Optimierung:</a:t>
            </a:r>
          </a:p>
          <a:p>
            <a:r>
              <a:rPr lang="de-DE" sz="1800" dirty="0"/>
              <a:t>- Anpassung der Anlage geeignet für Dauerbetrieb/ Automatikbetrieb nach Prioritätsangabe von 3B Energie GmbH. </a:t>
            </a:r>
          </a:p>
          <a:p>
            <a:pPr marL="285750" indent="-285750">
              <a:buFontTx/>
              <a:buChar char="-"/>
            </a:pPr>
            <a:r>
              <a:rPr lang="de-DE" sz="1800" dirty="0"/>
              <a:t>Engineering, Elektrische Einbindung und Steuerung von: 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Kalkmilch Behälter 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Optimierung der Kalzium-Phosphor Fällung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Möglichkeit MgCl</a:t>
            </a:r>
            <a:r>
              <a:rPr lang="de-DE" sz="1800" baseline="-25000" dirty="0"/>
              <a:t>2</a:t>
            </a:r>
            <a:r>
              <a:rPr lang="de-DE" sz="1800" dirty="0"/>
              <a:t> Dosierung 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Aufwertung der Anbindung vom Kalzium-Reaktionsbehälter an die Strippanlage.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Optimierung </a:t>
            </a:r>
            <a:r>
              <a:rPr lang="de-DE" sz="1800" dirty="0" err="1"/>
              <a:t>Dekanterbetrieb</a:t>
            </a:r>
            <a:r>
              <a:rPr lang="de-DE" sz="1800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2 extra Pumpe, u.a. zur Beschickung der Separation und des Dekanters</a:t>
            </a:r>
          </a:p>
          <a:p>
            <a:pPr marL="742950" lvl="1" indent="-285750">
              <a:buFontTx/>
              <a:buChar char="-"/>
            </a:pPr>
            <a:r>
              <a:rPr lang="de-DE" sz="1800" dirty="0"/>
              <a:t>Ventilstellungen (inkl. </a:t>
            </a:r>
            <a:r>
              <a:rPr lang="de-DE" sz="1800" dirty="0" err="1"/>
              <a:t>el</a:t>
            </a:r>
            <a:r>
              <a:rPr lang="de-DE" sz="1800" dirty="0"/>
              <a:t>. Überprüfung/Standmeldung), so dass man wahlweise vor und nach der </a:t>
            </a:r>
            <a:r>
              <a:rPr lang="de-DE" sz="1800" dirty="0" err="1"/>
              <a:t>Strippung</a:t>
            </a:r>
            <a:r>
              <a:rPr lang="de-DE" sz="1800" dirty="0"/>
              <a:t> den Dekanter betreiben kann. </a:t>
            </a:r>
            <a:endParaRPr lang="de-DE" sz="18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4307A7-4E4F-4D74-92CC-0DC89C4846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20" t="62600" r="30638" b="21248"/>
          <a:stretch/>
        </p:blipFill>
        <p:spPr>
          <a:xfrm>
            <a:off x="467544" y="5156056"/>
            <a:ext cx="4896544" cy="11453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67E9D5-8BDE-4FFB-A4C3-907AFDE17053}"/>
              </a:ext>
            </a:extLst>
          </p:cNvPr>
          <p:cNvPicPr/>
          <p:nvPr/>
        </p:nvPicPr>
        <p:blipFill>
          <a:blip r:embed="rId6" cstate="print"/>
          <a:srcRect r="20319" b="10593"/>
          <a:stretch>
            <a:fillRect/>
          </a:stretch>
        </p:blipFill>
        <p:spPr bwMode="auto">
          <a:xfrm rot="5400000">
            <a:off x="5176781" y="5322005"/>
            <a:ext cx="1145345" cy="8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IMG_3083">
            <a:extLst>
              <a:ext uri="{FF2B5EF4-FFF2-40B4-BE49-F238E27FC236}">
                <a16:creationId xmlns:a16="http://schemas.microsoft.com/office/drawing/2014/main" id="{EC2ADFCB-CDFD-4F86-A2A3-091BC217101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8075" y="5135058"/>
            <a:ext cx="1605695" cy="11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0">
            <a:extLst>
              <a:ext uri="{FF2B5EF4-FFF2-40B4-BE49-F238E27FC236}">
                <a16:creationId xmlns:a16="http://schemas.microsoft.com/office/drawing/2014/main" id="{93DEDFD2-666F-41F3-908F-60FF3BE508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70" y="888389"/>
            <a:ext cx="1273222" cy="7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98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86976" y="944999"/>
            <a:ext cx="80648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 err="1"/>
              <a:t>Process</a:t>
            </a:r>
            <a:r>
              <a:rPr lang="de-DE" sz="1800" b="1" dirty="0"/>
              <a:t> Flow </a:t>
            </a:r>
            <a:r>
              <a:rPr lang="de-DE" sz="1800" b="1" dirty="0" err="1"/>
              <a:t>Diagram</a:t>
            </a:r>
            <a:r>
              <a:rPr lang="de-DE" sz="1800" b="1" dirty="0"/>
              <a:t> Anlage:</a:t>
            </a:r>
          </a:p>
          <a:p>
            <a:r>
              <a:rPr lang="nl-NL" sz="1800" dirty="0"/>
              <a:t>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F249DA-7436-46F9-B1BD-8277D0B827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52" t="15001" r="21649" b="13600"/>
          <a:stretch/>
        </p:blipFill>
        <p:spPr>
          <a:xfrm>
            <a:off x="486976" y="1323109"/>
            <a:ext cx="6893336" cy="4882780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0D66C636-03A9-44F8-91E7-8FAB8E440A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76" y="4941168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409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1196752"/>
            <a:ext cx="806489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Projekt Grüne Kaskade 2019:</a:t>
            </a:r>
          </a:p>
          <a:p>
            <a:r>
              <a:rPr lang="nl-NL" sz="1800" dirty="0"/>
              <a:t> 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2EA57A-B5DB-46F5-ACF5-FC2120D97C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648" t="26849" r="13552" b="26033"/>
          <a:stretch/>
        </p:blipFill>
        <p:spPr>
          <a:xfrm>
            <a:off x="468092" y="1519916"/>
            <a:ext cx="7823889" cy="4356485"/>
          </a:xfrm>
          <a:prstGeom prst="rect">
            <a:avLst/>
          </a:prstGeom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5E27FAAE-09E9-4958-BBC7-F743B84672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6016907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76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0" y="-56109"/>
            <a:ext cx="9144001" cy="914401"/>
          </a:xfrm>
          <a:prstGeom prst="rect">
            <a:avLst/>
          </a:prstGeom>
          <a:solidFill>
            <a:srgbClr val="7FD13B"/>
          </a:solidFill>
        </p:spPr>
        <p:txBody>
          <a:bodyPr lIns="0" tIns="0" rIns="0" bIns="0">
            <a:normAutofit fontScale="90000"/>
          </a:bodyPr>
          <a:lstStyle>
            <a:lvl1pPr algn="ctr">
              <a:defRPr spc="-125">
                <a:solidFill>
                  <a:srgbClr val="535353"/>
                </a:solidFill>
                <a:latin typeface="Lucida Sans Demibold Roman"/>
                <a:ea typeface="Lucida Sans Demibold Roman"/>
                <a:cs typeface="Lucida Sans Demibold Roman"/>
                <a:sym typeface="Lucida Sans Demibold Roman"/>
              </a:defRPr>
            </a:lvl1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de-DE" sz="3600" i="1" dirty="0"/>
              <a:t>Projekt Fortschritte </a:t>
            </a:r>
            <a:r>
              <a:rPr lang="de-DE" sz="3600" i="1" dirty="0" err="1"/>
              <a:t>Interreg</a:t>
            </a:r>
            <a:r>
              <a:rPr lang="de-DE" sz="3600" i="1" dirty="0"/>
              <a:t> (Valorisierung)</a:t>
            </a:r>
            <a:br>
              <a:rPr lang="de-DE" sz="3600" i="1" dirty="0"/>
            </a:br>
            <a:r>
              <a:rPr lang="de-DE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12/13</a:t>
            </a:r>
            <a:r>
              <a:rPr lang="nl-NL" sz="1200" b="1" spc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September, </a:t>
            </a:r>
            <a:r>
              <a:rPr lang="nl-NL" sz="1200" b="1" spc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Werlte</a:t>
            </a:r>
            <a:br>
              <a:rPr lang="de-DE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de-DE" sz="3600" i="1" dirty="0"/>
              <a:t> </a:t>
            </a:r>
            <a:br>
              <a:rPr lang="en-GB" sz="9600" dirty="0">
                <a:latin typeface="Arial" pitchFamily="34" charset="0"/>
                <a:cs typeface="Arial" pitchFamily="34" charset="0"/>
              </a:rPr>
            </a:br>
            <a:endParaRPr lang="en-GB" sz="5000" b="1" spc="-125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233"/>
            <a:ext cx="9144000" cy="920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5537"/>
            <a:ext cx="4200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7544" y="1512601"/>
            <a:ext cx="8064896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de-DE" sz="1800" b="1" dirty="0"/>
              <a:t>Ziele der Anpassung der Anlage sind um wahlweise:</a:t>
            </a:r>
          </a:p>
          <a:p>
            <a:pPr marL="742950" lvl="1" indent="-742950">
              <a:buFontTx/>
              <a:buChar char="-"/>
            </a:pPr>
            <a:r>
              <a:rPr lang="de-DE" sz="1800" dirty="0"/>
              <a:t>Feststoffe mit hohem N Gehalt zu erzeugen (</a:t>
            </a:r>
            <a:r>
              <a:rPr lang="de-DE" sz="1800" dirty="0" err="1"/>
              <a:t>Strippung</a:t>
            </a:r>
            <a:r>
              <a:rPr lang="de-DE" sz="1800" dirty="0"/>
              <a:t> der flüssigen Phase nach dem Dekanter) </a:t>
            </a:r>
          </a:p>
          <a:p>
            <a:pPr marL="742950" lvl="1" indent="-742950">
              <a:buFontTx/>
              <a:buChar char="-"/>
            </a:pPr>
            <a:endParaRPr lang="de-DE" sz="1800" dirty="0"/>
          </a:p>
          <a:p>
            <a:pPr marL="742950" lvl="1" indent="-742950">
              <a:buFontTx/>
              <a:buChar char="-"/>
            </a:pPr>
            <a:r>
              <a:rPr lang="de-DE" sz="1800" dirty="0"/>
              <a:t>Feststoffe mit niedrigem N Gehalt zu erzeugen (</a:t>
            </a:r>
            <a:r>
              <a:rPr lang="de-DE" sz="1800" dirty="0" err="1"/>
              <a:t>Strippung</a:t>
            </a:r>
            <a:r>
              <a:rPr lang="de-DE" sz="1800" dirty="0"/>
              <a:t> des Eingangsmaterials vor Dekanter mit Kalk). </a:t>
            </a:r>
          </a:p>
          <a:p>
            <a:pPr marL="742950" lvl="1" indent="-742950">
              <a:buFontTx/>
              <a:buChar char="-"/>
            </a:pPr>
            <a:endParaRPr lang="de-DE" sz="1800" dirty="0"/>
          </a:p>
          <a:p>
            <a:pPr marL="742950" lvl="1" indent="-742950">
              <a:buFontTx/>
              <a:buChar char="-"/>
            </a:pPr>
            <a:r>
              <a:rPr lang="de-DE" sz="1800" dirty="0"/>
              <a:t>In beiden Fällen durch eine geregelte Kalk Zumischung eine möglichst P-reiche CA /P Fällung zu bekommen die man optimaler Weise auch einstellen kann. </a:t>
            </a:r>
          </a:p>
        </p:txBody>
      </p:sp>
      <p:pic>
        <p:nvPicPr>
          <p:cNvPr id="6" name="Grafik 10">
            <a:extLst>
              <a:ext uri="{FF2B5EF4-FFF2-40B4-BE49-F238E27FC236}">
                <a16:creationId xmlns:a16="http://schemas.microsoft.com/office/drawing/2014/main" id="{B1C4D576-33C4-4747-B0AF-FF5251AF4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982236"/>
            <a:ext cx="1381767" cy="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417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646464"/>
      </a:lt1>
      <a:dk2>
        <a:srgbClr val="A7A7A7"/>
      </a:dk2>
      <a:lt2>
        <a:srgbClr val="535353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7FD13B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7FD13B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646464"/>
    </a:lt1>
    <a:dk2>
      <a:srgbClr val="A7A7A7"/>
    </a:dk2>
    <a:lt2>
      <a:srgbClr val="535353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4611</TotalTime>
  <Words>914</Words>
  <Application>Microsoft Office PowerPoint</Application>
  <PresentationFormat>Diavoorstelling (4:3)</PresentationFormat>
  <Paragraphs>197</Paragraphs>
  <Slides>22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2" baseType="lpstr">
      <vt:lpstr>Calibri</vt:lpstr>
      <vt:lpstr>Wingdings</vt:lpstr>
      <vt:lpstr>Corbel</vt:lpstr>
      <vt:lpstr>Myriad Pro</vt:lpstr>
      <vt:lpstr>Consolas</vt:lpstr>
      <vt:lpstr>Helvetica</vt:lpstr>
      <vt:lpstr>Lucida Sans Demibold Roman</vt:lpstr>
      <vt:lpstr>Arial</vt:lpstr>
      <vt:lpstr>News Gothic</vt:lpstr>
      <vt:lpstr>Default</vt:lpstr>
      <vt:lpstr>    </vt:lpstr>
      <vt:lpstr>Projekt Fortschritte Interreg (Valorisierung) 12/13 September, Werlte   </vt:lpstr>
      <vt:lpstr>Projekt Fortschritte Interreg (Valorisierung) 12/13 September, Werlte   </vt:lpstr>
      <vt:lpstr>Projekt Fortschritte Interreg (Valorisieung) 12/13 September, Werlte  </vt:lpstr>
      <vt:lpstr>Projekt Fortschritte Intereg (Valorisieung) 12/13 September, Werlte   </vt:lpstr>
      <vt:lpstr>Projekt Fortschritte Interreg (Valorisierung) 12/13 September, Werlte   </vt:lpstr>
      <vt:lpstr>Projekt Fortschritte Interreg (Valorisierung) 12/13 September, Werlte   </vt:lpstr>
      <vt:lpstr>Projekt Fortschritte Interreg (Valorisierung) 12/13 September, Werlte   </vt:lpstr>
      <vt:lpstr>Projekt Fortschritte Interreg (Valorisierung) 12/13 September, Werlte   </vt:lpstr>
      <vt:lpstr>Projekt Fortschritte Interreg (Valorisierung) 12/13 September, Werlte   </vt:lpstr>
      <vt:lpstr>Projekt Fortschritte Interreg (Valorisierung) 12/13 September, Werlte   </vt:lpstr>
      <vt:lpstr>PowerPoint-presentatie</vt:lpstr>
      <vt:lpstr>PowerPoint-presentatie</vt:lpstr>
      <vt:lpstr>PowerPoint-presentatie</vt:lpstr>
      <vt:lpstr>Neue Ideen Interreg (Grüne Kaskade) 12/13 September, Werlte   </vt:lpstr>
      <vt:lpstr>Neue Ideen Interreg (Grüne Kaskade) 12/13 September, Werlte   </vt:lpstr>
      <vt:lpstr>Projekt Fortschritte Intereg (Valorisierung) 12 September, Werlte   </vt:lpstr>
      <vt:lpstr>Projekt Fortschritte Intereg (Valorisierung) 12 September, Werlte   </vt:lpstr>
      <vt:lpstr>PowerPoint-presentatie</vt:lpstr>
      <vt:lpstr>PowerPoint-presentatie</vt:lpstr>
      <vt:lpstr>Projekt Fortschritte Interreg (Valorisieung) 12/13 September, Werlte  </vt:lpstr>
      <vt:lpstr>Projekt Fortschritte Intereg (Valorisieung) 12/13 September, Werlte   </vt:lpstr>
    </vt:vector>
  </TitlesOfParts>
  <Manager>Ruud Verkerke</Manager>
  <Company>WUR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Byosis Group    ByoFlex System</dc:title>
  <dc:subject>versie 1.0</dc:subject>
  <dc:creator>Valued Acer Customer</dc:creator>
  <cp:keywords>ZeaSolutions</cp:keywords>
  <dc:description>Nieuwe oplossingen vooor vergisters</dc:description>
  <cp:lastModifiedBy>Gertjan Buffinga</cp:lastModifiedBy>
  <cp:revision>702</cp:revision>
  <cp:lastPrinted>2019-06-06T07:42:58Z</cp:lastPrinted>
  <dcterms:created xsi:type="dcterms:W3CDTF">2013-02-25T10:03:12Z</dcterms:created>
  <dcterms:modified xsi:type="dcterms:W3CDTF">2019-09-12T07:53:59Z</dcterms:modified>
  <cp:category>Huisstijl</cp:category>
</cp:coreProperties>
</file>