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</p:sldMasterIdLst>
  <p:notesMasterIdLst>
    <p:notesMasterId r:id="rId29"/>
  </p:notesMasterIdLst>
  <p:sldIdLst>
    <p:sldId id="295" r:id="rId3"/>
    <p:sldId id="575" r:id="rId4"/>
    <p:sldId id="579" r:id="rId5"/>
    <p:sldId id="486" r:id="rId6"/>
    <p:sldId id="488" r:id="rId7"/>
    <p:sldId id="506" r:id="rId8"/>
    <p:sldId id="507" r:id="rId9"/>
    <p:sldId id="504" r:id="rId10"/>
    <p:sldId id="580" r:id="rId11"/>
    <p:sldId id="518" r:id="rId12"/>
    <p:sldId id="512" r:id="rId13"/>
    <p:sldId id="513" r:id="rId14"/>
    <p:sldId id="514" r:id="rId15"/>
    <p:sldId id="530" r:id="rId16"/>
    <p:sldId id="583" r:id="rId17"/>
    <p:sldId id="584" r:id="rId18"/>
    <p:sldId id="577" r:id="rId19"/>
    <p:sldId id="569" r:id="rId20"/>
    <p:sldId id="585" r:id="rId21"/>
    <p:sldId id="573" r:id="rId22"/>
    <p:sldId id="296" r:id="rId23"/>
    <p:sldId id="515" r:id="rId24"/>
    <p:sldId id="516" r:id="rId25"/>
    <p:sldId id="517" r:id="rId26"/>
    <p:sldId id="568" r:id="rId27"/>
    <p:sldId id="570" r:id="rId28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8A00"/>
    <a:srgbClr val="98C42F"/>
    <a:srgbClr val="9BFF37"/>
    <a:srgbClr val="54609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9000" autoAdjust="0"/>
  </p:normalViewPr>
  <p:slideViewPr>
    <p:cSldViewPr>
      <p:cViewPr varScale="1">
        <p:scale>
          <a:sx n="111" d="100"/>
          <a:sy n="111" d="100"/>
        </p:scale>
        <p:origin x="100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DD54B-5709-4E54-9E34-1A070546D3AE}" type="datetimeFigureOut">
              <a:rPr lang="nl-NL" smtClean="0"/>
              <a:pPr/>
              <a:t>12-9-2019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A78E0-6B80-4354-8CB2-6EBC1A48B82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525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>
              <a:ea typeface="Geneva" pitchFamily="86" charset="-128"/>
            </a:endParaRPr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F7DB40-97D5-4497-B809-544240725CF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Geneva" pitchFamily="86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Geneva" pitchFamily="86" charset="-128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Groen"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03648" y="3225800"/>
            <a:ext cx="6048672" cy="1035868"/>
          </a:xfrm>
        </p:spPr>
        <p:txBody>
          <a:bodyPr>
            <a:normAutofit/>
          </a:bodyPr>
          <a:lstStyle>
            <a:lvl1pPr algn="l"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Architects of </a:t>
            </a:r>
            <a:br>
              <a:rPr lang="nl-NL" dirty="0"/>
            </a:br>
            <a:r>
              <a:rPr lang="nl-NL" dirty="0"/>
              <a:t>the </a:t>
            </a:r>
            <a:r>
              <a:rPr lang="nl-NL" dirty="0" err="1"/>
              <a:t>sustainable</a:t>
            </a:r>
            <a:r>
              <a:rPr lang="nl-NL" dirty="0"/>
              <a:t> chain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403648" y="4365104"/>
            <a:ext cx="6048672" cy="1273696"/>
          </a:xfrm>
        </p:spPr>
        <p:txBody>
          <a:bodyPr>
            <a:normAutofit/>
          </a:bodyPr>
          <a:lstStyle>
            <a:lvl1pPr marL="0" indent="0" algn="l">
              <a:buNone/>
              <a:defRPr sz="2400" b="0" baseline="0">
                <a:solidFill>
                  <a:srgbClr val="54609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Vul hier de ondertitel in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6B0E-AA41-4227-A375-BC6EEECDDD0D}" type="datetime1">
              <a:rPr lang="nl-NL" smtClean="0"/>
              <a:pPr/>
              <a:t>12-9-2019</a:t>
            </a:fld>
            <a:endParaRPr lang="nl-NL"/>
          </a:p>
        </p:txBody>
      </p:sp>
      <p:pic>
        <p:nvPicPr>
          <p:cNvPr id="7" name="Picture 9" descr="cirkel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6025"/>
            <a:ext cx="20574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cirkel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19200"/>
            <a:ext cx="20574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irkel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20574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012160" y="6525344"/>
            <a:ext cx="3024336" cy="288032"/>
          </a:xfrm>
        </p:spPr>
        <p:txBody>
          <a:bodyPr/>
          <a:lstStyle>
            <a:lvl1pPr marL="0" indent="0" algn="r">
              <a:buNone/>
              <a:defRPr sz="1200" cap="all" baseline="0">
                <a:solidFill>
                  <a:srgbClr val="546092"/>
                </a:solidFill>
              </a:defRPr>
            </a:lvl1pPr>
          </a:lstStyle>
          <a:p>
            <a:pPr lvl="0"/>
            <a:r>
              <a:rPr lang="nl-NL" dirty="0"/>
              <a:t>Naam presentator datum</a:t>
            </a:r>
          </a:p>
        </p:txBody>
      </p:sp>
    </p:spTree>
    <p:extLst>
      <p:ext uri="{BB962C8B-B14F-4D97-AF65-F5344CB8AC3E}">
        <p14:creationId xmlns:p14="http://schemas.microsoft.com/office/powerpoint/2010/main" val="2831082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DB87-8908-4062-B99E-D0A886B94FF5}" type="datetime1">
              <a:rPr lang="nl-NL" smtClean="0"/>
              <a:pPr/>
              <a:t>12-9-2019</a:t>
            </a:fld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4487-26AB-48F3-BDA2-EEDC91FC34B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004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3008313" cy="864096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2348880"/>
            <a:ext cx="3008313" cy="37772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3EA8-CD4E-44F1-A081-8BB5ABAC1828}" type="datetime1">
              <a:rPr lang="nl-NL" smtClean="0"/>
              <a:pPr/>
              <a:t>12-9-2019</a:t>
            </a:fld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4487-26AB-48F3-BDA2-EEDC91FC34B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0665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87A2-05D7-4108-8B8C-21B8E798518C}" type="datetime1">
              <a:rPr lang="nl-NL" smtClean="0"/>
              <a:pPr/>
              <a:t>12-9-2019</a:t>
            </a:fld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4487-26AB-48F3-BDA2-EEDC91FC34B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8463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ote tekst - meer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jdelijke aanduiding voor afbeelding 37"/>
          <p:cNvSpPr>
            <a:spLocks noGrp="1"/>
          </p:cNvSpPr>
          <p:nvPr>
            <p:ph type="pic" sz="quarter" idx="11" hasCustomPrompt="1"/>
          </p:nvPr>
        </p:nvSpPr>
        <p:spPr>
          <a:xfrm>
            <a:off x="402924" y="181920"/>
            <a:ext cx="753501" cy="853907"/>
          </a:xfrm>
          <a:prstGeom prst="rect">
            <a:avLst/>
          </a:prstGeom>
        </p:spPr>
        <p:txBody>
          <a:bodyPr lIns="63843" tIns="31905" rIns="63843" bIns="31905"/>
          <a:lstStyle>
            <a:lvl1pPr>
              <a:buFontTx/>
              <a:buNone/>
              <a:defRPr sz="700" baseline="0">
                <a:latin typeface="SEED Regular" pitchFamily="34" charset="0"/>
              </a:defRPr>
            </a:lvl1pPr>
          </a:lstStyle>
          <a:p>
            <a:r>
              <a:rPr lang="nl-NL" sz="600" baseline="0" dirty="0">
                <a:latin typeface="SEED Regular" pitchFamily="34" charset="0"/>
              </a:rPr>
              <a:t>logo</a:t>
            </a:r>
            <a:endParaRPr lang="nl-NL" dirty="0"/>
          </a:p>
        </p:txBody>
      </p:sp>
      <p:pic>
        <p:nvPicPr>
          <p:cNvPr id="29" name="Afbeelding 28" descr="dottedlineVertica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61126" y="3345"/>
            <a:ext cx="26789" cy="6858000"/>
          </a:xfrm>
          <a:prstGeom prst="rect">
            <a:avLst/>
          </a:prstGeom>
        </p:spPr>
      </p:pic>
      <p:sp>
        <p:nvSpPr>
          <p:cNvPr id="7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3266163" y="3027299"/>
            <a:ext cx="2657813" cy="2657813"/>
          </a:xfrm>
          <a:prstGeom prst="rect">
            <a:avLst/>
          </a:prstGeom>
        </p:spPr>
        <p:txBody>
          <a:bodyPr lIns="63843" tIns="31905" rIns="63843" bIns="31905"/>
          <a:lstStyle>
            <a:lvl1pPr marL="0" indent="0">
              <a:spcBef>
                <a:spcPts val="1687"/>
              </a:spcBef>
              <a:buFontTx/>
              <a:buNone/>
              <a:defRPr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8" name="Titel 10"/>
          <p:cNvSpPr>
            <a:spLocks noGrp="1"/>
          </p:cNvSpPr>
          <p:nvPr>
            <p:ph type="title" hasCustomPrompt="1"/>
          </p:nvPr>
        </p:nvSpPr>
        <p:spPr>
          <a:xfrm>
            <a:off x="1256831" y="1020613"/>
            <a:ext cx="1121590" cy="492443"/>
          </a:xfrm>
          <a:prstGeom prst="rect">
            <a:avLst/>
          </a:prstGeom>
        </p:spPr>
        <p:txBody>
          <a:bodyPr wrap="none" lIns="50293" tIns="0" rIns="0" bIns="0">
            <a:spAutoFit/>
          </a:bodyPr>
          <a:lstStyle>
            <a:lvl1pPr algn="l">
              <a:defRPr sz="3200" spc="-70" baseline="0">
                <a:solidFill>
                  <a:schemeClr val="tx1">
                    <a:lumMod val="75000"/>
                    <a:lumOff val="25000"/>
                  </a:schemeClr>
                </a:solidFill>
                <a:latin typeface="SEED Bold" pitchFamily="34" charset="0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9" name="Tijdelijke aanduiding voor tekst 35"/>
          <p:cNvSpPr>
            <a:spLocks noGrp="1"/>
          </p:cNvSpPr>
          <p:nvPr>
            <p:ph type="body" sz="quarter" idx="10"/>
          </p:nvPr>
        </p:nvSpPr>
        <p:spPr>
          <a:xfrm>
            <a:off x="1256830" y="1470175"/>
            <a:ext cx="5424785" cy="954361"/>
          </a:xfrm>
          <a:prstGeom prst="rect">
            <a:avLst/>
          </a:prstGeom>
        </p:spPr>
        <p:txBody>
          <a:bodyPr lIns="0" tIns="0" rIns="0" bIns="0"/>
          <a:lstStyle>
            <a:lvl1pPr marL="50293" indent="0">
              <a:spcBef>
                <a:spcPts val="0"/>
              </a:spcBef>
              <a:buFontTx/>
              <a:buNone/>
              <a:defRPr sz="1100" baseline="0">
                <a:latin typeface="SEED Regular" pitchFamily="34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Tijdelijke aanduiding voor afbeelding 10"/>
          <p:cNvSpPr>
            <a:spLocks noGrp="1"/>
          </p:cNvSpPr>
          <p:nvPr>
            <p:ph type="pic" sz="quarter" idx="13" hasCustomPrompt="1"/>
          </p:nvPr>
        </p:nvSpPr>
        <p:spPr>
          <a:xfrm>
            <a:off x="1357452" y="3027165"/>
            <a:ext cx="1707803" cy="1708594"/>
          </a:xfrm>
          <a:prstGeom prst="rect">
            <a:avLst/>
          </a:prstGeom>
        </p:spPr>
        <p:txBody>
          <a:bodyPr lIns="63843" tIns="31905" rIns="63843" bIns="31905"/>
          <a:lstStyle>
            <a:lvl1pPr marL="0" indent="0">
              <a:spcBef>
                <a:spcPts val="1687"/>
              </a:spcBef>
              <a:buFontTx/>
              <a:buNone/>
              <a:defRPr lang="nl-NL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</a:lstStyle>
          <a:p>
            <a:r>
              <a:rPr lang="nl-NL" dirty="0"/>
              <a:t>afbeelding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ge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629650" y="6524625"/>
            <a:ext cx="7921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513" tIns="36513" rIns="36513" bIns="36513" anchor="ctr"/>
          <a:lstStyle/>
          <a:p>
            <a:pPr eaLnBrk="0" hangingPunct="0">
              <a:defRPr/>
            </a:pPr>
            <a:endParaRPr lang="de-DE" sz="180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20700" y="6508750"/>
            <a:ext cx="1958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513" tIns="36513" rIns="36513" bIns="36513" anchor="ctr"/>
          <a:lstStyle/>
          <a:p>
            <a:pPr eaLnBrk="0" hangingPunct="0">
              <a:defRPr/>
            </a:pPr>
            <a:fld id="{2560FA52-29C3-409C-851C-4D8F59D4019C}" type="datetime2">
              <a:rPr lang="de-DE" sz="1000">
                <a:solidFill>
                  <a:schemeClr val="accent1"/>
                </a:solidFill>
              </a:rPr>
              <a:pPr eaLnBrk="0" hangingPunct="0">
                <a:defRPr/>
              </a:pPr>
              <a:t>Donnerstag, 12. September 2019</a:t>
            </a:fld>
            <a:endParaRPr lang="de-DE" sz="1000">
              <a:solidFill>
                <a:schemeClr val="accent1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8161338" y="6510338"/>
            <a:ext cx="4619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513" tIns="36513" rIns="36513" bIns="36513" anchor="ctr"/>
          <a:lstStyle/>
          <a:p>
            <a:pPr algn="ctr" eaLnBrk="0" hangingPunct="0">
              <a:defRPr/>
            </a:pPr>
            <a:fld id="{CBA0F5B3-8C19-4560-BEC7-6166619FC2C1}" type="slidenum">
              <a:rPr lang="de-DE" sz="1000">
                <a:solidFill>
                  <a:schemeClr val="accent1"/>
                </a:solidFill>
              </a:rPr>
              <a:pPr algn="ctr" eaLnBrk="0" hangingPunct="0">
                <a:defRPr/>
              </a:pPr>
              <a:t>‹Nr.›</a:t>
            </a:fld>
            <a:endParaRPr lang="de-DE" sz="1000">
              <a:solidFill>
                <a:schemeClr val="accent1"/>
              </a:solidFill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5500" y="169863"/>
            <a:ext cx="17811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6019800"/>
            <a:ext cx="9144000" cy="417513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de-DE" sz="1100" b="1" dirty="0" err="1">
                <a:solidFill>
                  <a:srgbClr val="1A70B8"/>
                </a:solidFill>
              </a:rPr>
              <a:t>bbv</a:t>
            </a:r>
            <a:r>
              <a:rPr lang="de-DE" sz="1100" b="1" dirty="0">
                <a:solidFill>
                  <a:srgbClr val="1A70B8"/>
                </a:solidFill>
              </a:rPr>
              <a:t>-LS GmbH           </a:t>
            </a:r>
            <a:r>
              <a:rPr lang="de-DE" sz="1100" b="1" dirty="0" err="1">
                <a:solidFill>
                  <a:srgbClr val="1A70B8"/>
                </a:solidFill>
              </a:rPr>
              <a:t>TerraVis</a:t>
            </a:r>
            <a:r>
              <a:rPr lang="de-DE" sz="1100" b="1" dirty="0">
                <a:solidFill>
                  <a:srgbClr val="1A70B8"/>
                </a:solidFill>
              </a:rPr>
              <a:t> GmbH                 RWG Emsland-Süd eG	           VR Agrarberatung AG             WLV Service GmbH</a:t>
            </a:r>
          </a:p>
        </p:txBody>
      </p:sp>
      <p:sp>
        <p:nvSpPr>
          <p:cNvPr id="9" name="Line 15"/>
          <p:cNvSpPr>
            <a:spLocks noChangeShapeType="1"/>
          </p:cNvSpPr>
          <p:nvPr userDrawn="1"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" name="Line 16"/>
          <p:cNvSpPr>
            <a:spLocks noChangeShapeType="1"/>
          </p:cNvSpPr>
          <p:nvPr userDrawn="1"/>
        </p:nvSpPr>
        <p:spPr bwMode="auto">
          <a:xfrm>
            <a:off x="0" y="6437313"/>
            <a:ext cx="9144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20700" y="592668"/>
            <a:ext cx="7378700" cy="2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bIns="0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26" name="Inhaltsplatzhalter 25"/>
          <p:cNvSpPr>
            <a:spLocks noGrp="1"/>
          </p:cNvSpPr>
          <p:nvPr>
            <p:ph sz="quarter" idx="10"/>
          </p:nvPr>
        </p:nvSpPr>
        <p:spPr>
          <a:xfrm>
            <a:off x="520700" y="1270000"/>
            <a:ext cx="8102600" cy="4148138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47747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2465388"/>
            <a:ext cx="5938837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79388" y="88900"/>
            <a:ext cx="8785225" cy="1470025"/>
          </a:xfrm>
        </p:spPr>
        <p:txBody>
          <a:bodyPr wrap="square" anchor="ctr"/>
          <a:lstStyle>
            <a:lvl1pPr algn="ctr">
              <a:defRPr sz="220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248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9388" y="1639888"/>
            <a:ext cx="8785225" cy="1752600"/>
          </a:xfrm>
        </p:spPr>
        <p:txBody>
          <a:bodyPr/>
          <a:lstStyle>
            <a:lvl1pPr marL="0" indent="0" algn="ctr">
              <a:buFontTx/>
              <a:buNone/>
              <a:defRPr sz="1800" b="1" smtClean="0">
                <a:latin typeface="Arial" pitchFamily="34" charset="0"/>
                <a:ea typeface="ＭＳ Ｐゴシック" pitchFamily="34" charset="-128"/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38528159"/>
      </p:ext>
    </p:extLst>
  </p:cSld>
  <p:clrMapOvr>
    <a:masterClrMapping/>
  </p:clrMapOvr>
  <p:transition/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629650" y="6524625"/>
            <a:ext cx="7921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513" tIns="36513" rIns="36513" bIns="36513" anchor="ctr"/>
          <a:lstStyle/>
          <a:p>
            <a:pPr eaLnBrk="0" hangingPunct="0">
              <a:defRPr/>
            </a:pPr>
            <a:endParaRPr lang="de-DE" sz="180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20700" y="6508750"/>
            <a:ext cx="1958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513" tIns="36513" rIns="36513" bIns="36513" anchor="ctr"/>
          <a:lstStyle/>
          <a:p>
            <a:pPr eaLnBrk="0" hangingPunct="0">
              <a:defRPr/>
            </a:pPr>
            <a:fld id="{2560FA52-29C3-409C-851C-4D8F59D4019C}" type="datetime2">
              <a:rPr lang="de-DE" sz="1000">
                <a:solidFill>
                  <a:schemeClr val="accent1"/>
                </a:solidFill>
              </a:rPr>
              <a:pPr eaLnBrk="0" hangingPunct="0">
                <a:defRPr/>
              </a:pPr>
              <a:t>Donnerstag, 12. September 2019</a:t>
            </a:fld>
            <a:endParaRPr lang="de-DE" sz="1000">
              <a:solidFill>
                <a:schemeClr val="accent1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8161338" y="6510338"/>
            <a:ext cx="4619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513" tIns="36513" rIns="36513" bIns="36513" anchor="ctr"/>
          <a:lstStyle/>
          <a:p>
            <a:pPr algn="ctr" eaLnBrk="0" hangingPunct="0">
              <a:defRPr/>
            </a:pPr>
            <a:fld id="{CBA0F5B3-8C19-4560-BEC7-6166619FC2C1}" type="slidenum">
              <a:rPr lang="de-DE" sz="1000">
                <a:solidFill>
                  <a:schemeClr val="accent1"/>
                </a:solidFill>
              </a:rPr>
              <a:pPr algn="ctr" eaLnBrk="0" hangingPunct="0">
                <a:defRPr/>
              </a:pPr>
              <a:t>‹Nr.›</a:t>
            </a:fld>
            <a:endParaRPr lang="de-DE" sz="1000">
              <a:solidFill>
                <a:schemeClr val="accent1"/>
              </a:solidFill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5500" y="169863"/>
            <a:ext cx="17811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6019800"/>
            <a:ext cx="9144000" cy="417513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de-DE" sz="1100" b="1" dirty="0" err="1">
                <a:solidFill>
                  <a:srgbClr val="1A70B8"/>
                </a:solidFill>
              </a:rPr>
              <a:t>bbv</a:t>
            </a:r>
            <a:r>
              <a:rPr lang="de-DE" sz="1100" b="1" dirty="0">
                <a:solidFill>
                  <a:srgbClr val="1A70B8"/>
                </a:solidFill>
              </a:rPr>
              <a:t>-LS GmbH           </a:t>
            </a:r>
            <a:r>
              <a:rPr lang="de-DE" sz="1100" b="1" dirty="0" err="1">
                <a:solidFill>
                  <a:srgbClr val="1A70B8"/>
                </a:solidFill>
              </a:rPr>
              <a:t>TerraVis</a:t>
            </a:r>
            <a:r>
              <a:rPr lang="de-DE" sz="1100" b="1" dirty="0">
                <a:solidFill>
                  <a:srgbClr val="1A70B8"/>
                </a:solidFill>
              </a:rPr>
              <a:t> GmbH                 RWG Emsland-Süd eG	           VR Agrarberatung AG             WLV Service GmbH</a:t>
            </a:r>
          </a:p>
        </p:txBody>
      </p:sp>
      <p:sp>
        <p:nvSpPr>
          <p:cNvPr id="9" name="Line 15"/>
          <p:cNvSpPr>
            <a:spLocks noChangeShapeType="1"/>
          </p:cNvSpPr>
          <p:nvPr userDrawn="1"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" name="Line 16"/>
          <p:cNvSpPr>
            <a:spLocks noChangeShapeType="1"/>
          </p:cNvSpPr>
          <p:nvPr userDrawn="1"/>
        </p:nvSpPr>
        <p:spPr bwMode="auto">
          <a:xfrm>
            <a:off x="0" y="6437313"/>
            <a:ext cx="9144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20700" y="592668"/>
            <a:ext cx="7378700" cy="24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bIns="0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26" name="Inhaltsplatzhalter 25"/>
          <p:cNvSpPr>
            <a:spLocks noGrp="1"/>
          </p:cNvSpPr>
          <p:nvPr>
            <p:ph sz="quarter" idx="10"/>
          </p:nvPr>
        </p:nvSpPr>
        <p:spPr>
          <a:xfrm>
            <a:off x="520700" y="1270000"/>
            <a:ext cx="8102600" cy="4148138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1568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dia Groen"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2708920"/>
            <a:ext cx="7776864" cy="3417243"/>
          </a:xfrm>
        </p:spPr>
        <p:txBody>
          <a:bodyPr/>
          <a:lstStyle>
            <a:lvl1pPr>
              <a:defRPr>
                <a:solidFill>
                  <a:srgbClr val="546092"/>
                </a:solidFill>
              </a:defRPr>
            </a:lvl1pPr>
            <a:lvl2pPr>
              <a:defRPr>
                <a:solidFill>
                  <a:srgbClr val="546092"/>
                </a:solidFill>
              </a:defRPr>
            </a:lvl2pPr>
            <a:lvl3pPr>
              <a:defRPr>
                <a:solidFill>
                  <a:srgbClr val="546092"/>
                </a:solidFill>
              </a:defRPr>
            </a:lvl3pPr>
            <a:lvl4pPr>
              <a:defRPr>
                <a:solidFill>
                  <a:srgbClr val="546092"/>
                </a:solidFill>
              </a:defRPr>
            </a:lvl4pPr>
            <a:lvl5pPr>
              <a:defRPr>
                <a:solidFill>
                  <a:srgbClr val="546092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E638-3530-4726-856D-73A2E4785B56}" type="datetime1">
              <a:rPr lang="nl-NL" smtClean="0"/>
              <a:pPr/>
              <a:t>12-9-2019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4487-26AB-48F3-BDA2-EEDC91FC34B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267744" y="548680"/>
            <a:ext cx="6876256" cy="854968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54609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8345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dia Paars"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7425-23D7-45BC-B803-79F94E612CA3}" type="datetime1">
              <a:rPr lang="nl-NL" smtClean="0"/>
              <a:pPr/>
              <a:t>12-9-2019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4487-26AB-48F3-BDA2-EEDC91FC34B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27584" y="1556792"/>
            <a:ext cx="7797552" cy="854968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54609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2708920"/>
            <a:ext cx="7776864" cy="34172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098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Groen zonder stippen"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03648" y="3225800"/>
            <a:ext cx="6048672" cy="1035868"/>
          </a:xfrm>
        </p:spPr>
        <p:txBody>
          <a:bodyPr>
            <a:normAutofit/>
          </a:bodyPr>
          <a:lstStyle>
            <a:lvl1pPr algn="l"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Architects of </a:t>
            </a:r>
            <a:br>
              <a:rPr lang="nl-NL" dirty="0"/>
            </a:br>
            <a:r>
              <a:rPr lang="nl-NL" dirty="0"/>
              <a:t>the </a:t>
            </a:r>
            <a:r>
              <a:rPr lang="nl-NL" dirty="0" err="1"/>
              <a:t>sustainable</a:t>
            </a:r>
            <a:r>
              <a:rPr lang="nl-NL" dirty="0"/>
              <a:t> chain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403648" y="4365104"/>
            <a:ext cx="6048672" cy="1273696"/>
          </a:xfrm>
        </p:spPr>
        <p:txBody>
          <a:bodyPr>
            <a:normAutofit/>
          </a:bodyPr>
          <a:lstStyle>
            <a:lvl1pPr marL="0" indent="0" algn="l">
              <a:buNone/>
              <a:defRPr sz="2400" b="0" baseline="0">
                <a:solidFill>
                  <a:srgbClr val="54609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Vul hier de ondertitel in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6B0E-AA41-4227-A375-BC6EEECDDD0D}" type="datetime1">
              <a:rPr lang="nl-NL" smtClean="0"/>
              <a:pPr/>
              <a:t>12-9-2019</a:t>
            </a:fld>
            <a:endParaRPr lang="nl-NL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012160" y="6525344"/>
            <a:ext cx="3024336" cy="288032"/>
          </a:xfrm>
        </p:spPr>
        <p:txBody>
          <a:bodyPr/>
          <a:lstStyle>
            <a:lvl1pPr marL="0" indent="0" algn="r">
              <a:buNone/>
              <a:defRPr sz="1200" cap="all" baseline="0">
                <a:solidFill>
                  <a:srgbClr val="546092"/>
                </a:solidFill>
              </a:defRPr>
            </a:lvl1pPr>
          </a:lstStyle>
          <a:p>
            <a:pPr lvl="0"/>
            <a:r>
              <a:rPr lang="nl-NL" dirty="0"/>
              <a:t>Naam presentator datum</a:t>
            </a:r>
          </a:p>
        </p:txBody>
      </p:sp>
    </p:spTree>
    <p:extLst>
      <p:ext uri="{BB962C8B-B14F-4D97-AF65-F5344CB8AC3E}">
        <p14:creationId xmlns:p14="http://schemas.microsoft.com/office/powerpoint/2010/main" val="274545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Paars"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03648" y="3225800"/>
            <a:ext cx="6048672" cy="1035868"/>
          </a:xfrm>
        </p:spPr>
        <p:txBody>
          <a:bodyPr>
            <a:normAutofit/>
          </a:bodyPr>
          <a:lstStyle>
            <a:lvl1pPr algn="l"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Architects of </a:t>
            </a:r>
            <a:br>
              <a:rPr lang="nl-NL" dirty="0"/>
            </a:br>
            <a:r>
              <a:rPr lang="nl-NL" dirty="0"/>
              <a:t>the </a:t>
            </a:r>
            <a:r>
              <a:rPr lang="nl-NL" dirty="0" err="1"/>
              <a:t>sustainable</a:t>
            </a:r>
            <a:r>
              <a:rPr lang="nl-NL" dirty="0"/>
              <a:t> chain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403648" y="4365104"/>
            <a:ext cx="6048672" cy="1273696"/>
          </a:xfrm>
        </p:spPr>
        <p:txBody>
          <a:bodyPr>
            <a:normAutofit/>
          </a:bodyPr>
          <a:lstStyle>
            <a:lvl1pPr marL="0" indent="0" algn="l">
              <a:buNone/>
              <a:defRPr sz="2400" b="0" baseline="0">
                <a:solidFill>
                  <a:srgbClr val="98C42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Vul hier de ondertitel in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19EF-AEEB-40E8-8094-AB900E70C78F}" type="datetime1">
              <a:rPr lang="nl-NL" smtClean="0"/>
              <a:pPr/>
              <a:t>12-9-2019</a:t>
            </a:fld>
            <a:endParaRPr lang="nl-NL"/>
          </a:p>
        </p:txBody>
      </p:sp>
      <p:pic>
        <p:nvPicPr>
          <p:cNvPr id="7" name="Picture 9" descr="cirkel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6025"/>
            <a:ext cx="20574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cirkel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19200"/>
            <a:ext cx="20574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irkel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20574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012160" y="6525344"/>
            <a:ext cx="3024336" cy="288032"/>
          </a:xfrm>
        </p:spPr>
        <p:txBody>
          <a:bodyPr/>
          <a:lstStyle>
            <a:lvl1pPr marL="0" indent="0" algn="r">
              <a:buNone/>
              <a:defRPr sz="1200" cap="all" baseline="0">
                <a:solidFill>
                  <a:srgbClr val="98C42F"/>
                </a:solidFill>
              </a:defRPr>
            </a:lvl1pPr>
          </a:lstStyle>
          <a:p>
            <a:pPr lvl="0"/>
            <a:r>
              <a:rPr lang="nl-NL" dirty="0"/>
              <a:t>Naam presentator datum</a:t>
            </a:r>
          </a:p>
        </p:txBody>
      </p:sp>
    </p:spTree>
    <p:extLst>
      <p:ext uri="{BB962C8B-B14F-4D97-AF65-F5344CB8AC3E}">
        <p14:creationId xmlns:p14="http://schemas.microsoft.com/office/powerpoint/2010/main" val="209886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Paars zonder stippen"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03648" y="3225800"/>
            <a:ext cx="6048672" cy="1035868"/>
          </a:xfrm>
        </p:spPr>
        <p:txBody>
          <a:bodyPr>
            <a:normAutofit/>
          </a:bodyPr>
          <a:lstStyle>
            <a:lvl1pPr algn="l"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Architects of </a:t>
            </a:r>
            <a:br>
              <a:rPr lang="nl-NL" dirty="0"/>
            </a:br>
            <a:r>
              <a:rPr lang="nl-NL" dirty="0"/>
              <a:t>the </a:t>
            </a:r>
            <a:r>
              <a:rPr lang="nl-NL" dirty="0" err="1"/>
              <a:t>sustainable</a:t>
            </a:r>
            <a:r>
              <a:rPr lang="nl-NL" dirty="0"/>
              <a:t> chain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403648" y="4365104"/>
            <a:ext cx="6048672" cy="1273696"/>
          </a:xfrm>
        </p:spPr>
        <p:txBody>
          <a:bodyPr>
            <a:normAutofit/>
          </a:bodyPr>
          <a:lstStyle>
            <a:lvl1pPr marL="0" indent="0" algn="l">
              <a:buNone/>
              <a:defRPr sz="2400" b="0" baseline="0">
                <a:solidFill>
                  <a:srgbClr val="98C42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Vul hier de ondertitel in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19EF-AEEB-40E8-8094-AB900E70C78F}" type="datetime1">
              <a:rPr lang="nl-NL" smtClean="0"/>
              <a:pPr/>
              <a:t>12-9-2019</a:t>
            </a:fld>
            <a:endParaRPr lang="nl-NL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012160" y="6525344"/>
            <a:ext cx="3024336" cy="288032"/>
          </a:xfrm>
        </p:spPr>
        <p:txBody>
          <a:bodyPr/>
          <a:lstStyle>
            <a:lvl1pPr marL="0" indent="0" algn="r">
              <a:buNone/>
              <a:defRPr sz="1200" cap="all" baseline="0">
                <a:solidFill>
                  <a:srgbClr val="98C42F"/>
                </a:solidFill>
              </a:defRPr>
            </a:lvl1pPr>
          </a:lstStyle>
          <a:p>
            <a:pPr lvl="0"/>
            <a:r>
              <a:rPr lang="nl-NL" dirty="0"/>
              <a:t>Naam presentator datum</a:t>
            </a:r>
          </a:p>
        </p:txBody>
      </p:sp>
    </p:spTree>
    <p:extLst>
      <p:ext uri="{BB962C8B-B14F-4D97-AF65-F5344CB8AC3E}">
        <p14:creationId xmlns:p14="http://schemas.microsoft.com/office/powerpoint/2010/main" val="18677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1776" y="2636912"/>
            <a:ext cx="3884240" cy="3489251"/>
          </a:xfrm>
        </p:spPr>
        <p:txBody>
          <a:bodyPr/>
          <a:lstStyle>
            <a:lvl1pPr>
              <a:defRPr sz="2800">
                <a:solidFill>
                  <a:srgbClr val="546092"/>
                </a:solidFill>
              </a:defRPr>
            </a:lvl1pPr>
            <a:lvl2pPr>
              <a:defRPr sz="2400">
                <a:solidFill>
                  <a:srgbClr val="546092"/>
                </a:solidFill>
              </a:defRPr>
            </a:lvl2pPr>
            <a:lvl3pPr>
              <a:defRPr sz="2000">
                <a:solidFill>
                  <a:srgbClr val="546092"/>
                </a:solidFill>
              </a:defRPr>
            </a:lvl3pPr>
            <a:lvl4pPr>
              <a:defRPr sz="1800">
                <a:solidFill>
                  <a:srgbClr val="546092"/>
                </a:solidFill>
              </a:defRPr>
            </a:lvl4pPr>
            <a:lvl5pPr>
              <a:defRPr sz="1800">
                <a:solidFill>
                  <a:srgbClr val="54609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88024" y="2636912"/>
            <a:ext cx="3816424" cy="3489251"/>
          </a:xfrm>
        </p:spPr>
        <p:txBody>
          <a:bodyPr/>
          <a:lstStyle>
            <a:lvl1pPr>
              <a:defRPr sz="2800">
                <a:solidFill>
                  <a:srgbClr val="546092"/>
                </a:solidFill>
              </a:defRPr>
            </a:lvl1pPr>
            <a:lvl2pPr>
              <a:defRPr sz="2400">
                <a:solidFill>
                  <a:srgbClr val="546092"/>
                </a:solidFill>
              </a:defRPr>
            </a:lvl2pPr>
            <a:lvl3pPr>
              <a:defRPr sz="2000">
                <a:solidFill>
                  <a:srgbClr val="546092"/>
                </a:solidFill>
              </a:defRPr>
            </a:lvl3pPr>
            <a:lvl4pPr>
              <a:defRPr sz="1800">
                <a:solidFill>
                  <a:srgbClr val="546092"/>
                </a:solidFill>
              </a:defRPr>
            </a:lvl4pPr>
            <a:lvl5pPr>
              <a:defRPr sz="1800">
                <a:solidFill>
                  <a:srgbClr val="54609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0B70-400F-4484-8CFA-FBC1B84CA2E9}" type="datetime1">
              <a:rPr lang="nl-NL" smtClean="0"/>
              <a:pPr/>
              <a:t>12-9-2019</a:t>
            </a:fld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4487-26AB-48F3-BDA2-EEDC91FC34B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27584" y="1556792"/>
            <a:ext cx="7797552" cy="854968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54609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340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27584" y="2492896"/>
            <a:ext cx="368014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27584" y="3212976"/>
            <a:ext cx="3669804" cy="29131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4009" y="2492896"/>
            <a:ext cx="3960439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3212975"/>
            <a:ext cx="3959423" cy="29131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BCE5-AED1-4651-88D0-80506E59F34F}" type="datetime1">
              <a:rPr lang="nl-NL" smtClean="0"/>
              <a:pPr/>
              <a:t>12-9-2019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4487-26AB-48F3-BDA2-EEDC91FC34B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827584" y="1556792"/>
            <a:ext cx="7797552" cy="854968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54609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0199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505BF-0569-42EF-B492-E5E93EBFE010}" type="datetime1">
              <a:rPr lang="nl-NL" smtClean="0"/>
              <a:pPr/>
              <a:t>12-9-2019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4487-26AB-48F3-BDA2-EEDC91FC34B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483768" y="548680"/>
            <a:ext cx="6660232" cy="854968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54609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307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27583" y="1556792"/>
            <a:ext cx="7429903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3356992"/>
            <a:ext cx="8229600" cy="2769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907704" y="6597352"/>
            <a:ext cx="2925688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546092"/>
                </a:solidFill>
              </a:defRPr>
            </a:lvl1pPr>
          </a:lstStyle>
          <a:p>
            <a:fld id="{C2453F90-92EF-4818-A159-BC91DB65DAE6}" type="datetime1">
              <a:rPr lang="nl-NL" smtClean="0"/>
              <a:pPr/>
              <a:t>12-9-2019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27592"/>
            <a:ext cx="1665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46092"/>
                </a:solidFill>
              </a:defRPr>
            </a:lvl1pPr>
          </a:lstStyle>
          <a:p>
            <a:fld id="{EF8D4487-26AB-48F3-BDA2-EEDC91FC34BD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10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3" r:id="rId4"/>
    <p:sldLayoutId id="2147483660" r:id="rId5"/>
    <p:sldLayoutId id="2147483664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75" r:id="rId13"/>
    <p:sldLayoutId id="2147483679" r:id="rId14"/>
    <p:sldLayoutId id="2147483683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54609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4609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4609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4609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4609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4609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41438"/>
            <a:ext cx="8785225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513" tIns="36513" rIns="36513" bIns="365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14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31763" y="533400"/>
            <a:ext cx="66976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36513" tIns="36513" rIns="36513" bIns="365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3996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A70B8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A70B8"/>
          </a:solidFill>
          <a:latin typeface="Arial" pitchFamily="-65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A70B8"/>
          </a:solidFill>
          <a:latin typeface="Arial" pitchFamily="-65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A70B8"/>
          </a:solidFill>
          <a:latin typeface="Arial" pitchFamily="-65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A70B8"/>
          </a:solidFill>
          <a:latin typeface="Arial" pitchFamily="-65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6A7E9"/>
          </a:solidFill>
          <a:latin typeface="Arial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6A7E9"/>
          </a:solidFill>
          <a:latin typeface="Arial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6A7E9"/>
          </a:solidFill>
          <a:latin typeface="Arial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6A7E9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Blip>
          <a:blip r:embed="rId4"/>
        </a:buBlip>
        <a:defRPr sz="2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Blip>
          <a:blip r:embed="rId4"/>
        </a:buBlip>
        <a:defRPr sz="2000">
          <a:solidFill>
            <a:schemeClr val="tx1"/>
          </a:solidFill>
          <a:latin typeface="Arial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Blip>
          <a:blip r:embed="rId4"/>
        </a:buBlip>
        <a:defRPr>
          <a:solidFill>
            <a:schemeClr val="tx1"/>
          </a:solidFill>
          <a:latin typeface="Arial" pitchFamily="34" charset="0"/>
          <a:ea typeface="Geneva" pitchFamily="-84" charset="-128"/>
          <a:cs typeface="Geneva" pitchFamily="10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Blip>
          <a:blip r:embed="rId4"/>
        </a:buBlip>
        <a:defRPr sz="1600">
          <a:solidFill>
            <a:schemeClr val="tx1"/>
          </a:solidFill>
          <a:latin typeface="Arial" pitchFamily="34" charset="0"/>
          <a:ea typeface="Geneva" pitchFamily="-8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Blip>
          <a:blip r:embed="rId4"/>
        </a:buBlip>
        <a:defRPr sz="1400">
          <a:solidFill>
            <a:schemeClr val="tx1"/>
          </a:solidFill>
          <a:latin typeface="Arial" pitchFamily="34" charset="0"/>
          <a:ea typeface="Geneva" pitchFamily="-8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6A7E9"/>
        </a:buClr>
        <a:buFont typeface="Arial" pitchFamily="-65" charset="0"/>
        <a:buChar char="►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6A7E9"/>
        </a:buClr>
        <a:buFont typeface="Arial" pitchFamily="-65" charset="0"/>
        <a:buChar char="►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6A7E9"/>
        </a:buClr>
        <a:buFont typeface="Arial" pitchFamily="-65" charset="0"/>
        <a:buChar char="►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6A7E9"/>
        </a:buClr>
        <a:buFont typeface="Arial" pitchFamily="-65" charset="0"/>
        <a:buChar char="►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zfrequenzmessung.de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475407" y="3685161"/>
            <a:ext cx="6048672" cy="103586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Teilprojekt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Regelenergie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403648" y="4819600"/>
            <a:ext cx="6048672" cy="1273696"/>
          </a:xfrm>
        </p:spPr>
        <p:txBody>
          <a:bodyPr>
            <a:normAutofit fontScale="92500"/>
          </a:bodyPr>
          <a:lstStyle/>
          <a:p>
            <a:endParaRPr lang="nl-NL" dirty="0"/>
          </a:p>
          <a:p>
            <a:r>
              <a:rPr lang="nl-NL" dirty="0"/>
              <a:t>Möglichkeiten der Biogasanlagen in den Niederlanden zur Teilnahme an der Regelenergie</a:t>
            </a:r>
          </a:p>
        </p:txBody>
      </p:sp>
      <p:pic>
        <p:nvPicPr>
          <p:cNvPr id="7" name="Afbeelding 6" descr="2-1-3-kleinschaligevergisting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31640" y="1870224"/>
            <a:ext cx="1974470" cy="1658555"/>
          </a:xfrm>
          <a:prstGeom prst="rect">
            <a:avLst/>
          </a:prstGeom>
        </p:spPr>
      </p:pic>
      <p:pic>
        <p:nvPicPr>
          <p:cNvPr id="8" name="Afbeelding 7" descr="2-2-3-biogas in de tuinbouw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41080" y="1870224"/>
            <a:ext cx="1975714" cy="1659600"/>
          </a:xfrm>
          <a:prstGeom prst="rect">
            <a:avLst/>
          </a:prstGeom>
        </p:spPr>
      </p:pic>
      <p:pic>
        <p:nvPicPr>
          <p:cNvPr id="9" name="Afbeelding 8" descr="2-4-misalgemeen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80112" y="1870224"/>
            <a:ext cx="1975714" cy="1659600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794CD935-EF25-4062-83D0-1C992F0D6C72}"/>
              </a:ext>
            </a:extLst>
          </p:cNvPr>
          <p:cNvSpPr txBox="1">
            <a:spLocks/>
          </p:cNvSpPr>
          <p:nvPr/>
        </p:nvSpPr>
        <p:spPr>
          <a:xfrm>
            <a:off x="6393408" y="186432"/>
            <a:ext cx="1975714" cy="7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</a:t>
            </a:r>
            <a:endParaRPr lang="nl-NL" sz="5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E714F45-9A52-4B31-9B7E-7257C2C5AC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1902" y="4007911"/>
            <a:ext cx="4595018" cy="85872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2D0F7EF-38DB-481D-AE63-689276392E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1902" y="2025561"/>
            <a:ext cx="4595019" cy="16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54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8771"/>
            <a:ext cx="7378700" cy="649561"/>
          </a:xfrm>
        </p:spPr>
        <p:txBody>
          <a:bodyPr/>
          <a:lstStyle/>
          <a:p>
            <a:r>
              <a:rPr lang="de-DE" sz="2000" dirty="0">
                <a:solidFill>
                  <a:srgbClr val="0099CC"/>
                </a:solidFill>
              </a:rPr>
              <a:t>Testkurve zur Fernsteuerbarkeit („Doppelhub-Test“)</a:t>
            </a:r>
            <a:br>
              <a:rPr lang="de-DE" sz="2000" dirty="0">
                <a:solidFill>
                  <a:srgbClr val="0099CC"/>
                </a:solidFill>
              </a:rPr>
            </a:br>
            <a:r>
              <a:rPr lang="de-DE" sz="2000" dirty="0">
                <a:solidFill>
                  <a:srgbClr val="0099CC"/>
                </a:solidFill>
              </a:rPr>
              <a:t>bei der BGA Dankers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50BE66DA-2CC4-4762-94CF-0E981EBCB24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l="6471" t="10614" r="6278" b="2641"/>
          <a:stretch/>
        </p:blipFill>
        <p:spPr>
          <a:xfrm>
            <a:off x="1963648" y="1058332"/>
            <a:ext cx="5234193" cy="491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57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                              Schaltschrank der Fernsteuerbarkeit bei Dankers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E9FF1D4-6CA2-4DE4-B2A5-FC222067788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l="4112" t="1327" b="1305"/>
          <a:stretch/>
        </p:blipFill>
        <p:spPr>
          <a:xfrm>
            <a:off x="1947332" y="939800"/>
            <a:ext cx="4936067" cy="5012268"/>
          </a:xfrm>
        </p:spPr>
      </p:pic>
    </p:spTree>
    <p:extLst>
      <p:ext uri="{BB962C8B-B14F-4D97-AF65-F5344CB8AC3E}">
        <p14:creationId xmlns:p14="http://schemas.microsoft.com/office/powerpoint/2010/main" val="969925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0700" y="592668"/>
            <a:ext cx="4915396" cy="245533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tx1"/>
                </a:solidFill>
              </a:rPr>
              <a:t>                       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                      Display</a:t>
            </a:r>
            <a:br>
              <a:rPr lang="de-DE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51EF897C-2AEC-46DD-BFF0-ECED2EF6651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l="16962" t="9759" r="11237" b="20686"/>
          <a:stretch/>
        </p:blipFill>
        <p:spPr>
          <a:xfrm>
            <a:off x="1395155" y="1278467"/>
            <a:ext cx="6309512" cy="4584097"/>
          </a:xfrm>
        </p:spPr>
      </p:pic>
    </p:spTree>
    <p:extLst>
      <p:ext uri="{BB962C8B-B14F-4D97-AF65-F5344CB8AC3E}">
        <p14:creationId xmlns:p14="http://schemas.microsoft.com/office/powerpoint/2010/main" val="3432579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                            Technik im Schaltschrank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48A9B384-8B6B-456E-B7C1-E5B8A2FDF80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845469" y="905935"/>
            <a:ext cx="5054864" cy="5054864"/>
          </a:xfrm>
        </p:spPr>
      </p:pic>
    </p:spTree>
    <p:extLst>
      <p:ext uri="{BB962C8B-B14F-4D97-AF65-F5344CB8AC3E}">
        <p14:creationId xmlns:p14="http://schemas.microsoft.com/office/powerpoint/2010/main" val="897488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B12ECB9-22FF-4B0E-935F-23CCC34FC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139" y="3429000"/>
            <a:ext cx="3735350" cy="2100369"/>
          </a:xfrm>
          <a:prstGeom prst="rect">
            <a:avLst/>
          </a:prstGeom>
        </p:spPr>
      </p:pic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831776" y="2204864"/>
            <a:ext cx="3884240" cy="3921299"/>
          </a:xfrm>
        </p:spPr>
        <p:txBody>
          <a:bodyPr>
            <a:normAutofit fontScale="92500"/>
          </a:bodyPr>
          <a:lstStyle/>
          <a:p>
            <a:pPr marL="285750" indent="-285750"/>
            <a:r>
              <a:rPr lang="nl-NL" dirty="0"/>
              <a:t>Aktuell Teilnahme der BGAs  fast ausschließlich an der Minutenreserve-leistung/Notstrom</a:t>
            </a:r>
          </a:p>
          <a:p>
            <a:pPr marL="285750" indent="-285750"/>
            <a:r>
              <a:rPr lang="nl-NL" dirty="0"/>
              <a:t>nur diese ist aktuell interessant</a:t>
            </a:r>
          </a:p>
          <a:p>
            <a:pPr marL="285750" indent="-285750"/>
            <a:r>
              <a:rPr lang="nl-NL" dirty="0"/>
              <a:t>Umsetzung über den Betreiber (Benachrichtigung)</a:t>
            </a:r>
          </a:p>
          <a:p>
            <a:pPr marL="285750" indent="-285750"/>
            <a:endParaRPr lang="nl-NL" dirty="0"/>
          </a:p>
          <a:p>
            <a:pPr marL="285750" indent="-285750"/>
            <a:endParaRPr lang="nl-NL" dirty="0"/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08005" y="1052736"/>
            <a:ext cx="7797552" cy="936104"/>
          </a:xfrm>
        </p:spPr>
        <p:txBody>
          <a:bodyPr>
            <a:normAutofit fontScale="90000"/>
          </a:bodyPr>
          <a:lstStyle/>
          <a:p>
            <a:r>
              <a:rPr lang="nl-NL" dirty="0"/>
              <a:t>Regelenergie in den Niederlanden - </a:t>
            </a:r>
            <a:br>
              <a:rPr lang="nl-NL" dirty="0"/>
            </a:br>
            <a:r>
              <a:rPr lang="nl-NL" dirty="0"/>
              <a:t>Minutenreserveleistung (SRL)</a:t>
            </a:r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A7350F1A-254F-4DDD-AC28-6AC6A6706912}"/>
              </a:ext>
            </a:extLst>
          </p:cNvPr>
          <p:cNvSpPr txBox="1">
            <a:spLocks/>
          </p:cNvSpPr>
          <p:nvPr/>
        </p:nvSpPr>
        <p:spPr>
          <a:xfrm>
            <a:off x="6393408" y="186432"/>
            <a:ext cx="1975714" cy="7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</a:t>
            </a:r>
            <a:endParaRPr lang="nl-NL" sz="5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036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831776" y="2204864"/>
            <a:ext cx="3884240" cy="3921299"/>
          </a:xfrm>
        </p:spPr>
        <p:txBody>
          <a:bodyPr>
            <a:normAutofit/>
          </a:bodyPr>
          <a:lstStyle/>
          <a:p>
            <a:pPr marL="285750" indent="-285750"/>
            <a:r>
              <a:rPr lang="nl-NL" dirty="0"/>
              <a:t>Im Bilanzkreis müssen mind. 5 MW SRL-Leistung gebündelt sein, um überhaupt teilnehmen zu können.  </a:t>
            </a:r>
          </a:p>
          <a:p>
            <a:pPr marL="285750" indent="-285750"/>
            <a:r>
              <a:rPr lang="nl-NL" dirty="0"/>
              <a:t>Somit müssten mehr Anlagen in Pools gebündelt werden</a:t>
            </a:r>
          </a:p>
          <a:p>
            <a:pPr marL="285750" indent="-285750"/>
            <a:endParaRPr lang="nl-NL" dirty="0"/>
          </a:p>
          <a:p>
            <a:pPr marL="285750" indent="-285750"/>
            <a:endParaRPr lang="nl-NL" dirty="0"/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08005" y="1052736"/>
            <a:ext cx="7797552" cy="936104"/>
          </a:xfrm>
        </p:spPr>
        <p:txBody>
          <a:bodyPr>
            <a:normAutofit fontScale="90000"/>
          </a:bodyPr>
          <a:lstStyle/>
          <a:p>
            <a:r>
              <a:rPr lang="nl-NL" dirty="0"/>
              <a:t>Regelenergie in den Niederlanden - </a:t>
            </a:r>
            <a:br>
              <a:rPr lang="nl-NL" dirty="0"/>
            </a:br>
            <a:r>
              <a:rPr lang="nl-NL" dirty="0"/>
              <a:t>Sekundärregelleistung (SRL)</a:t>
            </a:r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A7350F1A-254F-4DDD-AC28-6AC6A6706912}"/>
              </a:ext>
            </a:extLst>
          </p:cNvPr>
          <p:cNvSpPr txBox="1">
            <a:spLocks/>
          </p:cNvSpPr>
          <p:nvPr/>
        </p:nvSpPr>
        <p:spPr>
          <a:xfrm>
            <a:off x="6393408" y="186432"/>
            <a:ext cx="1975714" cy="7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</a:t>
            </a:r>
            <a:endParaRPr lang="nl-NL" sz="5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inhoud 4">
            <a:extLst>
              <a:ext uri="{FF2B5EF4-FFF2-40B4-BE49-F238E27FC236}">
                <a16:creationId xmlns:a16="http://schemas.microsoft.com/office/drawing/2014/main" id="{3B2822DB-61B9-479B-A15A-822F0C64C206}"/>
              </a:ext>
            </a:extLst>
          </p:cNvPr>
          <p:cNvSpPr txBox="1">
            <a:spLocks/>
          </p:cNvSpPr>
          <p:nvPr/>
        </p:nvSpPr>
        <p:spPr>
          <a:xfrm>
            <a:off x="4860032" y="2204863"/>
            <a:ext cx="3884240" cy="39212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54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54609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54609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54609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54609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nl-NL" dirty="0"/>
              <a:t>Diese Anlagen müssten alle fernsteuerbar gemacht werden – für Anlagen kleiner 0,5MW nicht rentabel</a:t>
            </a:r>
          </a:p>
          <a:p>
            <a:pPr marL="285750" indent="-285750"/>
            <a:r>
              <a:rPr lang="nl-NL" dirty="0"/>
              <a:t>SRL-Vermarktung aktuell nicht interessant, da Umsetzung schwierig</a:t>
            </a:r>
          </a:p>
          <a:p>
            <a:pPr marL="285750" indent="-285750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274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831776" y="2204864"/>
            <a:ext cx="3884240" cy="3921299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nl-NL" dirty="0"/>
              <a:t>Voraussetzung für die Vermarktung:          PRL-Band von mind. 1MW (Dankers ca. 0,2MW)</a:t>
            </a:r>
          </a:p>
          <a:p>
            <a:pPr marL="285750" indent="-285750"/>
            <a:r>
              <a:rPr lang="nl-NL" dirty="0"/>
              <a:t>PRL erfordert BHKW-Überkapazitäten; in den NL kaum vorhanden</a:t>
            </a:r>
          </a:p>
          <a:p>
            <a:pPr marL="285750" indent="-285750"/>
            <a:endParaRPr lang="nl-NL" dirty="0"/>
          </a:p>
          <a:p>
            <a:pPr marL="285750" indent="-285750"/>
            <a:endParaRPr lang="nl-NL" dirty="0"/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08005" y="1052736"/>
            <a:ext cx="7797552" cy="936104"/>
          </a:xfrm>
        </p:spPr>
        <p:txBody>
          <a:bodyPr>
            <a:normAutofit fontScale="90000"/>
          </a:bodyPr>
          <a:lstStyle/>
          <a:p>
            <a:r>
              <a:rPr lang="nl-NL" dirty="0"/>
              <a:t>Regelenergie in den Niederlanden - </a:t>
            </a:r>
            <a:br>
              <a:rPr lang="nl-NL" dirty="0"/>
            </a:br>
            <a:r>
              <a:rPr lang="nl-NL" dirty="0"/>
              <a:t>Primärregelleistung (PRL)</a:t>
            </a:r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A7350F1A-254F-4DDD-AC28-6AC6A6706912}"/>
              </a:ext>
            </a:extLst>
          </p:cNvPr>
          <p:cNvSpPr txBox="1">
            <a:spLocks/>
          </p:cNvSpPr>
          <p:nvPr/>
        </p:nvSpPr>
        <p:spPr>
          <a:xfrm>
            <a:off x="6393408" y="186432"/>
            <a:ext cx="1975714" cy="7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</a:t>
            </a:r>
            <a:endParaRPr lang="nl-NL" sz="5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jdelijke aanduiding voor inhoud 4">
            <a:extLst>
              <a:ext uri="{FF2B5EF4-FFF2-40B4-BE49-F238E27FC236}">
                <a16:creationId xmlns:a16="http://schemas.microsoft.com/office/drawing/2014/main" id="{3B2822DB-61B9-479B-A15A-822F0C64C206}"/>
              </a:ext>
            </a:extLst>
          </p:cNvPr>
          <p:cNvSpPr txBox="1">
            <a:spLocks/>
          </p:cNvSpPr>
          <p:nvPr/>
        </p:nvSpPr>
        <p:spPr>
          <a:xfrm>
            <a:off x="4860032" y="2204863"/>
            <a:ext cx="3884240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54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54609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54609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54609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54609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endParaRPr lang="nl-NL" dirty="0"/>
          </a:p>
          <a:p>
            <a:endParaRPr lang="nl-NL" dirty="0"/>
          </a:p>
        </p:txBody>
      </p:sp>
      <p:sp>
        <p:nvSpPr>
          <p:cNvPr id="9" name="Tijdelijke aanduiding voor inhoud 4">
            <a:extLst>
              <a:ext uri="{FF2B5EF4-FFF2-40B4-BE49-F238E27FC236}">
                <a16:creationId xmlns:a16="http://schemas.microsoft.com/office/drawing/2014/main" id="{85C82449-867F-4415-A34D-F7B6E4903E19}"/>
              </a:ext>
            </a:extLst>
          </p:cNvPr>
          <p:cNvSpPr txBox="1">
            <a:spLocks/>
          </p:cNvSpPr>
          <p:nvPr/>
        </p:nvSpPr>
        <p:spPr>
          <a:xfrm>
            <a:off x="5012432" y="2357263"/>
            <a:ext cx="3884240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54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54609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54609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54609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rgbClr val="54609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nl-NL" dirty="0"/>
              <a:t>Einrichtung der Fernsteuerbarkeit</a:t>
            </a:r>
          </a:p>
          <a:p>
            <a:pPr marL="285750" indent="-285750"/>
            <a:r>
              <a:rPr lang="nl-NL" dirty="0"/>
              <a:t>Aktuell keine PRL-Vermartung </a:t>
            </a:r>
          </a:p>
          <a:p>
            <a:pPr marL="285750" indent="-285750"/>
            <a:endParaRPr lang="nl-NL" dirty="0"/>
          </a:p>
          <a:p>
            <a:pPr marL="285750" indent="-285750"/>
            <a:r>
              <a:rPr lang="nl-NL" dirty="0"/>
              <a:t>Pilotprojekt/Pilot-anlage Tennet (NL)</a:t>
            </a:r>
          </a:p>
          <a:p>
            <a:pPr marL="285750" indent="-285750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2774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61F532-EA87-4E7E-872C-BAF97913D8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1 Anlage / 90kW PRL</a:t>
            </a:r>
          </a:p>
          <a:p>
            <a:r>
              <a:rPr lang="en-US" dirty="0"/>
              <a:t>rel. </a:t>
            </a:r>
            <a:r>
              <a:rPr lang="en-US" dirty="0" err="1"/>
              <a:t>neue</a:t>
            </a:r>
            <a:r>
              <a:rPr lang="en-US" dirty="0"/>
              <a:t> BGA – </a:t>
            </a:r>
            <a:r>
              <a:rPr lang="en-US" dirty="0" err="1"/>
              <a:t>modere</a:t>
            </a:r>
            <a:r>
              <a:rPr lang="en-US" dirty="0"/>
              <a:t> </a:t>
            </a:r>
            <a:r>
              <a:rPr lang="en-US" dirty="0" err="1"/>
              <a:t>Steuerung</a:t>
            </a:r>
            <a:r>
              <a:rPr lang="en-US" dirty="0"/>
              <a:t> – </a:t>
            </a:r>
            <a:r>
              <a:rPr lang="en-US" dirty="0" err="1"/>
              <a:t>Umsetzung</a:t>
            </a:r>
            <a:r>
              <a:rPr lang="en-US" dirty="0"/>
              <a:t> der </a:t>
            </a:r>
            <a:r>
              <a:rPr lang="en-US" dirty="0" err="1"/>
              <a:t>Fernsteuerbarkeit</a:t>
            </a:r>
            <a:r>
              <a:rPr lang="en-US" dirty="0"/>
              <a:t> </a:t>
            </a:r>
            <a:r>
              <a:rPr lang="en-US" dirty="0" err="1"/>
              <a:t>einfach</a:t>
            </a:r>
            <a:r>
              <a:rPr lang="en-US" dirty="0"/>
              <a:t> </a:t>
            </a:r>
          </a:p>
          <a:p>
            <a:r>
              <a:rPr lang="en-US" dirty="0"/>
              <a:t>+/- 0,09 MW (90kW)</a:t>
            </a:r>
          </a:p>
          <a:p>
            <a:r>
              <a:rPr lang="en-US" dirty="0" err="1"/>
              <a:t>Erlös</a:t>
            </a:r>
            <a:r>
              <a:rPr lang="en-US" dirty="0"/>
              <a:t>: 100-125€/</a:t>
            </a:r>
            <a:r>
              <a:rPr lang="en-US" dirty="0" err="1"/>
              <a:t>Woche</a:t>
            </a:r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D762B86-FCDF-4681-AA52-4E8DEF40C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268760"/>
            <a:ext cx="7797552" cy="854968"/>
          </a:xfrm>
        </p:spPr>
        <p:txBody>
          <a:bodyPr>
            <a:normAutofit/>
          </a:bodyPr>
          <a:lstStyle/>
          <a:p>
            <a:r>
              <a:rPr lang="en-US" sz="2800" dirty="0" err="1"/>
              <a:t>Resultat</a:t>
            </a:r>
            <a:r>
              <a:rPr lang="en-US" sz="2800" dirty="0"/>
              <a:t> </a:t>
            </a:r>
            <a:r>
              <a:rPr lang="en-US" sz="2800" dirty="0" err="1"/>
              <a:t>zum</a:t>
            </a:r>
            <a:r>
              <a:rPr lang="en-US" sz="2800" dirty="0"/>
              <a:t> </a:t>
            </a:r>
            <a:r>
              <a:rPr lang="en-US" sz="2800" dirty="0" err="1"/>
              <a:t>Pilotprojekt</a:t>
            </a:r>
            <a:r>
              <a:rPr lang="en-US" sz="2800" dirty="0"/>
              <a:t> der </a:t>
            </a:r>
            <a:r>
              <a:rPr lang="en-US" sz="2800" dirty="0" err="1"/>
              <a:t>Tennet</a:t>
            </a:r>
            <a:r>
              <a:rPr lang="en-US" sz="2800" dirty="0"/>
              <a:t> (NL)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261452D-3109-486D-A9D6-502885E76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636912"/>
            <a:ext cx="3240360" cy="3240360"/>
          </a:xfrm>
          <a:prstGeom prst="rect">
            <a:avLst/>
          </a:prstGeom>
        </p:spPr>
      </p:pic>
      <p:sp>
        <p:nvSpPr>
          <p:cNvPr id="6" name="Titel 3">
            <a:extLst>
              <a:ext uri="{FF2B5EF4-FFF2-40B4-BE49-F238E27FC236}">
                <a16:creationId xmlns:a16="http://schemas.microsoft.com/office/drawing/2014/main" id="{DF0410FC-BDAD-4E6D-A43F-381B2CCA1267}"/>
              </a:ext>
            </a:extLst>
          </p:cNvPr>
          <p:cNvSpPr txBox="1">
            <a:spLocks/>
          </p:cNvSpPr>
          <p:nvPr/>
        </p:nvSpPr>
        <p:spPr>
          <a:xfrm>
            <a:off x="6393408" y="186432"/>
            <a:ext cx="1975714" cy="7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</a:t>
            </a:r>
            <a:endParaRPr lang="nl-NL" sz="5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561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F60F8D8-B492-4E46-B707-954715A497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Unterschiede</a:t>
            </a:r>
            <a:r>
              <a:rPr lang="en-US" dirty="0"/>
              <a:t> DE – NL      (RE in D.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weiter</a:t>
            </a:r>
            <a:r>
              <a:rPr lang="en-US" dirty="0"/>
              <a:t>/</a:t>
            </a:r>
            <a:r>
              <a:rPr lang="en-US" dirty="0" err="1"/>
              <a:t>unterschiedliche</a:t>
            </a:r>
            <a:r>
              <a:rPr lang="en-US" dirty="0"/>
              <a:t> </a:t>
            </a:r>
            <a:r>
              <a:rPr lang="en-US" dirty="0" err="1"/>
              <a:t>rechtl</a:t>
            </a:r>
            <a:r>
              <a:rPr lang="en-US" dirty="0"/>
              <a:t>. </a:t>
            </a:r>
            <a:r>
              <a:rPr lang="en-US" dirty="0" err="1"/>
              <a:t>Rahmenbedingungen</a:t>
            </a:r>
            <a:r>
              <a:rPr lang="en-US" dirty="0"/>
              <a:t>)</a:t>
            </a:r>
          </a:p>
          <a:p>
            <a:r>
              <a:rPr lang="en-US" dirty="0" err="1"/>
              <a:t>Fernsteuerbarkeit</a:t>
            </a:r>
            <a:r>
              <a:rPr lang="en-US" dirty="0"/>
              <a:t> </a:t>
            </a:r>
            <a:r>
              <a:rPr lang="en-US" dirty="0" err="1"/>
              <a:t>hergestellt</a:t>
            </a:r>
            <a:r>
              <a:rPr lang="en-US" dirty="0"/>
              <a:t> – </a:t>
            </a:r>
            <a:r>
              <a:rPr lang="en-US" dirty="0" err="1"/>
              <a:t>technisch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Regelenergie</a:t>
            </a:r>
            <a:r>
              <a:rPr lang="en-US" dirty="0"/>
              <a:t> </a:t>
            </a:r>
            <a:r>
              <a:rPr lang="en-US" dirty="0" err="1"/>
              <a:t>möglich</a:t>
            </a:r>
            <a:r>
              <a:rPr lang="en-US" dirty="0"/>
              <a:t> (MRL/SRL/PRL)</a:t>
            </a:r>
          </a:p>
          <a:p>
            <a:r>
              <a:rPr lang="en-US" dirty="0" err="1"/>
              <a:t>Reale</a:t>
            </a:r>
            <a:r>
              <a:rPr lang="en-US" dirty="0"/>
              <a:t> </a:t>
            </a:r>
            <a:r>
              <a:rPr lang="en-US" dirty="0" err="1"/>
              <a:t>Vermarktung</a:t>
            </a:r>
            <a:r>
              <a:rPr lang="en-US" dirty="0"/>
              <a:t> </a:t>
            </a:r>
            <a:r>
              <a:rPr lang="en-US" dirty="0" err="1"/>
              <a:t>innerhalb</a:t>
            </a:r>
            <a:r>
              <a:rPr lang="en-US" dirty="0"/>
              <a:t> des </a:t>
            </a:r>
            <a:r>
              <a:rPr lang="en-US" dirty="0" err="1"/>
              <a:t>Projektes</a:t>
            </a:r>
            <a:r>
              <a:rPr lang="en-US" dirty="0"/>
              <a:t>, </a:t>
            </a:r>
            <a:r>
              <a:rPr lang="en-US" dirty="0" err="1"/>
              <a:t>inkl</a:t>
            </a:r>
            <a:r>
              <a:rPr lang="en-US" dirty="0"/>
              <a:t>. </a:t>
            </a:r>
            <a:r>
              <a:rPr lang="en-US" dirty="0" err="1"/>
              <a:t>Erlösgenerierung</a:t>
            </a:r>
            <a:r>
              <a:rPr lang="en-US" dirty="0"/>
              <a:t>,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möglich</a:t>
            </a:r>
            <a:r>
              <a:rPr lang="en-US" dirty="0"/>
              <a:t>.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80BBF7-8DBD-4CC3-9265-E02970D3A4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200" dirty="0" err="1"/>
              <a:t>Erlöse</a:t>
            </a:r>
            <a:r>
              <a:rPr lang="en-US" sz="2200" dirty="0"/>
              <a:t> </a:t>
            </a:r>
            <a:r>
              <a:rPr lang="en-US" sz="2200" dirty="0" err="1"/>
              <a:t>nur</a:t>
            </a:r>
            <a:r>
              <a:rPr lang="en-US" sz="2200" dirty="0"/>
              <a:t> </a:t>
            </a:r>
            <a:r>
              <a:rPr lang="en-US" sz="2200" dirty="0" err="1"/>
              <a:t>theoretisch</a:t>
            </a:r>
            <a:r>
              <a:rPr lang="en-US" sz="2200" dirty="0"/>
              <a:t> </a:t>
            </a:r>
            <a:r>
              <a:rPr lang="en-US" sz="2200" dirty="0" err="1"/>
              <a:t>zu</a:t>
            </a:r>
            <a:r>
              <a:rPr lang="en-US" sz="2200" dirty="0"/>
              <a:t> </a:t>
            </a:r>
            <a:r>
              <a:rPr lang="en-US" sz="2200" dirty="0" err="1"/>
              <a:t>berechnen</a:t>
            </a:r>
            <a:endParaRPr lang="en-US" sz="2200" dirty="0"/>
          </a:p>
          <a:p>
            <a:r>
              <a:rPr lang="en-US" sz="2200" dirty="0"/>
              <a:t>MRL- / </a:t>
            </a:r>
            <a:r>
              <a:rPr lang="en-US" sz="2200" dirty="0" err="1"/>
              <a:t>Notstrom</a:t>
            </a:r>
            <a:r>
              <a:rPr lang="en-US" sz="2200" dirty="0"/>
              <a:t>- </a:t>
            </a:r>
            <a:r>
              <a:rPr lang="en-US" sz="2200" dirty="0" err="1"/>
              <a:t>Vermarktung</a:t>
            </a:r>
            <a:r>
              <a:rPr lang="en-US" sz="2200" dirty="0"/>
              <a:t> </a:t>
            </a:r>
            <a:r>
              <a:rPr lang="en-US" sz="2200" dirty="0" err="1"/>
              <a:t>ist</a:t>
            </a:r>
            <a:r>
              <a:rPr lang="en-US" sz="2200" dirty="0"/>
              <a:t> </a:t>
            </a:r>
            <a:r>
              <a:rPr lang="en-US" sz="2200" dirty="0" err="1"/>
              <a:t>möglich</a:t>
            </a:r>
            <a:r>
              <a:rPr lang="en-US" sz="2200" dirty="0"/>
              <a:t> und </a:t>
            </a:r>
            <a:r>
              <a:rPr lang="en-US" sz="2200" dirty="0" err="1"/>
              <a:t>wird</a:t>
            </a:r>
            <a:r>
              <a:rPr lang="en-US" sz="2200" dirty="0"/>
              <a:t> </a:t>
            </a:r>
            <a:r>
              <a:rPr lang="en-US" sz="2200" dirty="0" err="1"/>
              <a:t>praktiziert</a:t>
            </a:r>
            <a:r>
              <a:rPr lang="en-US" sz="2200" dirty="0"/>
              <a:t> – </a:t>
            </a:r>
            <a:r>
              <a:rPr lang="en-US" sz="2200" dirty="0" err="1"/>
              <a:t>teure</a:t>
            </a:r>
            <a:r>
              <a:rPr lang="en-US" sz="2200" dirty="0"/>
              <a:t> </a:t>
            </a:r>
            <a:r>
              <a:rPr lang="en-US" sz="2200" dirty="0" err="1"/>
              <a:t>Fernsteuerung</a:t>
            </a:r>
            <a:r>
              <a:rPr lang="en-US" sz="2200" dirty="0"/>
              <a:t> </a:t>
            </a:r>
            <a:r>
              <a:rPr lang="en-US" sz="2200" dirty="0" err="1"/>
              <a:t>ist</a:t>
            </a:r>
            <a:r>
              <a:rPr lang="en-US" sz="2200" dirty="0"/>
              <a:t> </a:t>
            </a:r>
            <a:r>
              <a:rPr lang="en-US" sz="2200" dirty="0" err="1"/>
              <a:t>nicht</a:t>
            </a:r>
            <a:r>
              <a:rPr lang="en-US" sz="2200" dirty="0"/>
              <a:t> </a:t>
            </a:r>
            <a:r>
              <a:rPr lang="en-US" sz="2200" dirty="0" err="1"/>
              <a:t>notwendig</a:t>
            </a:r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AA6B8A-BE74-47F2-B2DE-37AB60B79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556792"/>
            <a:ext cx="7797552" cy="854968"/>
          </a:xfrm>
        </p:spPr>
        <p:txBody>
          <a:bodyPr>
            <a:normAutofit fontScale="90000"/>
          </a:bodyPr>
          <a:lstStyle/>
          <a:p>
            <a:r>
              <a:rPr lang="en-US" sz="4400" dirty="0" err="1"/>
              <a:t>Fazit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C389FD10-D69B-413A-A67B-42A75FA93178}"/>
              </a:ext>
            </a:extLst>
          </p:cNvPr>
          <p:cNvSpPr txBox="1">
            <a:spLocks/>
          </p:cNvSpPr>
          <p:nvPr/>
        </p:nvSpPr>
        <p:spPr>
          <a:xfrm>
            <a:off x="6393408" y="186432"/>
            <a:ext cx="1975714" cy="7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</a:t>
            </a:r>
            <a:endParaRPr lang="nl-NL" sz="5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51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F60F8D8-B492-4E46-B707-954715A497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Fernsteuerbarkeit</a:t>
            </a:r>
            <a:r>
              <a:rPr lang="en-US" dirty="0"/>
              <a:t> BHKW 2 (</a:t>
            </a:r>
            <a:r>
              <a:rPr lang="en-US" dirty="0" err="1"/>
              <a:t>Nachbesserung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Steuerungsbauer</a:t>
            </a:r>
            <a:r>
              <a:rPr lang="en-US" dirty="0"/>
              <a:t>)</a:t>
            </a:r>
          </a:p>
          <a:p>
            <a:r>
              <a:rPr lang="en-US" dirty="0" err="1"/>
              <a:t>Präqualifikationtest</a:t>
            </a:r>
            <a:r>
              <a:rPr lang="en-US" dirty="0"/>
              <a:t> BHKW 2 </a:t>
            </a:r>
            <a:r>
              <a:rPr lang="en-US" dirty="0" err="1"/>
              <a:t>mit</a:t>
            </a:r>
            <a:r>
              <a:rPr lang="en-US" dirty="0"/>
              <a:t> E2m</a:t>
            </a:r>
          </a:p>
          <a:p>
            <a:r>
              <a:rPr lang="en-US" dirty="0"/>
              <a:t>Simulation PRL-Test (</a:t>
            </a:r>
            <a:r>
              <a:rPr lang="en-US" dirty="0" err="1"/>
              <a:t>beide</a:t>
            </a:r>
            <a:r>
              <a:rPr lang="en-US" dirty="0"/>
              <a:t> BHKW) </a:t>
            </a:r>
            <a:r>
              <a:rPr lang="en-US" dirty="0" err="1"/>
              <a:t>mit</a:t>
            </a:r>
            <a:r>
              <a:rPr lang="en-US" dirty="0"/>
              <a:t> E2m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80BBF7-8DBD-4CC3-9265-E02970D3A4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Marktanalyse</a:t>
            </a:r>
            <a:r>
              <a:rPr lang="en-US" dirty="0"/>
              <a:t> – </a:t>
            </a:r>
            <a:r>
              <a:rPr lang="en-US" dirty="0" err="1"/>
              <a:t>Auswertung</a:t>
            </a:r>
            <a:r>
              <a:rPr lang="en-US" dirty="0"/>
              <a:t> des Potentials</a:t>
            </a:r>
          </a:p>
          <a:p>
            <a:r>
              <a:rPr lang="en-US" dirty="0" err="1"/>
              <a:t>Zusammenfassung</a:t>
            </a:r>
            <a:r>
              <a:rPr lang="en-US" dirty="0"/>
              <a:t> der </a:t>
            </a:r>
            <a:r>
              <a:rPr lang="en-US" dirty="0" err="1"/>
              <a:t>Erkenntnisse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Abschlussbericht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AA6B8A-BE74-47F2-B2DE-37AB60B79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340768"/>
            <a:ext cx="7797552" cy="64807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err="1"/>
              <a:t>Ausblick</a:t>
            </a:r>
            <a:r>
              <a:rPr lang="en-US" sz="4400" dirty="0"/>
              <a:t> / </a:t>
            </a:r>
            <a:r>
              <a:rPr lang="en-US" sz="4400" dirty="0" err="1"/>
              <a:t>Aufgaben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C389FD10-D69B-413A-A67B-42A75FA93178}"/>
              </a:ext>
            </a:extLst>
          </p:cNvPr>
          <p:cNvSpPr txBox="1">
            <a:spLocks/>
          </p:cNvSpPr>
          <p:nvPr/>
        </p:nvSpPr>
        <p:spPr>
          <a:xfrm>
            <a:off x="6393408" y="186432"/>
            <a:ext cx="1975714" cy="7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</a:t>
            </a:r>
            <a:endParaRPr lang="nl-NL" sz="5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71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842120" y="2422430"/>
            <a:ext cx="3884240" cy="3489251"/>
          </a:xfrm>
        </p:spPr>
        <p:txBody>
          <a:bodyPr>
            <a:normAutofit fontScale="85000" lnSpcReduction="10000"/>
          </a:bodyPr>
          <a:lstStyle/>
          <a:p>
            <a:pPr marL="285750" indent="-285750"/>
            <a:r>
              <a:rPr lang="nl-NL" sz="2400" dirty="0"/>
              <a:t>Fluktuierende Stromproduktion aus Wind und Sonne</a:t>
            </a:r>
          </a:p>
          <a:p>
            <a:pPr marL="285750" indent="-285750"/>
            <a:r>
              <a:rPr lang="nl-NL" sz="2400" dirty="0"/>
              <a:t>Folgen: Schwankungen im Stromnetz (Belastung)</a:t>
            </a:r>
          </a:p>
          <a:p>
            <a:pPr marL="285750" indent="-285750"/>
            <a:r>
              <a:rPr lang="nl-NL" sz="2400" dirty="0"/>
              <a:t>Gegenmaßnahmen: </a:t>
            </a:r>
          </a:p>
          <a:p>
            <a:pPr marL="400050" lvl="1" indent="0">
              <a:buNone/>
            </a:pPr>
            <a:r>
              <a:rPr lang="nl-NL" sz="2000" dirty="0"/>
              <a:t>1. Vorplanung auf Basis von Wetterprognosen (in D. Direktvermarkter) und progn. Strombedarfsverläufen.</a:t>
            </a:r>
          </a:p>
          <a:p>
            <a:pPr marL="400050" lvl="1" indent="0">
              <a:buNone/>
            </a:pPr>
            <a:r>
              <a:rPr lang="nl-NL" sz="2000" dirty="0"/>
              <a:t>2. Ausgleich von Schwankungen durch Regelenergie (z.B Biogasanlagen) </a:t>
            </a:r>
          </a:p>
          <a:p>
            <a:pPr marL="285750" indent="-285750"/>
            <a:endParaRPr lang="nl-NL" sz="2400" dirty="0"/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>Was ist Regelenergie?</a:t>
            </a:r>
            <a:br>
              <a:rPr lang="nl-NL" dirty="0"/>
            </a:br>
            <a:endParaRPr lang="nl-NL" dirty="0"/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A7350F1A-254F-4DDD-AC28-6AC6A6706912}"/>
              </a:ext>
            </a:extLst>
          </p:cNvPr>
          <p:cNvSpPr txBox="1">
            <a:spLocks/>
          </p:cNvSpPr>
          <p:nvPr/>
        </p:nvSpPr>
        <p:spPr>
          <a:xfrm>
            <a:off x="4726360" y="186431"/>
            <a:ext cx="3642762" cy="420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 / Gela Energie</a:t>
            </a:r>
            <a:endParaRPr lang="nl-NL" sz="5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7935005D-E1BD-439D-8711-227816BA7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450" y="1349086"/>
            <a:ext cx="3632014" cy="459725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E2C1AEE1-6C22-4090-8190-0233A5C412DE}"/>
              </a:ext>
            </a:extLst>
          </p:cNvPr>
          <p:cNvSpPr txBox="1">
            <a:spLocks/>
          </p:cNvSpPr>
          <p:nvPr/>
        </p:nvSpPr>
        <p:spPr>
          <a:xfrm>
            <a:off x="5580112" y="803957"/>
            <a:ext cx="2901008" cy="53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54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solidFill>
                  <a:srgbClr val="0099CC"/>
                </a:solidFill>
              </a:rPr>
              <a:t> Übertragungsnetzbetreiber</a:t>
            </a:r>
          </a:p>
        </p:txBody>
      </p:sp>
    </p:spTree>
    <p:extLst>
      <p:ext uri="{BB962C8B-B14F-4D97-AF65-F5344CB8AC3E}">
        <p14:creationId xmlns:p14="http://schemas.microsoft.com/office/powerpoint/2010/main" val="2259275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1A75BB2-0B9A-4520-936F-4A186042E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001516"/>
            <a:ext cx="7797552" cy="85496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Vielen</a:t>
            </a:r>
            <a:r>
              <a:rPr lang="en-US" dirty="0"/>
              <a:t> Dank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Aufmerksamkeit</a:t>
            </a:r>
            <a:r>
              <a:rPr lang="en-US" dirty="0"/>
              <a:t>!</a:t>
            </a:r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B3B12E75-746D-459D-BE9E-66C3603C97F2}"/>
              </a:ext>
            </a:extLst>
          </p:cNvPr>
          <p:cNvSpPr txBox="1">
            <a:spLocks/>
          </p:cNvSpPr>
          <p:nvPr/>
        </p:nvSpPr>
        <p:spPr>
          <a:xfrm>
            <a:off x="6393408" y="186432"/>
            <a:ext cx="1975714" cy="7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</a:t>
            </a:r>
            <a:endParaRPr lang="nl-NL" sz="5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111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4797152"/>
            <a:ext cx="6048672" cy="1035868"/>
          </a:xfrm>
        </p:spPr>
        <p:txBody>
          <a:bodyPr/>
          <a:lstStyle/>
          <a:p>
            <a:r>
              <a:rPr lang="en-US" dirty="0"/>
              <a:t>FRAGEN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Mark van Seventer</a:t>
            </a:r>
            <a:endParaRPr lang="nl-NL" dirty="0"/>
          </a:p>
        </p:txBody>
      </p:sp>
      <p:pic>
        <p:nvPicPr>
          <p:cNvPr id="5" name="Afbeelding 4" descr="2-4-3-ketenanalyse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9046" y="1844824"/>
            <a:ext cx="2228818" cy="1872208"/>
          </a:xfrm>
          <a:prstGeom prst="rect">
            <a:avLst/>
          </a:prstGeom>
        </p:spPr>
      </p:pic>
      <p:pic>
        <p:nvPicPr>
          <p:cNvPr id="6" name="Afbeelding 5" descr="2-3-6-waterschappen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38254" y="1833243"/>
            <a:ext cx="2228818" cy="1872208"/>
          </a:xfrm>
          <a:prstGeom prst="rect">
            <a:avLst/>
          </a:prstGeom>
        </p:spPr>
      </p:pic>
      <p:pic>
        <p:nvPicPr>
          <p:cNvPr id="8" name="Afbeelding 7" descr="2-3-2-duurzgebontw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84168" y="1844824"/>
            <a:ext cx="2228818" cy="1872208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C4152E56-1084-4DF7-87F7-B98D3691012B}"/>
              </a:ext>
            </a:extLst>
          </p:cNvPr>
          <p:cNvSpPr txBox="1">
            <a:spLocks/>
          </p:cNvSpPr>
          <p:nvPr/>
        </p:nvSpPr>
        <p:spPr>
          <a:xfrm>
            <a:off x="6393408" y="186432"/>
            <a:ext cx="1975714" cy="7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</a:t>
            </a:r>
            <a:endParaRPr lang="nl-NL" sz="5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MRX </a:t>
            </a:r>
            <a:r>
              <a:rPr lang="de-DE" dirty="0" err="1">
                <a:solidFill>
                  <a:schemeClr val="tx1"/>
                </a:solidFill>
              </a:rPr>
              <a:t>Insys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588FFC06-14D5-48C0-AAD4-70C89DC4F6E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 rot="5400000">
            <a:off x="1692231" y="952544"/>
            <a:ext cx="5632802" cy="4224602"/>
          </a:xfrm>
        </p:spPr>
      </p:pic>
    </p:spTree>
    <p:extLst>
      <p:ext uri="{BB962C8B-B14F-4D97-AF65-F5344CB8AC3E}">
        <p14:creationId xmlns:p14="http://schemas.microsoft.com/office/powerpoint/2010/main" val="3068919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Schaltschrank BHKW 1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3F75089-66C8-4724-B0F8-B4A887B94F8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l="6377" t="6729" r="2387" b="10403"/>
          <a:stretch/>
        </p:blipFill>
        <p:spPr>
          <a:xfrm rot="5400000">
            <a:off x="2123668" y="1322268"/>
            <a:ext cx="5427135" cy="3697006"/>
          </a:xfrm>
        </p:spPr>
      </p:pic>
    </p:spTree>
    <p:extLst>
      <p:ext uri="{BB962C8B-B14F-4D97-AF65-F5344CB8AC3E}">
        <p14:creationId xmlns:p14="http://schemas.microsoft.com/office/powerpoint/2010/main" val="98047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Umbau von Drehschalter auf stufenlos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3ABF381-EEFB-494B-9DE6-7B868B913F3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974020" y="1077118"/>
            <a:ext cx="6472060" cy="4854046"/>
          </a:xfrm>
        </p:spPr>
      </p:pic>
    </p:spTree>
    <p:extLst>
      <p:ext uri="{BB962C8B-B14F-4D97-AF65-F5344CB8AC3E}">
        <p14:creationId xmlns:p14="http://schemas.microsoft.com/office/powerpoint/2010/main" val="3312627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B26F7143-7071-4751-807F-2F767FA6E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828037"/>
            <a:ext cx="6840760" cy="5616011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26AD5A20-2947-42C4-90C5-0B24DD8E7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640242"/>
            <a:ext cx="2304256" cy="1800200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Tennet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Tertiar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(</a:t>
            </a:r>
            <a:r>
              <a:rPr lang="nl-NL" dirty="0" err="1"/>
              <a:t>Notstrom</a:t>
            </a:r>
            <a:r>
              <a:rPr lang="nl-NL" dirty="0"/>
              <a:t>)</a:t>
            </a:r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DE8EF92C-74E7-46E0-8345-33135A72A096}"/>
              </a:ext>
            </a:extLst>
          </p:cNvPr>
          <p:cNvSpPr txBox="1">
            <a:spLocks/>
          </p:cNvSpPr>
          <p:nvPr/>
        </p:nvSpPr>
        <p:spPr>
          <a:xfrm>
            <a:off x="6393408" y="186432"/>
            <a:ext cx="1975714" cy="7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</a:t>
            </a:r>
            <a:endParaRPr lang="nl-NL" sz="5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810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91FF3E3-E293-4138-A45E-92D3541CB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15222"/>
            <a:ext cx="6696744" cy="4448321"/>
          </a:xfrm>
          <a:prstGeom prst="rect">
            <a:avLst/>
          </a:prstGeom>
        </p:spPr>
      </p:pic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2E10B8E-52D1-4D63-8040-22E54F70C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24255" y="1942706"/>
            <a:ext cx="3884240" cy="348925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Pilots </a:t>
            </a:r>
            <a:r>
              <a:rPr lang="en-US" dirty="0" err="1"/>
              <a:t>Tennet</a:t>
            </a:r>
            <a:r>
              <a:rPr lang="en-US" dirty="0"/>
              <a:t>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9DEBF5E-5FC4-409F-902A-B3B8D0656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136" y="1087738"/>
            <a:ext cx="3168352" cy="854968"/>
          </a:xfrm>
        </p:spPr>
        <p:txBody>
          <a:bodyPr/>
          <a:lstStyle/>
          <a:p>
            <a:r>
              <a:rPr lang="en-US" dirty="0" err="1"/>
              <a:t>Primair</a:t>
            </a:r>
            <a:r>
              <a:rPr lang="en-US" dirty="0"/>
              <a:t>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A5FD3BF-6624-4CE1-8CD3-E221AA613F20}"/>
              </a:ext>
            </a:extLst>
          </p:cNvPr>
          <p:cNvSpPr txBox="1">
            <a:spLocks/>
          </p:cNvSpPr>
          <p:nvPr/>
        </p:nvSpPr>
        <p:spPr>
          <a:xfrm>
            <a:off x="6393408" y="186432"/>
            <a:ext cx="1975714" cy="7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</a:t>
            </a:r>
            <a:endParaRPr lang="nl-NL" sz="5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946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520700" y="592668"/>
            <a:ext cx="7378700" cy="532076"/>
          </a:xfrm>
        </p:spPr>
        <p:txBody>
          <a:bodyPr/>
          <a:lstStyle/>
          <a:p>
            <a:r>
              <a:rPr lang="de-DE" sz="2800" dirty="0">
                <a:solidFill>
                  <a:srgbClr val="1A70B8"/>
                </a:solidFill>
              </a:rPr>
              <a:t>Varianten der Regelenergie</a:t>
            </a:r>
            <a:r>
              <a:rPr lang="de-DE" dirty="0"/>
              <a:t/>
            </a:r>
            <a:br>
              <a:rPr lang="de-DE" dirty="0"/>
            </a:br>
            <a:r>
              <a:rPr lang="de-DE" sz="2800" dirty="0"/>
              <a:t>Regelenergievarianten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083665F-7396-4109-A34B-7FD1CE5DD2D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0" y="1268759"/>
            <a:ext cx="8102600" cy="460851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sz="2400" dirty="0"/>
              <a:t>Minutenreserveleistung (MRL)                                      (in NL: Tertiär / Notstrom)</a:t>
            </a:r>
          </a:p>
          <a:p>
            <a:pPr marL="514350" indent="-514350">
              <a:buFont typeface="+mj-lt"/>
              <a:buAutoNum type="arabicPeriod"/>
            </a:pPr>
            <a:endParaRPr lang="de-DE" sz="2400" dirty="0"/>
          </a:p>
          <a:p>
            <a:pPr marL="514350" indent="-514350">
              <a:buFont typeface="+mj-lt"/>
              <a:buAutoNum type="arabicPeriod"/>
            </a:pPr>
            <a:r>
              <a:rPr lang="de-DE" sz="2400" dirty="0"/>
              <a:t>Sekundärregelleistung (SRL)</a:t>
            </a:r>
          </a:p>
          <a:p>
            <a:pPr marL="514350" indent="-514350">
              <a:buFont typeface="+mj-lt"/>
              <a:buAutoNum type="arabicPeriod"/>
            </a:pPr>
            <a:endParaRPr lang="de-DE" sz="2400" dirty="0"/>
          </a:p>
          <a:p>
            <a:pPr marL="514350" indent="-514350">
              <a:buFont typeface="+mj-lt"/>
              <a:buAutoNum type="arabicPeriod"/>
            </a:pPr>
            <a:r>
              <a:rPr lang="de-DE" sz="2400" dirty="0"/>
              <a:t>Primärregelleistung (PRL)</a:t>
            </a:r>
          </a:p>
          <a:p>
            <a:pPr marL="514350" indent="-514350">
              <a:buFont typeface="+mj-lt"/>
              <a:buAutoNum type="arabicPeriod"/>
            </a:pPr>
            <a:endParaRPr lang="de-DE" sz="2400" dirty="0"/>
          </a:p>
          <a:p>
            <a:pPr marL="0" indent="0"/>
            <a:r>
              <a:rPr lang="de-DE" sz="2400" dirty="0"/>
              <a:t>RE-Abrufe durch die ÜNB und Steuerung der Anlagen über die virtuellen Kraftwerke der Direktvermarkter (z.B. Energy2market (Leipzig) </a:t>
            </a:r>
          </a:p>
          <a:p>
            <a:pPr marL="0" indent="0"/>
            <a:r>
              <a:rPr lang="de-DE" sz="2400" dirty="0"/>
              <a:t>Voraussetzung: Einrichtung der Fernsteuerbarkeit</a:t>
            </a:r>
          </a:p>
          <a:p>
            <a:pPr marL="514350" indent="-514350">
              <a:buFont typeface="+mj-lt"/>
              <a:buAutoNum type="arabicPeriod"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11735253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1763" y="533400"/>
            <a:ext cx="6697662" cy="808038"/>
          </a:xfrm>
        </p:spPr>
        <p:txBody>
          <a:bodyPr/>
          <a:lstStyle/>
          <a:p>
            <a:r>
              <a:rPr lang="de-DE" sz="2400" dirty="0"/>
              <a:t>Minutenreserveleistung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1321594"/>
            <a:ext cx="47529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6829425" y="5730875"/>
            <a:ext cx="1630363" cy="1841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1" charset="-128"/>
              </a:rPr>
              <a:t>(Quelle: DLG-Merkblatt)</a:t>
            </a:r>
          </a:p>
        </p:txBody>
      </p:sp>
      <p:sp>
        <p:nvSpPr>
          <p:cNvPr id="12" name="Freihandform 11"/>
          <p:cNvSpPr/>
          <p:nvPr/>
        </p:nvSpPr>
        <p:spPr>
          <a:xfrm>
            <a:off x="1979712" y="2009524"/>
            <a:ext cx="4164012" cy="119063"/>
          </a:xfrm>
          <a:custGeom>
            <a:avLst/>
            <a:gdLst>
              <a:gd name="connsiteX0" fmla="*/ 0 w 4163438"/>
              <a:gd name="connsiteY0" fmla="*/ 87548 h 118352"/>
              <a:gd name="connsiteX1" fmla="*/ 223736 w 4163438"/>
              <a:gd name="connsiteY1" fmla="*/ 9727 h 118352"/>
              <a:gd name="connsiteX2" fmla="*/ 359923 w 4163438"/>
              <a:gd name="connsiteY2" fmla="*/ 97276 h 118352"/>
              <a:gd name="connsiteX3" fmla="*/ 603115 w 4163438"/>
              <a:gd name="connsiteY3" fmla="*/ 9727 h 118352"/>
              <a:gd name="connsiteX4" fmla="*/ 787940 w 4163438"/>
              <a:gd name="connsiteY4" fmla="*/ 97276 h 118352"/>
              <a:gd name="connsiteX5" fmla="*/ 1001949 w 4163438"/>
              <a:gd name="connsiteY5" fmla="*/ 29183 h 118352"/>
              <a:gd name="connsiteX6" fmla="*/ 1157591 w 4163438"/>
              <a:gd name="connsiteY6" fmla="*/ 87548 h 118352"/>
              <a:gd name="connsiteX7" fmla="*/ 1284051 w 4163438"/>
              <a:gd name="connsiteY7" fmla="*/ 29183 h 118352"/>
              <a:gd name="connsiteX8" fmla="*/ 1507787 w 4163438"/>
              <a:gd name="connsiteY8" fmla="*/ 87548 h 118352"/>
              <a:gd name="connsiteX9" fmla="*/ 1663429 w 4163438"/>
              <a:gd name="connsiteY9" fmla="*/ 19455 h 118352"/>
              <a:gd name="connsiteX10" fmla="*/ 1828800 w 4163438"/>
              <a:gd name="connsiteY10" fmla="*/ 77821 h 118352"/>
              <a:gd name="connsiteX11" fmla="*/ 2062263 w 4163438"/>
              <a:gd name="connsiteY11" fmla="*/ 29183 h 118352"/>
              <a:gd name="connsiteX12" fmla="*/ 2227634 w 4163438"/>
              <a:gd name="connsiteY12" fmla="*/ 107004 h 118352"/>
              <a:gd name="connsiteX13" fmla="*/ 2509736 w 4163438"/>
              <a:gd name="connsiteY13" fmla="*/ 38910 h 118352"/>
              <a:gd name="connsiteX14" fmla="*/ 2723744 w 4163438"/>
              <a:gd name="connsiteY14" fmla="*/ 87548 h 118352"/>
              <a:gd name="connsiteX15" fmla="*/ 2976663 w 4163438"/>
              <a:gd name="connsiteY15" fmla="*/ 29183 h 118352"/>
              <a:gd name="connsiteX16" fmla="*/ 3161489 w 4163438"/>
              <a:gd name="connsiteY16" fmla="*/ 116731 h 118352"/>
              <a:gd name="connsiteX17" fmla="*/ 3385225 w 4163438"/>
              <a:gd name="connsiteY17" fmla="*/ 19455 h 118352"/>
              <a:gd name="connsiteX18" fmla="*/ 3521412 w 4163438"/>
              <a:gd name="connsiteY18" fmla="*/ 97276 h 118352"/>
              <a:gd name="connsiteX19" fmla="*/ 3774332 w 4163438"/>
              <a:gd name="connsiteY19" fmla="*/ 19455 h 118352"/>
              <a:gd name="connsiteX20" fmla="*/ 3978612 w 4163438"/>
              <a:gd name="connsiteY20" fmla="*/ 77821 h 118352"/>
              <a:gd name="connsiteX21" fmla="*/ 4163438 w 4163438"/>
              <a:gd name="connsiteY21" fmla="*/ 0 h 11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63438" h="118352">
                <a:moveTo>
                  <a:pt x="0" y="87548"/>
                </a:moveTo>
                <a:cubicBezTo>
                  <a:pt x="81874" y="47827"/>
                  <a:pt x="163749" y="8106"/>
                  <a:pt x="223736" y="9727"/>
                </a:cubicBezTo>
                <a:cubicBezTo>
                  <a:pt x="283723" y="11348"/>
                  <a:pt x="296693" y="97276"/>
                  <a:pt x="359923" y="97276"/>
                </a:cubicBezTo>
                <a:cubicBezTo>
                  <a:pt x="423153" y="97276"/>
                  <a:pt x="531779" y="9727"/>
                  <a:pt x="603115" y="9727"/>
                </a:cubicBezTo>
                <a:cubicBezTo>
                  <a:pt x="674451" y="9727"/>
                  <a:pt x="721468" y="94033"/>
                  <a:pt x="787940" y="97276"/>
                </a:cubicBezTo>
                <a:cubicBezTo>
                  <a:pt x="854412" y="100519"/>
                  <a:pt x="940341" y="30804"/>
                  <a:pt x="1001949" y="29183"/>
                </a:cubicBezTo>
                <a:cubicBezTo>
                  <a:pt x="1063557" y="27562"/>
                  <a:pt x="1110574" y="87548"/>
                  <a:pt x="1157591" y="87548"/>
                </a:cubicBezTo>
                <a:cubicBezTo>
                  <a:pt x="1204608" y="87548"/>
                  <a:pt x="1225685" y="29183"/>
                  <a:pt x="1284051" y="29183"/>
                </a:cubicBezTo>
                <a:cubicBezTo>
                  <a:pt x="1342417" y="29183"/>
                  <a:pt x="1444557" y="89169"/>
                  <a:pt x="1507787" y="87548"/>
                </a:cubicBezTo>
                <a:cubicBezTo>
                  <a:pt x="1571017" y="85927"/>
                  <a:pt x="1609927" y="21076"/>
                  <a:pt x="1663429" y="19455"/>
                </a:cubicBezTo>
                <a:cubicBezTo>
                  <a:pt x="1716931" y="17834"/>
                  <a:pt x="1762328" y="76200"/>
                  <a:pt x="1828800" y="77821"/>
                </a:cubicBezTo>
                <a:cubicBezTo>
                  <a:pt x="1895272" y="79442"/>
                  <a:pt x="1995791" y="24319"/>
                  <a:pt x="2062263" y="29183"/>
                </a:cubicBezTo>
                <a:cubicBezTo>
                  <a:pt x="2128735" y="34047"/>
                  <a:pt x="2153055" y="105383"/>
                  <a:pt x="2227634" y="107004"/>
                </a:cubicBezTo>
                <a:cubicBezTo>
                  <a:pt x="2302213" y="108625"/>
                  <a:pt x="2427051" y="42153"/>
                  <a:pt x="2509736" y="38910"/>
                </a:cubicBezTo>
                <a:cubicBezTo>
                  <a:pt x="2592421" y="35667"/>
                  <a:pt x="2645923" y="89169"/>
                  <a:pt x="2723744" y="87548"/>
                </a:cubicBezTo>
                <a:cubicBezTo>
                  <a:pt x="2801565" y="85927"/>
                  <a:pt x="2903706" y="24319"/>
                  <a:pt x="2976663" y="29183"/>
                </a:cubicBezTo>
                <a:cubicBezTo>
                  <a:pt x="3049620" y="34047"/>
                  <a:pt x="3093395" y="118352"/>
                  <a:pt x="3161489" y="116731"/>
                </a:cubicBezTo>
                <a:cubicBezTo>
                  <a:pt x="3229583" y="115110"/>
                  <a:pt x="3325238" y="22698"/>
                  <a:pt x="3385225" y="19455"/>
                </a:cubicBezTo>
                <a:cubicBezTo>
                  <a:pt x="3445212" y="16213"/>
                  <a:pt x="3456561" y="97276"/>
                  <a:pt x="3521412" y="97276"/>
                </a:cubicBezTo>
                <a:cubicBezTo>
                  <a:pt x="3586263" y="97276"/>
                  <a:pt x="3698132" y="22697"/>
                  <a:pt x="3774332" y="19455"/>
                </a:cubicBezTo>
                <a:cubicBezTo>
                  <a:pt x="3850532" y="16213"/>
                  <a:pt x="3913761" y="81064"/>
                  <a:pt x="3978612" y="77821"/>
                </a:cubicBezTo>
                <a:cubicBezTo>
                  <a:pt x="4043463" y="74578"/>
                  <a:pt x="4134255" y="16213"/>
                  <a:pt x="4163438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04D799F-3D00-4E53-AA1A-8A314414206A}"/>
              </a:ext>
            </a:extLst>
          </p:cNvPr>
          <p:cNvSpPr txBox="1"/>
          <p:nvPr/>
        </p:nvSpPr>
        <p:spPr>
          <a:xfrm>
            <a:off x="1068995" y="1961105"/>
            <a:ext cx="874713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1" charset="-128"/>
              </a:rPr>
              <a:t>500 KW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1763" y="533400"/>
            <a:ext cx="6697662" cy="808038"/>
          </a:xfrm>
        </p:spPr>
        <p:txBody>
          <a:bodyPr/>
          <a:lstStyle/>
          <a:p>
            <a:r>
              <a:rPr lang="de-DE" sz="2400" dirty="0"/>
              <a:t>Sekundärregelleistung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2013" y="1319213"/>
            <a:ext cx="4467225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6829425" y="5730875"/>
            <a:ext cx="1630363" cy="1841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1" charset="-128"/>
              </a:rPr>
              <a:t>(Quelle: DLG-Merkblatt)</a:t>
            </a:r>
          </a:p>
        </p:txBody>
      </p:sp>
      <p:sp>
        <p:nvSpPr>
          <p:cNvPr id="6" name="Freihandform 5"/>
          <p:cNvSpPr/>
          <p:nvPr/>
        </p:nvSpPr>
        <p:spPr>
          <a:xfrm>
            <a:off x="2179638" y="2120900"/>
            <a:ext cx="4162425" cy="117475"/>
          </a:xfrm>
          <a:custGeom>
            <a:avLst/>
            <a:gdLst>
              <a:gd name="connsiteX0" fmla="*/ 0 w 4163438"/>
              <a:gd name="connsiteY0" fmla="*/ 87548 h 118352"/>
              <a:gd name="connsiteX1" fmla="*/ 223736 w 4163438"/>
              <a:gd name="connsiteY1" fmla="*/ 9727 h 118352"/>
              <a:gd name="connsiteX2" fmla="*/ 359923 w 4163438"/>
              <a:gd name="connsiteY2" fmla="*/ 97276 h 118352"/>
              <a:gd name="connsiteX3" fmla="*/ 603115 w 4163438"/>
              <a:gd name="connsiteY3" fmla="*/ 9727 h 118352"/>
              <a:gd name="connsiteX4" fmla="*/ 787940 w 4163438"/>
              <a:gd name="connsiteY4" fmla="*/ 97276 h 118352"/>
              <a:gd name="connsiteX5" fmla="*/ 1001949 w 4163438"/>
              <a:gd name="connsiteY5" fmla="*/ 29183 h 118352"/>
              <a:gd name="connsiteX6" fmla="*/ 1157591 w 4163438"/>
              <a:gd name="connsiteY6" fmla="*/ 87548 h 118352"/>
              <a:gd name="connsiteX7" fmla="*/ 1284051 w 4163438"/>
              <a:gd name="connsiteY7" fmla="*/ 29183 h 118352"/>
              <a:gd name="connsiteX8" fmla="*/ 1507787 w 4163438"/>
              <a:gd name="connsiteY8" fmla="*/ 87548 h 118352"/>
              <a:gd name="connsiteX9" fmla="*/ 1663429 w 4163438"/>
              <a:gd name="connsiteY9" fmla="*/ 19455 h 118352"/>
              <a:gd name="connsiteX10" fmla="*/ 1828800 w 4163438"/>
              <a:gd name="connsiteY10" fmla="*/ 77821 h 118352"/>
              <a:gd name="connsiteX11" fmla="*/ 2062263 w 4163438"/>
              <a:gd name="connsiteY11" fmla="*/ 29183 h 118352"/>
              <a:gd name="connsiteX12" fmla="*/ 2227634 w 4163438"/>
              <a:gd name="connsiteY12" fmla="*/ 107004 h 118352"/>
              <a:gd name="connsiteX13" fmla="*/ 2509736 w 4163438"/>
              <a:gd name="connsiteY13" fmla="*/ 38910 h 118352"/>
              <a:gd name="connsiteX14" fmla="*/ 2723744 w 4163438"/>
              <a:gd name="connsiteY14" fmla="*/ 87548 h 118352"/>
              <a:gd name="connsiteX15" fmla="*/ 2976663 w 4163438"/>
              <a:gd name="connsiteY15" fmla="*/ 29183 h 118352"/>
              <a:gd name="connsiteX16" fmla="*/ 3161489 w 4163438"/>
              <a:gd name="connsiteY16" fmla="*/ 116731 h 118352"/>
              <a:gd name="connsiteX17" fmla="*/ 3385225 w 4163438"/>
              <a:gd name="connsiteY17" fmla="*/ 19455 h 118352"/>
              <a:gd name="connsiteX18" fmla="*/ 3521412 w 4163438"/>
              <a:gd name="connsiteY18" fmla="*/ 97276 h 118352"/>
              <a:gd name="connsiteX19" fmla="*/ 3774332 w 4163438"/>
              <a:gd name="connsiteY19" fmla="*/ 19455 h 118352"/>
              <a:gd name="connsiteX20" fmla="*/ 3978612 w 4163438"/>
              <a:gd name="connsiteY20" fmla="*/ 77821 h 118352"/>
              <a:gd name="connsiteX21" fmla="*/ 4163438 w 4163438"/>
              <a:gd name="connsiteY21" fmla="*/ 0 h 11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63438" h="118352">
                <a:moveTo>
                  <a:pt x="0" y="87548"/>
                </a:moveTo>
                <a:cubicBezTo>
                  <a:pt x="81874" y="47827"/>
                  <a:pt x="163749" y="8106"/>
                  <a:pt x="223736" y="9727"/>
                </a:cubicBezTo>
                <a:cubicBezTo>
                  <a:pt x="283723" y="11348"/>
                  <a:pt x="296693" y="97276"/>
                  <a:pt x="359923" y="97276"/>
                </a:cubicBezTo>
                <a:cubicBezTo>
                  <a:pt x="423153" y="97276"/>
                  <a:pt x="531779" y="9727"/>
                  <a:pt x="603115" y="9727"/>
                </a:cubicBezTo>
                <a:cubicBezTo>
                  <a:pt x="674451" y="9727"/>
                  <a:pt x="721468" y="94033"/>
                  <a:pt x="787940" y="97276"/>
                </a:cubicBezTo>
                <a:cubicBezTo>
                  <a:pt x="854412" y="100519"/>
                  <a:pt x="940341" y="30804"/>
                  <a:pt x="1001949" y="29183"/>
                </a:cubicBezTo>
                <a:cubicBezTo>
                  <a:pt x="1063557" y="27562"/>
                  <a:pt x="1110574" y="87548"/>
                  <a:pt x="1157591" y="87548"/>
                </a:cubicBezTo>
                <a:cubicBezTo>
                  <a:pt x="1204608" y="87548"/>
                  <a:pt x="1225685" y="29183"/>
                  <a:pt x="1284051" y="29183"/>
                </a:cubicBezTo>
                <a:cubicBezTo>
                  <a:pt x="1342417" y="29183"/>
                  <a:pt x="1444557" y="89169"/>
                  <a:pt x="1507787" y="87548"/>
                </a:cubicBezTo>
                <a:cubicBezTo>
                  <a:pt x="1571017" y="85927"/>
                  <a:pt x="1609927" y="21076"/>
                  <a:pt x="1663429" y="19455"/>
                </a:cubicBezTo>
                <a:cubicBezTo>
                  <a:pt x="1716931" y="17834"/>
                  <a:pt x="1762328" y="76200"/>
                  <a:pt x="1828800" y="77821"/>
                </a:cubicBezTo>
                <a:cubicBezTo>
                  <a:pt x="1895272" y="79442"/>
                  <a:pt x="1995791" y="24319"/>
                  <a:pt x="2062263" y="29183"/>
                </a:cubicBezTo>
                <a:cubicBezTo>
                  <a:pt x="2128735" y="34047"/>
                  <a:pt x="2153055" y="105383"/>
                  <a:pt x="2227634" y="107004"/>
                </a:cubicBezTo>
                <a:cubicBezTo>
                  <a:pt x="2302213" y="108625"/>
                  <a:pt x="2427051" y="42153"/>
                  <a:pt x="2509736" y="38910"/>
                </a:cubicBezTo>
                <a:cubicBezTo>
                  <a:pt x="2592421" y="35667"/>
                  <a:pt x="2645923" y="89169"/>
                  <a:pt x="2723744" y="87548"/>
                </a:cubicBezTo>
                <a:cubicBezTo>
                  <a:pt x="2801565" y="85927"/>
                  <a:pt x="2903706" y="24319"/>
                  <a:pt x="2976663" y="29183"/>
                </a:cubicBezTo>
                <a:cubicBezTo>
                  <a:pt x="3049620" y="34047"/>
                  <a:pt x="3093395" y="118352"/>
                  <a:pt x="3161489" y="116731"/>
                </a:cubicBezTo>
                <a:cubicBezTo>
                  <a:pt x="3229583" y="115110"/>
                  <a:pt x="3325238" y="22698"/>
                  <a:pt x="3385225" y="19455"/>
                </a:cubicBezTo>
                <a:cubicBezTo>
                  <a:pt x="3445212" y="16213"/>
                  <a:pt x="3456561" y="97276"/>
                  <a:pt x="3521412" y="97276"/>
                </a:cubicBezTo>
                <a:cubicBezTo>
                  <a:pt x="3586263" y="97276"/>
                  <a:pt x="3698132" y="22697"/>
                  <a:pt x="3774332" y="19455"/>
                </a:cubicBezTo>
                <a:cubicBezTo>
                  <a:pt x="3850532" y="16213"/>
                  <a:pt x="3913761" y="81064"/>
                  <a:pt x="3978612" y="77821"/>
                </a:cubicBezTo>
                <a:cubicBezTo>
                  <a:pt x="4043463" y="74578"/>
                  <a:pt x="4134255" y="16213"/>
                  <a:pt x="4163438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187450" y="2012950"/>
            <a:ext cx="874713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1" charset="-128"/>
              </a:rPr>
              <a:t>500 KW</a:t>
            </a:r>
          </a:p>
        </p:txBody>
      </p:sp>
      <p:grpSp>
        <p:nvGrpSpPr>
          <p:cNvPr id="2" name="Gruppieren 11"/>
          <p:cNvGrpSpPr>
            <a:grpSpLocks/>
          </p:cNvGrpSpPr>
          <p:nvPr/>
        </p:nvGrpSpPr>
        <p:grpSpPr bwMode="auto">
          <a:xfrm>
            <a:off x="2129619" y="1316038"/>
            <a:ext cx="4466444" cy="4411662"/>
            <a:chOff x="2129057" y="1315965"/>
            <a:chExt cx="4467225" cy="4411662"/>
          </a:xfrm>
        </p:grpSpPr>
        <p:pic>
          <p:nvPicPr>
            <p:cNvPr id="17418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29057" y="1315965"/>
              <a:ext cx="4467225" cy="441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Freihandform 9"/>
            <p:cNvSpPr/>
            <p:nvPr/>
          </p:nvSpPr>
          <p:spPr>
            <a:xfrm>
              <a:off x="2175909" y="2117652"/>
              <a:ext cx="4163153" cy="117475"/>
            </a:xfrm>
            <a:custGeom>
              <a:avLst/>
              <a:gdLst>
                <a:gd name="connsiteX0" fmla="*/ 0 w 4163438"/>
                <a:gd name="connsiteY0" fmla="*/ 87548 h 118352"/>
                <a:gd name="connsiteX1" fmla="*/ 223736 w 4163438"/>
                <a:gd name="connsiteY1" fmla="*/ 9727 h 118352"/>
                <a:gd name="connsiteX2" fmla="*/ 359923 w 4163438"/>
                <a:gd name="connsiteY2" fmla="*/ 97276 h 118352"/>
                <a:gd name="connsiteX3" fmla="*/ 603115 w 4163438"/>
                <a:gd name="connsiteY3" fmla="*/ 9727 h 118352"/>
                <a:gd name="connsiteX4" fmla="*/ 787940 w 4163438"/>
                <a:gd name="connsiteY4" fmla="*/ 97276 h 118352"/>
                <a:gd name="connsiteX5" fmla="*/ 1001949 w 4163438"/>
                <a:gd name="connsiteY5" fmla="*/ 29183 h 118352"/>
                <a:gd name="connsiteX6" fmla="*/ 1157591 w 4163438"/>
                <a:gd name="connsiteY6" fmla="*/ 87548 h 118352"/>
                <a:gd name="connsiteX7" fmla="*/ 1284051 w 4163438"/>
                <a:gd name="connsiteY7" fmla="*/ 29183 h 118352"/>
                <a:gd name="connsiteX8" fmla="*/ 1507787 w 4163438"/>
                <a:gd name="connsiteY8" fmla="*/ 87548 h 118352"/>
                <a:gd name="connsiteX9" fmla="*/ 1663429 w 4163438"/>
                <a:gd name="connsiteY9" fmla="*/ 19455 h 118352"/>
                <a:gd name="connsiteX10" fmla="*/ 1828800 w 4163438"/>
                <a:gd name="connsiteY10" fmla="*/ 77821 h 118352"/>
                <a:gd name="connsiteX11" fmla="*/ 2062263 w 4163438"/>
                <a:gd name="connsiteY11" fmla="*/ 29183 h 118352"/>
                <a:gd name="connsiteX12" fmla="*/ 2227634 w 4163438"/>
                <a:gd name="connsiteY12" fmla="*/ 107004 h 118352"/>
                <a:gd name="connsiteX13" fmla="*/ 2509736 w 4163438"/>
                <a:gd name="connsiteY13" fmla="*/ 38910 h 118352"/>
                <a:gd name="connsiteX14" fmla="*/ 2723744 w 4163438"/>
                <a:gd name="connsiteY14" fmla="*/ 87548 h 118352"/>
                <a:gd name="connsiteX15" fmla="*/ 2976663 w 4163438"/>
                <a:gd name="connsiteY15" fmla="*/ 29183 h 118352"/>
                <a:gd name="connsiteX16" fmla="*/ 3161489 w 4163438"/>
                <a:gd name="connsiteY16" fmla="*/ 116731 h 118352"/>
                <a:gd name="connsiteX17" fmla="*/ 3385225 w 4163438"/>
                <a:gd name="connsiteY17" fmla="*/ 19455 h 118352"/>
                <a:gd name="connsiteX18" fmla="*/ 3521412 w 4163438"/>
                <a:gd name="connsiteY18" fmla="*/ 97276 h 118352"/>
                <a:gd name="connsiteX19" fmla="*/ 3774332 w 4163438"/>
                <a:gd name="connsiteY19" fmla="*/ 19455 h 118352"/>
                <a:gd name="connsiteX20" fmla="*/ 3978612 w 4163438"/>
                <a:gd name="connsiteY20" fmla="*/ 77821 h 118352"/>
                <a:gd name="connsiteX21" fmla="*/ 4163438 w 4163438"/>
                <a:gd name="connsiteY21" fmla="*/ 0 h 11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63438" h="118352">
                  <a:moveTo>
                    <a:pt x="0" y="87548"/>
                  </a:moveTo>
                  <a:cubicBezTo>
                    <a:pt x="81874" y="47827"/>
                    <a:pt x="163749" y="8106"/>
                    <a:pt x="223736" y="9727"/>
                  </a:cubicBezTo>
                  <a:cubicBezTo>
                    <a:pt x="283723" y="11348"/>
                    <a:pt x="296693" y="97276"/>
                    <a:pt x="359923" y="97276"/>
                  </a:cubicBezTo>
                  <a:cubicBezTo>
                    <a:pt x="423153" y="97276"/>
                    <a:pt x="531779" y="9727"/>
                    <a:pt x="603115" y="9727"/>
                  </a:cubicBezTo>
                  <a:cubicBezTo>
                    <a:pt x="674451" y="9727"/>
                    <a:pt x="721468" y="94033"/>
                    <a:pt x="787940" y="97276"/>
                  </a:cubicBezTo>
                  <a:cubicBezTo>
                    <a:pt x="854412" y="100519"/>
                    <a:pt x="940341" y="30804"/>
                    <a:pt x="1001949" y="29183"/>
                  </a:cubicBezTo>
                  <a:cubicBezTo>
                    <a:pt x="1063557" y="27562"/>
                    <a:pt x="1110574" y="87548"/>
                    <a:pt x="1157591" y="87548"/>
                  </a:cubicBezTo>
                  <a:cubicBezTo>
                    <a:pt x="1204608" y="87548"/>
                    <a:pt x="1225685" y="29183"/>
                    <a:pt x="1284051" y="29183"/>
                  </a:cubicBezTo>
                  <a:cubicBezTo>
                    <a:pt x="1342417" y="29183"/>
                    <a:pt x="1444557" y="89169"/>
                    <a:pt x="1507787" y="87548"/>
                  </a:cubicBezTo>
                  <a:cubicBezTo>
                    <a:pt x="1571017" y="85927"/>
                    <a:pt x="1609927" y="21076"/>
                    <a:pt x="1663429" y="19455"/>
                  </a:cubicBezTo>
                  <a:cubicBezTo>
                    <a:pt x="1716931" y="17834"/>
                    <a:pt x="1762328" y="76200"/>
                    <a:pt x="1828800" y="77821"/>
                  </a:cubicBezTo>
                  <a:cubicBezTo>
                    <a:pt x="1895272" y="79442"/>
                    <a:pt x="1995791" y="24319"/>
                    <a:pt x="2062263" y="29183"/>
                  </a:cubicBezTo>
                  <a:cubicBezTo>
                    <a:pt x="2128735" y="34047"/>
                    <a:pt x="2153055" y="105383"/>
                    <a:pt x="2227634" y="107004"/>
                  </a:cubicBezTo>
                  <a:cubicBezTo>
                    <a:pt x="2302213" y="108625"/>
                    <a:pt x="2427051" y="42153"/>
                    <a:pt x="2509736" y="38910"/>
                  </a:cubicBezTo>
                  <a:cubicBezTo>
                    <a:pt x="2592421" y="35667"/>
                    <a:pt x="2645923" y="89169"/>
                    <a:pt x="2723744" y="87548"/>
                  </a:cubicBezTo>
                  <a:cubicBezTo>
                    <a:pt x="2801565" y="85927"/>
                    <a:pt x="2903706" y="24319"/>
                    <a:pt x="2976663" y="29183"/>
                  </a:cubicBezTo>
                  <a:cubicBezTo>
                    <a:pt x="3049620" y="34047"/>
                    <a:pt x="3093395" y="118352"/>
                    <a:pt x="3161489" y="116731"/>
                  </a:cubicBezTo>
                  <a:cubicBezTo>
                    <a:pt x="3229583" y="115110"/>
                    <a:pt x="3325238" y="22698"/>
                    <a:pt x="3385225" y="19455"/>
                  </a:cubicBezTo>
                  <a:cubicBezTo>
                    <a:pt x="3445212" y="16213"/>
                    <a:pt x="3456561" y="97276"/>
                    <a:pt x="3521412" y="97276"/>
                  </a:cubicBezTo>
                  <a:cubicBezTo>
                    <a:pt x="3586263" y="97276"/>
                    <a:pt x="3698132" y="22697"/>
                    <a:pt x="3774332" y="19455"/>
                  </a:cubicBezTo>
                  <a:cubicBezTo>
                    <a:pt x="3850532" y="16213"/>
                    <a:pt x="3913761" y="81064"/>
                    <a:pt x="3978612" y="77821"/>
                  </a:cubicBezTo>
                  <a:cubicBezTo>
                    <a:pt x="4043463" y="74578"/>
                    <a:pt x="4134255" y="16213"/>
                    <a:pt x="4163438" y="0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/>
              </a:endParaRP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>
                <a:solidFill>
                  <a:srgbClr val="0099CC"/>
                </a:solidFill>
              </a:rPr>
              <a:t>Primärregelleistung (PRL)</a:t>
            </a:r>
            <a:br>
              <a:rPr lang="de-DE" sz="2400" dirty="0">
                <a:solidFill>
                  <a:srgbClr val="0099CC"/>
                </a:solidFill>
              </a:rPr>
            </a:br>
            <a:r>
              <a:rPr lang="de-DE" sz="2400" dirty="0">
                <a:solidFill>
                  <a:srgbClr val="0099CC"/>
                </a:solidFill>
              </a:rPr>
              <a:t/>
            </a:r>
            <a:br>
              <a:rPr lang="de-DE" sz="2400" dirty="0">
                <a:solidFill>
                  <a:srgbClr val="0099CC"/>
                </a:solidFill>
              </a:rPr>
            </a:br>
            <a:r>
              <a:rPr lang="de-DE" sz="2000" dirty="0">
                <a:solidFill>
                  <a:srgbClr val="0099CC"/>
                </a:solidFill>
              </a:rPr>
              <a:t/>
            </a:r>
            <a:br>
              <a:rPr lang="de-DE" sz="2000" dirty="0">
                <a:solidFill>
                  <a:srgbClr val="0099CC"/>
                </a:solidFill>
              </a:rPr>
            </a:br>
            <a:r>
              <a:rPr lang="de-DE" sz="2000" dirty="0">
                <a:solidFill>
                  <a:srgbClr val="0099CC"/>
                </a:solidFill>
              </a:rPr>
              <a:t> </a:t>
            </a:r>
            <a:r>
              <a:rPr lang="de-DE" sz="2000" dirty="0"/>
              <a:t>)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9510" y="1270000"/>
            <a:ext cx="6812562" cy="404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1348966" y="5312524"/>
            <a:ext cx="593002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1" charset="-128"/>
                <a:cs typeface="ＭＳ Ｐゴシック" pitchFamily="-111" charset="-128"/>
                <a:hlinkClick r:id="rId3"/>
              </a:rPr>
              <a:t>http://www.netzfrequenzmessung.de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8110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0700" y="592668"/>
            <a:ext cx="7378700" cy="376053"/>
          </a:xfrm>
        </p:spPr>
        <p:txBody>
          <a:bodyPr/>
          <a:lstStyle/>
          <a:p>
            <a:r>
              <a:rPr lang="de-DE" sz="2400" dirty="0">
                <a:solidFill>
                  <a:srgbClr val="0099CC"/>
                </a:solidFill>
              </a:rPr>
              <a:t>Primärregelleistung</a:t>
            </a:r>
            <a:r>
              <a:rPr lang="de-DE" sz="2000" dirty="0">
                <a:solidFill>
                  <a:srgbClr val="0099CC"/>
                </a:solidFill>
              </a:rPr>
              <a:t/>
            </a:r>
            <a:br>
              <a:rPr lang="de-DE" sz="2000" dirty="0">
                <a:solidFill>
                  <a:srgbClr val="0099CC"/>
                </a:solidFill>
              </a:rPr>
            </a:br>
            <a:endParaRPr lang="de-DE" sz="2000" dirty="0"/>
          </a:p>
        </p:txBody>
      </p:sp>
      <p:pic>
        <p:nvPicPr>
          <p:cNvPr id="4" name="Diagramm 1" descr="image001"/>
          <p:cNvPicPr>
            <a:picLocks noGrp="1" noChangeAspect="1" noChangeArrowheads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4"/>
          <a:stretch/>
        </p:blipFill>
        <p:spPr bwMode="auto">
          <a:xfrm>
            <a:off x="542252" y="2339307"/>
            <a:ext cx="8059495" cy="200952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644847" y="3489284"/>
            <a:ext cx="1602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Geneva" pitchFamily="86" charset="-128"/>
              </a:rPr>
              <a:t>Netzfrequenz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Geneva" pitchFamily="86" charset="-128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Geneva" pitchFamily="86" charset="-128"/>
              </a:rPr>
              <a:t>Ist-Leistung</a:t>
            </a:r>
          </a:p>
        </p:txBody>
      </p:sp>
    </p:spTree>
    <p:extLst>
      <p:ext uri="{BB962C8B-B14F-4D97-AF65-F5344CB8AC3E}">
        <p14:creationId xmlns:p14="http://schemas.microsoft.com/office/powerpoint/2010/main" val="1637078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0700" y="592668"/>
            <a:ext cx="7378700" cy="419369"/>
          </a:xfrm>
        </p:spPr>
        <p:txBody>
          <a:bodyPr/>
          <a:lstStyle/>
          <a:p>
            <a:r>
              <a:rPr lang="de-DE" sz="2400" dirty="0">
                <a:solidFill>
                  <a:srgbClr val="0099CC"/>
                </a:solidFill>
              </a:rPr>
              <a:t>Primärregelleistung</a:t>
            </a:r>
            <a:endParaRPr lang="de-DE" sz="2400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0370" y="1078302"/>
            <a:ext cx="7509817" cy="490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3778180" y="3305908"/>
            <a:ext cx="874206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111" charset="-128"/>
                <a:cs typeface="ＭＳ Ｐゴシック" pitchFamily="-111" charset="-128"/>
              </a:rPr>
              <a:t>685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111" charset="-128"/>
                <a:cs typeface="ＭＳ Ｐゴシック" pitchFamily="-111" charset="-128"/>
              </a:rPr>
              <a:t>kW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70669" y="1346479"/>
            <a:ext cx="874206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111" charset="-128"/>
                <a:cs typeface="ＭＳ Ｐゴシック" pitchFamily="-111" charset="-128"/>
              </a:rPr>
              <a:t>889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111" charset="-128"/>
                <a:cs typeface="ＭＳ Ｐゴシック" pitchFamily="-111" charset="-128"/>
              </a:rPr>
              <a:t>kW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281896" y="5568964"/>
            <a:ext cx="874206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111" charset="-128"/>
                <a:cs typeface="ＭＳ Ｐゴシック" pitchFamily="-111" charset="-128"/>
              </a:rPr>
              <a:t>481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111" charset="-128"/>
                <a:cs typeface="ＭＳ Ｐゴシック" pitchFamily="-111" charset="-128"/>
              </a:rPr>
              <a:t>kW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cxnSp>
        <p:nvCxnSpPr>
          <p:cNvPr id="10" name="Gerade Verbindung mit Pfeil 9"/>
          <p:cNvCxnSpPr>
            <a:stCxn id="5" idx="2"/>
          </p:cNvCxnSpPr>
          <p:nvPr/>
        </p:nvCxnSpPr>
        <p:spPr>
          <a:xfrm flipH="1">
            <a:off x="3607358" y="3582907"/>
            <a:ext cx="607925" cy="155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7" idx="1"/>
          </p:cNvCxnSpPr>
          <p:nvPr/>
        </p:nvCxnSpPr>
        <p:spPr>
          <a:xfrm flipH="1">
            <a:off x="1356527" y="1484979"/>
            <a:ext cx="514142" cy="138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8" idx="1"/>
          </p:cNvCxnSpPr>
          <p:nvPr/>
        </p:nvCxnSpPr>
        <p:spPr>
          <a:xfrm flipH="1">
            <a:off x="5918479" y="5707464"/>
            <a:ext cx="363417" cy="138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6129495" y="1623478"/>
            <a:ext cx="1769905" cy="138499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111" charset="-128"/>
                <a:cs typeface="ＭＳ Ｐゴシック" pitchFamily="-111" charset="-128"/>
              </a:rPr>
              <a:t>Beispiel: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111" charset="-128"/>
                <a:cs typeface="ＭＳ Ｐゴシック" pitchFamily="-111" charset="-128"/>
              </a:rPr>
              <a:t>GE JMS 412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111" charset="-128"/>
                <a:cs typeface="ＭＳ Ｐゴシック" pitchFamily="-111" charset="-128"/>
              </a:rPr>
              <a:t>(889kW)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-111" charset="-128"/>
              <a:cs typeface="ＭＳ Ｐゴシック" pitchFamily="-111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111" charset="-128"/>
                <a:cs typeface="ＭＳ Ｐゴシック" pitchFamily="-111" charset="-128"/>
              </a:rPr>
              <a:t>Regelband 204kW</a:t>
            </a:r>
          </a:p>
        </p:txBody>
      </p:sp>
      <p:cxnSp>
        <p:nvCxnSpPr>
          <p:cNvPr id="17" name="Gerade Verbindung mit Pfeil 16"/>
          <p:cNvCxnSpPr/>
          <p:nvPr/>
        </p:nvCxnSpPr>
        <p:spPr>
          <a:xfrm flipV="1">
            <a:off x="3573894" y="1748413"/>
            <a:ext cx="33464" cy="4097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3607358" y="2315975"/>
            <a:ext cx="874206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111" charset="-128"/>
                <a:cs typeface="ＭＳ Ｐゴシック" pitchFamily="-111" charset="-128"/>
              </a:rPr>
              <a:t> 30 sec</a:t>
            </a:r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1326382" y="3758083"/>
            <a:ext cx="480311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961A2E-2439-4594-8B7F-8976576B4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92668"/>
            <a:ext cx="7378700" cy="460068"/>
          </a:xfrm>
        </p:spPr>
        <p:txBody>
          <a:bodyPr/>
          <a:lstStyle/>
          <a:p>
            <a:pPr lvl="0">
              <a:spcBef>
                <a:spcPct val="20000"/>
              </a:spcBef>
              <a:buClr>
                <a:srgbClr val="003399"/>
              </a:buClr>
            </a:pPr>
            <a:r>
              <a:rPr lang="de-DE" sz="2000" dirty="0">
                <a:solidFill>
                  <a:srgbClr val="0099CC"/>
                </a:solidFill>
              </a:rPr>
              <a:t>ÜNB fährt Regelenergie in versch. Stufen an</a:t>
            </a:r>
            <a:r>
              <a:rPr lang="de-DE" sz="1800" b="0" dirty="0">
                <a:solidFill>
                  <a:srgbClr val="000000"/>
                </a:solidFill>
              </a:rPr>
              <a:t/>
            </a:r>
            <a:br>
              <a:rPr lang="de-DE" sz="1800" b="0" dirty="0">
                <a:solidFill>
                  <a:srgbClr val="000000"/>
                </a:solidFill>
              </a:rPr>
            </a:br>
            <a:r>
              <a:rPr lang="de-DE" dirty="0"/>
              <a:t>ÜNB fährt Regelenergie in versch. Stufen an</a:t>
            </a:r>
            <a:br>
              <a:rPr lang="de-DE" dirty="0"/>
            </a:b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79C4D91-4507-4619-BAC3-5293500C9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5" y="1700808"/>
            <a:ext cx="8131629" cy="287296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D04C9BD-64EF-443C-A050-F0791C74D40F}"/>
              </a:ext>
            </a:extLst>
          </p:cNvPr>
          <p:cNvSpPr txBox="1"/>
          <p:nvPr/>
        </p:nvSpPr>
        <p:spPr>
          <a:xfrm>
            <a:off x="5940152" y="5301208"/>
            <a:ext cx="2982686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e-DE" sz="1200" kern="0" dirty="0">
                <a:ea typeface="ＭＳ Ｐゴシック" pitchFamily="-111" charset="-128"/>
                <a:cs typeface="ＭＳ Ｐゴシック" pitchFamily="-111" charset="-128"/>
              </a:rPr>
              <a:t>http://upload.wikimedia.org/wikipedia/commons/2/2a/Schema_Einsatz_von_Regelleistung.png</a:t>
            </a:r>
            <a:endParaRPr lang="de-DE" sz="1200" b="0" kern="0" dirty="0">
              <a:solidFill>
                <a:schemeClr val="tx1"/>
              </a:solidFill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5407335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 presentati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JJJJ-MM-TT_Musterpräsentation GeLa Energie GmbH">
  <a:themeElements>
    <a:clrScheme name="JJJJ-MM-TT_Musterpräsentation GeLa Energie GmbH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AB023"/>
      </a:accent1>
      <a:accent2>
        <a:srgbClr val="FFFF00"/>
      </a:accent2>
      <a:accent3>
        <a:srgbClr val="FFFFFF"/>
      </a:accent3>
      <a:accent4>
        <a:srgbClr val="000000"/>
      </a:accent4>
      <a:accent5>
        <a:srgbClr val="B9D4AC"/>
      </a:accent5>
      <a:accent6>
        <a:srgbClr val="E7E700"/>
      </a:accent6>
      <a:hlink>
        <a:srgbClr val="003399"/>
      </a:hlink>
      <a:folHlink>
        <a:srgbClr val="3399FF"/>
      </a:folHlink>
    </a:clrScheme>
    <a:fontScheme name="1_JJJJ-MM-TT_Musterpräsentation GeLa Energie GmbH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anchor="t">
        <a:spAutoFit/>
      </a:bodyPr>
      <a:lstStyle>
        <a:defPPr algn="l">
          <a:defRPr sz="1200" b="0" kern="0" dirty="0" smtClean="0">
            <a:solidFill>
              <a:schemeClr val="tx1"/>
            </a:solidFill>
            <a:ea typeface="ＭＳ Ｐゴシック" pitchFamily="-111" charset="-128"/>
            <a:cs typeface="ＭＳ Ｐゴシック" pitchFamily="-111" charset="-128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JJJ-MM-TT_Musterpräsentation GeLa Energie Gmb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JJJ-MM-TT_Musterpräsentation GeLa Energie Gmb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JJJ-MM-TT_Musterpräsentation GeLa Energie Gmb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JJJ-MM-TT_Musterpräsentation GeLa Energie Gmb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JJJ-MM-TT_Musterpräsentation GeLa Energie Gmb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JJJ-MM-TT_Musterpräsentation GeLa Energie Gmb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JJJ-MM-TT_Musterpräsentation GeLa Energie Gmb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JJJ-MM-TT_Musterpräsentation GeLa Energie Gmb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JJJ-MM-TT_Musterpräsentation GeLa Energie Gmb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JJJ-MM-TT_Musterpräsentation GeLa Energie Gmb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JJJ-MM-TT_Musterpräsentation GeLa Energie Gmb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JJJ-MM-TT_Musterpräsentation GeLa Energie Gmb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JJJ-MM-TT_Musterpräsentation GeLa Energie GmbH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AB023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B9D4AC"/>
        </a:accent5>
        <a:accent6>
          <a:srgbClr val="E7E700"/>
        </a:accent6>
        <a:hlink>
          <a:srgbClr val="003399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Standaard presentatie</Template>
  <TotalTime>0</TotalTime>
  <Words>468</Words>
  <Application>Microsoft Office PowerPoint</Application>
  <PresentationFormat>Bildschirmpräsentation (4:3)</PresentationFormat>
  <Paragraphs>104</Paragraphs>
  <Slides>26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26</vt:i4>
      </vt:variant>
    </vt:vector>
  </HeadingPairs>
  <TitlesOfParts>
    <vt:vector size="35" baseType="lpstr">
      <vt:lpstr>ＭＳ Ｐゴシック</vt:lpstr>
      <vt:lpstr>Arial</vt:lpstr>
      <vt:lpstr>Calibri</vt:lpstr>
      <vt:lpstr>Geneva</vt:lpstr>
      <vt:lpstr>Gill Sans</vt:lpstr>
      <vt:lpstr>SEED Bold</vt:lpstr>
      <vt:lpstr>SEED Regular</vt:lpstr>
      <vt:lpstr>Standaard presentatie</vt:lpstr>
      <vt:lpstr>1_JJJJ-MM-TT_Musterpräsentation GeLa Energie GmbH</vt:lpstr>
      <vt:lpstr>Teilprojekt  Regelenergie </vt:lpstr>
      <vt:lpstr> Was ist Regelenergie? </vt:lpstr>
      <vt:lpstr>Varianten der Regelenergie Regelenergievarianten</vt:lpstr>
      <vt:lpstr>Minutenreserveleistung</vt:lpstr>
      <vt:lpstr>Sekundärregelleistung</vt:lpstr>
      <vt:lpstr>Primärregelleistung (PRL)    )</vt:lpstr>
      <vt:lpstr>Primärregelleistung </vt:lpstr>
      <vt:lpstr>Primärregelleistung</vt:lpstr>
      <vt:lpstr>ÜNB fährt Regelenergie in versch. Stufen an ÜNB fährt Regelenergie in versch. Stufen an </vt:lpstr>
      <vt:lpstr>Testkurve zur Fernsteuerbarkeit („Doppelhub-Test“) bei der BGA Dankers</vt:lpstr>
      <vt:lpstr>                              Schaltschrank der Fernsteuerbarkeit bei Dankers</vt:lpstr>
      <vt:lpstr>                                               Display </vt:lpstr>
      <vt:lpstr>                            Technik im Schaltschrank</vt:lpstr>
      <vt:lpstr>Regelenergie in den Niederlanden -  Minutenreserveleistung (SRL)</vt:lpstr>
      <vt:lpstr>Regelenergie in den Niederlanden -  Sekundärregelleistung (SRL)</vt:lpstr>
      <vt:lpstr>Regelenergie in den Niederlanden -  Primärregelleistung (PRL)</vt:lpstr>
      <vt:lpstr>Resultat zum Pilotprojekt der Tennet (NL)</vt:lpstr>
      <vt:lpstr>Fazit </vt:lpstr>
      <vt:lpstr> Ausblick / Aufgaben </vt:lpstr>
      <vt:lpstr>Vielen Dank für Ihre Aufmerksamkeit!</vt:lpstr>
      <vt:lpstr>FRAGEN</vt:lpstr>
      <vt:lpstr>MRX Insys</vt:lpstr>
      <vt:lpstr>Schaltschrank BHKW 1</vt:lpstr>
      <vt:lpstr>Umbau von Drehschalter auf stufenlos</vt:lpstr>
      <vt:lpstr>Tennet  Tertiar  (Notstrom)</vt:lpstr>
      <vt:lpstr>Primair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Architects of  the Sustainable chain</dc:title>
  <dc:creator>linnemans</dc:creator>
  <cp:lastModifiedBy>Carolin Könning</cp:lastModifiedBy>
  <cp:revision>166</cp:revision>
  <cp:lastPrinted>2019-09-11T16:02:32Z</cp:lastPrinted>
  <dcterms:created xsi:type="dcterms:W3CDTF">2011-05-20T08:28:35Z</dcterms:created>
  <dcterms:modified xsi:type="dcterms:W3CDTF">2019-09-12T09:27:32Z</dcterms:modified>
</cp:coreProperties>
</file>