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4" r:id="rId3"/>
    <p:sldId id="262" r:id="rId4"/>
    <p:sldId id="275" r:id="rId5"/>
    <p:sldId id="276" r:id="rId6"/>
    <p:sldId id="277" r:id="rId7"/>
    <p:sldId id="280" r:id="rId8"/>
    <p:sldId id="279" r:id="rId9"/>
    <p:sldId id="27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34F9A-EF45-4BE7-81AD-709B08A08CED}" type="doc">
      <dgm:prSet loTypeId="urn:microsoft.com/office/officeart/2005/8/layout/cycle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79BD734-B4E0-40B5-9626-E1EAC3AC69BE}">
      <dgm:prSet phldrT="[Testo]"/>
      <dgm:spPr/>
      <dgm:t>
        <a:bodyPr/>
        <a:lstStyle/>
        <a:p>
          <a:r>
            <a:rPr lang="it-IT" dirty="0"/>
            <a:t>MAKE</a:t>
          </a:r>
        </a:p>
      </dgm:t>
    </dgm:pt>
    <dgm:pt modelId="{1E95759F-0E33-4CF7-9CF1-CC128EBD0AA8}" type="parTrans" cxnId="{0E6DC8DC-2396-43F9-B591-CA9608C577F8}">
      <dgm:prSet/>
      <dgm:spPr/>
      <dgm:t>
        <a:bodyPr/>
        <a:lstStyle/>
        <a:p>
          <a:endParaRPr lang="it-IT"/>
        </a:p>
      </dgm:t>
    </dgm:pt>
    <dgm:pt modelId="{E8072BA0-2B87-4E6E-BAF8-18379EDC8A03}" type="sibTrans" cxnId="{0E6DC8DC-2396-43F9-B591-CA9608C577F8}">
      <dgm:prSet/>
      <dgm:spPr/>
      <dgm:t>
        <a:bodyPr/>
        <a:lstStyle/>
        <a:p>
          <a:endParaRPr lang="it-IT"/>
        </a:p>
      </dgm:t>
    </dgm:pt>
    <dgm:pt modelId="{BF1CCD89-67C9-40A0-A767-ADC77A1087A3}">
      <dgm:prSet phldrT="[Testo]"/>
      <dgm:spPr/>
      <dgm:t>
        <a:bodyPr/>
        <a:lstStyle/>
        <a:p>
          <a:r>
            <a:rPr lang="it-IT" dirty="0"/>
            <a:t>USE</a:t>
          </a:r>
        </a:p>
      </dgm:t>
    </dgm:pt>
    <dgm:pt modelId="{F37F205D-166E-40F6-B396-ADAC65171C25}" type="parTrans" cxnId="{9E6F1EA8-AEDA-4E71-A4B1-179CAF039706}">
      <dgm:prSet/>
      <dgm:spPr/>
      <dgm:t>
        <a:bodyPr/>
        <a:lstStyle/>
        <a:p>
          <a:endParaRPr lang="it-IT"/>
        </a:p>
      </dgm:t>
    </dgm:pt>
    <dgm:pt modelId="{D11D9482-6D29-4B3B-A13D-6C7B6D614FA2}" type="sibTrans" cxnId="{9E6F1EA8-AEDA-4E71-A4B1-179CAF039706}">
      <dgm:prSet/>
      <dgm:spPr/>
      <dgm:t>
        <a:bodyPr/>
        <a:lstStyle/>
        <a:p>
          <a:endParaRPr lang="it-IT"/>
        </a:p>
      </dgm:t>
    </dgm:pt>
    <dgm:pt modelId="{79E1220D-0B11-430C-9643-8B0C2A44B157}">
      <dgm:prSet phldrT="[Testo]"/>
      <dgm:spPr/>
      <dgm:t>
        <a:bodyPr/>
        <a:lstStyle/>
        <a:p>
          <a:r>
            <a:rPr lang="it-IT" dirty="0"/>
            <a:t>RETURN</a:t>
          </a:r>
        </a:p>
      </dgm:t>
    </dgm:pt>
    <dgm:pt modelId="{77407178-E01B-48D2-903E-C9239C4C8057}" type="parTrans" cxnId="{47FA55C0-2B6D-40F6-BB75-5448077AFC73}">
      <dgm:prSet/>
      <dgm:spPr/>
      <dgm:t>
        <a:bodyPr/>
        <a:lstStyle/>
        <a:p>
          <a:endParaRPr lang="it-IT"/>
        </a:p>
      </dgm:t>
    </dgm:pt>
    <dgm:pt modelId="{A4FCCBD1-BC2A-4F0D-94ED-1DB2350FD4EE}" type="sibTrans" cxnId="{47FA55C0-2B6D-40F6-BB75-5448077AFC73}">
      <dgm:prSet/>
      <dgm:spPr/>
      <dgm:t>
        <a:bodyPr/>
        <a:lstStyle/>
        <a:p>
          <a:endParaRPr lang="it-IT"/>
        </a:p>
      </dgm:t>
    </dgm:pt>
    <dgm:pt modelId="{DE59666F-3EDD-4253-9081-A7010479C5F2}" type="pres">
      <dgm:prSet presAssocID="{AEC34F9A-EF45-4BE7-81AD-709B08A08CED}" presName="cycle" presStyleCnt="0">
        <dgm:presLayoutVars>
          <dgm:dir/>
          <dgm:resizeHandles val="exact"/>
        </dgm:presLayoutVars>
      </dgm:prSet>
      <dgm:spPr/>
    </dgm:pt>
    <dgm:pt modelId="{2B5B3238-E71F-4374-91B0-BBFF57E893BE}" type="pres">
      <dgm:prSet presAssocID="{779BD734-B4E0-40B5-9626-E1EAC3AC69BE}" presName="node" presStyleLbl="node1" presStyleIdx="0" presStyleCnt="3">
        <dgm:presLayoutVars>
          <dgm:bulletEnabled val="1"/>
        </dgm:presLayoutVars>
      </dgm:prSet>
      <dgm:spPr/>
    </dgm:pt>
    <dgm:pt modelId="{EB86FF6C-36B1-44B3-A467-84747E9891DF}" type="pres">
      <dgm:prSet presAssocID="{779BD734-B4E0-40B5-9626-E1EAC3AC69BE}" presName="spNode" presStyleCnt="0"/>
      <dgm:spPr/>
    </dgm:pt>
    <dgm:pt modelId="{5D684FF5-51FB-41F2-8B32-4B5975A7BCE0}" type="pres">
      <dgm:prSet presAssocID="{E8072BA0-2B87-4E6E-BAF8-18379EDC8A03}" presName="sibTrans" presStyleLbl="sibTrans1D1" presStyleIdx="0" presStyleCnt="3"/>
      <dgm:spPr/>
    </dgm:pt>
    <dgm:pt modelId="{6E57FC69-F841-47A0-A4A0-1B57FA006FC2}" type="pres">
      <dgm:prSet presAssocID="{BF1CCD89-67C9-40A0-A767-ADC77A1087A3}" presName="node" presStyleLbl="node1" presStyleIdx="1" presStyleCnt="3" custRadScaleRad="105725" custRadScaleInc="-7341">
        <dgm:presLayoutVars>
          <dgm:bulletEnabled val="1"/>
        </dgm:presLayoutVars>
      </dgm:prSet>
      <dgm:spPr/>
    </dgm:pt>
    <dgm:pt modelId="{F0D06A0B-77A8-42BC-A2A1-85E7FDA8FA8B}" type="pres">
      <dgm:prSet presAssocID="{BF1CCD89-67C9-40A0-A767-ADC77A1087A3}" presName="spNode" presStyleCnt="0"/>
      <dgm:spPr/>
    </dgm:pt>
    <dgm:pt modelId="{CDB83990-88B8-4FB5-A0D1-78686CADCDED}" type="pres">
      <dgm:prSet presAssocID="{D11D9482-6D29-4B3B-A13D-6C7B6D614FA2}" presName="sibTrans" presStyleLbl="sibTrans1D1" presStyleIdx="1" presStyleCnt="3"/>
      <dgm:spPr/>
    </dgm:pt>
    <dgm:pt modelId="{A6BE86D4-610C-4190-8365-864E6C1A4A41}" type="pres">
      <dgm:prSet presAssocID="{79E1220D-0B11-430C-9643-8B0C2A44B157}" presName="node" presStyleLbl="node1" presStyleIdx="2" presStyleCnt="3">
        <dgm:presLayoutVars>
          <dgm:bulletEnabled val="1"/>
        </dgm:presLayoutVars>
      </dgm:prSet>
      <dgm:spPr/>
    </dgm:pt>
    <dgm:pt modelId="{72253799-200A-4833-B3FA-6C7F6C933441}" type="pres">
      <dgm:prSet presAssocID="{79E1220D-0B11-430C-9643-8B0C2A44B157}" presName="spNode" presStyleCnt="0"/>
      <dgm:spPr/>
    </dgm:pt>
    <dgm:pt modelId="{D3A6D50E-79B8-4584-ABBE-77DF17271497}" type="pres">
      <dgm:prSet presAssocID="{A4FCCBD1-BC2A-4F0D-94ED-1DB2350FD4EE}" presName="sibTrans" presStyleLbl="sibTrans1D1" presStyleIdx="2" presStyleCnt="3"/>
      <dgm:spPr/>
    </dgm:pt>
  </dgm:ptLst>
  <dgm:cxnLst>
    <dgm:cxn modelId="{B0A2EF23-5C90-4BC0-B0C8-F0FD817D2511}" type="presOf" srcId="{79E1220D-0B11-430C-9643-8B0C2A44B157}" destId="{A6BE86D4-610C-4190-8365-864E6C1A4A41}" srcOrd="0" destOrd="0" presId="urn:microsoft.com/office/officeart/2005/8/layout/cycle5"/>
    <dgm:cxn modelId="{14E5C831-D269-45A5-9DF5-07C27D5001A4}" type="presOf" srcId="{BF1CCD89-67C9-40A0-A767-ADC77A1087A3}" destId="{6E57FC69-F841-47A0-A4A0-1B57FA006FC2}" srcOrd="0" destOrd="0" presId="urn:microsoft.com/office/officeart/2005/8/layout/cycle5"/>
    <dgm:cxn modelId="{3BFEF48F-A5CB-41B3-A435-3A4A3AE8ECEC}" type="presOf" srcId="{AEC34F9A-EF45-4BE7-81AD-709B08A08CED}" destId="{DE59666F-3EDD-4253-9081-A7010479C5F2}" srcOrd="0" destOrd="0" presId="urn:microsoft.com/office/officeart/2005/8/layout/cycle5"/>
    <dgm:cxn modelId="{9E6F1EA8-AEDA-4E71-A4B1-179CAF039706}" srcId="{AEC34F9A-EF45-4BE7-81AD-709B08A08CED}" destId="{BF1CCD89-67C9-40A0-A767-ADC77A1087A3}" srcOrd="1" destOrd="0" parTransId="{F37F205D-166E-40F6-B396-ADAC65171C25}" sibTransId="{D11D9482-6D29-4B3B-A13D-6C7B6D614FA2}"/>
    <dgm:cxn modelId="{FEC287BD-EF6B-4979-9B51-7448170D1885}" type="presOf" srcId="{A4FCCBD1-BC2A-4F0D-94ED-1DB2350FD4EE}" destId="{D3A6D50E-79B8-4584-ABBE-77DF17271497}" srcOrd="0" destOrd="0" presId="urn:microsoft.com/office/officeart/2005/8/layout/cycle5"/>
    <dgm:cxn modelId="{47FA55C0-2B6D-40F6-BB75-5448077AFC73}" srcId="{AEC34F9A-EF45-4BE7-81AD-709B08A08CED}" destId="{79E1220D-0B11-430C-9643-8B0C2A44B157}" srcOrd="2" destOrd="0" parTransId="{77407178-E01B-48D2-903E-C9239C4C8057}" sibTransId="{A4FCCBD1-BC2A-4F0D-94ED-1DB2350FD4EE}"/>
    <dgm:cxn modelId="{ACCAE8C2-C5F6-4B4B-91B0-E26651E7001D}" type="presOf" srcId="{D11D9482-6D29-4B3B-A13D-6C7B6D614FA2}" destId="{CDB83990-88B8-4FB5-A0D1-78686CADCDED}" srcOrd="0" destOrd="0" presId="urn:microsoft.com/office/officeart/2005/8/layout/cycle5"/>
    <dgm:cxn modelId="{EB82F9C8-137E-40C2-A6DE-5ED873A29120}" type="presOf" srcId="{779BD734-B4E0-40B5-9626-E1EAC3AC69BE}" destId="{2B5B3238-E71F-4374-91B0-BBFF57E893BE}" srcOrd="0" destOrd="0" presId="urn:microsoft.com/office/officeart/2005/8/layout/cycle5"/>
    <dgm:cxn modelId="{B0BD61CA-4EA2-4888-91DD-BBCBAB939ED3}" type="presOf" srcId="{E8072BA0-2B87-4E6E-BAF8-18379EDC8A03}" destId="{5D684FF5-51FB-41F2-8B32-4B5975A7BCE0}" srcOrd="0" destOrd="0" presId="urn:microsoft.com/office/officeart/2005/8/layout/cycle5"/>
    <dgm:cxn modelId="{0E6DC8DC-2396-43F9-B591-CA9608C577F8}" srcId="{AEC34F9A-EF45-4BE7-81AD-709B08A08CED}" destId="{779BD734-B4E0-40B5-9626-E1EAC3AC69BE}" srcOrd="0" destOrd="0" parTransId="{1E95759F-0E33-4CF7-9CF1-CC128EBD0AA8}" sibTransId="{E8072BA0-2B87-4E6E-BAF8-18379EDC8A03}"/>
    <dgm:cxn modelId="{AFB83CD1-8205-436D-9583-6A66F79DB4F5}" type="presParOf" srcId="{DE59666F-3EDD-4253-9081-A7010479C5F2}" destId="{2B5B3238-E71F-4374-91B0-BBFF57E893BE}" srcOrd="0" destOrd="0" presId="urn:microsoft.com/office/officeart/2005/8/layout/cycle5"/>
    <dgm:cxn modelId="{4BE3C81F-E36B-4701-956E-975F47F65BEF}" type="presParOf" srcId="{DE59666F-3EDD-4253-9081-A7010479C5F2}" destId="{EB86FF6C-36B1-44B3-A467-84747E9891DF}" srcOrd="1" destOrd="0" presId="urn:microsoft.com/office/officeart/2005/8/layout/cycle5"/>
    <dgm:cxn modelId="{01ED50BA-8E83-416F-A085-E1A31462BEE8}" type="presParOf" srcId="{DE59666F-3EDD-4253-9081-A7010479C5F2}" destId="{5D684FF5-51FB-41F2-8B32-4B5975A7BCE0}" srcOrd="2" destOrd="0" presId="urn:microsoft.com/office/officeart/2005/8/layout/cycle5"/>
    <dgm:cxn modelId="{115FD67D-A97C-4123-927B-7F2D8DD71180}" type="presParOf" srcId="{DE59666F-3EDD-4253-9081-A7010479C5F2}" destId="{6E57FC69-F841-47A0-A4A0-1B57FA006FC2}" srcOrd="3" destOrd="0" presId="urn:microsoft.com/office/officeart/2005/8/layout/cycle5"/>
    <dgm:cxn modelId="{C6B1B30C-5336-4C74-B9B1-191FD82ABD87}" type="presParOf" srcId="{DE59666F-3EDD-4253-9081-A7010479C5F2}" destId="{F0D06A0B-77A8-42BC-A2A1-85E7FDA8FA8B}" srcOrd="4" destOrd="0" presId="urn:microsoft.com/office/officeart/2005/8/layout/cycle5"/>
    <dgm:cxn modelId="{41BBE2D2-F441-48A7-8DE7-9905C0FF86BE}" type="presParOf" srcId="{DE59666F-3EDD-4253-9081-A7010479C5F2}" destId="{CDB83990-88B8-4FB5-A0D1-78686CADCDED}" srcOrd="5" destOrd="0" presId="urn:microsoft.com/office/officeart/2005/8/layout/cycle5"/>
    <dgm:cxn modelId="{B8FAB7C4-C9B1-4984-A24B-A38A6675AACC}" type="presParOf" srcId="{DE59666F-3EDD-4253-9081-A7010479C5F2}" destId="{A6BE86D4-610C-4190-8365-864E6C1A4A41}" srcOrd="6" destOrd="0" presId="urn:microsoft.com/office/officeart/2005/8/layout/cycle5"/>
    <dgm:cxn modelId="{C8A99CE7-5597-4646-A2D6-51D24C7A63A4}" type="presParOf" srcId="{DE59666F-3EDD-4253-9081-A7010479C5F2}" destId="{72253799-200A-4833-B3FA-6C7F6C933441}" srcOrd="7" destOrd="0" presId="urn:microsoft.com/office/officeart/2005/8/layout/cycle5"/>
    <dgm:cxn modelId="{51937918-40BE-45F8-8BB5-AD4827C2CAA5}" type="presParOf" srcId="{DE59666F-3EDD-4253-9081-A7010479C5F2}" destId="{D3A6D50E-79B8-4584-ABBE-77DF1727149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B3238-E71F-4374-91B0-BBFF57E893BE}">
      <dsp:nvSpPr>
        <dsp:cNvPr id="0" name=""/>
        <dsp:cNvSpPr/>
      </dsp:nvSpPr>
      <dsp:spPr>
        <a:xfrm>
          <a:off x="838908" y="325"/>
          <a:ext cx="965389" cy="627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MAKE</a:t>
          </a:r>
        </a:p>
      </dsp:txBody>
      <dsp:txXfrm>
        <a:off x="869540" y="30957"/>
        <a:ext cx="904125" cy="566239"/>
      </dsp:txXfrm>
    </dsp:sp>
    <dsp:sp modelId="{5D684FF5-51FB-41F2-8B32-4B5975A7BCE0}">
      <dsp:nvSpPr>
        <dsp:cNvPr id="0" name=""/>
        <dsp:cNvSpPr/>
      </dsp:nvSpPr>
      <dsp:spPr>
        <a:xfrm>
          <a:off x="530510" y="344048"/>
          <a:ext cx="1673187" cy="1673187"/>
        </a:xfrm>
        <a:custGeom>
          <a:avLst/>
          <a:gdLst/>
          <a:ahLst/>
          <a:cxnLst/>
          <a:rect l="0" t="0" r="0" b="0"/>
          <a:pathLst>
            <a:path>
              <a:moveTo>
                <a:pt x="1411390" y="228730"/>
              </a:moveTo>
              <a:arcTo wR="836593" hR="836593" stAng="18803905" swAng="232396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7FC69-F841-47A0-A4A0-1B57FA006FC2}">
      <dsp:nvSpPr>
        <dsp:cNvPr id="0" name=""/>
        <dsp:cNvSpPr/>
      </dsp:nvSpPr>
      <dsp:spPr>
        <a:xfrm>
          <a:off x="1626547" y="1239343"/>
          <a:ext cx="965389" cy="62750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USE</a:t>
          </a:r>
        </a:p>
      </dsp:txBody>
      <dsp:txXfrm>
        <a:off x="1657179" y="1269975"/>
        <a:ext cx="904125" cy="566239"/>
      </dsp:txXfrm>
    </dsp:sp>
    <dsp:sp modelId="{CDB83990-88B8-4FB5-A0D1-78686CADCDED}">
      <dsp:nvSpPr>
        <dsp:cNvPr id="0" name=""/>
        <dsp:cNvSpPr/>
      </dsp:nvSpPr>
      <dsp:spPr>
        <a:xfrm>
          <a:off x="530074" y="340885"/>
          <a:ext cx="1673187" cy="1673187"/>
        </a:xfrm>
        <a:custGeom>
          <a:avLst/>
          <a:gdLst/>
          <a:ahLst/>
          <a:cxnLst/>
          <a:rect l="0" t="0" r="0" b="0"/>
          <a:pathLst>
            <a:path>
              <a:moveTo>
                <a:pt x="1147990" y="1613074"/>
              </a:moveTo>
              <a:arcTo wR="836593" hR="836593" stAng="4088845" swAng="2504213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E86D4-610C-4190-8365-864E6C1A4A41}">
      <dsp:nvSpPr>
        <dsp:cNvPr id="0" name=""/>
        <dsp:cNvSpPr/>
      </dsp:nvSpPr>
      <dsp:spPr>
        <a:xfrm>
          <a:off x="114396" y="1255216"/>
          <a:ext cx="965389" cy="62750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RETURN</a:t>
          </a:r>
        </a:p>
      </dsp:txBody>
      <dsp:txXfrm>
        <a:off x="145028" y="1285848"/>
        <a:ext cx="904125" cy="566239"/>
      </dsp:txXfrm>
    </dsp:sp>
    <dsp:sp modelId="{D3A6D50E-79B8-4584-ABBE-77DF17271497}">
      <dsp:nvSpPr>
        <dsp:cNvPr id="0" name=""/>
        <dsp:cNvSpPr/>
      </dsp:nvSpPr>
      <dsp:spPr>
        <a:xfrm>
          <a:off x="485009" y="314077"/>
          <a:ext cx="1673187" cy="1673187"/>
        </a:xfrm>
        <a:custGeom>
          <a:avLst/>
          <a:gdLst/>
          <a:ahLst/>
          <a:cxnLst/>
          <a:rect l="0" t="0" r="0" b="0"/>
          <a:pathLst>
            <a:path>
              <a:moveTo>
                <a:pt x="2712" y="769283"/>
              </a:moveTo>
              <a:arcTo wR="836593" hR="836593" stAng="11076892" swAng="2301202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3FEC-3652-4690-9100-58307FE4354B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27EF-B879-47D7-B2E0-A9F2409D84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8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27EF-B879-47D7-B2E0-A9F2409D84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6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3FE0-0635-453A-A115-AD7F41016B32}" type="datetimeFigureOut">
              <a:rPr lang="el-GR" smtClean="0"/>
              <a:pPr/>
              <a:t>21/10/2020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BDCC-FEE5-4D99-B51A-035FA48F41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latform.circle-in.eu/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nterregCIRCLE.I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reece-italy.eu/" TargetMode="External"/><Relationship Id="rId4" Type="http://schemas.openxmlformats.org/officeDocument/2006/relationships/hyperlink" Target="http://platform.circle-in.eu/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419872" y="2276872"/>
            <a:ext cx="612068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1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1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</a:t>
            </a:r>
          </a:p>
          <a:p>
            <a:pPr lvl="0" algn="ctr">
              <a:spcBef>
                <a:spcPct val="0"/>
              </a:spcBef>
              <a:defRPr/>
            </a:pPr>
            <a:endParaRPr lang="en-US" sz="5800" dirty="0">
              <a:solidFill>
                <a:schemeClr val="bg1"/>
              </a:solidFill>
              <a:latin typeface="Gill Sans Light"/>
              <a:ea typeface="+mj-ea"/>
              <a:cs typeface="Gill Sans Ligh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5800" dirty="0">
              <a:solidFill>
                <a:schemeClr val="bg1"/>
              </a:solidFill>
              <a:latin typeface="Gill Sans Light"/>
              <a:ea typeface="+mj-ea"/>
              <a:cs typeface="Gill Sans Ligh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5800" dirty="0">
              <a:solidFill>
                <a:schemeClr val="bg1"/>
              </a:solidFill>
              <a:latin typeface="Gill Sans Light"/>
              <a:ea typeface="+mj-ea"/>
              <a:cs typeface="Gill Sans Ligh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5800" i="1" dirty="0">
              <a:solidFill>
                <a:schemeClr val="bg1"/>
              </a:solidFill>
              <a:latin typeface="Gill Sans Light"/>
              <a:ea typeface="+mj-ea"/>
              <a:cs typeface="Gill Sans Light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9600" i="1" dirty="0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A Training Program for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9600" i="1" dirty="0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the Entrepreneurial </a:t>
            </a:r>
            <a:r>
              <a:rPr lang="en-US" sz="9600" i="1" noProof="0" dirty="0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Development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9600" i="1" noProof="0" dirty="0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in the Circular </a:t>
            </a:r>
            <a:r>
              <a:rPr lang="en-US" sz="9600" i="1" dirty="0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E</a:t>
            </a:r>
            <a:r>
              <a:rPr lang="en-US" sz="9600" i="1" noProof="0" dirty="0" err="1">
                <a:solidFill>
                  <a:schemeClr val="bg1"/>
                </a:solidFill>
                <a:latin typeface="Gill Sans Light"/>
                <a:ea typeface="+mj-ea"/>
                <a:cs typeface="Gill Sans Light"/>
              </a:rPr>
              <a:t>conomy</a:t>
            </a:r>
            <a:endParaRPr kumimoji="0" lang="el-GR" sz="9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/>
              <a:ea typeface="+mj-ea"/>
              <a:cs typeface="Gill Sans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7944" y="4581128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/>
              <a:ea typeface="+mj-ea"/>
              <a:cs typeface="Gill Sans Light"/>
            </a:endParaRPr>
          </a:p>
        </p:txBody>
      </p:sp>
      <p:pic>
        <p:nvPicPr>
          <p:cNvPr id="4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52" y="5661248"/>
            <a:ext cx="3240360" cy="6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9655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About CIRCLE-IN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141277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CIRCLE-IN</a:t>
            </a:r>
            <a:r>
              <a:rPr lang="en-US" dirty="0">
                <a:solidFill>
                  <a:schemeClr val="bg1"/>
                </a:solidFill>
              </a:rPr>
              <a:t> is a </a:t>
            </a:r>
            <a:r>
              <a:rPr lang="en-US" b="1" dirty="0">
                <a:solidFill>
                  <a:schemeClr val="bg1"/>
                </a:solidFill>
              </a:rPr>
              <a:t>cross-border cooperation project </a:t>
            </a:r>
            <a:r>
              <a:rPr lang="en-US" dirty="0">
                <a:solidFill>
                  <a:schemeClr val="bg1"/>
                </a:solidFill>
              </a:rPr>
              <a:t>aimed at foster the </a:t>
            </a:r>
            <a:r>
              <a:rPr lang="en-US" b="1" dirty="0">
                <a:solidFill>
                  <a:schemeClr val="bg1"/>
                </a:solidFill>
              </a:rPr>
              <a:t>sustainable economic growth </a:t>
            </a:r>
            <a:r>
              <a:rPr lang="en-US" dirty="0">
                <a:solidFill>
                  <a:schemeClr val="bg1"/>
                </a:solidFill>
              </a:rPr>
              <a:t>of the Ionian-Adriatic area through the promotion of </a:t>
            </a:r>
            <a:r>
              <a:rPr lang="en-US" b="1" dirty="0">
                <a:solidFill>
                  <a:schemeClr val="bg1"/>
                </a:solidFill>
              </a:rPr>
              <a:t>Circular Economy </a:t>
            </a:r>
            <a:r>
              <a:rPr lang="en-US" dirty="0">
                <a:solidFill>
                  <a:schemeClr val="bg1"/>
                </a:solidFill>
              </a:rPr>
              <a:t>and the </a:t>
            </a:r>
            <a:r>
              <a:rPr lang="en-US" b="1" dirty="0">
                <a:solidFill>
                  <a:schemeClr val="bg1"/>
                </a:solidFill>
              </a:rPr>
              <a:t>implementation of pilot actions </a:t>
            </a:r>
            <a:r>
              <a:rPr lang="en-US" dirty="0">
                <a:solidFill>
                  <a:schemeClr val="bg1"/>
                </a:solidFill>
              </a:rPr>
              <a:t>in terms of </a:t>
            </a:r>
            <a:r>
              <a:rPr lang="en-US" b="1" dirty="0">
                <a:solidFill>
                  <a:schemeClr val="bg1"/>
                </a:solidFill>
              </a:rPr>
              <a:t>technology-driven entrepreneurship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41900" y="2252849"/>
            <a:ext cx="144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Entrepreneurship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442343654"/>
              </p:ext>
            </p:extLst>
          </p:nvPr>
        </p:nvGraphicFramePr>
        <p:xfrm>
          <a:off x="6179316" y="1309927"/>
          <a:ext cx="2643206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715101" y="34884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ECONOMY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67355" y="3413365"/>
            <a:ext cx="6035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project is funded under the first call of the announcement </a:t>
            </a:r>
            <a:r>
              <a:rPr lang="en-US" b="1" dirty="0" err="1">
                <a:solidFill>
                  <a:schemeClr val="bg1"/>
                </a:solidFill>
              </a:rPr>
              <a:t>Interreg</a:t>
            </a:r>
            <a:r>
              <a:rPr lang="en-US" b="1" dirty="0">
                <a:solidFill>
                  <a:schemeClr val="bg1"/>
                </a:solidFill>
              </a:rPr>
              <a:t> V-A Greece-Italy 2014-2020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9"/>
          <a:srcRect l="36405" t="74828" r="9912" b="12035"/>
          <a:stretch/>
        </p:blipFill>
        <p:spPr>
          <a:xfrm>
            <a:off x="3950993" y="5286719"/>
            <a:ext cx="5157511" cy="709884"/>
          </a:xfrm>
          <a:prstGeom prst="rect">
            <a:avLst/>
          </a:prstGeom>
        </p:spPr>
      </p:pic>
      <p:pic>
        <p:nvPicPr>
          <p:cNvPr id="16" name="Picture 2" descr="Greece Ital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869" y="4437112"/>
            <a:ext cx="2861327" cy="1987731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152908" y="4638889"/>
            <a:ext cx="240890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l-GR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99CC00"/>
                </a:solidFill>
                <a:latin typeface="Gill Sans Light"/>
                <a:ea typeface="+mj-ea"/>
                <a:cs typeface="Gill Sans Light"/>
              </a:defRPr>
            </a:lvl1pPr>
          </a:lstStyle>
          <a:p>
            <a:r>
              <a:rPr lang="en-US" dirty="0"/>
              <a:t>Partners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29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9655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About 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1520" y="1053745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Circle-In Web Academy </a:t>
            </a:r>
            <a:r>
              <a:rPr lang="en-US" dirty="0">
                <a:solidFill>
                  <a:schemeClr val="bg1"/>
                </a:solidFill>
              </a:rPr>
              <a:t>is a training initiative aimed to promote the development of entrepreneurial competencies in the field of circular economy. 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In coherence with the goals of the </a:t>
            </a:r>
            <a:r>
              <a:rPr lang="en-US" b="1" dirty="0">
                <a:solidFill>
                  <a:schemeClr val="bg1"/>
                </a:solidFill>
              </a:rPr>
              <a:t>CIRCLE-IN project</a:t>
            </a:r>
            <a:r>
              <a:rPr lang="en-US" dirty="0">
                <a:solidFill>
                  <a:schemeClr val="bg1"/>
                </a:solidFill>
              </a:rPr>
              <a:t>, the web academy aims to foster the creation of innovative mindsets and competencies in human capital and to support the exploitation of technological know-how into sustainable entrepreneurial ventures.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The initiative has been coordinated by the </a:t>
            </a:r>
            <a:r>
              <a:rPr lang="en-US" b="1" dirty="0">
                <a:solidFill>
                  <a:schemeClr val="bg1"/>
                </a:solidFill>
              </a:rPr>
              <a:t>Laboratory of Management Engineering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b="1" dirty="0">
                <a:solidFill>
                  <a:schemeClr val="bg1"/>
                </a:solidFill>
              </a:rPr>
              <a:t>University of Salento </a:t>
            </a:r>
            <a:r>
              <a:rPr lang="en-US" dirty="0">
                <a:solidFill>
                  <a:schemeClr val="bg1"/>
                </a:solidFill>
              </a:rPr>
              <a:t>with the collaboration of all </a:t>
            </a:r>
            <a:r>
              <a:rPr lang="en-US" b="1" dirty="0">
                <a:solidFill>
                  <a:schemeClr val="bg1"/>
                </a:solidFill>
              </a:rPr>
              <a:t>project’s partners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384376" cy="28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547664" y="422108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program of the web academy is structured around </a:t>
            </a:r>
            <a:r>
              <a:rPr lang="en-US" b="1" dirty="0">
                <a:solidFill>
                  <a:schemeClr val="bg1"/>
                </a:solidFill>
              </a:rPr>
              <a:t>three main thematic areas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2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9655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Training Program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36466" y="1274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Circle-In Web Academy </a:t>
            </a:r>
            <a:r>
              <a:rPr lang="en-US" sz="2000" dirty="0">
                <a:solidFill>
                  <a:schemeClr val="bg1"/>
                </a:solidFill>
              </a:rPr>
              <a:t>is conceived as an </a:t>
            </a:r>
            <a:r>
              <a:rPr lang="en-US" sz="2000" b="1" dirty="0">
                <a:solidFill>
                  <a:schemeClr val="bg1"/>
                </a:solidFill>
              </a:rPr>
              <a:t>experiential learning laboratory </a:t>
            </a:r>
            <a:r>
              <a:rPr lang="en-US" sz="2000" dirty="0">
                <a:solidFill>
                  <a:schemeClr val="bg1"/>
                </a:solidFill>
              </a:rPr>
              <a:t>including seminars of academics and researchers, professionals and entrepreneurs.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74988" y="5662951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certificate of attendance </a:t>
            </a:r>
            <a:r>
              <a:rPr lang="en-US" sz="2000" dirty="0">
                <a:solidFill>
                  <a:schemeClr val="bg1"/>
                </a:solidFill>
              </a:rPr>
              <a:t>will be provided to all participants who after the seminars will make the assessment.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3226" t="10101" r="24800" b="6601"/>
          <a:stretch/>
        </p:blipFill>
        <p:spPr>
          <a:xfrm>
            <a:off x="4788024" y="2010290"/>
            <a:ext cx="3891851" cy="350856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43608" y="4345340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http://platform.circle-in.eu/it/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49194" y="2812286"/>
            <a:ext cx="4192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All the seminars will be available online after login on the project platform, starting from </a:t>
            </a:r>
            <a:r>
              <a:rPr lang="en-US" sz="2000" b="1" dirty="0">
                <a:solidFill>
                  <a:schemeClr val="bg1"/>
                </a:solidFill>
              </a:rPr>
              <a:t>October 21, 2020</a:t>
            </a:r>
            <a:r>
              <a:rPr lang="en-US" sz="2000" dirty="0">
                <a:solidFill>
                  <a:schemeClr val="bg1"/>
                </a:solidFill>
              </a:rPr>
              <a:t>, at the following link:</a:t>
            </a:r>
          </a:p>
        </p:txBody>
      </p:sp>
    </p:spTree>
    <p:extLst>
      <p:ext uri="{BB962C8B-B14F-4D97-AF65-F5344CB8AC3E}">
        <p14:creationId xmlns:p14="http://schemas.microsoft.com/office/powerpoint/2010/main" val="335286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651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Academy: the program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47664" y="1052736"/>
            <a:ext cx="73448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Welcome Speech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Fabio POLLICE, Rector University of Salento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Intro and learning objectives</a:t>
            </a:r>
          </a:p>
          <a:p>
            <a:pPr algn="just"/>
            <a:r>
              <a:rPr lang="en-US" sz="1400" b="1" dirty="0" err="1">
                <a:solidFill>
                  <a:schemeClr val="bg1"/>
                </a:solidFill>
              </a:rPr>
              <a:t>Giuseppina</a:t>
            </a:r>
            <a:r>
              <a:rPr lang="en-US" sz="1400" b="1" dirty="0">
                <a:solidFill>
                  <a:schemeClr val="bg1"/>
                </a:solidFill>
              </a:rPr>
              <a:t> PASSIANTE and Pasquale DEL VECCHIO,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marL="228600" indent="-228600" algn="just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Political and Institutional Frameworks</a:t>
            </a:r>
          </a:p>
          <a:p>
            <a:pPr marL="228600" indent="-228600" algn="just">
              <a:buAutoNum type="arabicPeriod"/>
            </a:pPr>
            <a:endParaRPr lang="en-US" sz="16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1.1. Strategies for promoting the transition towards Circular Economy in Europe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Roberta DE CAROLIS &amp; Carolina INNELLA, ENEA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1.2. ICESP Platform – The Italian Way to the Circular Economy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</a:rPr>
              <a:t>Grazia</a:t>
            </a:r>
            <a:r>
              <a:rPr lang="en-US" sz="1400" b="1" dirty="0">
                <a:solidFill>
                  <a:schemeClr val="bg1"/>
                </a:solidFill>
              </a:rPr>
              <a:t> BARBERIO - ENEA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1.3. Legal Issue for Circular Economy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Matteo AVELLO, ECOCERVED </a:t>
            </a:r>
            <a:r>
              <a:rPr lang="en-US" sz="1400" b="1" dirty="0" err="1">
                <a:solidFill>
                  <a:schemeClr val="bg1"/>
                </a:solidFill>
              </a:rPr>
              <a:t>Scarl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1.4. Sustainable Entrepreneurship Development in the EU strategy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</a:rPr>
              <a:t>Giusy</a:t>
            </a:r>
            <a:r>
              <a:rPr lang="en-US" sz="1400" b="1" dirty="0">
                <a:solidFill>
                  <a:schemeClr val="bg1"/>
                </a:solidFill>
              </a:rPr>
              <a:t> SECUNDO,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1.5. Theory in Practice: Standards and Innovative Business Models for Tourism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Valentina NDOU &amp; </a:t>
            </a:r>
            <a:r>
              <a:rPr lang="en-US" sz="1400" b="1" dirty="0" err="1">
                <a:solidFill>
                  <a:schemeClr val="bg1"/>
                </a:solidFill>
              </a:rPr>
              <a:t>Gioconda</a:t>
            </a:r>
            <a:r>
              <a:rPr lang="en-US" sz="1400" b="1" dirty="0">
                <a:solidFill>
                  <a:schemeClr val="bg1"/>
                </a:solidFill>
              </a:rPr>
              <a:t> MELE,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15238" r="10637" b="67279"/>
          <a:stretch/>
        </p:blipFill>
        <p:spPr bwMode="auto">
          <a:xfrm>
            <a:off x="5625894" y="1340768"/>
            <a:ext cx="351810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9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43608" y="1556792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b="1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2. Circular Economy Business Model (1/2)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2.1.  Technological Entrepreneurship for Circular Economy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Pasquale Del </a:t>
            </a:r>
            <a:r>
              <a:rPr lang="en-US" sz="1400" b="1" dirty="0" err="1">
                <a:solidFill>
                  <a:schemeClr val="bg1"/>
                </a:solidFill>
              </a:rPr>
              <a:t>Vecchio</a:t>
            </a:r>
            <a:r>
              <a:rPr lang="en-US" sz="1400" b="1" dirty="0">
                <a:solidFill>
                  <a:schemeClr val="bg1"/>
                </a:solidFill>
              </a:rPr>
              <a:t>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2.2. Introduction of Circular Economy in enterprises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Francesca CAPPELLARO, ENEA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2.3. Circular Business Models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Andrea URBINATI, LIUC UNIVERSITY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2.4. Circular Economy Business Model in the production and consumption system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Paola SPOSATO, ENEA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2.5. Industrial Symbiosis: which business opportunities to support the circular economy? 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 Luca FRACCASCIA, SAPIENZA UNIVERSITY of ROME and DELFT UNIVERSITY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3651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Academy: the program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42709" r="4255" b="27321"/>
          <a:stretch/>
        </p:blipFill>
        <p:spPr bwMode="auto">
          <a:xfrm>
            <a:off x="5724128" y="1412776"/>
            <a:ext cx="33543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27584" y="1484784"/>
            <a:ext cx="75608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b="1" dirty="0">
              <a:solidFill>
                <a:schemeClr val="bg1"/>
              </a:solidFill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2. Circular Economy Business Model (2/2)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2.6. Addressing Circular Economy through Design for X approaches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Claudio SASSANELLI, POLYTECHNIC of MILAN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2.7. Theory in Practice: FIUSIS, European Best Practice for the Business Model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Marcello PICCINNI, FIUSIS </a:t>
            </a:r>
            <a:r>
              <a:rPr lang="en-US" sz="1400" b="1" dirty="0" err="1">
                <a:solidFill>
                  <a:schemeClr val="bg1"/>
                </a:solidFill>
              </a:rPr>
              <a:t>srl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2.8 Why Growth Hacking is important in Circular Economy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Lara D’ARGENTO, Growth Mentor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2.9 Smart Tourism Destination in the Circular Economy: a business analytics perspective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Caterina  MALANDUGNO,  LINKS Management &amp; Technology Spa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36512" y="272408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Academy: the program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42709" r="4255" b="27321"/>
          <a:stretch/>
        </p:blipFill>
        <p:spPr bwMode="auto">
          <a:xfrm>
            <a:off x="5789627" y="1340768"/>
            <a:ext cx="33543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6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295128" y="1492769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3. Digital and Key Enabling Technologies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3.1. </a:t>
            </a:r>
            <a:r>
              <a:rPr lang="en-US" sz="1400" b="1" dirty="0" err="1">
                <a:solidFill>
                  <a:schemeClr val="bg1"/>
                </a:solidFill>
              </a:rPr>
              <a:t>Blockchain</a:t>
            </a:r>
            <a:r>
              <a:rPr lang="en-US" sz="1400" b="1" dirty="0">
                <a:solidFill>
                  <a:schemeClr val="bg1"/>
                </a:solidFill>
              </a:rPr>
              <a:t> for Circular Economy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Roberto CERCHIONE, PARTHENOPE UNIVERSITY of NAPLES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3.2. Exponential Technologies: Sustainability Opportunities from Disruptive Innovation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Alessandro MARGHERITA,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3.3. A Multi-Sided Platform supporting Circular Economy       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</a:t>
            </a:r>
            <a:r>
              <a:rPr lang="en-US" sz="1400" b="1" dirty="0" err="1">
                <a:solidFill>
                  <a:schemeClr val="bg1"/>
                </a:solidFill>
              </a:rPr>
              <a:t>Gianluca</a:t>
            </a:r>
            <a:r>
              <a:rPr lang="en-US" sz="1400" b="1" dirty="0">
                <a:solidFill>
                  <a:schemeClr val="bg1"/>
                </a:solidFill>
              </a:rPr>
              <a:t> ELIA, UNIVERSITY of SALENTO</a:t>
            </a: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3.4. Theory in practice:  Eggplant, transforming wastewater into bioplastic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Vito Emanuele CAROFIGLIO, EGGPLANT </a:t>
            </a:r>
            <a:r>
              <a:rPr lang="en-US" sz="1400" b="1" dirty="0" err="1">
                <a:solidFill>
                  <a:schemeClr val="bg1"/>
                </a:solidFill>
              </a:rPr>
              <a:t>srl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3.5 Theory in practice: </a:t>
            </a:r>
            <a:r>
              <a:rPr lang="en-US" sz="1400" b="1" dirty="0" err="1">
                <a:solidFill>
                  <a:schemeClr val="bg1"/>
                </a:solidFill>
              </a:rPr>
              <a:t>Eceplast</a:t>
            </a:r>
            <a:r>
              <a:rPr lang="en-US" sz="1400" b="1" dirty="0">
                <a:solidFill>
                  <a:schemeClr val="bg1"/>
                </a:solidFill>
              </a:rPr>
              <a:t> a sustainable packaging innovators</a:t>
            </a: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 Nicola ALTOBELLI, ECEPLAST </a:t>
            </a:r>
            <a:r>
              <a:rPr lang="en-US" sz="1400" b="1" dirty="0" err="1">
                <a:solidFill>
                  <a:schemeClr val="bg1"/>
                </a:solidFill>
              </a:rPr>
              <a:t>srl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3.6 Theory in practice: ECOMET, innovative solutions for recovering metal </a:t>
            </a:r>
            <a:r>
              <a:rPr lang="en-US" sz="1400" b="1" dirty="0" err="1">
                <a:solidFill>
                  <a:schemeClr val="bg1"/>
                </a:solidFill>
              </a:rPr>
              <a:t>plaf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</a:rPr>
              <a:t>      Viola MARGIOTTA, ECOMET </a:t>
            </a:r>
            <a:r>
              <a:rPr lang="en-US" sz="1400" b="1" dirty="0" err="1">
                <a:solidFill>
                  <a:schemeClr val="bg1"/>
                </a:solidFill>
              </a:rPr>
              <a:t>srl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26926" y="238336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CIRCLE-IN </a:t>
            </a:r>
          </a:p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Web Academy: the program</a:t>
            </a:r>
            <a:endParaRPr lang="el-GR" sz="3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82671" r="17020" b="7339"/>
          <a:stretch/>
        </p:blipFill>
        <p:spPr bwMode="auto">
          <a:xfrm>
            <a:off x="5616123" y="1268760"/>
            <a:ext cx="3348365" cy="43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23528" y="1628800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4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Thank you for the attention!</a:t>
            </a:r>
          </a:p>
          <a:p>
            <a:pPr algn="ctr">
              <a:spcBef>
                <a:spcPct val="0"/>
              </a:spcBef>
            </a:pPr>
            <a:endParaRPr lang="en-US" sz="34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endParaRPr lang="en-US" sz="34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For more info and updating, </a:t>
            </a:r>
          </a:p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please follow us at:</a:t>
            </a:r>
          </a:p>
          <a:p>
            <a:pPr algn="ctr">
              <a:spcBef>
                <a:spcPct val="0"/>
              </a:spcBef>
            </a:pPr>
            <a:endParaRPr lang="en-US" sz="34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  <a:hlinkClick r:id="rId3"/>
              </a:rPr>
              <a:t>https://www.facebook.com/InterregCIRCLE.IN</a:t>
            </a:r>
            <a:endParaRPr lang="en-US" sz="2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endParaRPr lang="en-US" sz="2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  <a:hlinkClick r:id="rId4"/>
              </a:rPr>
              <a:t>http://platform.circle-in.eu/it/</a:t>
            </a: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 </a:t>
            </a:r>
          </a:p>
          <a:p>
            <a:pPr algn="ctr">
              <a:spcBef>
                <a:spcPct val="0"/>
              </a:spcBef>
            </a:pPr>
            <a:endParaRPr lang="en-US" sz="26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  <a:p>
            <a:pPr algn="ctr">
              <a:spcBef>
                <a:spcPct val="0"/>
              </a:spcBef>
            </a:pP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  <a:hlinkClick r:id="rId5"/>
              </a:rPr>
              <a:t>https://greece-italy.eu/</a:t>
            </a: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2600" b="1" dirty="0">
                <a:solidFill>
                  <a:srgbClr val="99CC00"/>
                </a:solidFill>
                <a:latin typeface="Gill Sans Light"/>
                <a:ea typeface="+mj-ea"/>
                <a:cs typeface="Gill Sans Light"/>
              </a:rPr>
              <a:t> </a:t>
            </a:r>
          </a:p>
          <a:p>
            <a:pPr algn="ctr">
              <a:spcBef>
                <a:spcPct val="0"/>
              </a:spcBef>
            </a:pPr>
            <a:endParaRPr lang="en-US" sz="3400" b="1" dirty="0">
              <a:solidFill>
                <a:srgbClr val="99CC00"/>
              </a:solidFill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596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724</Words>
  <Application>Microsoft Office PowerPoint</Application>
  <PresentationFormat>On-screen Show (4:3)</PresentationFormat>
  <Paragraphs>130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Gill Sans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Mirtouli</dc:creator>
  <cp:lastModifiedBy>Maria Mikroni</cp:lastModifiedBy>
  <cp:revision>72</cp:revision>
  <dcterms:created xsi:type="dcterms:W3CDTF">2012-11-25T19:41:11Z</dcterms:created>
  <dcterms:modified xsi:type="dcterms:W3CDTF">2020-10-21T06:37:43Z</dcterms:modified>
</cp:coreProperties>
</file>