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554" r:id="rId3"/>
    <p:sldId id="555" r:id="rId4"/>
    <p:sldId id="280" r:id="rId5"/>
    <p:sldId id="281" r:id="rId6"/>
    <p:sldId id="279" r:id="rId7"/>
    <p:sldId id="556" r:id="rId8"/>
    <p:sldId id="273" r:id="rId9"/>
    <p:sldId id="278" r:id="rId10"/>
    <p:sldId id="274" r:id="rId11"/>
    <p:sldId id="558" r:id="rId12"/>
    <p:sldId id="290" r:id="rId13"/>
    <p:sldId id="301" r:id="rId14"/>
    <p:sldId id="304" r:id="rId15"/>
    <p:sldId id="305" r:id="rId16"/>
    <p:sldId id="303" r:id="rId17"/>
    <p:sldId id="295" r:id="rId18"/>
    <p:sldId id="265" r:id="rId19"/>
    <p:sldId id="267" r:id="rId20"/>
    <p:sldId id="258" r:id="rId21"/>
    <p:sldId id="531" r:id="rId22"/>
    <p:sldId id="544" r:id="rId23"/>
    <p:sldId id="520" r:id="rId24"/>
    <p:sldId id="521" r:id="rId25"/>
    <p:sldId id="545" r:id="rId26"/>
    <p:sldId id="547" r:id="rId27"/>
    <p:sldId id="550" r:id="rId28"/>
    <p:sldId id="560"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9" autoAdjust="0"/>
  </p:normalViewPr>
  <p:slideViewPr>
    <p:cSldViewPr>
      <p:cViewPr varScale="1">
        <p:scale>
          <a:sx n="78" d="100"/>
          <a:sy n="78" d="100"/>
        </p:scale>
        <p:origin x="161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DE6B7-2C36-4954-90CE-D57497AB0338}" type="datetimeFigureOut">
              <a:rPr lang="el-GR" smtClean="0"/>
              <a:pPr/>
              <a:t>29/3/2022</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A9C2F-BA54-4901-8829-FB1168842E16}" type="slidenum">
              <a:rPr lang="el-GR" smtClean="0"/>
              <a:pPr/>
              <a:t>‹nº›</a:t>
            </a:fld>
            <a:endParaRPr lang="el-GR"/>
          </a:p>
        </p:txBody>
      </p:sp>
    </p:spTree>
    <p:extLst>
      <p:ext uri="{BB962C8B-B14F-4D97-AF65-F5344CB8AC3E}">
        <p14:creationId xmlns:p14="http://schemas.microsoft.com/office/powerpoint/2010/main" val="101583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7</a:t>
            </a:fld>
            <a:endParaRPr lang="el-GR"/>
          </a:p>
        </p:txBody>
      </p:sp>
    </p:spTree>
    <p:extLst>
      <p:ext uri="{BB962C8B-B14F-4D97-AF65-F5344CB8AC3E}">
        <p14:creationId xmlns:p14="http://schemas.microsoft.com/office/powerpoint/2010/main" val="142876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8</a:t>
            </a:fld>
            <a:endParaRPr lang="el-GR"/>
          </a:p>
        </p:txBody>
      </p:sp>
    </p:spTree>
    <p:extLst>
      <p:ext uri="{BB962C8B-B14F-4D97-AF65-F5344CB8AC3E}">
        <p14:creationId xmlns:p14="http://schemas.microsoft.com/office/powerpoint/2010/main" val="142876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9</a:t>
            </a:fld>
            <a:endParaRPr lang="el-GR"/>
          </a:p>
        </p:txBody>
      </p:sp>
    </p:spTree>
    <p:extLst>
      <p:ext uri="{BB962C8B-B14F-4D97-AF65-F5344CB8AC3E}">
        <p14:creationId xmlns:p14="http://schemas.microsoft.com/office/powerpoint/2010/main" val="142876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10</a:t>
            </a:fld>
            <a:endParaRPr lang="el-GR"/>
          </a:p>
        </p:txBody>
      </p:sp>
    </p:spTree>
    <p:extLst>
      <p:ext uri="{BB962C8B-B14F-4D97-AF65-F5344CB8AC3E}">
        <p14:creationId xmlns:p14="http://schemas.microsoft.com/office/powerpoint/2010/main" val="142876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11</a:t>
            </a:fld>
            <a:endParaRPr lang="el-GR"/>
          </a:p>
        </p:txBody>
      </p:sp>
    </p:spTree>
    <p:extLst>
      <p:ext uri="{BB962C8B-B14F-4D97-AF65-F5344CB8AC3E}">
        <p14:creationId xmlns:p14="http://schemas.microsoft.com/office/powerpoint/2010/main" val="142876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29/03/2022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29/03/2022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tiff"/><Relationship Id="rId7"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80" y="0"/>
            <a:ext cx="9168380" cy="6858000"/>
          </a:xfrm>
          <a:prstGeom prst="rect">
            <a:avLst/>
          </a:prstGeom>
        </p:spPr>
      </p:pic>
      <p:sp>
        <p:nvSpPr>
          <p:cNvPr id="3" name="Sottotitolo 2"/>
          <p:cNvSpPr>
            <a:spLocks noGrp="1"/>
          </p:cNvSpPr>
          <p:nvPr>
            <p:ph type="subTitle" idx="1"/>
          </p:nvPr>
        </p:nvSpPr>
        <p:spPr>
          <a:xfrm>
            <a:off x="2852442" y="3423000"/>
            <a:ext cx="6342856" cy="1872208"/>
          </a:xfrm>
        </p:spPr>
        <p:txBody>
          <a:bodyPr>
            <a:normAutofit/>
          </a:bodyPr>
          <a:lstStyle/>
          <a:p>
            <a:r>
              <a:rPr lang="it-IT" sz="3000" b="1" dirty="0">
                <a:solidFill>
                  <a:srgbClr val="FFFF00"/>
                </a:solidFill>
                <a:latin typeface="+mj-lt"/>
              </a:rPr>
              <a:t>Workshop</a:t>
            </a:r>
          </a:p>
          <a:p>
            <a:r>
              <a:rPr lang="en-US" sz="3000" b="1" dirty="0">
                <a:solidFill>
                  <a:srgbClr val="FFFF00"/>
                </a:solidFill>
                <a:latin typeface="+mj-lt"/>
              </a:rPr>
              <a:t>Coastal planning in Puglia and Greece</a:t>
            </a:r>
          </a:p>
          <a:p>
            <a:r>
              <a:rPr lang="it-IT" sz="3000" b="1" dirty="0">
                <a:solidFill>
                  <a:srgbClr val="FFFF00"/>
                </a:solidFill>
                <a:latin typeface="+mj-lt"/>
              </a:rPr>
              <a:t>Bari 01/10/2019</a:t>
            </a:r>
          </a:p>
        </p:txBody>
      </p:sp>
      <p:sp>
        <p:nvSpPr>
          <p:cNvPr id="5" name="Casella di testo 2"/>
          <p:cNvSpPr txBox="1">
            <a:spLocks noChangeArrowheads="1"/>
          </p:cNvSpPr>
          <p:nvPr/>
        </p:nvSpPr>
        <p:spPr bwMode="auto">
          <a:xfrm>
            <a:off x="2843808" y="6165304"/>
            <a:ext cx="6623119" cy="80962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it-IT" sz="1200" b="1" dirty="0">
                <a:solidFill>
                  <a:srgbClr val="003399"/>
                </a:solidFill>
                <a:effectLst/>
                <a:latin typeface="Open Sans"/>
                <a:ea typeface="Calibri"/>
                <a:cs typeface="Times New Roman"/>
              </a:rPr>
              <a:t> </a:t>
            </a:r>
            <a:endParaRPr lang="it-IT" sz="1200" dirty="0">
              <a:effectLst/>
              <a:latin typeface="Calibri"/>
              <a:ea typeface="Calibri"/>
              <a:cs typeface="Times New Roman"/>
            </a:endParaRPr>
          </a:p>
          <a:p>
            <a:pPr>
              <a:spcAft>
                <a:spcPts val="0"/>
              </a:spcAft>
            </a:pPr>
            <a:r>
              <a:rPr lang="it-IT" sz="1200" b="1" dirty="0">
                <a:solidFill>
                  <a:srgbClr val="003399"/>
                </a:solidFill>
                <a:effectLst/>
                <a:latin typeface="Open Sans"/>
                <a:ea typeface="Calibri"/>
                <a:cs typeface="Times New Roman"/>
              </a:rPr>
              <a:t> </a:t>
            </a:r>
            <a:endParaRPr lang="it-IT" sz="1200" dirty="0">
              <a:effectLst/>
              <a:latin typeface="Calibri"/>
              <a:ea typeface="Calibri"/>
              <a:cs typeface="Times New Roman"/>
            </a:endParaRPr>
          </a:p>
        </p:txBody>
      </p:sp>
      <p:sp>
        <p:nvSpPr>
          <p:cNvPr id="2" name="TextBox 1"/>
          <p:cNvSpPr txBox="1"/>
          <p:nvPr/>
        </p:nvSpPr>
        <p:spPr>
          <a:xfrm>
            <a:off x="3707094" y="5577780"/>
            <a:ext cx="5185385" cy="430887"/>
          </a:xfrm>
          <a:prstGeom prst="rect">
            <a:avLst/>
          </a:prstGeom>
          <a:noFill/>
        </p:spPr>
        <p:txBody>
          <a:bodyPr wrap="square" rtlCol="0">
            <a:spAutoFit/>
          </a:bodyPr>
          <a:lstStyle/>
          <a:p>
            <a:r>
              <a:rPr lang="en-US" sz="2200" b="1" dirty="0">
                <a:solidFill>
                  <a:schemeClr val="tx2">
                    <a:lumMod val="75000"/>
                  </a:schemeClr>
                </a:solidFill>
              </a:rPr>
              <a:t>N. Depountis, K. Nikolakopoulos, E. </a:t>
            </a:r>
            <a:r>
              <a:rPr lang="en-US" sz="2200" b="1" dirty="0" err="1">
                <a:solidFill>
                  <a:schemeClr val="tx2">
                    <a:lumMod val="75000"/>
                  </a:schemeClr>
                </a:solidFill>
              </a:rPr>
              <a:t>Fakiris</a:t>
            </a:r>
            <a:r>
              <a:rPr lang="en-US" sz="2200" b="1" dirty="0">
                <a:solidFill>
                  <a:schemeClr val="tx2">
                    <a:lumMod val="75000"/>
                  </a:schemeClr>
                </a:solidFill>
              </a:rPr>
              <a:t> </a:t>
            </a:r>
            <a:endParaRPr lang="el-GR" sz="2200" b="1" dirty="0">
              <a:solidFill>
                <a:schemeClr val="tx2">
                  <a:lumMod val="75000"/>
                </a:schemeClr>
              </a:solidFill>
            </a:endParaRPr>
          </a:p>
        </p:txBody>
      </p:sp>
    </p:spTree>
    <p:extLst>
      <p:ext uri="{BB962C8B-B14F-4D97-AF65-F5344CB8AC3E}">
        <p14:creationId xmlns:p14="http://schemas.microsoft.com/office/powerpoint/2010/main" val="152723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9146" y="0"/>
            <a:ext cx="9182100" cy="6858000"/>
          </a:xfrm>
        </p:spPr>
      </p:pic>
      <p:grpSp>
        <p:nvGrpSpPr>
          <p:cNvPr id="3" name="Ομάδα 2"/>
          <p:cNvGrpSpPr/>
          <p:nvPr/>
        </p:nvGrpSpPr>
        <p:grpSpPr>
          <a:xfrm>
            <a:off x="4716016" y="1968520"/>
            <a:ext cx="4211960" cy="2765127"/>
            <a:chOff x="4983745" y="1988840"/>
            <a:chExt cx="4211960" cy="2765127"/>
          </a:xfrm>
        </p:grpSpPr>
        <p:pic>
          <p:nvPicPr>
            <p:cNvPr id="14" name="Εικόνα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3745" y="1988840"/>
              <a:ext cx="4211960" cy="2765127"/>
            </a:xfrm>
            <a:prstGeom prst="rect">
              <a:avLst/>
            </a:prstGeom>
          </p:spPr>
        </p:pic>
        <p:sp>
          <p:nvSpPr>
            <p:cNvPr id="10" name="Ορθογώνιο 9"/>
            <p:cNvSpPr/>
            <p:nvPr/>
          </p:nvSpPr>
          <p:spPr>
            <a:xfrm>
              <a:off x="6372199" y="2708920"/>
              <a:ext cx="68210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Sottotitolo 5"/>
          <p:cNvSpPr>
            <a:spLocks noGrp="1"/>
          </p:cNvSpPr>
          <p:nvPr>
            <p:ph type="subTitle" idx="1"/>
          </p:nvPr>
        </p:nvSpPr>
        <p:spPr>
          <a:xfrm>
            <a:off x="107504" y="4857345"/>
            <a:ext cx="8820472" cy="1668000"/>
          </a:xfrm>
        </p:spPr>
        <p:txBody>
          <a:bodyPr>
            <a:noAutofit/>
          </a:bodyPr>
          <a:lstStyle/>
          <a:p>
            <a:pPr algn="just" defTabSz="449263" fontAlgn="base">
              <a:spcBef>
                <a:spcPct val="0"/>
              </a:spcBef>
              <a:spcAft>
                <a:spcPct val="0"/>
              </a:spcAft>
              <a:buSzPct val="65000"/>
              <a:defRPr/>
            </a:pPr>
            <a:r>
              <a:rPr lang="en-US" sz="1800" dirty="0">
                <a:solidFill>
                  <a:srgbClr val="003399"/>
                </a:solidFill>
                <a:latin typeface="Open Sans" pitchFamily="34" charset="0"/>
                <a:ea typeface="Open Sans" pitchFamily="34" charset="0"/>
                <a:cs typeface="Open Sans" pitchFamily="34" charset="0"/>
              </a:rPr>
              <a:t>In the western part of the gulf of </a:t>
            </a:r>
            <a:r>
              <a:rPr lang="en-US" sz="1800" dirty="0" err="1">
                <a:solidFill>
                  <a:srgbClr val="003399"/>
                </a:solidFill>
                <a:latin typeface="Open Sans" pitchFamily="34" charset="0"/>
                <a:ea typeface="Open Sans" pitchFamily="34" charset="0"/>
                <a:cs typeface="Open Sans" pitchFamily="34" charset="0"/>
              </a:rPr>
              <a:t>Patras</a:t>
            </a:r>
            <a:r>
              <a:rPr lang="en-US" sz="1800" dirty="0">
                <a:solidFill>
                  <a:srgbClr val="003399"/>
                </a:solidFill>
                <a:latin typeface="Open Sans" pitchFamily="34" charset="0"/>
                <a:ea typeface="Open Sans" pitchFamily="34" charset="0"/>
                <a:cs typeface="Open Sans" pitchFamily="34" charset="0"/>
              </a:rPr>
              <a:t> deposition is observed close to </a:t>
            </a:r>
            <a:r>
              <a:rPr lang="en-US" sz="1800" dirty="0" err="1">
                <a:solidFill>
                  <a:srgbClr val="003399"/>
                </a:solidFill>
                <a:latin typeface="Open Sans" pitchFamily="34" charset="0"/>
                <a:ea typeface="Open Sans" pitchFamily="34" charset="0"/>
                <a:cs typeface="Open Sans" pitchFamily="34" charset="0"/>
              </a:rPr>
              <a:t>Lakopetra</a:t>
            </a:r>
            <a:r>
              <a:rPr lang="en-US" sz="1800" dirty="0">
                <a:solidFill>
                  <a:srgbClr val="003399"/>
                </a:solidFill>
                <a:latin typeface="Open Sans" pitchFamily="34" charset="0"/>
                <a:ea typeface="Open Sans" pitchFamily="34" charset="0"/>
                <a:cs typeface="Open Sans" pitchFamily="34" charset="0"/>
              </a:rPr>
              <a:t> beach, in front of the </a:t>
            </a:r>
            <a:r>
              <a:rPr lang="en-US" sz="1800" dirty="0" err="1">
                <a:solidFill>
                  <a:srgbClr val="003399"/>
                </a:solidFill>
                <a:latin typeface="Open Sans" pitchFamily="34" charset="0"/>
                <a:ea typeface="Open Sans" pitchFamily="34" charset="0"/>
                <a:cs typeface="Open Sans" pitchFamily="34" charset="0"/>
              </a:rPr>
              <a:t>Lakopetra</a:t>
            </a:r>
            <a:r>
              <a:rPr lang="en-US" sz="1800" dirty="0">
                <a:solidFill>
                  <a:srgbClr val="003399"/>
                </a:solidFill>
                <a:latin typeface="Open Sans" pitchFamily="34" charset="0"/>
                <a:ea typeface="Open Sans" pitchFamily="34" charset="0"/>
                <a:cs typeface="Open Sans" pitchFamily="34" charset="0"/>
              </a:rPr>
              <a:t> beach hotel. This is due to the construction of a breakwater in the sea. However this breakwater has caused serious erosion problems in areas outside of its  influence</a:t>
            </a:r>
            <a:r>
              <a:rPr lang="el-GR" sz="1800" dirty="0">
                <a:solidFill>
                  <a:srgbClr val="003399"/>
                </a:solidFill>
                <a:latin typeface="Open Sans" pitchFamily="34" charset="0"/>
                <a:ea typeface="Open Sans" pitchFamily="34" charset="0"/>
                <a:cs typeface="Open Sans" pitchFamily="34" charset="0"/>
              </a:rPr>
              <a:t>.</a:t>
            </a:r>
            <a:r>
              <a:rPr lang="en-US" sz="1800" dirty="0">
                <a:solidFill>
                  <a:srgbClr val="003399"/>
                </a:solidFill>
                <a:latin typeface="Open Sans" pitchFamily="34" charset="0"/>
                <a:ea typeface="Open Sans" pitchFamily="34" charset="0"/>
                <a:cs typeface="Open Sans" pitchFamily="34" charset="0"/>
              </a:rPr>
              <a:t> </a:t>
            </a:r>
          </a:p>
          <a:p>
            <a:pPr algn="just" defTabSz="449263" fontAlgn="base">
              <a:spcBef>
                <a:spcPct val="0"/>
              </a:spcBef>
              <a:spcAft>
                <a:spcPct val="0"/>
              </a:spcAft>
              <a:buSzPct val="65000"/>
              <a:defRPr/>
            </a:pPr>
            <a:r>
              <a:rPr lang="en-US" sz="1800" dirty="0">
                <a:solidFill>
                  <a:srgbClr val="003399"/>
                </a:solidFill>
                <a:latin typeface="Open Sans" pitchFamily="34" charset="0"/>
                <a:ea typeface="Open Sans" pitchFamily="34" charset="0"/>
                <a:cs typeface="Open Sans" pitchFamily="34" charset="0"/>
              </a:rPr>
              <a:t>From </a:t>
            </a:r>
            <a:r>
              <a:rPr lang="en-US" sz="1800" dirty="0" err="1">
                <a:solidFill>
                  <a:srgbClr val="003399"/>
                </a:solidFill>
                <a:latin typeface="Open Sans" pitchFamily="34" charset="0"/>
                <a:ea typeface="Open Sans" pitchFamily="34" charset="0"/>
                <a:cs typeface="Open Sans" pitchFamily="34" charset="0"/>
              </a:rPr>
              <a:t>Lakopetra</a:t>
            </a:r>
            <a:r>
              <a:rPr lang="en-US" sz="1800" dirty="0">
                <a:solidFill>
                  <a:srgbClr val="003399"/>
                </a:solidFill>
                <a:latin typeface="Open Sans" pitchFamily="34" charset="0"/>
                <a:ea typeface="Open Sans" pitchFamily="34" charset="0"/>
                <a:cs typeface="Open Sans" pitchFamily="34" charset="0"/>
              </a:rPr>
              <a:t> beach until the end of the pilot area up to the </a:t>
            </a:r>
            <a:r>
              <a:rPr lang="en-US" sz="1800" dirty="0" err="1">
                <a:solidFill>
                  <a:srgbClr val="003399"/>
                </a:solidFill>
                <a:latin typeface="Open Sans" pitchFamily="34" charset="0"/>
                <a:ea typeface="Open Sans" pitchFamily="34" charset="0"/>
                <a:cs typeface="Open Sans" pitchFamily="34" charset="0"/>
              </a:rPr>
              <a:t>Araxos</a:t>
            </a:r>
            <a:r>
              <a:rPr lang="en-US" sz="1800" dirty="0">
                <a:solidFill>
                  <a:srgbClr val="003399"/>
                </a:solidFill>
                <a:latin typeface="Open Sans" pitchFamily="34" charset="0"/>
                <a:ea typeface="Open Sans" pitchFamily="34" charset="0"/>
                <a:cs typeface="Open Sans" pitchFamily="34" charset="0"/>
              </a:rPr>
              <a:t> cave the regime is differential with erosion and deposition alterations. </a:t>
            </a:r>
            <a:endParaRPr lang="el-GR" sz="1800" dirty="0">
              <a:solidFill>
                <a:srgbClr val="003399"/>
              </a:solidFill>
              <a:latin typeface="Open Sans" pitchFamily="34" charset="0"/>
              <a:ea typeface="Open Sans" pitchFamily="34" charset="0"/>
              <a:cs typeface="Open Sans" pitchFamily="34" charset="0"/>
            </a:endParaRPr>
          </a:p>
        </p:txBody>
      </p:sp>
      <p:pic>
        <p:nvPicPr>
          <p:cNvPr id="2" name="Εικόνα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844824"/>
            <a:ext cx="4588803" cy="3012521"/>
          </a:xfrm>
          <a:prstGeom prst="rect">
            <a:avLst/>
          </a:prstGeom>
        </p:spPr>
      </p:pic>
      <p:sp>
        <p:nvSpPr>
          <p:cNvPr id="12"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WESTERN PART </a:t>
            </a:r>
            <a:endParaRPr lang="it-IT" sz="2400" b="1"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5017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9146" y="0"/>
            <a:ext cx="9182100" cy="6858000"/>
          </a:xfrm>
        </p:spPr>
      </p:pic>
      <p:sp>
        <p:nvSpPr>
          <p:cNvPr id="12"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WESTERN PART </a:t>
            </a:r>
            <a:endParaRPr lang="it-IT" sz="2400" b="1" dirty="0">
              <a:solidFill>
                <a:srgbClr val="003399"/>
              </a:solidFill>
              <a:latin typeface="Open Sans" pitchFamily="34" charset="0"/>
              <a:ea typeface="Open Sans" pitchFamily="34" charset="0"/>
              <a:cs typeface="Open Sans" pitchFamily="34" charset="0"/>
            </a:endParaRPr>
          </a:p>
        </p:txBody>
      </p:sp>
      <p:pic>
        <p:nvPicPr>
          <p:cNvPr id="16" name="15 - Εικόνα" descr="erosion_4.jpg"/>
          <p:cNvPicPr>
            <a:picLocks noChangeAspect="1"/>
          </p:cNvPicPr>
          <p:nvPr/>
        </p:nvPicPr>
        <p:blipFill>
          <a:blip r:embed="rId4" cstate="print"/>
          <a:stretch>
            <a:fillRect/>
          </a:stretch>
        </p:blipFill>
        <p:spPr>
          <a:xfrm>
            <a:off x="1000100" y="1928802"/>
            <a:ext cx="7215238" cy="4676595"/>
          </a:xfrm>
          <a:prstGeom prst="rect">
            <a:avLst/>
          </a:prstGeom>
        </p:spPr>
      </p:pic>
    </p:spTree>
    <p:extLst>
      <p:ext uri="{BB962C8B-B14F-4D97-AF65-F5344CB8AC3E}">
        <p14:creationId xmlns:p14="http://schemas.microsoft.com/office/powerpoint/2010/main" val="25017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MONITORING OF COASTAL EROSION IN THE GULF OF PATRAS</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88840"/>
            <a:ext cx="8712968" cy="4104456"/>
          </a:xfrm>
        </p:spPr>
        <p:txBody>
          <a:bodyPr>
            <a:normAutofit/>
          </a:bodyPr>
          <a:lstStyle/>
          <a:p>
            <a:pPr lvl="0" algn="l" defTabSz="449263" fontAlgn="base">
              <a:spcBef>
                <a:spcPct val="0"/>
              </a:spcBef>
              <a:spcAft>
                <a:spcPct val="0"/>
              </a:spcAft>
              <a:buSzPct val="65000"/>
              <a:defRPr/>
            </a:pPr>
            <a:r>
              <a:rPr lang="en-US" sz="2000" b="1" dirty="0">
                <a:solidFill>
                  <a:srgbClr val="B4DCFA">
                    <a:lumMod val="25000"/>
                  </a:srgbClr>
                </a:solidFill>
                <a:latin typeface="Verdana" panose="020B0604030504040204" pitchFamily="34" charset="0"/>
                <a:ea typeface="Verdana" panose="020B0604030504040204" pitchFamily="34" charset="0"/>
              </a:rPr>
              <a:t>Equipment installation</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one wave data buoy system for wave intensity measurements</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two tide gauges (</a:t>
            </a:r>
            <a:r>
              <a:rPr lang="en-US" sz="2000" dirty="0" err="1">
                <a:solidFill>
                  <a:srgbClr val="003399"/>
                </a:solidFill>
                <a:latin typeface="Open Sans" pitchFamily="34" charset="0"/>
                <a:ea typeface="Open Sans" pitchFamily="34" charset="0"/>
                <a:cs typeface="Open Sans" pitchFamily="34" charset="0"/>
              </a:rPr>
              <a:t>marigraphs</a:t>
            </a:r>
            <a:r>
              <a:rPr lang="en-US" sz="2000" dirty="0">
                <a:solidFill>
                  <a:srgbClr val="003399"/>
                </a:solidFill>
                <a:latin typeface="Open Sans" pitchFamily="34" charset="0"/>
                <a:ea typeface="Open Sans" pitchFamily="34" charset="0"/>
                <a:cs typeface="Open Sans" pitchFamily="34" charset="0"/>
              </a:rPr>
              <a:t>) for sea level measurements</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two weather stations</a:t>
            </a:r>
          </a:p>
          <a:p>
            <a:pPr lvl="0" algn="just" defTabSz="449263" eaLnBrk="0" fontAlgn="base" hangingPunct="0">
              <a:spcBef>
                <a:spcPct val="0"/>
              </a:spcBef>
              <a:spcAft>
                <a:spcPct val="0"/>
              </a:spcAft>
              <a:buFont typeface="Arial" pitchFamily="34" charset="0"/>
              <a:buChar char="•"/>
            </a:pPr>
            <a:endParaRPr lang="en-US"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b="1" dirty="0">
                <a:solidFill>
                  <a:srgbClr val="B4DCFA">
                    <a:lumMod val="25000"/>
                  </a:srgbClr>
                </a:solidFill>
                <a:latin typeface="Verdana" panose="020B0604030504040204" pitchFamily="34" charset="0"/>
                <a:ea typeface="Verdana" panose="020B0604030504040204" pitchFamily="34" charset="0"/>
              </a:rPr>
              <a:t>Provided services</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a detailed bathymetry digital plan of the pilot area</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remote sensing activities with the aerial photograph and </a:t>
            </a:r>
            <a:r>
              <a:rPr lang="en-US" sz="2000" dirty="0" err="1">
                <a:solidFill>
                  <a:srgbClr val="003399"/>
                </a:solidFill>
                <a:latin typeface="Open Sans" pitchFamily="34" charset="0"/>
                <a:ea typeface="Open Sans" pitchFamily="34" charset="0"/>
                <a:cs typeface="Open Sans" pitchFamily="34" charset="0"/>
              </a:rPr>
              <a:t>satelite</a:t>
            </a:r>
            <a:r>
              <a:rPr lang="en-US" sz="2000" dirty="0">
                <a:solidFill>
                  <a:srgbClr val="003399"/>
                </a:solidFill>
                <a:latin typeface="Open Sans" pitchFamily="34" charset="0"/>
                <a:ea typeface="Open Sans" pitchFamily="34" charset="0"/>
                <a:cs typeface="Open Sans" pitchFamily="34" charset="0"/>
              </a:rPr>
              <a:t> image interpretation of the coastline alteration from 1945 until today </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UAV mapping of the coastline</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borehole drillings, in-situ and cone </a:t>
            </a:r>
            <a:r>
              <a:rPr lang="en-US" sz="2000" dirty="0" err="1">
                <a:solidFill>
                  <a:srgbClr val="003399"/>
                </a:solidFill>
                <a:latin typeface="Open Sans" pitchFamily="34" charset="0"/>
                <a:ea typeface="Open Sans" pitchFamily="34" charset="0"/>
                <a:cs typeface="Open Sans" pitchFamily="34" charset="0"/>
              </a:rPr>
              <a:t>penetrometer</a:t>
            </a:r>
            <a:r>
              <a:rPr lang="en-US" sz="2000" dirty="0">
                <a:solidFill>
                  <a:srgbClr val="003399"/>
                </a:solidFill>
                <a:latin typeface="Open Sans" pitchFamily="34" charset="0"/>
                <a:ea typeface="Open Sans" pitchFamily="34" charset="0"/>
                <a:cs typeface="Open Sans" pitchFamily="34" charset="0"/>
              </a:rPr>
              <a:t> tests</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environmental data management of the pilot area</a:t>
            </a:r>
          </a:p>
          <a:p>
            <a:pPr lvl="0" algn="just" defTabSz="449263" eaLnBrk="0" fontAlgn="base" hangingPunct="0">
              <a:spcBef>
                <a:spcPct val="0"/>
              </a:spcBef>
              <a:spcAft>
                <a:spcPct val="0"/>
              </a:spcAft>
              <a:buFont typeface="Arial" pitchFamily="34" charset="0"/>
              <a:buChar char="•"/>
            </a:pPr>
            <a:r>
              <a:rPr lang="en-US" sz="2000" dirty="0">
                <a:solidFill>
                  <a:srgbClr val="003399"/>
                </a:solidFill>
                <a:latin typeface="Open Sans" pitchFamily="34" charset="0"/>
                <a:ea typeface="Open Sans" pitchFamily="34" charset="0"/>
                <a:cs typeface="Open Sans" pitchFamily="34" charset="0"/>
              </a:rPr>
              <a:t> coastal engineering interpretation</a:t>
            </a:r>
            <a:r>
              <a:rPr lang="en-US" sz="2000" i="1" dirty="0">
                <a:solidFill>
                  <a:srgbClr val="003399"/>
                </a:solidFill>
                <a:latin typeface="Open Sans" pitchFamily="34" charset="0"/>
                <a:ea typeface="Open Sans" pitchFamily="34" charset="0"/>
                <a:cs typeface="Open Sans" pitchFamily="34" charset="0"/>
              </a:rPr>
              <a:t> </a:t>
            </a:r>
            <a:endParaRPr lang="el-GR" sz="2000"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46690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24763"/>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EQUIPMENT INSTALLATION POSITIONS</a:t>
            </a:r>
            <a:endParaRPr lang="it-IT" sz="2800" b="1" dirty="0">
              <a:solidFill>
                <a:srgbClr val="003399"/>
              </a:solidFill>
              <a:latin typeface="Open Sans" pitchFamily="34" charset="0"/>
              <a:ea typeface="Open Sans" pitchFamily="34" charset="0"/>
              <a:cs typeface="Open Sans" pitchFamily="34" charset="0"/>
            </a:endParaRPr>
          </a:p>
        </p:txBody>
      </p:sp>
      <p:pic>
        <p:nvPicPr>
          <p:cNvPr id="2" name="Εικόνα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786" y="1928802"/>
            <a:ext cx="7488000" cy="4212000"/>
          </a:xfrm>
          <a:prstGeom prst="rect">
            <a:avLst/>
          </a:prstGeom>
        </p:spPr>
      </p:pic>
    </p:spTree>
    <p:extLst>
      <p:ext uri="{BB962C8B-B14F-4D97-AF65-F5344CB8AC3E}">
        <p14:creationId xmlns:p14="http://schemas.microsoft.com/office/powerpoint/2010/main" val="283324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TIDE GAUGE INSTALLATION IN THE NEW PORT OF THE CITY OF PATRAS</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16832"/>
            <a:ext cx="8964488" cy="4655440"/>
          </a:xfrm>
        </p:spPr>
        <p:txBody>
          <a:bodyPr>
            <a:normAutofit/>
          </a:bodyPr>
          <a:lstStyle/>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MEASUREMENTS OF TIDES AND  </a:t>
            </a:r>
          </a:p>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SEA RISE LEVEL</a:t>
            </a:r>
            <a:endParaRPr lang="it-IT" sz="2000" dirty="0">
              <a:solidFill>
                <a:srgbClr val="003399"/>
              </a:solidFill>
              <a:latin typeface="Open Sans" pitchFamily="34" charset="0"/>
              <a:ea typeface="Open Sans" pitchFamily="34" charset="0"/>
              <a:cs typeface="Open Sans" pitchFamily="34" charset="0"/>
            </a:endParaRPr>
          </a:p>
          <a:p>
            <a:pPr lvl="0" algn="just" defTabSz="449263" eaLnBrk="0" fontAlgn="base" hangingPunct="0">
              <a:spcBef>
                <a:spcPct val="0"/>
              </a:spcBef>
              <a:spcAft>
                <a:spcPct val="0"/>
              </a:spcAft>
            </a:pPr>
            <a:endParaRPr lang="el-GR" sz="2000" dirty="0">
              <a:solidFill>
                <a:srgbClr val="003399"/>
              </a:solidFill>
              <a:latin typeface="Open Sans" pitchFamily="34" charset="0"/>
              <a:ea typeface="Open Sans" pitchFamily="34" charset="0"/>
              <a:cs typeface="Open Sans" pitchFamily="34" charset="0"/>
            </a:endParaRPr>
          </a:p>
        </p:txBody>
      </p:sp>
      <p:pic>
        <p:nvPicPr>
          <p:cNvPr id="8" name="Picture 5" descr="C:\Users\gpapathe\Desktop\TRITON_7_11_2018\Εικόνα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282" y="3357562"/>
            <a:ext cx="3097531" cy="2608759"/>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85720" y="2571744"/>
            <a:ext cx="2676887" cy="584775"/>
          </a:xfrm>
          <a:prstGeom prst="rect">
            <a:avLst/>
          </a:prstGeom>
        </p:spPr>
        <p:txBody>
          <a:bodyPr wrap="none">
            <a:spAutoFit/>
          </a:bodyPr>
          <a:lstStyle/>
          <a:p>
            <a:r>
              <a:rPr lang="en-US" dirty="0"/>
              <a:t>Radar pulse sensor type</a:t>
            </a:r>
            <a:endParaRPr lang="el-GR" dirty="0"/>
          </a:p>
          <a:p>
            <a:r>
              <a:rPr lang="en-US" sz="1400" dirty="0"/>
              <a:t>Sensor accuracy  of </a:t>
            </a:r>
            <a:r>
              <a:rPr lang="el-GR" sz="1400" dirty="0"/>
              <a:t> </a:t>
            </a:r>
            <a:r>
              <a:rPr lang="en-US" sz="1400" dirty="0"/>
              <a:t>Radar</a:t>
            </a:r>
            <a:r>
              <a:rPr lang="el-GR" sz="1400" dirty="0"/>
              <a:t> ± 3</a:t>
            </a:r>
            <a:r>
              <a:rPr lang="en-US" sz="1400" dirty="0"/>
              <a:t>mm </a:t>
            </a:r>
            <a:endParaRPr lang="el-GR" sz="1400" dirty="0"/>
          </a:p>
        </p:txBody>
      </p:sp>
      <p:pic>
        <p:nvPicPr>
          <p:cNvPr id="10" name="9 - Εικόνα" descr="IMG-073a2d2cb8cff90bece671cd1bd1f48c-V.jpg"/>
          <p:cNvPicPr>
            <a:picLocks noChangeAspect="1"/>
          </p:cNvPicPr>
          <p:nvPr/>
        </p:nvPicPr>
        <p:blipFill>
          <a:blip r:embed="rId4"/>
          <a:stretch>
            <a:fillRect/>
          </a:stretch>
        </p:blipFill>
        <p:spPr>
          <a:xfrm>
            <a:off x="5643570" y="1905008"/>
            <a:ext cx="3500430" cy="4667239"/>
          </a:xfrm>
          <a:prstGeom prst="rect">
            <a:avLst/>
          </a:prstGeom>
        </p:spPr>
      </p:pic>
    </p:spTree>
    <p:extLst>
      <p:ext uri="{BB962C8B-B14F-4D97-AF65-F5344CB8AC3E}">
        <p14:creationId xmlns:p14="http://schemas.microsoft.com/office/powerpoint/2010/main" val="428392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WEATHER STATION INSTALLATION IN THE NEW PORT OF THE CITY OF PATRAS</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16832"/>
            <a:ext cx="8712968" cy="4104456"/>
          </a:xfrm>
        </p:spPr>
        <p:txBody>
          <a:bodyPr>
            <a:normAutofit/>
          </a:bodyPr>
          <a:lstStyle/>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Meteorological station </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DAVIS VANTAGE PRO2</a:t>
            </a:r>
          </a:p>
          <a:p>
            <a:pPr algn="just" defTabSz="449263" eaLnBrk="0" fontAlgn="base" hangingPunct="0">
              <a:spcBef>
                <a:spcPct val="0"/>
              </a:spcBef>
              <a:spcAft>
                <a:spcPct val="0"/>
              </a:spcAft>
            </a:pP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Temperature</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Atmospheric pressure</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Relative humidity</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Wind velocity and direction</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endParaRPr lang="it-IT" sz="2000" dirty="0">
              <a:solidFill>
                <a:srgbClr val="003399"/>
              </a:solidFill>
              <a:latin typeface="Open Sans" pitchFamily="34" charset="0"/>
              <a:ea typeface="Open Sans" pitchFamily="34" charset="0"/>
              <a:cs typeface="Open Sans" pitchFamily="34" charset="0"/>
            </a:endParaRPr>
          </a:p>
          <a:p>
            <a:pPr lvl="0" algn="just" defTabSz="449263" eaLnBrk="0" fontAlgn="base" hangingPunct="0">
              <a:spcBef>
                <a:spcPct val="0"/>
              </a:spcBef>
              <a:spcAft>
                <a:spcPct val="0"/>
              </a:spcAft>
            </a:pPr>
            <a:endParaRPr lang="el-GR" sz="2000" dirty="0">
              <a:solidFill>
                <a:srgbClr val="003399"/>
              </a:solidFill>
              <a:latin typeface="Open Sans" pitchFamily="34" charset="0"/>
              <a:ea typeface="Open Sans" pitchFamily="34" charset="0"/>
              <a:cs typeface="Open Sans" pitchFamily="34" charset="0"/>
            </a:endParaRPr>
          </a:p>
        </p:txBody>
      </p:sp>
      <p:pic>
        <p:nvPicPr>
          <p:cNvPr id="7" name="6 - Εικόνα" descr="IMG-a4bee0ebcb065187d15c32f79c5a7444-V.jpg"/>
          <p:cNvPicPr>
            <a:picLocks noChangeAspect="1"/>
          </p:cNvPicPr>
          <p:nvPr/>
        </p:nvPicPr>
        <p:blipFill>
          <a:blip r:embed="rId3"/>
          <a:stretch>
            <a:fillRect/>
          </a:stretch>
        </p:blipFill>
        <p:spPr>
          <a:xfrm>
            <a:off x="5643570" y="1905008"/>
            <a:ext cx="3500430" cy="4667239"/>
          </a:xfrm>
          <a:prstGeom prst="rect">
            <a:avLst/>
          </a:prstGeom>
        </p:spPr>
      </p:pic>
    </p:spTree>
    <p:extLst>
      <p:ext uri="{BB962C8B-B14F-4D97-AF65-F5344CB8AC3E}">
        <p14:creationId xmlns:p14="http://schemas.microsoft.com/office/powerpoint/2010/main" val="3175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WAVE DATA BUOY SYSTEM INSTALLATION IN THE GULF OF PATRAS</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88840"/>
            <a:ext cx="8712968" cy="4104456"/>
          </a:xfrm>
        </p:spPr>
        <p:txBody>
          <a:bodyPr>
            <a:normAutofit/>
          </a:bodyPr>
          <a:lstStyle/>
          <a:p>
            <a:pPr algn="just" defTabSz="449263" eaLnBrk="0" fontAlgn="base" hangingPunct="0">
              <a:spcBef>
                <a:spcPct val="0"/>
              </a:spcBef>
              <a:spcAft>
                <a:spcPct val="0"/>
              </a:spcAft>
              <a:buFont typeface="Arial" pitchFamily="34" charset="0"/>
              <a:buChar char="•"/>
            </a:pPr>
            <a:r>
              <a:rPr lang="en-US" sz="1800" dirty="0">
                <a:solidFill>
                  <a:srgbClr val="003399"/>
                </a:solidFill>
                <a:latin typeface="Open Sans" pitchFamily="34" charset="0"/>
                <a:ea typeface="Open Sans" pitchFamily="34" charset="0"/>
                <a:cs typeface="Open Sans" pitchFamily="34" charset="0"/>
              </a:rPr>
              <a:t> determination of  the wave’s regime</a:t>
            </a:r>
            <a:endParaRPr lang="el-GR" sz="1800" dirty="0">
              <a:solidFill>
                <a:srgbClr val="003399"/>
              </a:solidFill>
              <a:latin typeface="Open Sans" pitchFamily="34" charset="0"/>
              <a:ea typeface="Open Sans" pitchFamily="34" charset="0"/>
              <a:cs typeface="Open Sans"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2852936"/>
            <a:ext cx="3600000"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99831" y="3482376"/>
            <a:ext cx="2160240" cy="231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96180" y="1998372"/>
            <a:ext cx="2799911" cy="327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8608" y="5443501"/>
            <a:ext cx="5293096" cy="112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54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Provided services in the Gulf of </a:t>
            </a:r>
            <a:r>
              <a:rPr lang="en-US" sz="2800" b="1" dirty="0" err="1">
                <a:solidFill>
                  <a:srgbClr val="003399"/>
                </a:solidFill>
                <a:latin typeface="Open Sans" pitchFamily="34" charset="0"/>
                <a:ea typeface="Open Sans" pitchFamily="34" charset="0"/>
                <a:cs typeface="Open Sans" pitchFamily="34" charset="0"/>
              </a:rPr>
              <a:t>Patras</a:t>
            </a:r>
            <a:br>
              <a:rPr lang="en-US" sz="2400" b="1" dirty="0">
                <a:solidFill>
                  <a:srgbClr val="B4DCFA">
                    <a:lumMod val="25000"/>
                  </a:srgbClr>
                </a:solidFill>
                <a:latin typeface="Verdana" panose="020B0604030504040204" pitchFamily="34" charset="0"/>
                <a:ea typeface="Verdana" panose="020B0604030504040204" pitchFamily="34" charset="0"/>
              </a:rPr>
            </a:b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88840"/>
            <a:ext cx="8712968" cy="4104456"/>
          </a:xfrm>
        </p:spPr>
        <p:txBody>
          <a:bodyPr>
            <a:normAutofit/>
          </a:bodyPr>
          <a:lstStyle/>
          <a:p>
            <a:pPr lvl="0" defTabSz="449263" eaLnBrk="0" fontAlgn="base" hangingPunct="0">
              <a:spcBef>
                <a:spcPct val="0"/>
              </a:spcBef>
              <a:spcAft>
                <a:spcPct val="0"/>
              </a:spcAft>
            </a:pPr>
            <a:r>
              <a:rPr lang="en-US" sz="2400" dirty="0">
                <a:solidFill>
                  <a:srgbClr val="003399"/>
                </a:solidFill>
                <a:latin typeface="Open Sans" pitchFamily="34" charset="0"/>
                <a:ea typeface="Open Sans" pitchFamily="34" charset="0"/>
                <a:cs typeface="Open Sans" pitchFamily="34" charset="0"/>
              </a:rPr>
              <a:t>Detailed bathymetry digital plan of the pilot area</a:t>
            </a:r>
            <a:endParaRPr lang="el-GR" sz="2400" dirty="0">
              <a:solidFill>
                <a:srgbClr val="003399"/>
              </a:solidFill>
              <a:latin typeface="Open Sans" pitchFamily="34" charset="0"/>
              <a:ea typeface="Open Sans" pitchFamily="34" charset="0"/>
              <a:cs typeface="Open Sans" pitchFamily="34" charset="0"/>
            </a:endParaRPr>
          </a:p>
        </p:txBody>
      </p:sp>
      <p:pic>
        <p:nvPicPr>
          <p:cNvPr id="2" name="Εικόνα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7" y="3356992"/>
            <a:ext cx="9144000" cy="2890430"/>
          </a:xfrm>
          <a:prstGeom prst="rect">
            <a:avLst/>
          </a:prstGeom>
        </p:spPr>
      </p:pic>
    </p:spTree>
    <p:extLst>
      <p:ext uri="{BB962C8B-B14F-4D97-AF65-F5344CB8AC3E}">
        <p14:creationId xmlns:p14="http://schemas.microsoft.com/office/powerpoint/2010/main" val="151504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052736"/>
            <a:ext cx="7772400" cy="389905"/>
          </a:xfrm>
        </p:spPr>
        <p:txBody>
          <a:bodyPr>
            <a:noAutofit/>
          </a:bodyPr>
          <a:lstStyle/>
          <a:p>
            <a:r>
              <a:rPr lang="en-US" sz="2800" b="1" dirty="0">
                <a:solidFill>
                  <a:srgbClr val="002060"/>
                </a:solidFill>
              </a:rPr>
              <a:t>Survey Vessel</a:t>
            </a:r>
            <a:endParaRPr lang="it-IT" sz="2800" b="1" dirty="0">
              <a:solidFill>
                <a:srgbClr val="003399"/>
              </a:solidFill>
              <a:latin typeface="Open Sans" pitchFamily="34" charset="0"/>
              <a:ea typeface="Open Sans" pitchFamily="34" charset="0"/>
              <a:cs typeface="Open Sans" pitchFamily="34" charset="0"/>
            </a:endParaRPr>
          </a:p>
        </p:txBody>
      </p:sp>
      <p:pic>
        <p:nvPicPr>
          <p:cNvPr id="1026" name="Picture 2" descr="D:\Projects\Triton\presentation\20170610_17074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47663" y="1484784"/>
            <a:ext cx="6077204" cy="30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rojects\Triton\presentation\20190512_17051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504" y="4725144"/>
            <a:ext cx="9109091" cy="18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93111" y="4797152"/>
            <a:ext cx="1435073" cy="369332"/>
          </a:xfrm>
          <a:prstGeom prst="rect">
            <a:avLst/>
          </a:prstGeom>
          <a:noFill/>
        </p:spPr>
        <p:txBody>
          <a:bodyPr wrap="none" rtlCol="0">
            <a:spAutoFit/>
          </a:bodyPr>
          <a:lstStyle/>
          <a:p>
            <a:r>
              <a:rPr lang="en-US" dirty="0"/>
              <a:t>Control room</a:t>
            </a:r>
            <a:endParaRPr lang="el-GR" dirty="0"/>
          </a:p>
        </p:txBody>
      </p:sp>
    </p:spTree>
    <p:extLst>
      <p:ext uri="{BB962C8B-B14F-4D97-AF65-F5344CB8AC3E}">
        <p14:creationId xmlns:p14="http://schemas.microsoft.com/office/powerpoint/2010/main" val="181526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980728"/>
            <a:ext cx="7772400" cy="389905"/>
          </a:xfrm>
        </p:spPr>
        <p:txBody>
          <a:bodyPr>
            <a:noAutofit/>
          </a:bodyPr>
          <a:lstStyle/>
          <a:p>
            <a:r>
              <a:rPr lang="en-US" sz="2800" b="1" dirty="0">
                <a:solidFill>
                  <a:srgbClr val="002060"/>
                </a:solidFill>
              </a:rPr>
              <a:t>Marine Geophysical Equipment</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539552" y="1340768"/>
            <a:ext cx="8280920" cy="504056"/>
          </a:xfrm>
        </p:spPr>
        <p:txBody>
          <a:bodyPr>
            <a:normAutofit/>
          </a:bodyPr>
          <a:lstStyle/>
          <a:p>
            <a:r>
              <a:rPr lang="en-GB" sz="2000" b="1" dirty="0">
                <a:solidFill>
                  <a:schemeClr val="accent1">
                    <a:lumMod val="50000"/>
                  </a:schemeClr>
                </a:solidFill>
              </a:rPr>
              <a:t>Seabed Bathymetry - Swathe Bathymetric Sonar - </a:t>
            </a:r>
            <a:r>
              <a:rPr lang="en-GB" sz="2000" b="1" dirty="0" err="1">
                <a:solidFill>
                  <a:schemeClr val="accent1">
                    <a:lumMod val="50000"/>
                  </a:schemeClr>
                </a:solidFill>
              </a:rPr>
              <a:t>MultiBeam</a:t>
            </a:r>
            <a:r>
              <a:rPr lang="en-GB" sz="2000" b="1" dirty="0">
                <a:solidFill>
                  <a:schemeClr val="accent1">
                    <a:lumMod val="50000"/>
                  </a:schemeClr>
                </a:solidFill>
              </a:rPr>
              <a:t> echosounder</a:t>
            </a:r>
            <a:endParaRPr lang="en-GB" sz="2000" dirty="0">
              <a:solidFill>
                <a:schemeClr val="accent1">
                  <a:lumMod val="50000"/>
                </a:schemeClr>
              </a:solidFill>
              <a:latin typeface="Calibri" pitchFamily="34" charset="0"/>
            </a:endParaRPr>
          </a:p>
        </p:txBody>
      </p:sp>
      <p:pic>
        <p:nvPicPr>
          <p:cNvPr id="9" name="Picture 3" descr="E:\papatheodorou\PAP_ETHAGEFO\PROGRAMS\LAURIO_AG_GIORGIS_10\CD2_RouteSurveyReportFull_26MAR2010\FinalReport\Drawings\DWG\Images\AgGeorgios_3D.jpg"/>
          <p:cNvPicPr>
            <a:picLocks noChangeAspect="1" noChangeArrowheads="1"/>
          </p:cNvPicPr>
          <p:nvPr/>
        </p:nvPicPr>
        <p:blipFill>
          <a:blip r:embed="rId3" cstate="print"/>
          <a:srcRect/>
          <a:stretch>
            <a:fillRect/>
          </a:stretch>
        </p:blipFill>
        <p:spPr bwMode="auto">
          <a:xfrm>
            <a:off x="3275215" y="2852936"/>
            <a:ext cx="5904434" cy="3728466"/>
          </a:xfrm>
          <a:prstGeom prst="rect">
            <a:avLst/>
          </a:prstGeom>
          <a:noFill/>
          <a:ln w="9525">
            <a:noFill/>
            <a:miter lim="800000"/>
            <a:headEnd/>
            <a:tailEnd/>
          </a:ln>
        </p:spPr>
      </p:pic>
      <p:pic>
        <p:nvPicPr>
          <p:cNvPr id="8" name="Picture 4" descr="http://deepwatercanyons.files.wordpress.com/2011/06/multibeam_mapp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504" y="1916833"/>
            <a:ext cx="4320480" cy="2424760"/>
          </a:xfrm>
          <a:prstGeom prst="rect">
            <a:avLst/>
          </a:prstGeom>
          <a:noFill/>
          <a:ln w="9525">
            <a:noFill/>
            <a:miter lim="800000"/>
            <a:headEnd/>
            <a:tailEnd/>
          </a:ln>
        </p:spPr>
      </p:pic>
    </p:spTree>
    <p:extLst>
      <p:ext uri="{BB962C8B-B14F-4D97-AF65-F5344CB8AC3E}">
        <p14:creationId xmlns:p14="http://schemas.microsoft.com/office/powerpoint/2010/main" val="400179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500034" y="1214422"/>
            <a:ext cx="84582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COASTAL PLANNING IN WESTERN GREECE FOR INTERGRATED COASTAL MANAGEMENT</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88840"/>
            <a:ext cx="8712968" cy="4104456"/>
          </a:xfrm>
        </p:spPr>
        <p:txBody>
          <a:bodyPr>
            <a:normAutofit/>
          </a:bodyPr>
          <a:lstStyle/>
          <a:p>
            <a:pPr lvl="0" algn="l" defTabSz="449263" fontAlgn="base">
              <a:spcBef>
                <a:spcPct val="0"/>
              </a:spcBef>
              <a:spcAft>
                <a:spcPct val="0"/>
              </a:spcAft>
              <a:buSzPct val="65000"/>
              <a:defRPr/>
            </a:pPr>
            <a:endParaRPr lang="en-US" sz="2000" b="1" dirty="0">
              <a:solidFill>
                <a:srgbClr val="B4DCFA">
                  <a:lumMod val="25000"/>
                </a:srgbClr>
              </a:solidFill>
              <a:latin typeface="Verdana" panose="020B0604030504040204" pitchFamily="34" charset="0"/>
              <a:ea typeface="Verdana" panose="020B0604030504040204" pitchFamily="34" charset="0"/>
            </a:endParaRPr>
          </a:p>
          <a:p>
            <a:pPr lvl="0" algn="just" defTabSz="449263" eaLnBrk="0" fontAlgn="base" hangingPunct="0">
              <a:spcBef>
                <a:spcPct val="0"/>
              </a:spcBef>
              <a:spcAft>
                <a:spcPct val="0"/>
              </a:spcAft>
            </a:pPr>
            <a:r>
              <a:rPr lang="en-US" sz="2800" dirty="0">
                <a:solidFill>
                  <a:srgbClr val="003399"/>
                </a:solidFill>
                <a:latin typeface="Open Sans" pitchFamily="34" charset="0"/>
                <a:ea typeface="Open Sans" pitchFamily="34" charset="0"/>
                <a:cs typeface="Open Sans" pitchFamily="34" charset="0"/>
              </a:rPr>
              <a:t>Establishment of a </a:t>
            </a:r>
            <a:r>
              <a:rPr lang="en-US" sz="2800" b="1" dirty="0">
                <a:solidFill>
                  <a:srgbClr val="003399"/>
                </a:solidFill>
                <a:latin typeface="Open Sans" pitchFamily="34" charset="0"/>
                <a:ea typeface="Open Sans" pitchFamily="34" charset="0"/>
                <a:cs typeface="Open Sans" pitchFamily="34" charset="0"/>
              </a:rPr>
              <a:t>coastal erosion observatory </a:t>
            </a:r>
            <a:r>
              <a:rPr lang="en-US" sz="2800" dirty="0">
                <a:solidFill>
                  <a:srgbClr val="003399"/>
                </a:solidFill>
                <a:latin typeface="Open Sans" pitchFamily="34" charset="0"/>
                <a:ea typeface="Open Sans" pitchFamily="34" charset="0"/>
                <a:cs typeface="Open Sans" pitchFamily="34" charset="0"/>
              </a:rPr>
              <a:t>in the Region of Western Greece, for the collection of real-time data and continuous monitoring of coastal erosion evolution</a:t>
            </a:r>
            <a:r>
              <a:rPr lang="el-GR" sz="2800" dirty="0">
                <a:solidFill>
                  <a:srgbClr val="003399"/>
                </a:solidFill>
                <a:latin typeface="Open Sans" pitchFamily="34" charset="0"/>
                <a:ea typeface="Open Sans" pitchFamily="34" charset="0"/>
                <a:cs typeface="Open Sans" pitchFamily="34" charset="0"/>
              </a:rPr>
              <a:t>. </a:t>
            </a:r>
          </a:p>
          <a:p>
            <a:pPr lvl="0" defTabSz="449263" eaLnBrk="0" fontAlgn="base" hangingPunct="0">
              <a:spcBef>
                <a:spcPct val="0"/>
              </a:spcBef>
              <a:spcAft>
                <a:spcPct val="0"/>
              </a:spcAft>
            </a:pPr>
            <a:r>
              <a:rPr lang="en-US" sz="2800" b="1" dirty="0">
                <a:solidFill>
                  <a:srgbClr val="002060"/>
                </a:solidFill>
                <a:latin typeface="Open Sans" pitchFamily="34" charset="0"/>
                <a:ea typeface="Open Sans" pitchFamily="34" charset="0"/>
                <a:cs typeface="Open Sans" pitchFamily="34" charset="0"/>
              </a:rPr>
              <a:t>Selected pilot area</a:t>
            </a:r>
            <a:endParaRPr lang="el-GR" sz="2800" b="1" dirty="0">
              <a:solidFill>
                <a:srgbClr val="002060"/>
              </a:solidFill>
              <a:latin typeface="Open Sans" pitchFamily="34" charset="0"/>
              <a:ea typeface="Open Sans" pitchFamily="34" charset="0"/>
              <a:cs typeface="Open Sans" pitchFamily="34" charset="0"/>
            </a:endParaRPr>
          </a:p>
          <a:p>
            <a:pPr marL="342900" lvl="0" indent="-342900" algn="just" defTabSz="449263" eaLnBrk="0" fontAlgn="base" hangingPunct="0">
              <a:spcBef>
                <a:spcPct val="0"/>
              </a:spcBef>
              <a:spcAft>
                <a:spcPct val="0"/>
              </a:spcAft>
            </a:pPr>
            <a:r>
              <a:rPr lang="en-US" sz="2800" u="sng" dirty="0">
                <a:solidFill>
                  <a:srgbClr val="003399"/>
                </a:solidFill>
                <a:latin typeface="Open Sans" pitchFamily="34" charset="0"/>
                <a:ea typeface="Open Sans" pitchFamily="34" charset="0"/>
                <a:cs typeface="Open Sans" pitchFamily="34" charset="0"/>
              </a:rPr>
              <a:t>Gulf of Patras </a:t>
            </a:r>
            <a:r>
              <a:rPr lang="en-US" sz="2800" dirty="0">
                <a:solidFill>
                  <a:srgbClr val="003399"/>
                </a:solidFill>
                <a:latin typeface="Open Sans" pitchFamily="34" charset="0"/>
                <a:ea typeface="Open Sans" pitchFamily="34" charset="0"/>
                <a:cs typeface="Open Sans" pitchFamily="34" charset="0"/>
              </a:rPr>
              <a:t>because of its biodiversity and the increased urban and touristic development along its coastline</a:t>
            </a:r>
            <a:endParaRPr lang="el-GR" sz="2800"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90103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3" name="Τίτλος 2"/>
          <p:cNvSpPr>
            <a:spLocks noGrp="1"/>
          </p:cNvSpPr>
          <p:nvPr>
            <p:ph type="ctrTitle"/>
          </p:nvPr>
        </p:nvSpPr>
        <p:spPr/>
        <p:txBody>
          <a:bodyPr/>
          <a:lstStyle/>
          <a:p>
            <a:endParaRPr lang="el-GR"/>
          </a:p>
        </p:txBody>
      </p:sp>
      <p:pic>
        <p:nvPicPr>
          <p:cNvPr id="10" name="Picture 9" descr="D:\Hypack\Patras_Gulf_2014\Archive\fled\patra\SD\capture.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87824" y="1520599"/>
            <a:ext cx="5251222" cy="5076753"/>
          </a:xfrm>
          <a:prstGeom prst="rect">
            <a:avLst/>
          </a:prstGeom>
          <a:noFill/>
          <a:extLst>
            <a:ext uri="{909E8E84-426E-40DD-AFC4-6F175D3DCCD1}">
              <a14:hiddenFill xmlns:a14="http://schemas.microsoft.com/office/drawing/2010/main">
                <a:solidFill>
                  <a:srgbClr val="FFFFFF"/>
                </a:solidFill>
              </a14:hiddenFill>
            </a:ext>
          </a:extLst>
        </p:spPr>
      </p:pic>
      <p:sp>
        <p:nvSpPr>
          <p:cNvPr id="11" name="7 - TextBox"/>
          <p:cNvSpPr txBox="1">
            <a:spLocks noChangeArrowheads="1"/>
          </p:cNvSpPr>
          <p:nvPr/>
        </p:nvSpPr>
        <p:spPr bwMode="auto">
          <a:xfrm>
            <a:off x="7380288" y="0"/>
            <a:ext cx="1628775" cy="369888"/>
          </a:xfrm>
          <a:prstGeom prst="rect">
            <a:avLst/>
          </a:prstGeom>
          <a:noFill/>
          <a:ln w="9525">
            <a:noFill/>
            <a:miter lim="800000"/>
            <a:headEnd/>
            <a:tailEnd/>
          </a:ln>
        </p:spPr>
        <p:txBody>
          <a:bodyPr wrap="none">
            <a:spAutoFit/>
          </a:bodyPr>
          <a:lstStyle/>
          <a:p>
            <a:r>
              <a:rPr lang="en-US">
                <a:solidFill>
                  <a:schemeClr val="bg1"/>
                </a:solidFill>
              </a:rPr>
              <a:t>SASMAP FP7</a:t>
            </a:r>
            <a:endParaRPr lang="el-GR">
              <a:solidFill>
                <a:schemeClr val="bg1"/>
              </a:solidFill>
            </a:endParaRPr>
          </a:p>
        </p:txBody>
      </p:sp>
      <p:sp>
        <p:nvSpPr>
          <p:cNvPr id="12" name="Ορθογώνιο 11"/>
          <p:cNvSpPr/>
          <p:nvPr/>
        </p:nvSpPr>
        <p:spPr>
          <a:xfrm>
            <a:off x="160510" y="1616020"/>
            <a:ext cx="3130466" cy="289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n-US" sz="1400" dirty="0"/>
              <a:t>The ITER Systems BathySwath1 interferometric sonar consists of: </a:t>
            </a:r>
          </a:p>
          <a:p>
            <a:pPr marL="400050" indent="-400050" algn="just">
              <a:buAutoNum type="romanLcParenBoth"/>
            </a:pPr>
            <a:r>
              <a:rPr lang="en-US" sz="1400" dirty="0"/>
              <a:t>two (2) transducers and </a:t>
            </a:r>
          </a:p>
          <a:p>
            <a:pPr marL="400050" indent="-400050" algn="just">
              <a:buAutoNum type="romanLcParenBoth"/>
            </a:pPr>
            <a:r>
              <a:rPr lang="en-US" sz="1400" dirty="0"/>
              <a:t>the digital recording and display unit.</a:t>
            </a:r>
          </a:p>
          <a:p>
            <a:pPr marL="400050" indent="-400050" algn="just">
              <a:buAutoNum type="romanLcParenBoth"/>
            </a:pPr>
            <a:endParaRPr lang="en-US" sz="1400" dirty="0"/>
          </a:p>
          <a:p>
            <a:pPr algn="just"/>
            <a:r>
              <a:rPr lang="en-US" sz="1400" dirty="0"/>
              <a:t>BathySwath1 uses wide swath widths that increases survey speeds significantly, especially in shallow water. This is due to the fact that the swaths cover an area of 100m of slant range, with operational depth ranging from 0.2 m to 100 m and accuracy of 2 cm.</a:t>
            </a:r>
          </a:p>
        </p:txBody>
      </p:sp>
      <p:pic>
        <p:nvPicPr>
          <p:cNvPr id="14" name="Picture 3" descr="D:\Projects\Triton\presentation\DSC_002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7461576" y="1517904"/>
            <a:ext cx="1708494" cy="3639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Projects\Triton\presentation\20171013_113033_Pan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80300" y="4994156"/>
            <a:ext cx="1665956" cy="15958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Projects\Triton\presentation\20170605_10533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16216" y="5132542"/>
            <a:ext cx="2627784" cy="1457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Projects\Triton\presentation\DSC_0157.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8756" y="4994156"/>
            <a:ext cx="2461544" cy="15958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Projects\Triton\presentation\DSC_0063.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flipH="1">
            <a:off x="6683395" y="1517904"/>
            <a:ext cx="1200973" cy="1575674"/>
          </a:xfrm>
          <a:prstGeom prst="rect">
            <a:avLst/>
          </a:prstGeom>
          <a:noFill/>
          <a:extLst>
            <a:ext uri="{909E8E84-426E-40DD-AFC4-6F175D3DCCD1}">
              <a14:hiddenFill xmlns:a14="http://schemas.microsoft.com/office/drawing/2010/main">
                <a:solidFill>
                  <a:srgbClr val="FFFFFF"/>
                </a:solidFill>
              </a14:hiddenFill>
            </a:ext>
          </a:extLst>
        </p:spPr>
      </p:pic>
      <p:sp>
        <p:nvSpPr>
          <p:cNvPr id="26" name="Sottotitolo 5"/>
          <p:cNvSpPr>
            <a:spLocks noGrp="1"/>
          </p:cNvSpPr>
          <p:nvPr>
            <p:ph type="subTitle" idx="1"/>
          </p:nvPr>
        </p:nvSpPr>
        <p:spPr>
          <a:xfrm>
            <a:off x="46166" y="1016732"/>
            <a:ext cx="9097834" cy="504056"/>
          </a:xfrm>
        </p:spPr>
        <p:txBody>
          <a:bodyPr>
            <a:noAutofit/>
          </a:bodyPr>
          <a:lstStyle/>
          <a:p>
            <a:r>
              <a:rPr lang="en-GB" sz="1400" b="1" dirty="0">
                <a:solidFill>
                  <a:schemeClr val="accent1">
                    <a:lumMod val="50000"/>
                  </a:schemeClr>
                </a:solidFill>
              </a:rPr>
              <a:t>Seabed Bathymetry</a:t>
            </a:r>
          </a:p>
          <a:p>
            <a:r>
              <a:rPr lang="en-GB" sz="1400" b="1" dirty="0">
                <a:solidFill>
                  <a:schemeClr val="accent1">
                    <a:lumMod val="50000"/>
                  </a:schemeClr>
                </a:solidFill>
              </a:rPr>
              <a:t>Swathe Bathymetric Sonar - </a:t>
            </a:r>
            <a:r>
              <a:rPr lang="en-GB" sz="1400" b="1" dirty="0" err="1">
                <a:solidFill>
                  <a:schemeClr val="accent1">
                    <a:lumMod val="50000"/>
                  </a:schemeClr>
                </a:solidFill>
              </a:rPr>
              <a:t>MultiBeam</a:t>
            </a:r>
            <a:r>
              <a:rPr lang="en-GB" sz="1400" b="1" dirty="0">
                <a:solidFill>
                  <a:schemeClr val="accent1">
                    <a:lumMod val="50000"/>
                  </a:schemeClr>
                </a:solidFill>
              </a:rPr>
              <a:t> </a:t>
            </a:r>
            <a:r>
              <a:rPr lang="en-GB" sz="1400" b="1" dirty="0" err="1">
                <a:solidFill>
                  <a:schemeClr val="accent1">
                    <a:lumMod val="50000"/>
                  </a:schemeClr>
                </a:solidFill>
              </a:rPr>
              <a:t>echosounder</a:t>
            </a:r>
            <a:r>
              <a:rPr lang="en-GB" sz="1400" b="1" dirty="0">
                <a:solidFill>
                  <a:schemeClr val="accent1">
                    <a:lumMod val="50000"/>
                  </a:schemeClr>
                </a:solidFill>
              </a:rPr>
              <a:t>  </a:t>
            </a:r>
            <a:r>
              <a:rPr lang="en-US" sz="1400" dirty="0">
                <a:solidFill>
                  <a:schemeClr val="accent1">
                    <a:lumMod val="50000"/>
                  </a:schemeClr>
                </a:solidFill>
              </a:rPr>
              <a:t>Interferometric </a:t>
            </a:r>
            <a:r>
              <a:rPr lang="en-US" sz="1400" dirty="0" err="1">
                <a:solidFill>
                  <a:schemeClr val="accent1">
                    <a:lumMod val="50000"/>
                  </a:schemeClr>
                </a:solidFill>
              </a:rPr>
              <a:t>echosounder</a:t>
            </a:r>
            <a:r>
              <a:rPr lang="en-US" sz="1400" dirty="0">
                <a:solidFill>
                  <a:schemeClr val="accent1">
                    <a:lumMod val="50000"/>
                  </a:schemeClr>
                </a:solidFill>
              </a:rPr>
              <a:t> ITER Systems BathySwath1 </a:t>
            </a:r>
            <a:endParaRPr lang="en-GB" sz="1400" dirty="0">
              <a:solidFill>
                <a:schemeClr val="accent1">
                  <a:lumMod val="50000"/>
                </a:schemeClr>
              </a:solidFill>
            </a:endParaRPr>
          </a:p>
        </p:txBody>
      </p:sp>
      <p:sp>
        <p:nvSpPr>
          <p:cNvPr id="2" name="TextBox 1"/>
          <p:cNvSpPr txBox="1"/>
          <p:nvPr/>
        </p:nvSpPr>
        <p:spPr>
          <a:xfrm>
            <a:off x="4146256" y="5957632"/>
            <a:ext cx="2321726" cy="646331"/>
          </a:xfrm>
          <a:prstGeom prst="rect">
            <a:avLst/>
          </a:prstGeom>
          <a:noFill/>
        </p:spPr>
        <p:txBody>
          <a:bodyPr wrap="none" rtlCol="0">
            <a:spAutoFit/>
          </a:bodyPr>
          <a:lstStyle/>
          <a:p>
            <a:r>
              <a:rPr lang="en-US" dirty="0" err="1">
                <a:solidFill>
                  <a:schemeClr val="bg1"/>
                </a:solidFill>
              </a:rPr>
              <a:t>Patras</a:t>
            </a:r>
            <a:r>
              <a:rPr lang="en-US" dirty="0">
                <a:solidFill>
                  <a:schemeClr val="bg1"/>
                </a:solidFill>
              </a:rPr>
              <a:t> Gulf </a:t>
            </a:r>
          </a:p>
          <a:p>
            <a:r>
              <a:rPr lang="en-US" dirty="0">
                <a:solidFill>
                  <a:schemeClr val="bg1"/>
                </a:solidFill>
              </a:rPr>
              <a:t>pockmark (crater) field</a:t>
            </a:r>
            <a:endParaRPr lang="el-GR" dirty="0">
              <a:solidFill>
                <a:schemeClr val="bg1"/>
              </a:solidFill>
            </a:endParaRPr>
          </a:p>
        </p:txBody>
      </p:sp>
    </p:spTree>
    <p:extLst>
      <p:ext uri="{BB962C8B-B14F-4D97-AF65-F5344CB8AC3E}">
        <p14:creationId xmlns:p14="http://schemas.microsoft.com/office/powerpoint/2010/main" val="1333502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36664" y="0"/>
            <a:ext cx="9218764" cy="6858000"/>
          </a:xfrm>
        </p:spPr>
      </p:pic>
      <p:sp>
        <p:nvSpPr>
          <p:cNvPr id="5" name="Titolo 4"/>
          <p:cNvSpPr>
            <a:spLocks noGrp="1"/>
          </p:cNvSpPr>
          <p:nvPr>
            <p:ph type="ctrTitle"/>
          </p:nvPr>
        </p:nvSpPr>
        <p:spPr>
          <a:xfrm>
            <a:off x="683568" y="1700809"/>
            <a:ext cx="7772400" cy="378042"/>
          </a:xfrm>
        </p:spPr>
        <p:txBody>
          <a:bodyPr>
            <a:noAutofit/>
          </a:bodyPr>
          <a:lstStyle/>
          <a:p>
            <a:pPr algn="ctr"/>
            <a:r>
              <a:rPr lang="it-IT" sz="2100" b="1" dirty="0">
                <a:solidFill>
                  <a:srgbClr val="003399"/>
                </a:solidFill>
                <a:latin typeface="Open Sans" pitchFamily="34" charset="0"/>
                <a:ea typeface="Open Sans" pitchFamily="34" charset="0"/>
                <a:cs typeface="Open Sans" pitchFamily="34" charset="0"/>
              </a:rPr>
              <a:t>REMOTE SENSING ACTIVITIES</a:t>
            </a:r>
          </a:p>
        </p:txBody>
      </p:sp>
      <p:sp>
        <p:nvSpPr>
          <p:cNvPr id="2" name="TextBox 1"/>
          <p:cNvSpPr txBox="1"/>
          <p:nvPr/>
        </p:nvSpPr>
        <p:spPr>
          <a:xfrm>
            <a:off x="21772" y="2817738"/>
            <a:ext cx="9143999" cy="1061829"/>
          </a:xfrm>
          <a:prstGeom prst="rect">
            <a:avLst/>
          </a:prstGeom>
          <a:noFill/>
        </p:spPr>
        <p:txBody>
          <a:bodyPr wrap="square" rtlCol="0">
            <a:spAutoFit/>
          </a:bodyPr>
          <a:lstStyle/>
          <a:p>
            <a:pPr algn="ctr"/>
            <a:r>
              <a:rPr lang="en-US" sz="2100" b="1" dirty="0">
                <a:solidFill>
                  <a:srgbClr val="FF0000"/>
                </a:solidFill>
              </a:rPr>
              <a:t>Medium resolution satellite data</a:t>
            </a:r>
          </a:p>
          <a:p>
            <a:pPr algn="ctr"/>
            <a:r>
              <a:rPr lang="en-US" sz="2100" b="1" dirty="0">
                <a:solidFill>
                  <a:srgbClr val="FF0000"/>
                </a:solidFill>
              </a:rPr>
              <a:t>Very high resolution remote sensing data</a:t>
            </a:r>
            <a:endParaRPr lang="el-GR" sz="2100" b="1" dirty="0">
              <a:solidFill>
                <a:srgbClr val="FF0000"/>
              </a:solidFill>
            </a:endParaRPr>
          </a:p>
          <a:p>
            <a:pPr algn="ctr"/>
            <a:endParaRPr lang="el-GR" sz="2100" b="1" dirty="0">
              <a:solidFill>
                <a:srgbClr val="FF0000"/>
              </a:solidFill>
            </a:endParaRPr>
          </a:p>
        </p:txBody>
      </p:sp>
      <p:sp>
        <p:nvSpPr>
          <p:cNvPr id="3" name="TextBox 2"/>
          <p:cNvSpPr txBox="1"/>
          <p:nvPr/>
        </p:nvSpPr>
        <p:spPr>
          <a:xfrm>
            <a:off x="91412" y="4117861"/>
            <a:ext cx="9067799" cy="1061829"/>
          </a:xfrm>
          <a:prstGeom prst="rect">
            <a:avLst/>
          </a:prstGeom>
          <a:noFill/>
        </p:spPr>
        <p:txBody>
          <a:bodyPr wrap="square" rtlCol="0">
            <a:spAutoFit/>
          </a:bodyPr>
          <a:lstStyle/>
          <a:p>
            <a:pPr algn="ctr"/>
            <a:r>
              <a:rPr lang="en-US" sz="2100" b="1" dirty="0"/>
              <a:t>Assess the suitability of Landsat 8 and Sentinel MSI data for coastline monitoring and estimate the diachronic evolution of the coastline   </a:t>
            </a:r>
            <a:endParaRPr lang="el-GR" sz="2100" b="1" dirty="0"/>
          </a:p>
          <a:p>
            <a:pPr algn="ctr"/>
            <a:endParaRPr lang="el-GR" sz="2100" b="1" dirty="0"/>
          </a:p>
        </p:txBody>
      </p:sp>
    </p:spTree>
    <p:extLst>
      <p:ext uri="{BB962C8B-B14F-4D97-AF65-F5344CB8AC3E}">
        <p14:creationId xmlns:p14="http://schemas.microsoft.com/office/powerpoint/2010/main" val="4426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18217" y="0"/>
            <a:ext cx="9182100" cy="6858000"/>
          </a:xfrm>
        </p:spPr>
      </p:pic>
      <p:sp>
        <p:nvSpPr>
          <p:cNvPr id="5" name="Titolo 4"/>
          <p:cNvSpPr>
            <a:spLocks noGrp="1"/>
          </p:cNvSpPr>
          <p:nvPr>
            <p:ph type="ctrTitle"/>
          </p:nvPr>
        </p:nvSpPr>
        <p:spPr>
          <a:xfrm>
            <a:off x="683568" y="1700809"/>
            <a:ext cx="7772400" cy="378042"/>
          </a:xfrm>
        </p:spPr>
        <p:txBody>
          <a:bodyPr>
            <a:noAutofit/>
          </a:bodyPr>
          <a:lstStyle/>
          <a:p>
            <a:pPr algn="ctr"/>
            <a:r>
              <a:rPr lang="it-IT" sz="2100" b="1" dirty="0">
                <a:solidFill>
                  <a:srgbClr val="003399"/>
                </a:solidFill>
                <a:latin typeface="Open Sans" pitchFamily="34" charset="0"/>
                <a:ea typeface="Open Sans" pitchFamily="34" charset="0"/>
                <a:cs typeface="Open Sans" pitchFamily="34" charset="0"/>
              </a:rPr>
              <a:t>REMOTE SENSING ACTIVITIES</a:t>
            </a:r>
          </a:p>
        </p:txBody>
      </p:sp>
      <p:sp>
        <p:nvSpPr>
          <p:cNvPr id="6" name="TextBox 5"/>
          <p:cNvSpPr txBox="1"/>
          <p:nvPr/>
        </p:nvSpPr>
        <p:spPr>
          <a:xfrm>
            <a:off x="571501" y="2850356"/>
            <a:ext cx="7336631" cy="1754326"/>
          </a:xfrm>
          <a:prstGeom prst="rect">
            <a:avLst/>
          </a:prstGeom>
          <a:noFill/>
        </p:spPr>
        <p:txBody>
          <a:bodyPr wrap="square" rtlCol="0">
            <a:spAutoFit/>
          </a:bodyPr>
          <a:lstStyle/>
          <a:p>
            <a:r>
              <a:rPr lang="en-US" dirty="0" err="1">
                <a:solidFill>
                  <a:srgbClr val="FF0000"/>
                </a:solidFill>
              </a:rPr>
              <a:t>Airphotos</a:t>
            </a:r>
            <a:r>
              <a:rPr lang="en-US" dirty="0">
                <a:solidFill>
                  <a:srgbClr val="FF0000"/>
                </a:solidFill>
              </a:rPr>
              <a:t> 1945</a:t>
            </a:r>
          </a:p>
          <a:p>
            <a:r>
              <a:rPr lang="en-US" dirty="0" err="1">
                <a:solidFill>
                  <a:srgbClr val="FF0000"/>
                </a:solidFill>
              </a:rPr>
              <a:t>Airphotos</a:t>
            </a:r>
            <a:r>
              <a:rPr lang="en-US" dirty="0">
                <a:solidFill>
                  <a:srgbClr val="FF0000"/>
                </a:solidFill>
              </a:rPr>
              <a:t> 1960</a:t>
            </a:r>
          </a:p>
          <a:p>
            <a:r>
              <a:rPr lang="en-US" dirty="0">
                <a:solidFill>
                  <a:srgbClr val="FF0000"/>
                </a:solidFill>
              </a:rPr>
              <a:t>Declassified satellite imagery 1973</a:t>
            </a:r>
          </a:p>
          <a:p>
            <a:r>
              <a:rPr lang="en-US" dirty="0" err="1">
                <a:solidFill>
                  <a:srgbClr val="FF0000"/>
                </a:solidFill>
              </a:rPr>
              <a:t>Airphotos</a:t>
            </a:r>
            <a:r>
              <a:rPr lang="en-US" dirty="0">
                <a:solidFill>
                  <a:srgbClr val="FF0000"/>
                </a:solidFill>
              </a:rPr>
              <a:t> 1996</a:t>
            </a:r>
          </a:p>
          <a:p>
            <a:r>
              <a:rPr lang="en-US" dirty="0" err="1">
                <a:solidFill>
                  <a:srgbClr val="FF0000"/>
                </a:solidFill>
              </a:rPr>
              <a:t>Geoeye</a:t>
            </a:r>
            <a:r>
              <a:rPr lang="en-US" dirty="0">
                <a:solidFill>
                  <a:srgbClr val="FF0000"/>
                </a:solidFill>
              </a:rPr>
              <a:t> i2012</a:t>
            </a:r>
          </a:p>
          <a:p>
            <a:r>
              <a:rPr lang="en-US" dirty="0">
                <a:solidFill>
                  <a:srgbClr val="FF0000"/>
                </a:solidFill>
              </a:rPr>
              <a:t>Worldview – 2 2018</a:t>
            </a:r>
          </a:p>
        </p:txBody>
      </p:sp>
    </p:spTree>
    <p:extLst>
      <p:ext uri="{BB962C8B-B14F-4D97-AF65-F5344CB8AC3E}">
        <p14:creationId xmlns:p14="http://schemas.microsoft.com/office/powerpoint/2010/main" val="228959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19050" y="0"/>
            <a:ext cx="9182100" cy="6858000"/>
          </a:xfrm>
        </p:spPr>
      </p:pic>
      <p:sp>
        <p:nvSpPr>
          <p:cNvPr id="5" name="Titolo 4"/>
          <p:cNvSpPr>
            <a:spLocks noGrp="1"/>
          </p:cNvSpPr>
          <p:nvPr>
            <p:ph type="ctrTitle"/>
          </p:nvPr>
        </p:nvSpPr>
        <p:spPr>
          <a:xfrm>
            <a:off x="107504" y="1007094"/>
            <a:ext cx="9036496" cy="508453"/>
          </a:xfrm>
        </p:spPr>
        <p:txBody>
          <a:bodyPr>
            <a:noAutofit/>
          </a:bodyPr>
          <a:lstStyle/>
          <a:p>
            <a:r>
              <a:rPr lang="en-US" sz="2100" b="1" dirty="0">
                <a:solidFill>
                  <a:srgbClr val="003399"/>
                </a:solidFill>
                <a:latin typeface="Open Sans" pitchFamily="34" charset="0"/>
                <a:ea typeface="Open Sans" pitchFamily="34" charset="0"/>
                <a:cs typeface="Open Sans" pitchFamily="34" charset="0"/>
              </a:rPr>
              <a:t>REMOTE SENSING  AND GIS </a:t>
            </a:r>
            <a:r>
              <a:rPr lang="en-US" sz="1800" b="1" dirty="0">
                <a:solidFill>
                  <a:srgbClr val="003399"/>
                </a:solidFill>
                <a:latin typeface="Open Sans" pitchFamily="34" charset="0"/>
                <a:ea typeface="Open Sans" pitchFamily="34" charset="0"/>
                <a:cs typeface="Open Sans" pitchFamily="34" charset="0"/>
              </a:rPr>
              <a:t>: From Rio to the east end of the gulf of Patras</a:t>
            </a:r>
            <a:endParaRPr lang="it-IT" sz="2100" b="1" dirty="0">
              <a:solidFill>
                <a:srgbClr val="003399"/>
              </a:solidFill>
              <a:latin typeface="Open Sans" pitchFamily="34" charset="0"/>
              <a:ea typeface="Open Sans" pitchFamily="34" charset="0"/>
              <a:cs typeface="Open Sans" pitchFamily="34" charset="0"/>
            </a:endParaRPr>
          </a:p>
        </p:txBody>
      </p:sp>
      <p:pic>
        <p:nvPicPr>
          <p:cNvPr id="6" name="Picture 10" descr="1994_mosaiko&amp;ekxa.jpg">
            <a:extLst>
              <a:ext uri="{FF2B5EF4-FFF2-40B4-BE49-F238E27FC236}">
                <a16:creationId xmlns:a16="http://schemas.microsoft.com/office/drawing/2014/main" id="{F55BD35A-6D60-49B5-A21D-9D57AE30D5E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31840" y="1515547"/>
            <a:ext cx="5688881" cy="505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14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34648" y="1124744"/>
            <a:ext cx="9144000" cy="508453"/>
          </a:xfrm>
        </p:spPr>
        <p:txBody>
          <a:bodyPr>
            <a:noAutofit/>
          </a:bodyPr>
          <a:lstStyle/>
          <a:p>
            <a:r>
              <a:rPr lang="en-US" sz="2100" b="1" dirty="0">
                <a:solidFill>
                  <a:srgbClr val="003399"/>
                </a:solidFill>
                <a:latin typeface="Open Sans" pitchFamily="34" charset="0"/>
                <a:ea typeface="Open Sans" pitchFamily="34" charset="0"/>
                <a:cs typeface="Open Sans" pitchFamily="34" charset="0"/>
              </a:rPr>
              <a:t>REMOTE SENSING  AND GIS: Shoreline shift 1945-2008 in the gulf of Patras (</a:t>
            </a:r>
            <a:r>
              <a:rPr lang="en-US" sz="2100" b="1" dirty="0" err="1">
                <a:solidFill>
                  <a:srgbClr val="003399"/>
                </a:solidFill>
                <a:latin typeface="Open Sans" pitchFamily="34" charset="0"/>
                <a:ea typeface="Open Sans" pitchFamily="34" charset="0"/>
                <a:cs typeface="Open Sans" pitchFamily="34" charset="0"/>
              </a:rPr>
              <a:t>Glafkos</a:t>
            </a:r>
            <a:r>
              <a:rPr lang="en-US" sz="2100" b="1" dirty="0">
                <a:solidFill>
                  <a:srgbClr val="003399"/>
                </a:solidFill>
                <a:latin typeface="Open Sans" pitchFamily="34" charset="0"/>
                <a:ea typeface="Open Sans" pitchFamily="34" charset="0"/>
                <a:cs typeface="Open Sans" pitchFamily="34" charset="0"/>
              </a:rPr>
              <a:t> river – </a:t>
            </a:r>
            <a:r>
              <a:rPr lang="en-US" sz="2100" b="1" dirty="0" err="1">
                <a:solidFill>
                  <a:srgbClr val="003399"/>
                </a:solidFill>
                <a:latin typeface="Open Sans" pitchFamily="34" charset="0"/>
                <a:ea typeface="Open Sans" pitchFamily="34" charset="0"/>
                <a:cs typeface="Open Sans" pitchFamily="34" charset="0"/>
              </a:rPr>
              <a:t>Kaminia</a:t>
            </a:r>
            <a:r>
              <a:rPr lang="en-US" sz="2100" b="1" dirty="0">
                <a:solidFill>
                  <a:srgbClr val="003399"/>
                </a:solidFill>
                <a:latin typeface="Open Sans" pitchFamily="34" charset="0"/>
                <a:ea typeface="Open Sans" pitchFamily="34" charset="0"/>
                <a:cs typeface="Open Sans" pitchFamily="34" charset="0"/>
              </a:rPr>
              <a:t>)</a:t>
            </a:r>
            <a:endParaRPr lang="it-IT" sz="2100" b="1" dirty="0">
              <a:solidFill>
                <a:srgbClr val="003399"/>
              </a:solidFill>
              <a:latin typeface="Open Sans" pitchFamily="34" charset="0"/>
              <a:ea typeface="Open Sans" pitchFamily="34" charset="0"/>
              <a:cs typeface="Open Sans" pitchFamily="34" charset="0"/>
            </a:endParaRPr>
          </a:p>
        </p:txBody>
      </p:sp>
      <p:pic>
        <p:nvPicPr>
          <p:cNvPr id="7" name="Picture 14" descr="transects_iv_pI_ktbase_red_green_MAP.jpg">
            <a:extLst>
              <a:ext uri="{FF2B5EF4-FFF2-40B4-BE49-F238E27FC236}">
                <a16:creationId xmlns:a16="http://schemas.microsoft.com/office/drawing/2014/main" id="{ADC6EF18-B522-4916-8308-7B4564D4343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40510"/>
            <a:ext cx="91440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NAL_SCE_vi_pI_Kaminia_Glafko.jpg">
            <a:extLst>
              <a:ext uri="{FF2B5EF4-FFF2-40B4-BE49-F238E27FC236}">
                <a16:creationId xmlns:a16="http://schemas.microsoft.com/office/drawing/2014/main" id="{8A3C3050-1C0D-43B9-AB09-B636301D0A18}"/>
              </a:ext>
            </a:extLst>
          </p:cNvPr>
          <p:cNvPicPr>
            <a:picLocks noChangeAspect="1"/>
          </p:cNvPicPr>
          <p:nvPr/>
        </p:nvPicPr>
        <p:blipFill>
          <a:blip r:embed="rId4"/>
          <a:stretch>
            <a:fillRect/>
          </a:stretch>
        </p:blipFill>
        <p:spPr>
          <a:xfrm>
            <a:off x="0" y="4105597"/>
            <a:ext cx="9144000" cy="27368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38406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700809"/>
            <a:ext cx="7772400" cy="378042"/>
          </a:xfrm>
        </p:spPr>
        <p:txBody>
          <a:bodyPr>
            <a:noAutofit/>
          </a:bodyPr>
          <a:lstStyle/>
          <a:p>
            <a:pPr algn="ctr"/>
            <a:r>
              <a:rPr lang="it-IT" sz="2100" b="1" dirty="0">
                <a:solidFill>
                  <a:srgbClr val="003399"/>
                </a:solidFill>
                <a:latin typeface="Open Sans" pitchFamily="34" charset="0"/>
                <a:ea typeface="Open Sans" pitchFamily="34" charset="0"/>
                <a:cs typeface="Open Sans" pitchFamily="34" charset="0"/>
              </a:rPr>
              <a:t>REMOTE SENSING ACTIVITIES</a:t>
            </a:r>
          </a:p>
        </p:txBody>
      </p:sp>
      <p:sp>
        <p:nvSpPr>
          <p:cNvPr id="2" name="TextBox 1"/>
          <p:cNvSpPr txBox="1"/>
          <p:nvPr/>
        </p:nvSpPr>
        <p:spPr>
          <a:xfrm>
            <a:off x="21772" y="2817738"/>
            <a:ext cx="9143999" cy="415498"/>
          </a:xfrm>
          <a:prstGeom prst="rect">
            <a:avLst/>
          </a:prstGeom>
          <a:noFill/>
        </p:spPr>
        <p:txBody>
          <a:bodyPr wrap="square" rtlCol="0">
            <a:spAutoFit/>
          </a:bodyPr>
          <a:lstStyle/>
          <a:p>
            <a:pPr algn="ctr"/>
            <a:r>
              <a:rPr lang="en-US" sz="2100" b="1" dirty="0">
                <a:solidFill>
                  <a:srgbClr val="FF0000"/>
                </a:solidFill>
              </a:rPr>
              <a:t>UAV mapping of the coastline</a:t>
            </a:r>
            <a:endParaRPr lang="el-GR" sz="2100" b="1" dirty="0">
              <a:solidFill>
                <a:srgbClr val="FF0000"/>
              </a:solidFill>
            </a:endParaRPr>
          </a:p>
        </p:txBody>
      </p:sp>
      <p:sp>
        <p:nvSpPr>
          <p:cNvPr id="3" name="TextBox 2"/>
          <p:cNvSpPr txBox="1"/>
          <p:nvPr/>
        </p:nvSpPr>
        <p:spPr>
          <a:xfrm>
            <a:off x="97972" y="3458935"/>
            <a:ext cx="9067799" cy="415498"/>
          </a:xfrm>
          <a:prstGeom prst="rect">
            <a:avLst/>
          </a:prstGeom>
          <a:noFill/>
        </p:spPr>
        <p:txBody>
          <a:bodyPr wrap="square" rtlCol="0">
            <a:spAutoFit/>
          </a:bodyPr>
          <a:lstStyle/>
          <a:p>
            <a:pPr algn="ctr"/>
            <a:r>
              <a:rPr lang="en-US" sz="2100" b="1" dirty="0"/>
              <a:t>Monitoring in specific areas with intense erosion  </a:t>
            </a:r>
            <a:endParaRPr lang="el-GR" sz="2100" b="1" dirty="0"/>
          </a:p>
        </p:txBody>
      </p:sp>
    </p:spTree>
    <p:extLst>
      <p:ext uri="{BB962C8B-B14F-4D97-AF65-F5344CB8AC3E}">
        <p14:creationId xmlns:p14="http://schemas.microsoft.com/office/powerpoint/2010/main" val="222448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19050" y="928670"/>
            <a:ext cx="9144000" cy="776535"/>
          </a:xfrm>
        </p:spPr>
        <p:txBody>
          <a:bodyPr>
            <a:noAutofit/>
          </a:bodyPr>
          <a:lstStyle/>
          <a:p>
            <a:pPr>
              <a:spcAft>
                <a:spcPts val="450"/>
              </a:spcAft>
            </a:pPr>
            <a:r>
              <a:rPr lang="en-US" sz="2400" b="1" dirty="0">
                <a:solidFill>
                  <a:srgbClr val="003399"/>
                </a:solidFill>
                <a:latin typeface="Open Sans" pitchFamily="34" charset="0"/>
                <a:ea typeface="Open Sans" pitchFamily="34" charset="0"/>
                <a:cs typeface="Open Sans" pitchFamily="34" charset="0"/>
              </a:rPr>
              <a:t>Borehole drilling, </a:t>
            </a:r>
            <a:r>
              <a:rPr lang="en-US" sz="2400" b="1" dirty="0" err="1">
                <a:solidFill>
                  <a:srgbClr val="003399"/>
                </a:solidFill>
                <a:latin typeface="Open Sans" pitchFamily="34" charset="0"/>
                <a:ea typeface="Open Sans" pitchFamily="34" charset="0"/>
                <a:cs typeface="Open Sans" pitchFamily="34" charset="0"/>
              </a:rPr>
              <a:t>penetrometer</a:t>
            </a:r>
            <a:r>
              <a:rPr lang="en-US" sz="2400" b="1" dirty="0">
                <a:solidFill>
                  <a:srgbClr val="003399"/>
                </a:solidFill>
                <a:latin typeface="Open Sans" pitchFamily="34" charset="0"/>
                <a:ea typeface="Open Sans" pitchFamily="34" charset="0"/>
                <a:cs typeface="Open Sans" pitchFamily="34" charset="0"/>
              </a:rPr>
              <a:t> tests, sampling</a:t>
            </a:r>
            <a:br>
              <a:rPr lang="en-US" sz="2400" b="1" dirty="0">
                <a:solidFill>
                  <a:srgbClr val="003399"/>
                </a:solidFill>
                <a:latin typeface="Open Sans" pitchFamily="34" charset="0"/>
                <a:ea typeface="Open Sans" pitchFamily="34" charset="0"/>
                <a:cs typeface="Open Sans" pitchFamily="34" charset="0"/>
              </a:rPr>
            </a:br>
            <a:r>
              <a:rPr lang="en-US" sz="2400" b="1" dirty="0">
                <a:solidFill>
                  <a:srgbClr val="003399"/>
                </a:solidFill>
                <a:latin typeface="Open Sans" pitchFamily="34" charset="0"/>
                <a:ea typeface="Open Sans" pitchFamily="34" charset="0"/>
                <a:cs typeface="Open Sans" pitchFamily="34" charset="0"/>
              </a:rPr>
              <a:t>and laboratory tests  on the deposited soils</a:t>
            </a:r>
          </a:p>
        </p:txBody>
      </p:sp>
      <p:sp>
        <p:nvSpPr>
          <p:cNvPr id="13" name="TextBox 12"/>
          <p:cNvSpPr txBox="1"/>
          <p:nvPr/>
        </p:nvSpPr>
        <p:spPr>
          <a:xfrm>
            <a:off x="666395" y="5171113"/>
            <a:ext cx="7722029" cy="1323439"/>
          </a:xfrm>
          <a:prstGeom prst="rect">
            <a:avLst/>
          </a:prstGeom>
          <a:noFill/>
          <a:ln w="25400">
            <a:solidFill>
              <a:srgbClr val="FF0000"/>
            </a:solidFill>
          </a:ln>
        </p:spPr>
        <p:txBody>
          <a:bodyPr wrap="square" rtlCol="0">
            <a:spAutoFit/>
          </a:bodyPr>
          <a:lstStyle/>
          <a:p>
            <a:pPr lvl="0"/>
            <a:r>
              <a:rPr lang="en-US" sz="2000" dirty="0">
                <a:solidFill>
                  <a:srgbClr val="003399"/>
                </a:solidFill>
                <a:latin typeface="Open Sans" pitchFamily="34" charset="0"/>
                <a:ea typeface="Open Sans" pitchFamily="34" charset="0"/>
                <a:cs typeface="Open Sans" pitchFamily="34" charset="0"/>
              </a:rPr>
              <a:t>Drilling of boreholes in areas with insufficient geotechnical data along with continuous soil sampling and execution of specific laboratory tests, such as grain size analysis, </a:t>
            </a:r>
            <a:r>
              <a:rPr lang="en-US" sz="2000" dirty="0" err="1">
                <a:solidFill>
                  <a:srgbClr val="003399"/>
                </a:solidFill>
                <a:latin typeface="Open Sans" pitchFamily="34" charset="0"/>
                <a:ea typeface="Open Sans" pitchFamily="34" charset="0"/>
                <a:cs typeface="Open Sans" pitchFamily="34" charset="0"/>
              </a:rPr>
              <a:t>atterberg</a:t>
            </a:r>
            <a:r>
              <a:rPr lang="en-US" sz="2000" dirty="0">
                <a:solidFill>
                  <a:srgbClr val="003399"/>
                </a:solidFill>
                <a:latin typeface="Open Sans" pitchFamily="34" charset="0"/>
                <a:ea typeface="Open Sans" pitchFamily="34" charset="0"/>
                <a:cs typeface="Open Sans" pitchFamily="34" charset="0"/>
              </a:rPr>
              <a:t> limits and unit weight determination</a:t>
            </a:r>
            <a:endParaRPr lang="el-GR" sz="2000" dirty="0">
              <a:solidFill>
                <a:srgbClr val="003399"/>
              </a:solidFill>
              <a:latin typeface="Open Sans" pitchFamily="34" charset="0"/>
              <a:ea typeface="Open Sans" pitchFamily="34" charset="0"/>
              <a:cs typeface="Open Sans" pitchFamily="34" charset="0"/>
            </a:endParaRPr>
          </a:p>
        </p:txBody>
      </p:sp>
      <p:pic>
        <p:nvPicPr>
          <p:cNvPr id="14" name="Εικόνα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6395" y="1772816"/>
            <a:ext cx="7849309" cy="3312368"/>
          </a:xfrm>
          <a:prstGeom prst="rect">
            <a:avLst/>
          </a:prstGeom>
        </p:spPr>
      </p:pic>
    </p:spTree>
    <p:extLst>
      <p:ext uri="{BB962C8B-B14F-4D97-AF65-F5344CB8AC3E}">
        <p14:creationId xmlns:p14="http://schemas.microsoft.com/office/powerpoint/2010/main" val="134360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704850" y="1078800"/>
            <a:ext cx="7772400" cy="508453"/>
          </a:xfrm>
        </p:spPr>
        <p:txBody>
          <a:bodyPr>
            <a:noAutofit/>
          </a:bodyPr>
          <a:lstStyle/>
          <a:p>
            <a:pPr>
              <a:spcAft>
                <a:spcPts val="450"/>
              </a:spcAft>
            </a:pPr>
            <a:r>
              <a:rPr lang="en-US" sz="2400" b="1" dirty="0">
                <a:solidFill>
                  <a:srgbClr val="003399"/>
                </a:solidFill>
                <a:latin typeface="Open Sans" pitchFamily="34" charset="0"/>
                <a:ea typeface="Open Sans" pitchFamily="34" charset="0"/>
                <a:cs typeface="Open Sans" pitchFamily="34" charset="0"/>
              </a:rPr>
              <a:t>Sediment sampling and grain size analysis</a:t>
            </a:r>
          </a:p>
        </p:txBody>
      </p:sp>
      <p:sp>
        <p:nvSpPr>
          <p:cNvPr id="11" name="TextBox 10"/>
          <p:cNvSpPr txBox="1"/>
          <p:nvPr/>
        </p:nvSpPr>
        <p:spPr>
          <a:xfrm>
            <a:off x="5508105" y="2383126"/>
            <a:ext cx="3198665" cy="3539430"/>
          </a:xfrm>
          <a:prstGeom prst="rect">
            <a:avLst/>
          </a:prstGeom>
          <a:noFill/>
          <a:ln w="25400">
            <a:solidFill>
              <a:srgbClr val="FF0000"/>
            </a:solidFill>
          </a:ln>
        </p:spPr>
        <p:txBody>
          <a:bodyPr wrap="square" rtlCol="0">
            <a:spAutoFit/>
          </a:bodyPr>
          <a:lstStyle/>
          <a:p>
            <a:r>
              <a:rPr lang="en-US" sz="1600" dirty="0">
                <a:solidFill>
                  <a:srgbClr val="003399"/>
                </a:solidFill>
                <a:latin typeface="Open Sans" pitchFamily="34" charset="0"/>
                <a:ea typeface="Open Sans" pitchFamily="34" charset="0"/>
                <a:cs typeface="Open Sans" pitchFamily="34" charset="0"/>
              </a:rPr>
              <a:t>Sediment sampling in fifty (50) different positions along the shoreline of the gulf of </a:t>
            </a:r>
            <a:r>
              <a:rPr lang="en-US" sz="1600" dirty="0" err="1">
                <a:solidFill>
                  <a:srgbClr val="003399"/>
                </a:solidFill>
                <a:latin typeface="Open Sans" pitchFamily="34" charset="0"/>
                <a:ea typeface="Open Sans" pitchFamily="34" charset="0"/>
                <a:cs typeface="Open Sans" pitchFamily="34" charset="0"/>
              </a:rPr>
              <a:t>Patras</a:t>
            </a:r>
            <a:endParaRPr lang="el-GR" sz="1600" dirty="0">
              <a:solidFill>
                <a:srgbClr val="003399"/>
              </a:solidFill>
              <a:latin typeface="Open Sans" pitchFamily="34" charset="0"/>
              <a:ea typeface="Open Sans" pitchFamily="34" charset="0"/>
              <a:cs typeface="Open Sans" pitchFamily="34" charset="0"/>
            </a:endParaRPr>
          </a:p>
          <a:p>
            <a:r>
              <a:rPr lang="en-US" sz="1600" dirty="0">
                <a:solidFill>
                  <a:srgbClr val="003399"/>
                </a:solidFill>
                <a:latin typeface="Open Sans" pitchFamily="34" charset="0"/>
                <a:ea typeface="Open Sans" pitchFamily="34" charset="0"/>
                <a:cs typeface="Open Sans" pitchFamily="34" charset="0"/>
              </a:rPr>
              <a:t>Execution of laboratory identification and classification tests on the received soil samples with an emphasis given in grain size analysis and other physical properties.</a:t>
            </a:r>
          </a:p>
          <a:p>
            <a:r>
              <a:rPr lang="en-US" sz="1600" dirty="0">
                <a:solidFill>
                  <a:srgbClr val="003399"/>
                </a:solidFill>
                <a:latin typeface="Open Sans" pitchFamily="34" charset="0"/>
                <a:ea typeface="Open Sans" pitchFamily="34" charset="0"/>
                <a:cs typeface="Open Sans" pitchFamily="34" charset="0"/>
              </a:rPr>
              <a:t>This procedure identifies the origin of the deposited sediments in the coastal zone, which is very important in the subsequent analyses of sediment transport</a:t>
            </a:r>
            <a:endParaRPr lang="el-GR" sz="1600" dirty="0">
              <a:solidFill>
                <a:srgbClr val="003399"/>
              </a:solidFill>
              <a:latin typeface="Open Sans" pitchFamily="34" charset="0"/>
              <a:ea typeface="Open Sans" pitchFamily="34" charset="0"/>
              <a:cs typeface="Open Sans" pitchFamily="34" charset="0"/>
            </a:endParaRPr>
          </a:p>
        </p:txBody>
      </p:sp>
      <p:pic>
        <p:nvPicPr>
          <p:cNvPr id="7" name="Εικόνα 6"/>
          <p:cNvPicPr>
            <a:picLocks noChangeAspect="1"/>
          </p:cNvPicPr>
          <p:nvPr/>
        </p:nvPicPr>
        <p:blipFill>
          <a:blip r:embed="rId3"/>
          <a:stretch>
            <a:fillRect/>
          </a:stretch>
        </p:blipFill>
        <p:spPr>
          <a:xfrm>
            <a:off x="111196" y="2224699"/>
            <a:ext cx="5285714" cy="2971429"/>
          </a:xfrm>
          <a:prstGeom prst="rect">
            <a:avLst/>
          </a:prstGeom>
        </p:spPr>
      </p:pic>
      <p:sp>
        <p:nvSpPr>
          <p:cNvPr id="8" name="TextBox 7"/>
          <p:cNvSpPr txBox="1"/>
          <p:nvPr/>
        </p:nvSpPr>
        <p:spPr>
          <a:xfrm>
            <a:off x="368914" y="5277510"/>
            <a:ext cx="4770276" cy="923330"/>
          </a:xfrm>
          <a:prstGeom prst="rect">
            <a:avLst/>
          </a:prstGeom>
          <a:noFill/>
          <a:ln w="25400">
            <a:solidFill>
              <a:srgbClr val="FF0000"/>
            </a:solidFill>
          </a:ln>
        </p:spPr>
        <p:txBody>
          <a:bodyPr wrap="square" rtlCol="0">
            <a:spAutoFit/>
          </a:bodyPr>
          <a:lstStyle/>
          <a:p>
            <a:r>
              <a:rPr lang="en-US" dirty="0">
                <a:solidFill>
                  <a:srgbClr val="003399"/>
                </a:solidFill>
                <a:latin typeface="Open Sans" pitchFamily="34" charset="0"/>
                <a:ea typeface="Open Sans" pitchFamily="34" charset="0"/>
                <a:cs typeface="Open Sans" pitchFamily="34" charset="0"/>
              </a:rPr>
              <a:t>Shoreline for sediment sampling where grain size distribution from coarse to fine medium sand exist</a:t>
            </a:r>
            <a:endParaRPr lang="el-GR"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268503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704850" y="1078800"/>
            <a:ext cx="7772400" cy="508453"/>
          </a:xfrm>
        </p:spPr>
        <p:txBody>
          <a:bodyPr>
            <a:noAutofit/>
          </a:bodyPr>
          <a:lstStyle/>
          <a:p>
            <a:pPr>
              <a:spcAft>
                <a:spcPts val="450"/>
              </a:spcAft>
            </a:pPr>
            <a:r>
              <a:rPr lang="en-US" sz="2400" b="1" dirty="0" err="1">
                <a:solidFill>
                  <a:srgbClr val="003399"/>
                </a:solidFill>
                <a:latin typeface="Open Sans" pitchFamily="34" charset="0"/>
                <a:ea typeface="Open Sans" pitchFamily="34" charset="0"/>
                <a:cs typeface="Open Sans" pitchFamily="34" charset="0"/>
              </a:rPr>
              <a:t>UoP</a:t>
            </a:r>
            <a:r>
              <a:rPr lang="en-US" sz="2400" b="1" dirty="0">
                <a:solidFill>
                  <a:srgbClr val="003399"/>
                </a:solidFill>
                <a:latin typeface="Open Sans" pitchFamily="34" charset="0"/>
                <a:ea typeface="Open Sans" pitchFamily="34" charset="0"/>
                <a:cs typeface="Open Sans" pitchFamily="34" charset="0"/>
              </a:rPr>
              <a:t> TRITON RESEARCH TEAM</a:t>
            </a:r>
          </a:p>
        </p:txBody>
      </p:sp>
      <p:sp>
        <p:nvSpPr>
          <p:cNvPr id="9" name="8 - Ορθογώνιο"/>
          <p:cNvSpPr/>
          <p:nvPr/>
        </p:nvSpPr>
        <p:spPr>
          <a:xfrm>
            <a:off x="285720" y="1643050"/>
            <a:ext cx="8501122" cy="4462760"/>
          </a:xfrm>
          <a:prstGeom prst="rect">
            <a:avLst/>
          </a:prstGeom>
        </p:spPr>
        <p:txBody>
          <a:bodyPr wrap="square">
            <a:spAutoFit/>
          </a:bodyPr>
          <a:lstStyle/>
          <a:p>
            <a:pPr marL="342900" indent="-342900">
              <a:spcBef>
                <a:spcPct val="0"/>
              </a:spcBef>
              <a:buSzPct val="65000"/>
              <a:buFont typeface="Arial" panose="020B0604020202020204" pitchFamily="34" charset="0"/>
              <a:buChar char="•"/>
              <a:defRPr/>
            </a:pPr>
            <a:r>
              <a:rPr lang="en-US" sz="2400" dirty="0" err="1">
                <a:solidFill>
                  <a:srgbClr val="003399"/>
                </a:solidFill>
                <a:latin typeface="Open Sans" pitchFamily="34" charset="0"/>
                <a:ea typeface="Open Sans" pitchFamily="34" charset="0"/>
                <a:cs typeface="Open Sans" pitchFamily="34" charset="0"/>
              </a:rPr>
              <a:t>Nikolaos</a:t>
            </a:r>
            <a:r>
              <a:rPr lang="en-US" sz="2400" dirty="0">
                <a:solidFill>
                  <a:srgbClr val="003399"/>
                </a:solidFill>
                <a:latin typeface="Open Sans" pitchFamily="34" charset="0"/>
                <a:ea typeface="Open Sans" pitchFamily="34" charset="0"/>
                <a:cs typeface="Open Sans" pitchFamily="34" charset="0"/>
              </a:rPr>
              <a:t> </a:t>
            </a:r>
            <a:r>
              <a:rPr lang="en-US" sz="2400" dirty="0" err="1">
                <a:solidFill>
                  <a:srgbClr val="003399"/>
                </a:solidFill>
                <a:latin typeface="Open Sans" pitchFamily="34" charset="0"/>
                <a:ea typeface="Open Sans" pitchFamily="34" charset="0"/>
                <a:cs typeface="Open Sans" pitchFamily="34" charset="0"/>
              </a:rPr>
              <a:t>Sabatakakis</a:t>
            </a:r>
            <a:r>
              <a:rPr lang="en-US" sz="2400" dirty="0">
                <a:solidFill>
                  <a:srgbClr val="003399"/>
                </a:solidFill>
                <a:latin typeface="Open Sans" pitchFamily="34" charset="0"/>
                <a:ea typeface="Open Sans" pitchFamily="34" charset="0"/>
                <a:cs typeface="Open Sans" pitchFamily="34" charset="0"/>
              </a:rPr>
              <a:t>, Project Manager, Engineering Geology</a:t>
            </a:r>
          </a:p>
          <a:p>
            <a:pPr marL="342900" indent="-342900">
              <a:spcBef>
                <a:spcPct val="0"/>
              </a:spcBef>
              <a:buSzPct val="65000"/>
              <a:buFont typeface="Arial" panose="020B0604020202020204" pitchFamily="34" charset="0"/>
              <a:buChar char="•"/>
              <a:defRPr/>
            </a:pPr>
            <a:r>
              <a:rPr lang="en-US" sz="2400" dirty="0" err="1">
                <a:solidFill>
                  <a:srgbClr val="003399"/>
                </a:solidFill>
                <a:latin typeface="Open Sans" pitchFamily="34" charset="0"/>
                <a:ea typeface="Open Sans" pitchFamily="34" charset="0"/>
                <a:cs typeface="Open Sans" pitchFamily="34" charset="0"/>
              </a:rPr>
              <a:t>Nikolaos</a:t>
            </a:r>
            <a:r>
              <a:rPr lang="en-US" sz="2400" dirty="0">
                <a:solidFill>
                  <a:srgbClr val="003399"/>
                </a:solidFill>
                <a:latin typeface="Open Sans" pitchFamily="34" charset="0"/>
                <a:ea typeface="Open Sans" pitchFamily="34" charset="0"/>
                <a:cs typeface="Open Sans" pitchFamily="34" charset="0"/>
              </a:rPr>
              <a:t> </a:t>
            </a:r>
            <a:r>
              <a:rPr lang="en-US" sz="2400" dirty="0" err="1">
                <a:solidFill>
                  <a:srgbClr val="003399"/>
                </a:solidFill>
                <a:latin typeface="Open Sans" pitchFamily="34" charset="0"/>
                <a:ea typeface="Open Sans" pitchFamily="34" charset="0"/>
                <a:cs typeface="Open Sans" pitchFamily="34" charset="0"/>
              </a:rPr>
              <a:t>Depountis</a:t>
            </a:r>
            <a:r>
              <a:rPr lang="en-US" sz="2400" dirty="0">
                <a:solidFill>
                  <a:srgbClr val="003399"/>
                </a:solidFill>
                <a:latin typeface="Open Sans" pitchFamily="34" charset="0"/>
                <a:ea typeface="Open Sans" pitchFamily="34" charset="0"/>
                <a:cs typeface="Open Sans" pitchFamily="34" charset="0"/>
              </a:rPr>
              <a:t>, Deputy project Manager, Engineering Geology</a:t>
            </a:r>
          </a:p>
          <a:p>
            <a:pPr marL="342900" indent="-342900">
              <a:spcBef>
                <a:spcPct val="0"/>
              </a:spcBef>
              <a:buSzPct val="65000"/>
              <a:buFont typeface="Arial" panose="020B0604020202020204" pitchFamily="34" charset="0"/>
              <a:buChar char="•"/>
              <a:defRPr/>
            </a:pPr>
            <a:r>
              <a:rPr lang="en-US" sz="2400" dirty="0" err="1">
                <a:solidFill>
                  <a:srgbClr val="003399"/>
                </a:solidFill>
                <a:latin typeface="Open Sans" pitchFamily="34" charset="0"/>
                <a:ea typeface="Open Sans" pitchFamily="34" charset="0"/>
                <a:cs typeface="Open Sans" pitchFamily="34" charset="0"/>
              </a:rPr>
              <a:t>Konstantinos</a:t>
            </a:r>
            <a:r>
              <a:rPr lang="en-US" sz="2400" dirty="0">
                <a:solidFill>
                  <a:srgbClr val="003399"/>
                </a:solidFill>
                <a:latin typeface="Open Sans" pitchFamily="34" charset="0"/>
                <a:ea typeface="Open Sans" pitchFamily="34" charset="0"/>
                <a:cs typeface="Open Sans" pitchFamily="34" charset="0"/>
              </a:rPr>
              <a:t> Nikolakopoulos, Remote Sensing and GIS</a:t>
            </a:r>
          </a:p>
          <a:p>
            <a:pPr marL="342900" indent="-342900">
              <a:spcBef>
                <a:spcPct val="0"/>
              </a:spcBef>
              <a:spcAft>
                <a:spcPts val="600"/>
              </a:spcAft>
              <a:buClrTx/>
              <a:buSzTx/>
              <a:buFont typeface="Arial" panose="020B0604020202020204" pitchFamily="34" charset="0"/>
              <a:buChar char="•"/>
              <a:defRPr/>
            </a:pPr>
            <a:r>
              <a:rPr lang="en-US" altLang="en-US" sz="2400" dirty="0">
                <a:solidFill>
                  <a:srgbClr val="003399"/>
                </a:solidFill>
                <a:latin typeface="Open Sans" pitchFamily="34" charset="0"/>
                <a:ea typeface="Open Sans" pitchFamily="34" charset="0"/>
                <a:cs typeface="Open Sans" pitchFamily="34" charset="0"/>
              </a:rPr>
              <a:t>George </a:t>
            </a:r>
            <a:r>
              <a:rPr lang="en-US" altLang="en-US" sz="2400" dirty="0" err="1">
                <a:solidFill>
                  <a:srgbClr val="003399"/>
                </a:solidFill>
                <a:latin typeface="Open Sans" pitchFamily="34" charset="0"/>
                <a:ea typeface="Open Sans" pitchFamily="34" charset="0"/>
                <a:cs typeface="Open Sans" pitchFamily="34" charset="0"/>
              </a:rPr>
              <a:t>Papatheodorou</a:t>
            </a:r>
            <a:r>
              <a:rPr lang="en-US" altLang="en-US" sz="2400" dirty="0">
                <a:solidFill>
                  <a:srgbClr val="003399"/>
                </a:solidFill>
                <a:latin typeface="Open Sans" pitchFamily="34" charset="0"/>
                <a:ea typeface="Open Sans" pitchFamily="34" charset="0"/>
                <a:cs typeface="Open Sans" pitchFamily="34" charset="0"/>
              </a:rPr>
              <a:t>, Scientific coordinator, Marine Geology and oceanography</a:t>
            </a:r>
          </a:p>
          <a:p>
            <a:pPr marL="342900" indent="-342900">
              <a:spcBef>
                <a:spcPct val="0"/>
              </a:spcBef>
              <a:spcAft>
                <a:spcPts val="600"/>
              </a:spcAft>
              <a:buClrTx/>
              <a:buSzTx/>
              <a:buFont typeface="Arial" panose="020B0604020202020204" pitchFamily="34" charset="0"/>
              <a:buChar char="•"/>
              <a:defRPr/>
            </a:pPr>
            <a:r>
              <a:rPr lang="en-US" altLang="en-US" sz="2400" dirty="0" err="1">
                <a:solidFill>
                  <a:srgbClr val="003399"/>
                </a:solidFill>
                <a:latin typeface="Open Sans" pitchFamily="34" charset="0"/>
                <a:ea typeface="Open Sans" pitchFamily="34" charset="0"/>
                <a:cs typeface="Open Sans" pitchFamily="34" charset="0"/>
              </a:rPr>
              <a:t>Dimitris</a:t>
            </a:r>
            <a:r>
              <a:rPr lang="en-US" altLang="en-US" sz="2400" dirty="0">
                <a:solidFill>
                  <a:srgbClr val="003399"/>
                </a:solidFill>
                <a:latin typeface="Open Sans" pitchFamily="34" charset="0"/>
                <a:ea typeface="Open Sans" pitchFamily="34" charset="0"/>
                <a:cs typeface="Open Sans" pitchFamily="34" charset="0"/>
              </a:rPr>
              <a:t> Christodoulou, Marine Geology and oceanography</a:t>
            </a:r>
          </a:p>
          <a:p>
            <a:pPr marL="342900" indent="-342900">
              <a:spcBef>
                <a:spcPct val="0"/>
              </a:spcBef>
              <a:spcAft>
                <a:spcPts val="600"/>
              </a:spcAft>
              <a:buClrTx/>
              <a:buSzTx/>
              <a:buFont typeface="Arial" panose="020B0604020202020204" pitchFamily="34" charset="0"/>
              <a:buChar char="•"/>
              <a:defRPr/>
            </a:pPr>
            <a:r>
              <a:rPr lang="en-US" altLang="en-US" sz="2400" dirty="0">
                <a:solidFill>
                  <a:srgbClr val="003399"/>
                </a:solidFill>
                <a:latin typeface="Open Sans" pitchFamily="34" charset="0"/>
                <a:ea typeface="Open Sans" pitchFamily="34" charset="0"/>
                <a:cs typeface="Open Sans" pitchFamily="34" charset="0"/>
              </a:rPr>
              <a:t>Elias </a:t>
            </a:r>
            <a:r>
              <a:rPr lang="en-US" altLang="en-US" sz="2400" dirty="0" err="1">
                <a:solidFill>
                  <a:srgbClr val="003399"/>
                </a:solidFill>
                <a:latin typeface="Open Sans" pitchFamily="34" charset="0"/>
                <a:ea typeface="Open Sans" pitchFamily="34" charset="0"/>
                <a:cs typeface="Open Sans" pitchFamily="34" charset="0"/>
              </a:rPr>
              <a:t>Fakiris</a:t>
            </a:r>
            <a:r>
              <a:rPr lang="en-US" altLang="en-US" sz="2400" dirty="0">
                <a:solidFill>
                  <a:srgbClr val="003399"/>
                </a:solidFill>
                <a:latin typeface="Open Sans" pitchFamily="34" charset="0"/>
                <a:ea typeface="Open Sans" pitchFamily="34" charset="0"/>
                <a:cs typeface="Open Sans" pitchFamily="34" charset="0"/>
              </a:rPr>
              <a:t>, Marine Geology and oceanography</a:t>
            </a:r>
          </a:p>
          <a:p>
            <a:pPr marL="342900" indent="-342900">
              <a:spcBef>
                <a:spcPct val="0"/>
              </a:spcBef>
              <a:spcAft>
                <a:spcPts val="600"/>
              </a:spcAft>
              <a:buClrTx/>
              <a:buSzTx/>
              <a:buFont typeface="Arial" panose="020B0604020202020204" pitchFamily="34" charset="0"/>
              <a:buChar char="•"/>
              <a:defRPr/>
            </a:pPr>
            <a:r>
              <a:rPr lang="en-US" sz="2400" dirty="0" err="1">
                <a:solidFill>
                  <a:srgbClr val="003399"/>
                </a:solidFill>
                <a:latin typeface="Open Sans" pitchFamily="34" charset="0"/>
                <a:ea typeface="Open Sans" pitchFamily="34" charset="0"/>
                <a:cs typeface="Open Sans" pitchFamily="34" charset="0"/>
              </a:rPr>
              <a:t>Phd</a:t>
            </a:r>
            <a:r>
              <a:rPr lang="en-US" sz="2400" dirty="0">
                <a:solidFill>
                  <a:srgbClr val="003399"/>
                </a:solidFill>
                <a:latin typeface="Open Sans" pitchFamily="34" charset="0"/>
                <a:ea typeface="Open Sans" pitchFamily="34" charset="0"/>
                <a:cs typeface="Open Sans" pitchFamily="34" charset="0"/>
              </a:rPr>
              <a:t> students of three labs</a:t>
            </a:r>
          </a:p>
          <a:p>
            <a:pPr marL="342900" indent="-342900">
              <a:spcBef>
                <a:spcPct val="0"/>
              </a:spcBef>
              <a:spcAft>
                <a:spcPts val="600"/>
              </a:spcAft>
              <a:buClrTx/>
              <a:buSzTx/>
              <a:buFont typeface="Arial" panose="020B0604020202020204" pitchFamily="34" charset="0"/>
              <a:buChar char="•"/>
              <a:defRPr/>
            </a:pPr>
            <a:r>
              <a:rPr lang="en-US" sz="2400" dirty="0">
                <a:solidFill>
                  <a:srgbClr val="003399"/>
                </a:solidFill>
                <a:latin typeface="Open Sans" pitchFamily="34" charset="0"/>
                <a:ea typeface="Open Sans" pitchFamily="34" charset="0"/>
                <a:cs typeface="Open Sans" pitchFamily="34" charset="0"/>
              </a:rPr>
              <a:t>External </a:t>
            </a:r>
            <a:r>
              <a:rPr lang="en-US" sz="2400" dirty="0" err="1">
                <a:solidFill>
                  <a:srgbClr val="003399"/>
                </a:solidFill>
                <a:latin typeface="Open Sans" pitchFamily="34" charset="0"/>
                <a:ea typeface="Open Sans" pitchFamily="34" charset="0"/>
                <a:cs typeface="Open Sans" pitchFamily="34" charset="0"/>
              </a:rPr>
              <a:t>expertees</a:t>
            </a:r>
            <a:endParaRPr lang="en-US" sz="2400"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2685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124745"/>
            <a:ext cx="7772400" cy="504056"/>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PILOT AREAS OF THE TRITON PROJECT</a:t>
            </a:r>
            <a:endParaRPr lang="it-IT" sz="2800" b="1" dirty="0">
              <a:solidFill>
                <a:srgbClr val="003399"/>
              </a:solidFill>
              <a:latin typeface="Open Sans" pitchFamily="34" charset="0"/>
              <a:ea typeface="Open Sans" pitchFamily="34" charset="0"/>
              <a:cs typeface="Open Sans" pitchFamily="34" charset="0"/>
            </a:endParaRPr>
          </a:p>
        </p:txBody>
      </p:sp>
      <p:pic>
        <p:nvPicPr>
          <p:cNvPr id="3" name="Εικόνα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600" y="1668438"/>
            <a:ext cx="7204455" cy="4729682"/>
          </a:xfrm>
          <a:prstGeom prst="rect">
            <a:avLst/>
          </a:prstGeom>
        </p:spPr>
      </p:pic>
    </p:spTree>
    <p:extLst>
      <p:ext uri="{BB962C8B-B14F-4D97-AF65-F5344CB8AC3E}">
        <p14:creationId xmlns:p14="http://schemas.microsoft.com/office/powerpoint/2010/main" val="317633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endParaRPr lang="it-IT" sz="2800" b="1" dirty="0">
              <a:solidFill>
                <a:srgbClr val="003399"/>
              </a:solidFill>
              <a:latin typeface="Open Sans" pitchFamily="34" charset="0"/>
              <a:ea typeface="Open Sans" pitchFamily="34" charset="0"/>
              <a:cs typeface="Open Sans" pitchFamily="34" charset="0"/>
            </a:endParaRPr>
          </a:p>
        </p:txBody>
      </p:sp>
      <p:pic>
        <p:nvPicPr>
          <p:cNvPr id="2" name="Εικόνα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1639" y="1772816"/>
            <a:ext cx="6630665" cy="4608512"/>
          </a:xfrm>
          <a:prstGeom prst="rect">
            <a:avLst/>
          </a:prstGeom>
        </p:spPr>
      </p:pic>
    </p:spTree>
    <p:extLst>
      <p:ext uri="{BB962C8B-B14F-4D97-AF65-F5344CB8AC3E}">
        <p14:creationId xmlns:p14="http://schemas.microsoft.com/office/powerpoint/2010/main" val="303040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EASTERN PART </a:t>
            </a:r>
            <a:endParaRPr lang="it-IT" sz="2400" b="1" dirty="0">
              <a:solidFill>
                <a:srgbClr val="003399"/>
              </a:solidFill>
              <a:latin typeface="Open Sans" pitchFamily="34" charset="0"/>
              <a:ea typeface="Open Sans" pitchFamily="34" charset="0"/>
              <a:cs typeface="Open Sans" pitchFamily="34" charset="0"/>
            </a:endParaRPr>
          </a:p>
        </p:txBody>
      </p:sp>
      <p:grpSp>
        <p:nvGrpSpPr>
          <p:cNvPr id="3" name="Ομάδα 2"/>
          <p:cNvGrpSpPr/>
          <p:nvPr/>
        </p:nvGrpSpPr>
        <p:grpSpPr>
          <a:xfrm>
            <a:off x="34320" y="1908229"/>
            <a:ext cx="9109679" cy="4703191"/>
            <a:chOff x="34320" y="1908229"/>
            <a:chExt cx="9109679" cy="4703191"/>
          </a:xfrm>
        </p:grpSpPr>
        <p:pic>
          <p:nvPicPr>
            <p:cNvPr id="7" name="Picture 6" descr="transects_iv_pI_ktbase_red_green_MA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200" y="1908229"/>
              <a:ext cx="8253799" cy="4703191"/>
            </a:xfrm>
            <a:prstGeom prst="rect">
              <a:avLst/>
            </a:prstGeom>
          </p:spPr>
        </p:pic>
        <p:sp>
          <p:nvSpPr>
            <p:cNvPr id="8" name="Rectangle 7"/>
            <p:cNvSpPr/>
            <p:nvPr/>
          </p:nvSpPr>
          <p:spPr>
            <a:xfrm>
              <a:off x="3563888" y="1932887"/>
              <a:ext cx="3240360" cy="1161625"/>
            </a:xfrm>
            <a:prstGeom prst="rect">
              <a:avLst/>
            </a:prstGeom>
          </p:spPr>
          <p:txBody>
            <a:bodyPr wrap="square">
              <a:noAutofit/>
            </a:bodyPr>
            <a:lstStyle/>
            <a:p>
              <a:pPr algn="ctr">
                <a:lnSpc>
                  <a:spcPct val="110000"/>
                </a:lnSpc>
                <a:spcBef>
                  <a:spcPts val="0"/>
                </a:spcBef>
                <a:spcAft>
                  <a:spcPts val="0"/>
                </a:spcAft>
              </a:pPr>
              <a:r>
                <a:rPr lang="en-US" sz="1600" dirty="0">
                  <a:solidFill>
                    <a:schemeClr val="tx2">
                      <a:lumMod val="75000"/>
                    </a:schemeClr>
                  </a:solidFill>
                </a:rPr>
                <a:t>Erosion/deposition from </a:t>
              </a:r>
              <a:r>
                <a:rPr lang="en-US" sz="1600" dirty="0" err="1">
                  <a:solidFill>
                    <a:schemeClr val="tx2">
                      <a:lumMod val="75000"/>
                    </a:schemeClr>
                  </a:solidFill>
                </a:rPr>
                <a:t>Glafkos</a:t>
              </a:r>
              <a:r>
                <a:rPr lang="en-US" sz="1600" dirty="0">
                  <a:solidFill>
                    <a:schemeClr val="tx2">
                      <a:lumMod val="75000"/>
                    </a:schemeClr>
                  </a:solidFill>
                </a:rPr>
                <a:t> mouth up to </a:t>
              </a:r>
              <a:r>
                <a:rPr lang="en-US" sz="1600" dirty="0" err="1">
                  <a:solidFill>
                    <a:schemeClr val="tx2">
                      <a:lumMod val="75000"/>
                    </a:schemeClr>
                  </a:solidFill>
                </a:rPr>
                <a:t>Kaminia</a:t>
              </a:r>
              <a:r>
                <a:rPr lang="en-US" sz="1600" dirty="0">
                  <a:solidFill>
                    <a:schemeClr val="tx2">
                      <a:lumMod val="75000"/>
                    </a:schemeClr>
                  </a:solidFill>
                </a:rPr>
                <a:t> settlement, </a:t>
              </a:r>
            </a:p>
            <a:p>
              <a:pPr algn="ctr">
                <a:lnSpc>
                  <a:spcPct val="110000"/>
                </a:lnSpc>
                <a:spcBef>
                  <a:spcPts val="0"/>
                </a:spcBef>
                <a:spcAft>
                  <a:spcPts val="0"/>
                </a:spcAft>
              </a:pPr>
              <a:r>
                <a:rPr lang="en-US" sz="1600" dirty="0">
                  <a:solidFill>
                    <a:schemeClr val="tx2">
                      <a:lumMod val="75000"/>
                    </a:schemeClr>
                  </a:solidFill>
                </a:rPr>
                <a:t>1945-2008</a:t>
              </a:r>
              <a:r>
                <a:rPr lang="el-GR" sz="1600" dirty="0">
                  <a:solidFill>
                    <a:schemeClr val="tx2">
                      <a:lumMod val="75000"/>
                    </a:schemeClr>
                  </a:solidFill>
                </a:rPr>
                <a:t> </a:t>
              </a:r>
            </a:p>
            <a:p>
              <a:pPr algn="ctr">
                <a:lnSpc>
                  <a:spcPct val="110000"/>
                </a:lnSpc>
              </a:pPr>
              <a:r>
                <a:rPr lang="el-GR" sz="1200" dirty="0">
                  <a:solidFill>
                    <a:schemeClr val="tx2">
                      <a:lumMod val="75000"/>
                    </a:schemeClr>
                  </a:solidFill>
                </a:rPr>
                <a:t>(</a:t>
              </a:r>
              <a:r>
                <a:rPr lang="en-US" sz="1200" dirty="0" err="1">
                  <a:solidFill>
                    <a:schemeClr val="tx2">
                      <a:lumMod val="75000"/>
                    </a:schemeClr>
                  </a:solidFill>
                </a:rPr>
                <a:t>Antzoulatou</a:t>
              </a:r>
              <a:r>
                <a:rPr lang="en-US" sz="1200" dirty="0">
                  <a:solidFill>
                    <a:schemeClr val="tx2">
                      <a:lumMod val="75000"/>
                    </a:schemeClr>
                  </a:solidFill>
                </a:rPr>
                <a:t>, 2015</a:t>
              </a:r>
              <a:r>
                <a:rPr lang="el-GR" sz="1200" dirty="0">
                  <a:solidFill>
                    <a:schemeClr val="tx2">
                      <a:lumMod val="75000"/>
                    </a:schemeClr>
                  </a:solidFill>
                </a:rPr>
                <a:t>)</a:t>
              </a:r>
            </a:p>
            <a:p>
              <a:pPr algn="ctr">
                <a:lnSpc>
                  <a:spcPct val="110000"/>
                </a:lnSpc>
                <a:spcBef>
                  <a:spcPts val="0"/>
                </a:spcBef>
                <a:spcAft>
                  <a:spcPts val="0"/>
                </a:spcAft>
              </a:pPr>
              <a:endParaRPr lang="el-GR" sz="1600" dirty="0">
                <a:solidFill>
                  <a:schemeClr val="tx2">
                    <a:lumMod val="75000"/>
                  </a:schemeClr>
                </a:solidFill>
              </a:endParaRPr>
            </a:p>
          </p:txBody>
        </p:sp>
        <p:pic>
          <p:nvPicPr>
            <p:cNvPr id="9" name="Εικόνα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20" y="1908229"/>
              <a:ext cx="3646387" cy="2534349"/>
            </a:xfrm>
            <a:prstGeom prst="rect">
              <a:avLst/>
            </a:prstGeom>
          </p:spPr>
        </p:pic>
        <p:sp>
          <p:nvSpPr>
            <p:cNvPr id="2" name="Ορθογώνιο 1"/>
            <p:cNvSpPr/>
            <p:nvPr/>
          </p:nvSpPr>
          <p:spPr>
            <a:xfrm>
              <a:off x="1812702" y="3356992"/>
              <a:ext cx="924890" cy="720080"/>
            </a:xfrm>
            <a:prstGeom prst="rect">
              <a:avLst/>
            </a:prstGeom>
            <a:noFill/>
            <a:ln/>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0" name="Rectangle 7"/>
            <p:cNvSpPr/>
            <p:nvPr/>
          </p:nvSpPr>
          <p:spPr>
            <a:xfrm>
              <a:off x="539552" y="4581128"/>
              <a:ext cx="2304256" cy="432048"/>
            </a:xfrm>
            <a:prstGeom prst="rect">
              <a:avLst/>
            </a:prstGeom>
          </p:spPr>
          <p:txBody>
            <a:bodyPr wrap="square">
              <a:noAutofit/>
            </a:bodyPr>
            <a:lstStyle/>
            <a:p>
              <a:pPr algn="just">
                <a:lnSpc>
                  <a:spcPct val="110000"/>
                </a:lnSpc>
                <a:spcBef>
                  <a:spcPts val="0"/>
                </a:spcBef>
                <a:spcAft>
                  <a:spcPts val="0"/>
                </a:spcAft>
              </a:pPr>
              <a:r>
                <a:rPr lang="en-US" sz="1600" dirty="0">
                  <a:solidFill>
                    <a:srgbClr val="CC0000"/>
                  </a:solidFill>
                </a:rPr>
                <a:t>erosion</a:t>
              </a:r>
              <a:r>
                <a:rPr lang="el-GR" sz="1600" dirty="0">
                  <a:solidFill>
                    <a:schemeClr val="tx2">
                      <a:lumMod val="50000"/>
                    </a:schemeClr>
                  </a:solidFill>
                </a:rPr>
                <a:t> / </a:t>
              </a:r>
              <a:r>
                <a:rPr lang="en-US" sz="1600" dirty="0">
                  <a:solidFill>
                    <a:srgbClr val="00B050"/>
                  </a:solidFill>
                </a:rPr>
                <a:t>deposition</a:t>
              </a:r>
              <a:endParaRPr lang="el-GR" sz="1600" dirty="0">
                <a:solidFill>
                  <a:srgbClr val="00B050"/>
                </a:solidFill>
              </a:endParaRPr>
            </a:p>
          </p:txBody>
        </p:sp>
      </p:grpSp>
    </p:spTree>
    <p:extLst>
      <p:ext uri="{BB962C8B-B14F-4D97-AF65-F5344CB8AC3E}">
        <p14:creationId xmlns:p14="http://schemas.microsoft.com/office/powerpoint/2010/main" val="180922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9146" y="0"/>
            <a:ext cx="9182100" cy="6858000"/>
          </a:xfrm>
        </p:spPr>
      </p:pic>
      <p:grpSp>
        <p:nvGrpSpPr>
          <p:cNvPr id="7" name="Ομάδα 6"/>
          <p:cNvGrpSpPr/>
          <p:nvPr/>
        </p:nvGrpSpPr>
        <p:grpSpPr>
          <a:xfrm>
            <a:off x="3172247" y="2132856"/>
            <a:ext cx="5971753" cy="4485506"/>
            <a:chOff x="2843808" y="1835188"/>
            <a:chExt cx="6331793" cy="4783174"/>
          </a:xfrm>
        </p:grpSpPr>
        <p:pic>
          <p:nvPicPr>
            <p:cNvPr id="2050" name="Picture 2" descr="perioxh-IMAGE3 Model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3808" y="1835188"/>
              <a:ext cx="6331793" cy="47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3808" y="1877540"/>
              <a:ext cx="3400975" cy="2232720"/>
            </a:xfrm>
            <a:prstGeom prst="rect">
              <a:avLst/>
            </a:prstGeom>
          </p:spPr>
        </p:pic>
        <p:sp>
          <p:nvSpPr>
            <p:cNvPr id="2" name="Ορθογώνιο 1"/>
            <p:cNvSpPr/>
            <p:nvPr/>
          </p:nvSpPr>
          <p:spPr>
            <a:xfrm>
              <a:off x="4913362" y="2636912"/>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Sottotitolo 5"/>
          <p:cNvSpPr>
            <a:spLocks noGrp="1"/>
          </p:cNvSpPr>
          <p:nvPr>
            <p:ph type="subTitle" idx="1"/>
          </p:nvPr>
        </p:nvSpPr>
        <p:spPr>
          <a:xfrm>
            <a:off x="-15352" y="1700808"/>
            <a:ext cx="3168352" cy="2376264"/>
          </a:xfrm>
        </p:spPr>
        <p:txBody>
          <a:bodyPr>
            <a:normAutofit fontScale="25000" lnSpcReduction="20000"/>
          </a:bodyPr>
          <a:lstStyle/>
          <a:p>
            <a:pPr lvl="0" algn="l" defTabSz="449263" fontAlgn="base">
              <a:spcBef>
                <a:spcPct val="0"/>
              </a:spcBef>
              <a:spcAft>
                <a:spcPct val="0"/>
              </a:spcAft>
              <a:buSzPct val="65000"/>
              <a:defRPr/>
            </a:pPr>
            <a:endParaRPr lang="el-GR" sz="5900" b="1" dirty="0">
              <a:solidFill>
                <a:srgbClr val="003399"/>
              </a:solidFill>
              <a:latin typeface="Open Sans" pitchFamily="34" charset="0"/>
              <a:ea typeface="Open Sans" pitchFamily="34" charset="0"/>
              <a:cs typeface="Open Sans" pitchFamily="34" charset="0"/>
            </a:endParaRPr>
          </a:p>
          <a:p>
            <a:pPr lvl="0" algn="l" defTabSz="449263" fontAlgn="base">
              <a:spcBef>
                <a:spcPct val="0"/>
              </a:spcBef>
              <a:spcAft>
                <a:spcPct val="0"/>
              </a:spcAft>
              <a:buSzPct val="65000"/>
              <a:defRPr/>
            </a:pPr>
            <a:r>
              <a:rPr lang="en-US" sz="8000" dirty="0" err="1">
                <a:solidFill>
                  <a:srgbClr val="003399"/>
                </a:solidFill>
                <a:latin typeface="Open Sans" pitchFamily="34" charset="0"/>
                <a:ea typeface="Open Sans" pitchFamily="34" charset="0"/>
                <a:cs typeface="Open Sans" pitchFamily="34" charset="0"/>
              </a:rPr>
              <a:t>Vrahneika</a:t>
            </a:r>
            <a:r>
              <a:rPr lang="en-US" sz="8000" dirty="0">
                <a:solidFill>
                  <a:srgbClr val="003399"/>
                </a:solidFill>
                <a:latin typeface="Open Sans" pitchFamily="34" charset="0"/>
                <a:ea typeface="Open Sans" pitchFamily="34" charset="0"/>
                <a:cs typeface="Open Sans" pitchFamily="34" charset="0"/>
              </a:rPr>
              <a:t> settlement is situated a few km west of the </a:t>
            </a:r>
            <a:r>
              <a:rPr lang="en-US" sz="8000" dirty="0" err="1">
                <a:solidFill>
                  <a:srgbClr val="003399"/>
                </a:solidFill>
                <a:latin typeface="Open Sans" pitchFamily="34" charset="0"/>
                <a:ea typeface="Open Sans" pitchFamily="34" charset="0"/>
                <a:cs typeface="Open Sans" pitchFamily="34" charset="0"/>
              </a:rPr>
              <a:t>Glafkos</a:t>
            </a:r>
            <a:r>
              <a:rPr lang="en-US" sz="8000" dirty="0">
                <a:solidFill>
                  <a:srgbClr val="003399"/>
                </a:solidFill>
                <a:latin typeface="Open Sans" pitchFamily="34" charset="0"/>
                <a:ea typeface="Open Sans" pitchFamily="34" charset="0"/>
                <a:cs typeface="Open Sans" pitchFamily="34" charset="0"/>
              </a:rPr>
              <a:t> mouth and its coastline encounters serious erosion problems.</a:t>
            </a:r>
          </a:p>
          <a:p>
            <a:pPr lvl="0" algn="l" defTabSz="449263" fontAlgn="base">
              <a:spcBef>
                <a:spcPct val="0"/>
              </a:spcBef>
              <a:spcAft>
                <a:spcPct val="0"/>
              </a:spcAft>
              <a:buSzPct val="65000"/>
              <a:defRPr/>
            </a:pPr>
            <a:r>
              <a:rPr lang="en-US" sz="8000" dirty="0">
                <a:solidFill>
                  <a:srgbClr val="003399"/>
                </a:solidFill>
                <a:latin typeface="Open Sans" pitchFamily="34" charset="0"/>
                <a:ea typeface="Open Sans" pitchFamily="34" charset="0"/>
                <a:cs typeface="Open Sans" pitchFamily="34" charset="0"/>
              </a:rPr>
              <a:t>Erosion continues as we move west to the </a:t>
            </a:r>
            <a:r>
              <a:rPr lang="en-US" sz="8000" dirty="0" err="1">
                <a:solidFill>
                  <a:srgbClr val="003399"/>
                </a:solidFill>
                <a:latin typeface="Open Sans" pitchFamily="34" charset="0"/>
                <a:ea typeface="Open Sans" pitchFamily="34" charset="0"/>
                <a:cs typeface="Open Sans" pitchFamily="34" charset="0"/>
              </a:rPr>
              <a:t>Tsoukaleika</a:t>
            </a:r>
            <a:r>
              <a:rPr lang="en-US" sz="8000" dirty="0">
                <a:solidFill>
                  <a:srgbClr val="003399"/>
                </a:solidFill>
                <a:latin typeface="Open Sans" pitchFamily="34" charset="0"/>
                <a:ea typeface="Open Sans" pitchFamily="34" charset="0"/>
                <a:cs typeface="Open Sans" pitchFamily="34" charset="0"/>
              </a:rPr>
              <a:t> coastline with the same intensity.</a:t>
            </a:r>
          </a:p>
        </p:txBody>
      </p:sp>
      <p:sp>
        <p:nvSpPr>
          <p:cNvPr id="10" name="Titolo 4"/>
          <p:cNvSpPr txBox="1">
            <a:spLocks/>
          </p:cNvSpPr>
          <p:nvPr/>
        </p:nvSpPr>
        <p:spPr>
          <a:xfrm>
            <a:off x="683568" y="1124744"/>
            <a:ext cx="7772400" cy="6779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3399"/>
                </a:solidFill>
                <a:latin typeface="Open Sans" pitchFamily="34" charset="0"/>
                <a:ea typeface="Open Sans" pitchFamily="34" charset="0"/>
                <a:cs typeface="Open Sans" pitchFamily="34" charset="0"/>
              </a:rPr>
              <a:t>THE GULF OF PATRAS</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EASTERN PART </a:t>
            </a:r>
            <a:endParaRPr lang="it-IT" sz="2400" b="1" dirty="0">
              <a:solidFill>
                <a:srgbClr val="003399"/>
              </a:solidFill>
              <a:latin typeface="Open Sans" pitchFamily="34" charset="0"/>
              <a:ea typeface="Open Sans" pitchFamily="34" charset="0"/>
              <a:cs typeface="Open Sans" pitchFamily="34" charset="0"/>
            </a:endParaRPr>
          </a:p>
        </p:txBody>
      </p:sp>
      <p:pic>
        <p:nvPicPr>
          <p:cNvPr id="3" name="Εικόνα 2">
            <a:extLst>
              <a:ext uri="{FF2B5EF4-FFF2-40B4-BE49-F238E27FC236}">
                <a16:creationId xmlns:a16="http://schemas.microsoft.com/office/drawing/2014/main" id="{1F63E0AD-6B6B-4203-9832-C426E584D050}"/>
              </a:ext>
            </a:extLst>
          </p:cNvPr>
          <p:cNvPicPr>
            <a:picLocks noChangeAspect="1"/>
          </p:cNvPicPr>
          <p:nvPr/>
        </p:nvPicPr>
        <p:blipFill>
          <a:blip r:embed="rId5" cstate="print"/>
          <a:stretch>
            <a:fillRect/>
          </a:stretch>
        </p:blipFill>
        <p:spPr>
          <a:xfrm>
            <a:off x="128884" y="4342467"/>
            <a:ext cx="3001405" cy="2250137"/>
          </a:xfrm>
          <a:prstGeom prst="rect">
            <a:avLst/>
          </a:prstGeom>
        </p:spPr>
      </p:pic>
      <p:pic>
        <p:nvPicPr>
          <p:cNvPr id="5" name="Εικόνα 4">
            <a:extLst>
              <a:ext uri="{FF2B5EF4-FFF2-40B4-BE49-F238E27FC236}">
                <a16:creationId xmlns:a16="http://schemas.microsoft.com/office/drawing/2014/main" id="{1D3C25E2-F6B0-4E5F-AB70-2DE373565D2F}"/>
              </a:ext>
            </a:extLst>
          </p:cNvPr>
          <p:cNvPicPr>
            <a:picLocks noChangeAspect="1"/>
          </p:cNvPicPr>
          <p:nvPr/>
        </p:nvPicPr>
        <p:blipFill>
          <a:blip r:embed="rId6"/>
          <a:stretch>
            <a:fillRect/>
          </a:stretch>
        </p:blipFill>
        <p:spPr>
          <a:xfrm rot="18688634">
            <a:off x="2878737" y="3967949"/>
            <a:ext cx="3262982" cy="2717217"/>
          </a:xfrm>
          <a:prstGeom prst="rect">
            <a:avLst/>
          </a:prstGeom>
        </p:spPr>
      </p:pic>
    </p:spTree>
    <p:extLst>
      <p:ext uri="{BB962C8B-B14F-4D97-AF65-F5344CB8AC3E}">
        <p14:creationId xmlns:p14="http://schemas.microsoft.com/office/powerpoint/2010/main" val="237610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9146" y="0"/>
            <a:ext cx="9182100" cy="6858000"/>
          </a:xfrm>
        </p:spPr>
      </p:pic>
      <p:grpSp>
        <p:nvGrpSpPr>
          <p:cNvPr id="3" name="Ομάδα 2"/>
          <p:cNvGrpSpPr/>
          <p:nvPr/>
        </p:nvGrpSpPr>
        <p:grpSpPr>
          <a:xfrm>
            <a:off x="4066650" y="2204864"/>
            <a:ext cx="5100369" cy="4360059"/>
            <a:chOff x="4066650" y="2204864"/>
            <a:chExt cx="5100369" cy="4360059"/>
          </a:xfrm>
        </p:grpSpPr>
        <p:pic>
          <p:nvPicPr>
            <p:cNvPr id="3074" name="Picture 2" descr="Alissos Model (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152352" y="2204864"/>
              <a:ext cx="4970267" cy="95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Εικόνα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6650" y="3216561"/>
              <a:ext cx="5100369" cy="3348362"/>
            </a:xfrm>
            <a:prstGeom prst="rect">
              <a:avLst/>
            </a:prstGeom>
          </p:spPr>
        </p:pic>
        <p:sp>
          <p:nvSpPr>
            <p:cNvPr id="10" name="Ορθογώνιο 9"/>
            <p:cNvSpPr/>
            <p:nvPr/>
          </p:nvSpPr>
          <p:spPr>
            <a:xfrm>
              <a:off x="6804248" y="4576888"/>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Υπότιτλος 1"/>
          <p:cNvSpPr>
            <a:spLocks noGrp="1"/>
          </p:cNvSpPr>
          <p:nvPr>
            <p:ph type="subTitle" idx="1"/>
          </p:nvPr>
        </p:nvSpPr>
        <p:spPr>
          <a:xfrm>
            <a:off x="0" y="1844823"/>
            <a:ext cx="3916016" cy="4720099"/>
          </a:xfrm>
        </p:spPr>
        <p:txBody>
          <a:bodyPr>
            <a:noAutofit/>
          </a:bodyPr>
          <a:lstStyle/>
          <a:p>
            <a:pPr algn="just"/>
            <a:endParaRPr lang="en-US" sz="1800" dirty="0">
              <a:solidFill>
                <a:srgbClr val="003399"/>
              </a:solidFill>
              <a:latin typeface="Open Sans" pitchFamily="34" charset="0"/>
              <a:ea typeface="Open Sans" pitchFamily="34" charset="0"/>
              <a:cs typeface="Open Sans" pitchFamily="34" charset="0"/>
            </a:endParaRPr>
          </a:p>
          <a:p>
            <a:pPr algn="just"/>
            <a:r>
              <a:rPr lang="en-US" sz="1800" dirty="0">
                <a:solidFill>
                  <a:srgbClr val="003399"/>
                </a:solidFill>
                <a:latin typeface="Open Sans" pitchFamily="34" charset="0"/>
                <a:ea typeface="Open Sans" pitchFamily="34" charset="0"/>
                <a:cs typeface="Open Sans" pitchFamily="34" charset="0"/>
              </a:rPr>
              <a:t>Next to </a:t>
            </a:r>
            <a:r>
              <a:rPr lang="en-US" sz="1800" dirty="0" err="1">
                <a:solidFill>
                  <a:srgbClr val="003399"/>
                </a:solidFill>
                <a:latin typeface="Open Sans" pitchFamily="34" charset="0"/>
                <a:ea typeface="Open Sans" pitchFamily="34" charset="0"/>
                <a:cs typeface="Open Sans" pitchFamily="34" charset="0"/>
              </a:rPr>
              <a:t>Tsoukaleika</a:t>
            </a:r>
            <a:r>
              <a:rPr lang="en-US" sz="1800" dirty="0">
                <a:solidFill>
                  <a:srgbClr val="003399"/>
                </a:solidFill>
                <a:latin typeface="Open Sans" pitchFamily="34" charset="0"/>
                <a:ea typeface="Open Sans" pitchFamily="34" charset="0"/>
                <a:cs typeface="Open Sans" pitchFamily="34" charset="0"/>
              </a:rPr>
              <a:t> is located the </a:t>
            </a:r>
            <a:r>
              <a:rPr lang="en-US" sz="1800" dirty="0" err="1">
                <a:solidFill>
                  <a:srgbClr val="003399"/>
                </a:solidFill>
                <a:latin typeface="Open Sans" pitchFamily="34" charset="0"/>
                <a:ea typeface="Open Sans" pitchFamily="34" charset="0"/>
                <a:cs typeface="Open Sans" pitchFamily="34" charset="0"/>
              </a:rPr>
              <a:t>Alissos</a:t>
            </a:r>
            <a:r>
              <a:rPr lang="en-US" sz="1800" dirty="0">
                <a:solidFill>
                  <a:srgbClr val="003399"/>
                </a:solidFill>
                <a:latin typeface="Open Sans" pitchFamily="34" charset="0"/>
                <a:ea typeface="Open Sans" pitchFamily="34" charset="0"/>
                <a:cs typeface="Open Sans" pitchFamily="34" charset="0"/>
              </a:rPr>
              <a:t> settlement and the main river of the surrounding area, the </a:t>
            </a:r>
            <a:r>
              <a:rPr lang="en-US" sz="1800" dirty="0" err="1">
                <a:solidFill>
                  <a:srgbClr val="003399"/>
                </a:solidFill>
                <a:latin typeface="Open Sans" pitchFamily="34" charset="0"/>
                <a:ea typeface="Open Sans" pitchFamily="34" charset="0"/>
                <a:cs typeface="Open Sans" pitchFamily="34" charset="0"/>
              </a:rPr>
              <a:t>Peiros</a:t>
            </a:r>
            <a:r>
              <a:rPr lang="en-US" sz="1800" dirty="0">
                <a:solidFill>
                  <a:srgbClr val="003399"/>
                </a:solidFill>
                <a:latin typeface="Open Sans" pitchFamily="34" charset="0"/>
                <a:ea typeface="Open Sans" pitchFamily="34" charset="0"/>
                <a:cs typeface="Open Sans" pitchFamily="34" charset="0"/>
              </a:rPr>
              <a:t> river. River which is the main sediment provider of the wider area </a:t>
            </a:r>
            <a:r>
              <a:rPr lang="en-US" sz="1800" dirty="0" err="1">
                <a:solidFill>
                  <a:srgbClr val="003399"/>
                </a:solidFill>
                <a:latin typeface="Open Sans" pitchFamily="34" charset="0"/>
                <a:ea typeface="Open Sans" pitchFamily="34" charset="0"/>
                <a:cs typeface="Open Sans" pitchFamily="34" charset="0"/>
              </a:rPr>
              <a:t>encounders</a:t>
            </a:r>
            <a:r>
              <a:rPr lang="en-US" sz="1800" dirty="0">
                <a:solidFill>
                  <a:srgbClr val="003399"/>
                </a:solidFill>
                <a:latin typeface="Open Sans" pitchFamily="34" charset="0"/>
                <a:ea typeface="Open Sans" pitchFamily="34" charset="0"/>
                <a:cs typeface="Open Sans" pitchFamily="34" charset="0"/>
              </a:rPr>
              <a:t> serious problems of erosion and its delta has been extinguished</a:t>
            </a:r>
          </a:p>
        </p:txBody>
      </p:sp>
      <p:sp>
        <p:nvSpPr>
          <p:cNvPr id="11"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CENTRAL PART </a:t>
            </a:r>
            <a:endParaRPr lang="it-IT" sz="2400" b="1" dirty="0">
              <a:solidFill>
                <a:srgbClr val="003399"/>
              </a:solidFill>
              <a:latin typeface="Open Sans" pitchFamily="34" charset="0"/>
              <a:ea typeface="Open Sans" pitchFamily="34" charset="0"/>
              <a:cs typeface="Open Sans" pitchFamily="34" charset="0"/>
            </a:endParaRPr>
          </a:p>
        </p:txBody>
      </p:sp>
      <p:graphicFrame>
        <p:nvGraphicFramePr>
          <p:cNvPr id="9" name="8 - Πίνακας"/>
          <p:cNvGraphicFramePr>
            <a:graphicFrameLocks noGrp="1"/>
          </p:cNvGraphicFramePr>
          <p:nvPr/>
        </p:nvGraphicFramePr>
        <p:xfrm>
          <a:off x="214282" y="4643446"/>
          <a:ext cx="5146675" cy="857256"/>
        </p:xfrm>
        <a:graphic>
          <a:graphicData uri="http://schemas.openxmlformats.org/drawingml/2006/table">
            <a:tbl>
              <a:tblPr/>
              <a:tblGrid>
                <a:gridCol w="10795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209675">
                  <a:extLst>
                    <a:ext uri="{9D8B030D-6E8A-4147-A177-3AD203B41FA5}">
                      <a16:colId xmlns:a16="http://schemas.microsoft.com/office/drawing/2014/main" val="20004"/>
                    </a:ext>
                  </a:extLst>
                </a:gridCol>
              </a:tblGrid>
              <a:tr h="285752">
                <a:tc>
                  <a:txBody>
                    <a:bodyPr/>
                    <a:lstStyle/>
                    <a:p>
                      <a:pPr algn="ctr">
                        <a:lnSpc>
                          <a:spcPct val="107000"/>
                        </a:lnSpc>
                        <a:spcAft>
                          <a:spcPts val="0"/>
                        </a:spcAft>
                      </a:pPr>
                      <a:r>
                        <a:rPr lang="en-US" sz="1400" b="1" dirty="0">
                          <a:latin typeface="Arial"/>
                          <a:ea typeface="Times New Roman"/>
                          <a:cs typeface="Times New Roman"/>
                        </a:rPr>
                        <a:t>Section</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latin typeface="Arial"/>
                          <a:ea typeface="Times New Roman"/>
                          <a:cs typeface="Times New Roman"/>
                        </a:rPr>
                        <a:t>2000</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latin typeface="Arial"/>
                          <a:ea typeface="Times New Roman"/>
                          <a:cs typeface="Times New Roman"/>
                        </a:rPr>
                        <a:t>994</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latin typeface="Arial"/>
                          <a:ea typeface="Times New Roman"/>
                          <a:cs typeface="Times New Roman"/>
                        </a:rPr>
                        <a:t>1987</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latin typeface="Arial"/>
                          <a:ea typeface="Times New Roman"/>
                          <a:cs typeface="Times New Roman"/>
                        </a:rPr>
                        <a:t>1965</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5752">
                <a:tc>
                  <a:txBody>
                    <a:bodyPr/>
                    <a:lstStyle/>
                    <a:p>
                      <a:pPr algn="ctr">
                        <a:lnSpc>
                          <a:spcPct val="107000"/>
                        </a:lnSpc>
                        <a:spcAft>
                          <a:spcPts val="0"/>
                        </a:spcAft>
                      </a:pPr>
                      <a:r>
                        <a:rPr lang="el-GR" sz="1400" b="1" dirty="0">
                          <a:latin typeface="Arial"/>
                          <a:ea typeface="Times New Roman"/>
                          <a:cs typeface="Times New Roman"/>
                        </a:rPr>
                        <a:t>A41</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4320"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38.43</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0020"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18.29</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0020" algn="r">
                        <a:lnSpc>
                          <a:spcPct val="107000"/>
                        </a:lnSpc>
                        <a:spcAft>
                          <a:spcPts val="0"/>
                        </a:spcAft>
                        <a:tabLst>
                          <a:tab pos="617220" algn="l"/>
                        </a:tabLst>
                      </a:pPr>
                      <a:r>
                        <a:rPr lang="en-US" sz="1400" b="1" dirty="0">
                          <a:latin typeface="Arial"/>
                          <a:ea typeface="Times New Roman"/>
                          <a:cs typeface="Times New Roman"/>
                        </a:rPr>
                        <a:t>-</a:t>
                      </a:r>
                      <a:r>
                        <a:rPr lang="el-GR" sz="1400" b="1" dirty="0">
                          <a:latin typeface="Arial"/>
                          <a:ea typeface="Times New Roman"/>
                          <a:cs typeface="Times New Roman"/>
                        </a:rPr>
                        <a:t>54.39</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108.11</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5752">
                <a:tc>
                  <a:txBody>
                    <a:bodyPr/>
                    <a:lstStyle/>
                    <a:p>
                      <a:pPr algn="ctr">
                        <a:lnSpc>
                          <a:spcPct val="107000"/>
                        </a:lnSpc>
                        <a:spcAft>
                          <a:spcPts val="0"/>
                        </a:spcAft>
                      </a:pPr>
                      <a:r>
                        <a:rPr lang="el-GR" sz="1400" b="1">
                          <a:latin typeface="Arial"/>
                          <a:ea typeface="Times New Roman"/>
                          <a:cs typeface="Times New Roman"/>
                        </a:rPr>
                        <a:t>A42</a:t>
                      </a:r>
                      <a:endParaRPr lang="el-GR" sz="14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4320"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2.12</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0020" algn="r">
                        <a:lnSpc>
                          <a:spcPct val="107000"/>
                        </a:lnSpc>
                        <a:spcAft>
                          <a:spcPts val="0"/>
                        </a:spcAft>
                      </a:pPr>
                      <a:r>
                        <a:rPr lang="en-US" sz="1400" b="1">
                          <a:latin typeface="Arial"/>
                          <a:ea typeface="Times New Roman"/>
                          <a:cs typeface="Times New Roman"/>
                        </a:rPr>
                        <a:t>-</a:t>
                      </a:r>
                      <a:r>
                        <a:rPr lang="el-GR" sz="1400" b="1">
                          <a:latin typeface="Arial"/>
                          <a:ea typeface="Times New Roman"/>
                          <a:cs typeface="Times New Roman"/>
                        </a:rPr>
                        <a:t>32.40</a:t>
                      </a:r>
                      <a:endParaRPr lang="el-GR" sz="14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0020" algn="r">
                        <a:lnSpc>
                          <a:spcPct val="107000"/>
                        </a:lnSpc>
                        <a:spcAft>
                          <a:spcPts val="0"/>
                        </a:spcAft>
                        <a:tabLst>
                          <a:tab pos="617220" algn="l"/>
                        </a:tabLst>
                      </a:pPr>
                      <a:r>
                        <a:rPr lang="en-US" sz="1400" b="1">
                          <a:latin typeface="Arial"/>
                          <a:ea typeface="Times New Roman"/>
                          <a:cs typeface="Times New Roman"/>
                        </a:rPr>
                        <a:t>-</a:t>
                      </a:r>
                      <a:r>
                        <a:rPr lang="el-GR" sz="1400" b="1">
                          <a:latin typeface="Arial"/>
                          <a:ea typeface="Times New Roman"/>
                          <a:cs typeface="Times New Roman"/>
                        </a:rPr>
                        <a:t>72.07</a:t>
                      </a:r>
                      <a:endParaRPr lang="el-GR" sz="14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101.00</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695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9146" y="0"/>
            <a:ext cx="9182100" cy="6858000"/>
          </a:xfrm>
        </p:spPr>
      </p:pic>
      <p:grpSp>
        <p:nvGrpSpPr>
          <p:cNvPr id="2" name="Ομάδα 1"/>
          <p:cNvGrpSpPr/>
          <p:nvPr/>
        </p:nvGrpSpPr>
        <p:grpSpPr>
          <a:xfrm>
            <a:off x="15941" y="1895657"/>
            <a:ext cx="9098678" cy="4377649"/>
            <a:chOff x="15941" y="1895657"/>
            <a:chExt cx="9098678" cy="4377649"/>
          </a:xfrm>
        </p:grpSpPr>
        <p:grpSp>
          <p:nvGrpSpPr>
            <p:cNvPr id="9" name="Ομάδα 8"/>
            <p:cNvGrpSpPr>
              <a:grpSpLocks noChangeAspect="1"/>
            </p:cNvGrpSpPr>
            <p:nvPr/>
          </p:nvGrpSpPr>
          <p:grpSpPr>
            <a:xfrm>
              <a:off x="15941" y="1895657"/>
              <a:ext cx="9098678" cy="1600428"/>
              <a:chOff x="-540568" y="1808528"/>
              <a:chExt cx="10458251" cy="1839572"/>
            </a:xfrm>
          </p:grpSpPr>
          <p:pic>
            <p:nvPicPr>
              <p:cNvPr id="3075" name="Picture 3" descr="perioxh1-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44008" y="1808528"/>
                <a:ext cx="5273675" cy="183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perioxh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0568" y="2368575"/>
                <a:ext cx="52736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Εικόνα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41" y="3508179"/>
              <a:ext cx="4211960" cy="2765127"/>
            </a:xfrm>
            <a:prstGeom prst="rect">
              <a:avLst/>
            </a:prstGeom>
          </p:spPr>
        </p:pic>
        <p:sp>
          <p:nvSpPr>
            <p:cNvPr id="10" name="Ορθογώνιο 9"/>
            <p:cNvSpPr/>
            <p:nvPr/>
          </p:nvSpPr>
          <p:spPr>
            <a:xfrm>
              <a:off x="1935093" y="4433235"/>
              <a:ext cx="332651" cy="3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Sottotitolo 5"/>
          <p:cNvSpPr>
            <a:spLocks noGrp="1"/>
          </p:cNvSpPr>
          <p:nvPr>
            <p:ph type="subTitle" idx="1"/>
          </p:nvPr>
        </p:nvSpPr>
        <p:spPr>
          <a:xfrm>
            <a:off x="4313349" y="3500438"/>
            <a:ext cx="4830651" cy="2571768"/>
          </a:xfrm>
        </p:spPr>
        <p:txBody>
          <a:bodyPr>
            <a:noAutofit/>
          </a:bodyPr>
          <a:lstStyle/>
          <a:p>
            <a:pPr algn="just" defTabSz="449263" fontAlgn="base">
              <a:spcBef>
                <a:spcPct val="0"/>
              </a:spcBef>
              <a:spcAft>
                <a:spcPct val="0"/>
              </a:spcAft>
              <a:buSzPct val="65000"/>
              <a:defRPr/>
            </a:pPr>
            <a:r>
              <a:rPr lang="en-US" sz="2000" dirty="0">
                <a:solidFill>
                  <a:srgbClr val="003399"/>
                </a:solidFill>
                <a:latin typeface="Open Sans" pitchFamily="34" charset="0"/>
                <a:ea typeface="Open Sans" pitchFamily="34" charset="0"/>
                <a:cs typeface="Open Sans" pitchFamily="34" charset="0"/>
              </a:rPr>
              <a:t>Few kilometers west of the mouth of </a:t>
            </a:r>
            <a:r>
              <a:rPr lang="en-US" sz="2000" dirty="0" err="1">
                <a:solidFill>
                  <a:srgbClr val="003399"/>
                </a:solidFill>
                <a:latin typeface="Open Sans" pitchFamily="34" charset="0"/>
                <a:ea typeface="Open Sans" pitchFamily="34" charset="0"/>
                <a:cs typeface="Open Sans" pitchFamily="34" charset="0"/>
              </a:rPr>
              <a:t>Peiros</a:t>
            </a:r>
            <a:r>
              <a:rPr lang="en-US" sz="2000" dirty="0">
                <a:solidFill>
                  <a:srgbClr val="003399"/>
                </a:solidFill>
                <a:latin typeface="Open Sans" pitchFamily="34" charset="0"/>
                <a:ea typeface="Open Sans" pitchFamily="34" charset="0"/>
                <a:cs typeface="Open Sans" pitchFamily="34" charset="0"/>
              </a:rPr>
              <a:t> river, the construction of a small  fishery port (</a:t>
            </a:r>
            <a:r>
              <a:rPr lang="en-US" sz="2000" dirty="0" err="1">
                <a:solidFill>
                  <a:srgbClr val="003399"/>
                </a:solidFill>
                <a:latin typeface="Open Sans" pitchFamily="34" charset="0"/>
                <a:ea typeface="Open Sans" pitchFamily="34" charset="0"/>
                <a:cs typeface="Open Sans" pitchFamily="34" charset="0"/>
              </a:rPr>
              <a:t>Alykes</a:t>
            </a:r>
            <a:r>
              <a:rPr lang="en-US" sz="2000" dirty="0">
                <a:solidFill>
                  <a:srgbClr val="003399"/>
                </a:solidFill>
                <a:latin typeface="Open Sans" pitchFamily="34" charset="0"/>
                <a:ea typeface="Open Sans" pitchFamily="34" charset="0"/>
                <a:cs typeface="Open Sans" pitchFamily="34" charset="0"/>
              </a:rPr>
              <a:t> port) in 1987 completely changed the regime of the coastline. The two </a:t>
            </a:r>
            <a:r>
              <a:rPr lang="en-US" sz="2000" dirty="0" err="1">
                <a:solidFill>
                  <a:srgbClr val="003399"/>
                </a:solidFill>
                <a:latin typeface="Open Sans" pitchFamily="34" charset="0"/>
                <a:ea typeface="Open Sans" pitchFamily="34" charset="0"/>
                <a:cs typeface="Open Sans" pitchFamily="34" charset="0"/>
              </a:rPr>
              <a:t>groynes</a:t>
            </a:r>
            <a:r>
              <a:rPr lang="en-US" sz="2000" dirty="0">
                <a:solidFill>
                  <a:srgbClr val="003399"/>
                </a:solidFill>
                <a:latin typeface="Open Sans" pitchFamily="34" charset="0"/>
                <a:ea typeface="Open Sans" pitchFamily="34" charset="0"/>
                <a:cs typeface="Open Sans" pitchFamily="34" charset="0"/>
              </a:rPr>
              <a:t> that were constructed east of the port caused an extensive erosion from east to west in a length of 1500m. </a:t>
            </a:r>
          </a:p>
        </p:txBody>
      </p:sp>
      <p:sp>
        <p:nvSpPr>
          <p:cNvPr id="12"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CENTRAL PART </a:t>
            </a:r>
            <a:endParaRPr lang="it-IT" sz="2400" b="1"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421396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15941" y="5184"/>
            <a:ext cx="9182100" cy="6858000"/>
          </a:xfrm>
        </p:spPr>
      </p:pic>
      <p:sp>
        <p:nvSpPr>
          <p:cNvPr id="12"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CENTRAL PART </a:t>
            </a:r>
            <a:endParaRPr lang="it-IT" sz="2400" b="1" dirty="0">
              <a:solidFill>
                <a:srgbClr val="003399"/>
              </a:solidFill>
              <a:latin typeface="Open Sans" pitchFamily="34" charset="0"/>
              <a:ea typeface="Open Sans" pitchFamily="34" charset="0"/>
              <a:cs typeface="Open Sans" pitchFamily="34" charset="0"/>
            </a:endParaRPr>
          </a:p>
        </p:txBody>
      </p:sp>
      <p:grpSp>
        <p:nvGrpSpPr>
          <p:cNvPr id="17" name="Ομάδα 16"/>
          <p:cNvGrpSpPr/>
          <p:nvPr/>
        </p:nvGrpSpPr>
        <p:grpSpPr>
          <a:xfrm>
            <a:off x="15941" y="1895657"/>
            <a:ext cx="9098678" cy="4138147"/>
            <a:chOff x="15941" y="1895657"/>
            <a:chExt cx="9098678" cy="4138147"/>
          </a:xfrm>
        </p:grpSpPr>
        <p:grpSp>
          <p:nvGrpSpPr>
            <p:cNvPr id="9" name="Ομάδα 8"/>
            <p:cNvGrpSpPr>
              <a:grpSpLocks noChangeAspect="1"/>
            </p:cNvGrpSpPr>
            <p:nvPr/>
          </p:nvGrpSpPr>
          <p:grpSpPr>
            <a:xfrm>
              <a:off x="15941" y="1895657"/>
              <a:ext cx="9098678" cy="1600428"/>
              <a:chOff x="-540568" y="1808528"/>
              <a:chExt cx="10458251" cy="1839572"/>
            </a:xfrm>
          </p:grpSpPr>
          <p:pic>
            <p:nvPicPr>
              <p:cNvPr id="3075" name="Picture 3" descr="perioxh1-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44008" y="1808528"/>
                <a:ext cx="5273675" cy="183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perioxh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0568" y="2368575"/>
                <a:ext cx="52736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Εικόνα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65" y="2415402"/>
              <a:ext cx="4824536" cy="3618402"/>
            </a:xfrm>
            <a:prstGeom prst="rect">
              <a:avLst/>
            </a:prstGeom>
          </p:spPr>
        </p:pic>
        <p:cxnSp>
          <p:nvCxnSpPr>
            <p:cNvPr id="7" name="Ευθύγραμμο βέλος σύνδεσης 6"/>
            <p:cNvCxnSpPr/>
            <p:nvPr/>
          </p:nvCxnSpPr>
          <p:spPr>
            <a:xfrm flipH="1">
              <a:off x="2322918" y="2636912"/>
              <a:ext cx="6065506"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9 - Ορθογώνιο"/>
          <p:cNvSpPr/>
          <p:nvPr/>
        </p:nvSpPr>
        <p:spPr>
          <a:xfrm>
            <a:off x="5072034" y="3500438"/>
            <a:ext cx="4071966" cy="3170099"/>
          </a:xfrm>
          <a:prstGeom prst="rect">
            <a:avLst/>
          </a:prstGeom>
        </p:spPr>
        <p:txBody>
          <a:bodyPr wrap="square">
            <a:spAutoFit/>
          </a:bodyPr>
          <a:lstStyle/>
          <a:p>
            <a:pPr algn="just"/>
            <a:r>
              <a:rPr lang="en-US" sz="2000" dirty="0">
                <a:solidFill>
                  <a:srgbClr val="003399"/>
                </a:solidFill>
                <a:latin typeface="Open Sans" pitchFamily="34" charset="0"/>
                <a:ea typeface="Open Sans" pitchFamily="34" charset="0"/>
                <a:cs typeface="Open Sans" pitchFamily="34" charset="0"/>
              </a:rPr>
              <a:t>The eastern </a:t>
            </a:r>
            <a:r>
              <a:rPr lang="en-US" sz="2000" dirty="0" err="1">
                <a:solidFill>
                  <a:srgbClr val="003399"/>
                </a:solidFill>
                <a:latin typeface="Open Sans" pitchFamily="34" charset="0"/>
                <a:ea typeface="Open Sans" pitchFamily="34" charset="0"/>
                <a:cs typeface="Open Sans" pitchFamily="34" charset="0"/>
              </a:rPr>
              <a:t>groyne</a:t>
            </a:r>
            <a:r>
              <a:rPr lang="en-US" sz="2000" dirty="0">
                <a:solidFill>
                  <a:srgbClr val="003399"/>
                </a:solidFill>
                <a:latin typeface="Open Sans" pitchFamily="34" charset="0"/>
                <a:ea typeface="Open Sans" pitchFamily="34" charset="0"/>
                <a:cs typeface="Open Sans" pitchFamily="34" charset="0"/>
              </a:rPr>
              <a:t> of the fishery port obstruct sediment transport form east to west which is the main current circulation created by waves and from a comparison of aerial photos among the years 1965-2007, it seems that coast has been eroded up to 40m, in several parts as we move to the west. </a:t>
            </a:r>
            <a:endParaRPr lang="el-GR" sz="2000" dirty="0"/>
          </a:p>
        </p:txBody>
      </p:sp>
    </p:spTree>
    <p:extLst>
      <p:ext uri="{BB962C8B-B14F-4D97-AF65-F5344CB8AC3E}">
        <p14:creationId xmlns:p14="http://schemas.microsoft.com/office/powerpoint/2010/main" val="39240795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1068</Words>
  <Application>Microsoft Office PowerPoint</Application>
  <PresentationFormat>Apresentação no Ecrã (4:3)</PresentationFormat>
  <Paragraphs>130</Paragraphs>
  <Slides>28</Slides>
  <Notes>5</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28</vt:i4>
      </vt:variant>
    </vt:vector>
  </HeadingPairs>
  <TitlesOfParts>
    <vt:vector size="34" baseType="lpstr">
      <vt:lpstr>Arial</vt:lpstr>
      <vt:lpstr>Calibri</vt:lpstr>
      <vt:lpstr>Open Sans</vt:lpstr>
      <vt:lpstr>Times New Roman</vt:lpstr>
      <vt:lpstr>Verdana</vt:lpstr>
      <vt:lpstr>Tema di Office</vt:lpstr>
      <vt:lpstr>Apresentação do PowerPoint</vt:lpstr>
      <vt:lpstr>COASTAL PLANNING IN WESTERN GREECE FOR INTERGRATED COASTAL MANAGEMENT</vt:lpstr>
      <vt:lpstr>PILOT AREAS OF THE TRITON PROJECT</vt:lpstr>
      <vt:lpstr>THE GULF OF PATRAS</vt:lpstr>
      <vt:lpstr>THE GULF OF PATRAS EROSION OF THE EASTERN PART </vt:lpstr>
      <vt:lpstr>Apresentação do PowerPoint</vt:lpstr>
      <vt:lpstr>THE GULF OF PATRAS EROSION OF THE CENTRAL PART </vt:lpstr>
      <vt:lpstr>THE GULF OF PATRAS EROSION OF THE CENTRAL PART </vt:lpstr>
      <vt:lpstr>THE GULF OF PATRAS EROSION OF THE CENTRAL PART </vt:lpstr>
      <vt:lpstr>THE GULF OF PATRAS EROSION OF THE WESTERN PART </vt:lpstr>
      <vt:lpstr>THE GULF OF PATRAS EROSION OF THE WESTERN PART </vt:lpstr>
      <vt:lpstr>MONITORING OF COASTAL EROSION IN THE GULF OF PATRAS</vt:lpstr>
      <vt:lpstr>EQUIPMENT INSTALLATION POSITIONS</vt:lpstr>
      <vt:lpstr>TIDE GAUGE INSTALLATION IN THE NEW PORT OF THE CITY OF PATRAS</vt:lpstr>
      <vt:lpstr>WEATHER STATION INSTALLATION IN THE NEW PORT OF THE CITY OF PATRAS</vt:lpstr>
      <vt:lpstr>WAVE DATA BUOY SYSTEM INSTALLATION IN THE GULF OF PATRAS</vt:lpstr>
      <vt:lpstr> Provided services in the Gulf of Patras </vt:lpstr>
      <vt:lpstr>Survey Vessel</vt:lpstr>
      <vt:lpstr>Marine Geophysical Equipment</vt:lpstr>
      <vt:lpstr>Apresentação do PowerPoint</vt:lpstr>
      <vt:lpstr>REMOTE SENSING ACTIVITIES</vt:lpstr>
      <vt:lpstr>REMOTE SENSING ACTIVITIES</vt:lpstr>
      <vt:lpstr>REMOTE SENSING  AND GIS : From Rio to the east end of the gulf of Patras</vt:lpstr>
      <vt:lpstr>REMOTE SENSING  AND GIS: Shoreline shift 1945-2008 in the gulf of Patras (Glafkos river – Kaminia)</vt:lpstr>
      <vt:lpstr>REMOTE SENSING ACTIVITIES</vt:lpstr>
      <vt:lpstr>Borehole drilling, penetrometer tests, sampling and laboratory tests  on the deposited soils</vt:lpstr>
      <vt:lpstr>Sediment sampling and grain size analysis</vt:lpstr>
      <vt:lpstr>UoP TRITON RESEARCH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Machado</dc:creator>
  <cp:lastModifiedBy>Ana Machado</cp:lastModifiedBy>
  <cp:revision>1</cp:revision>
  <dcterms:created xsi:type="dcterms:W3CDTF">2019-03-12T09:08:55Z</dcterms:created>
  <dcterms:modified xsi:type="dcterms:W3CDTF">2022-03-29T10:28:13Z</dcterms:modified>
</cp:coreProperties>
</file>