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60" r:id="rId4"/>
    <p:sldId id="262" r:id="rId5"/>
    <p:sldId id="261" r:id="rId6"/>
    <p:sldId id="265" r:id="rId7"/>
    <p:sldId id="264" r:id="rId8"/>
    <p:sldId id="267" r:id="rId9"/>
    <p:sldId id="266" r:id="rId10"/>
    <p:sldId id="274" r:id="rId11"/>
    <p:sldId id="333" r:id="rId12"/>
    <p:sldId id="332" r:id="rId13"/>
    <p:sldId id="268" r:id="rId14"/>
    <p:sldId id="269" r:id="rId15"/>
    <p:sldId id="304" r:id="rId16"/>
    <p:sldId id="330" r:id="rId17"/>
    <p:sldId id="270" r:id="rId18"/>
    <p:sldId id="271" r:id="rId19"/>
    <p:sldId id="331" r:id="rId20"/>
    <p:sldId id="272" r:id="rId21"/>
    <p:sldId id="306" r:id="rId22"/>
    <p:sldId id="305" r:id="rId23"/>
    <p:sldId id="307" r:id="rId24"/>
    <p:sldId id="275" r:id="rId25"/>
    <p:sldId id="310" r:id="rId26"/>
    <p:sldId id="312" r:id="rId27"/>
    <p:sldId id="313" r:id="rId28"/>
    <p:sldId id="311" r:id="rId29"/>
    <p:sldId id="276" r:id="rId30"/>
    <p:sldId id="314" r:id="rId31"/>
    <p:sldId id="315" r:id="rId32"/>
    <p:sldId id="316" r:id="rId33"/>
    <p:sldId id="317" r:id="rId34"/>
    <p:sldId id="318" r:id="rId35"/>
    <p:sldId id="319" r:id="rId36"/>
    <p:sldId id="320" r:id="rId37"/>
    <p:sldId id="322" r:id="rId38"/>
    <p:sldId id="321" r:id="rId39"/>
    <p:sldId id="288" r:id="rId40"/>
    <p:sldId id="323" r:id="rId41"/>
    <p:sldId id="324" r:id="rId42"/>
    <p:sldId id="325" r:id="rId43"/>
    <p:sldId id="326" r:id="rId44"/>
    <p:sldId id="327" r:id="rId45"/>
    <p:sldId id="289" r:id="rId46"/>
    <p:sldId id="328" r:id="rId47"/>
    <p:sldId id="329" r:id="rId48"/>
    <p:sldId id="290" r:id="rId49"/>
    <p:sldId id="291" r:id="rId50"/>
    <p:sldId id="292" r:id="rId51"/>
    <p:sldId id="293" r:id="rId52"/>
    <p:sldId id="294" r:id="rId53"/>
    <p:sldId id="295" r:id="rId54"/>
    <p:sldId id="296" r:id="rId55"/>
    <p:sldId id="297" r:id="rId56"/>
    <p:sldId id="298" r:id="rId57"/>
    <p:sldId id="299" r:id="rId58"/>
    <p:sldId id="300" r:id="rId59"/>
    <p:sldId id="301" r:id="rId60"/>
    <p:sldId id="302" r:id="rId61"/>
    <p:sldId id="303" r:id="rId62"/>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autoAdjust="0"/>
    <p:restoredTop sz="94669" autoAdjust="0"/>
  </p:normalViewPr>
  <p:slideViewPr>
    <p:cSldViewPr>
      <p:cViewPr>
        <p:scale>
          <a:sx n="42" d="100"/>
          <a:sy n="42" d="100"/>
        </p:scale>
        <p:origin x="1982" y="55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7F49D355-16BD-4E45-BD9A-5EA878CF7CBD}" type="datetimeFigureOut">
              <a:rPr lang="it-IT" smtClean="0"/>
              <a:t>23/09/2019</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E7A41E1B-4F70-4964-A407-84C68BE8251C}" type="slidenum">
              <a:rPr lang="it-IT" smtClean="0"/>
              <a:t>‹N›</a:t>
            </a:fld>
            <a:endParaRPr lang="it-IT"/>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7F49D355-16BD-4E45-BD9A-5EA878CF7CBD}" type="datetimeFigureOut">
              <a:rPr lang="it-IT" smtClean="0"/>
              <a:t>23/09/2019</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E7A41E1B-4F70-4964-A407-84C68BE8251C}" type="slidenum">
              <a:rPr lang="it-IT" smtClean="0"/>
              <a:t>‹N›</a:t>
            </a:fld>
            <a:endParaRPr lang="it-IT"/>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7F49D355-16BD-4E45-BD9A-5EA878CF7CBD}" type="datetimeFigureOut">
              <a:rPr lang="it-IT" smtClean="0"/>
              <a:t>23/09/2019</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E7A41E1B-4F70-4964-A407-84C68BE8251C}" type="slidenum">
              <a:rPr lang="it-IT" smtClean="0"/>
              <a:t>‹N›</a:t>
            </a:fld>
            <a:endParaRPr lang="it-IT"/>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7F49D355-16BD-4E45-BD9A-5EA878CF7CBD}" type="datetimeFigureOut">
              <a:rPr lang="it-IT" smtClean="0"/>
              <a:t>23/09/2019</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E7A41E1B-4F70-4964-A407-84C68BE8251C}" type="slidenum">
              <a:rPr lang="it-IT" smtClean="0"/>
              <a:t>‹N›</a:t>
            </a:fld>
            <a:endParaRPr lang="it-IT"/>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fld id="{7F49D355-16BD-4E45-BD9A-5EA878CF7CBD}" type="datetimeFigureOut">
              <a:rPr lang="it-IT" smtClean="0"/>
              <a:t>23/09/2019</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E7A41E1B-4F70-4964-A407-84C68BE8251C}" type="slidenum">
              <a:rPr lang="it-IT" smtClean="0"/>
              <a:t>‹N›</a:t>
            </a:fld>
            <a:endParaRPr lang="it-IT"/>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7F49D355-16BD-4E45-BD9A-5EA878CF7CBD}" type="datetimeFigureOut">
              <a:rPr lang="it-IT" smtClean="0"/>
              <a:t>23/09/2019</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E7A41E1B-4F70-4964-A407-84C68BE8251C}" type="slidenum">
              <a:rPr lang="it-IT" smtClean="0"/>
              <a:t>‹N›</a:t>
            </a:fld>
            <a:endParaRPr lang="it-IT"/>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7F49D355-16BD-4E45-BD9A-5EA878CF7CBD}" type="datetimeFigureOut">
              <a:rPr lang="it-IT" smtClean="0"/>
              <a:t>23/09/2019</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E7A41E1B-4F70-4964-A407-84C68BE8251C}" type="slidenum">
              <a:rPr lang="it-IT" smtClean="0"/>
              <a:t>‹N›</a:t>
            </a:fld>
            <a:endParaRPr lang="it-IT"/>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fld id="{7F49D355-16BD-4E45-BD9A-5EA878CF7CBD}" type="datetimeFigureOut">
              <a:rPr lang="it-IT" smtClean="0"/>
              <a:t>23/09/2019</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E7A41E1B-4F70-4964-A407-84C68BE8251C}" type="slidenum">
              <a:rPr lang="it-IT" smtClean="0"/>
              <a:t>‹N›</a:t>
            </a:fld>
            <a:endParaRPr lang="it-IT"/>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7F49D355-16BD-4E45-BD9A-5EA878CF7CBD}" type="datetimeFigureOut">
              <a:rPr lang="it-IT" smtClean="0"/>
              <a:t>23/09/2019</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E7A41E1B-4F70-4964-A407-84C68BE8251C}" type="slidenum">
              <a:rPr lang="it-IT" smtClean="0"/>
              <a:t>‹N›</a:t>
            </a:fld>
            <a:endParaRPr lang="it-IT"/>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7F49D355-16BD-4E45-BD9A-5EA878CF7CBD}" type="datetimeFigureOut">
              <a:rPr lang="it-IT" smtClean="0"/>
              <a:t>23/09/2019</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E7A41E1B-4F70-4964-A407-84C68BE8251C}" type="slidenum">
              <a:rPr lang="it-IT" smtClean="0"/>
              <a:t>‹N›</a:t>
            </a:fld>
            <a:endParaRPr lang="it-IT"/>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7F49D355-16BD-4E45-BD9A-5EA878CF7CBD}" type="datetimeFigureOut">
              <a:rPr lang="it-IT" smtClean="0"/>
              <a:t>23/09/2019</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E7A41E1B-4F70-4964-A407-84C68BE8251C}" type="slidenum">
              <a:rPr lang="it-IT" smtClean="0"/>
              <a:t>‹N›</a:t>
            </a:fld>
            <a:endParaRPr lang="it-IT"/>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F49D355-16BD-4E45-BD9A-5EA878CF7CBD}" type="datetimeFigureOut">
              <a:rPr lang="it-IT" smtClean="0"/>
              <a:t>23/09/2019</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7A41E1B-4F70-4964-A407-84C68BE8251C}" type="slidenum">
              <a:rPr lang="it-IT" smtClean="0"/>
              <a:t>‹N›</a:t>
            </a:fld>
            <a:endParaRPr lang="it-IT"/>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hyperlink" Target="https://www.youtube.com/watch?v=wDVSZefJqXU" TargetMode="External"/><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hyperlink" Target="https://youtu.be/ialqVcLhrMc"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hyperlink" Target="https://www.sciencedirect.com/topics/agricultural-and-biological-sciences/coastal-erosion" TargetMode="External"/><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hyperlink" Target="https://eur-lex.europa.eu/legal-content/EN/TXT/PDF/?uri=CELEX:32017L0845&amp;from=EN" TargetMode="External"/><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hyperlink" Target="https://ec.europa.eu/maritimeaffairs/atlas/maritime_atlas/#lang=EN;p=w;bkgd=5;theme=450:0.75,529:0.75,12:1,18:1,10:0.75;c=2738579.054998362,5025158.611139398;z=6" TargetMode="External"/><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4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hyperlink" Target="http://www.copernicus.eu/" TargetMode="External"/><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49.xml.rels><?xml version="1.0" encoding="UTF-8" standalone="yes"?>
<Relationships xmlns="http://schemas.openxmlformats.org/package/2006/relationships"><Relationship Id="rId3" Type="http://schemas.openxmlformats.org/officeDocument/2006/relationships/hyperlink" Target="http://www.eea.europa.eu/" TargetMode="External"/><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24.jpg"/></Relationships>
</file>

<file path=ppt/slides/_rels/slid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hyperlink" Target="https://data.jrc.ec.europa.eu/collection/LISCOAST" TargetMode="External"/><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25.jpeg"/></Relationships>
</file>

<file path=ppt/slides/_rels/slide51.xml.rels><?xml version="1.0" encoding="UTF-8" standalone="yes"?>
<Relationships xmlns="http://schemas.openxmlformats.org/package/2006/relationships"><Relationship Id="rId3" Type="http://schemas.openxmlformats.org/officeDocument/2006/relationships/hyperlink" Target="http://dati.istat.it/" TargetMode="External"/><Relationship Id="rId2" Type="http://schemas.openxmlformats.org/officeDocument/2006/relationships/image" Target="../media/image2.jpeg"/><Relationship Id="rId1" Type="http://schemas.openxmlformats.org/officeDocument/2006/relationships/slideLayout" Target="../slideLayouts/slideLayout1.xml"/><Relationship Id="rId5" Type="http://schemas.openxmlformats.org/officeDocument/2006/relationships/image" Target="../media/image26.png"/><Relationship Id="rId4" Type="http://schemas.openxmlformats.org/officeDocument/2006/relationships/hyperlink" Target="http://www.pcn.minambiente.it/" TargetMode="External"/></Relationships>
</file>

<file path=ppt/slides/_rels/slide52.xml.rels><?xml version="1.0" encoding="UTF-8" standalone="yes"?>
<Relationships xmlns="http://schemas.openxmlformats.org/package/2006/relationships"><Relationship Id="rId3" Type="http://schemas.openxmlformats.org/officeDocument/2006/relationships/hyperlink" Target="http://gadm.org/" TargetMode="External"/><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hyperlink" Target="http://www.emodnet-bathymetry.eu/metadata-amp-data/composite-dtms-catalogue-service#/metadata/SDN_CPRD_145_DTM_CNR-ISMAR-22" TargetMode="External"/><Relationship Id="rId5" Type="http://schemas.openxmlformats.org/officeDocument/2006/relationships/hyperlink" Target="https://www.eea.europa.eu/data-and-maps/data/eea-reference-grids-2" TargetMode="External"/><Relationship Id="rId4" Type="http://schemas.openxmlformats.org/officeDocument/2006/relationships/hyperlink" Target="https://www.eea.europa.eu/data-and-maps/data/eea-coastline-for-analysis-1" TargetMode="External"/></Relationships>
</file>

<file path=ppt/slides/_rels/slide53.xml.rels><?xml version="1.0" encoding="UTF-8" standalone="yes"?>
<Relationships xmlns="http://schemas.openxmlformats.org/package/2006/relationships"><Relationship Id="rId3" Type="http://schemas.openxmlformats.org/officeDocument/2006/relationships/hyperlink" Target="http://land.copernicus.eu/pan-european/satellite-derived-products/eu-dem/eu-dem-v1.1" TargetMode="External"/><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hyperlink" Target="http://www.pcn.minambiente.it/geoportal/catalog/search/resource/details.page?uuid=%7bC49FEE18-000C-4B37-B062-E76BCAD5104F%7d" TargetMode="External"/><Relationship Id="rId5" Type="http://schemas.openxmlformats.org/officeDocument/2006/relationships/hyperlink" Target="https://www.eea.europa.eu/data-and-maps/data/geomorphology-geology-erosion-trends-and-coastal-defence-works" TargetMode="External"/><Relationship Id="rId4" Type="http://schemas.openxmlformats.org/officeDocument/2006/relationships/hyperlink" Target="https://start.linksmt.it/web/guest/coste" TargetMode="External"/></Relationships>
</file>

<file path=ppt/slides/_rels/slide54.xml.rels><?xml version="1.0" encoding="UTF-8" standalone="yes"?>
<Relationships xmlns="http://schemas.openxmlformats.org/package/2006/relationships"><Relationship Id="rId3" Type="http://schemas.openxmlformats.org/officeDocument/2006/relationships/hyperlink" Target="https://start.linksmt.it/web/guest/coste" TargetMode="External"/><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hyperlink" Target="http://data.jrc.ec.europa.eu/dataset/jrc-liscoast-10012" TargetMode="External"/></Relationships>
</file>

<file path=ppt/slides/_rels/slide55.xml.rels><?xml version="1.0" encoding="UTF-8" standalone="yes"?>
<Relationships xmlns="http://schemas.openxmlformats.org/package/2006/relationships"><Relationship Id="rId3" Type="http://schemas.openxmlformats.org/officeDocument/2006/relationships/hyperlink" Target="https://www.eea.europa.eu/data-and-maps/data/nationally-designated-areas-national-cdda-13" TargetMode="External"/><Relationship Id="rId7" Type="http://schemas.openxmlformats.org/officeDocument/2006/relationships/hyperlink" Target="https://www.eea.europa.eu/data-and-maps/data/nationally-designated-areas-national-cdda-12#tab-gis-data" TargetMode="External"/><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hyperlink" Target="https://www.eea.europa.eu/data-and-maps/data/natura-10" TargetMode="External"/><Relationship Id="rId5" Type="http://schemas.openxmlformats.org/officeDocument/2006/relationships/hyperlink" Target="https://esdac.jrc.ec.europa.eu/content/european-soil-database-v2-raster-library-1kmx1km" TargetMode="External"/><Relationship Id="rId4" Type="http://schemas.openxmlformats.org/officeDocument/2006/relationships/hyperlink" Target="https://start.linksmt.it/web/guest/coste" TargetMode="External"/></Relationships>
</file>

<file path=ppt/slides/_rels/slide56.xml.rels><?xml version="1.0" encoding="UTF-8" standalone="yes"?>
<Relationships xmlns="http://schemas.openxmlformats.org/package/2006/relationships"><Relationship Id="rId3" Type="http://schemas.openxmlformats.org/officeDocument/2006/relationships/hyperlink" Target="https://land.copernicus.eu/local/urban-atlas" TargetMode="External"/><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hyperlink" Target="http://dati.istat.it/Index.aspx?DataSetCode=DCIS_PREVDEM1" TargetMode="External"/><Relationship Id="rId5" Type="http://schemas.openxmlformats.org/officeDocument/2006/relationships/hyperlink" Target="https://land.copernicus.eu/pan-european/GHSL/european-settlement-map/esm-2012-release-2017-urban-green" TargetMode="External"/><Relationship Id="rId4" Type="http://schemas.openxmlformats.org/officeDocument/2006/relationships/hyperlink" Target="https://land.copernicus.eu/local/urban-atlas/urban-atlas-2012/view" TargetMode="External"/></Relationships>
</file>

<file path=ppt/slides/_rels/slide57.xml.rels><?xml version="1.0" encoding="UTF-8" standalone="yes"?>
<Relationships xmlns="http://schemas.openxmlformats.org/package/2006/relationships"><Relationship Id="rId3" Type="http://schemas.openxmlformats.org/officeDocument/2006/relationships/hyperlink" Target="https://start.linksmt.it/" TargetMode="External"/><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5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hyperlink" Target="http://www.eurosion.org/" TargetMode="External"/><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hyperlink" Target="http://www.sit.puglia.it/portal/portale_pianificazione_regionale/Piano%20Regionale%20delle%20Coste" TargetMode="External"/><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6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380" y="0"/>
            <a:ext cx="9168380" cy="6858000"/>
          </a:xfrm>
          <a:prstGeom prst="rect">
            <a:avLst/>
          </a:prstGeom>
        </p:spPr>
      </p:pic>
      <p:sp>
        <p:nvSpPr>
          <p:cNvPr id="3" name="Sottotitolo 2"/>
          <p:cNvSpPr>
            <a:spLocks noGrp="1"/>
          </p:cNvSpPr>
          <p:nvPr>
            <p:ph type="subTitle" idx="1"/>
          </p:nvPr>
        </p:nvSpPr>
        <p:spPr>
          <a:xfrm>
            <a:off x="3779912" y="3573016"/>
            <a:ext cx="4752528" cy="2065784"/>
          </a:xfrm>
        </p:spPr>
        <p:txBody>
          <a:bodyPr>
            <a:normAutofit fontScale="32500" lnSpcReduction="20000"/>
          </a:bodyPr>
          <a:lstStyle/>
          <a:p>
            <a:endParaRPr lang="en-US" b="1" dirty="0">
              <a:solidFill>
                <a:schemeClr val="bg1"/>
              </a:solidFill>
              <a:latin typeface="Open Sans" pitchFamily="34" charset="0"/>
              <a:ea typeface="Open Sans" pitchFamily="34" charset="0"/>
              <a:cs typeface="Open Sans" pitchFamily="34" charset="0"/>
            </a:endParaRPr>
          </a:p>
          <a:p>
            <a:r>
              <a:rPr lang="en-US" b="1" dirty="0" smtClean="0">
                <a:solidFill>
                  <a:schemeClr val="bg1"/>
                </a:solidFill>
                <a:latin typeface="Open Sans" pitchFamily="34" charset="0"/>
                <a:ea typeface="Open Sans" pitchFamily="34" charset="0"/>
                <a:cs typeface="Open Sans" pitchFamily="34" charset="0"/>
              </a:rPr>
              <a:t>Summer </a:t>
            </a:r>
            <a:r>
              <a:rPr lang="en-US" b="1" dirty="0">
                <a:solidFill>
                  <a:schemeClr val="bg1"/>
                </a:solidFill>
                <a:latin typeface="Open Sans" pitchFamily="34" charset="0"/>
                <a:ea typeface="Open Sans" pitchFamily="34" charset="0"/>
                <a:cs typeface="Open Sans" pitchFamily="34" charset="0"/>
              </a:rPr>
              <a:t>School </a:t>
            </a:r>
            <a:endParaRPr lang="en-US" b="1" dirty="0" smtClean="0">
              <a:solidFill>
                <a:schemeClr val="bg1"/>
              </a:solidFill>
              <a:latin typeface="Open Sans" pitchFamily="34" charset="0"/>
              <a:ea typeface="Open Sans" pitchFamily="34" charset="0"/>
              <a:cs typeface="Open Sans" pitchFamily="34" charset="0"/>
            </a:endParaRPr>
          </a:p>
          <a:p>
            <a:r>
              <a:rPr lang="en-US" sz="6200" b="1" dirty="0" smtClean="0">
                <a:solidFill>
                  <a:schemeClr val="bg1"/>
                </a:solidFill>
                <a:latin typeface="Open Sans" pitchFamily="34" charset="0"/>
                <a:ea typeface="Open Sans" pitchFamily="34" charset="0"/>
                <a:cs typeface="Open Sans" pitchFamily="34" charset="0"/>
              </a:rPr>
              <a:t>Coastal Erosion and Effects  </a:t>
            </a:r>
          </a:p>
          <a:p>
            <a:r>
              <a:rPr lang="en-US" sz="6200" b="1" dirty="0" smtClean="0">
                <a:solidFill>
                  <a:schemeClr val="bg1"/>
                </a:solidFill>
                <a:latin typeface="Open Sans" pitchFamily="34" charset="0"/>
                <a:ea typeface="Open Sans" pitchFamily="34" charset="0"/>
                <a:cs typeface="Open Sans" pitchFamily="34" charset="0"/>
              </a:rPr>
              <a:t>State of Art of Legislation </a:t>
            </a:r>
            <a:endParaRPr lang="en-US" sz="6200" b="1" dirty="0">
              <a:solidFill>
                <a:schemeClr val="bg1"/>
              </a:solidFill>
              <a:latin typeface="Open Sans" pitchFamily="34" charset="0"/>
              <a:ea typeface="Open Sans" pitchFamily="34" charset="0"/>
              <a:cs typeface="Open Sans" pitchFamily="34" charset="0"/>
            </a:endParaRPr>
          </a:p>
          <a:p>
            <a:endParaRPr lang="en-US" b="1" dirty="0" smtClean="0">
              <a:solidFill>
                <a:schemeClr val="bg1"/>
              </a:solidFill>
              <a:latin typeface="Open Sans" pitchFamily="34" charset="0"/>
              <a:ea typeface="Open Sans" pitchFamily="34" charset="0"/>
              <a:cs typeface="Open Sans" pitchFamily="34" charset="0"/>
            </a:endParaRPr>
          </a:p>
          <a:p>
            <a:r>
              <a:rPr lang="en-US" b="1" dirty="0" smtClean="0">
                <a:solidFill>
                  <a:schemeClr val="bg1"/>
                </a:solidFill>
                <a:latin typeface="Open Sans" pitchFamily="34" charset="0"/>
                <a:ea typeface="Open Sans" pitchFamily="34" charset="0"/>
                <a:cs typeface="Open Sans" pitchFamily="34" charset="0"/>
              </a:rPr>
              <a:t>Patras, 24.09.2019</a:t>
            </a:r>
          </a:p>
          <a:p>
            <a:endParaRPr lang="en-US" b="1" dirty="0" smtClean="0">
              <a:solidFill>
                <a:schemeClr val="bg1"/>
              </a:solidFill>
              <a:latin typeface="Open Sans" pitchFamily="34" charset="0"/>
              <a:ea typeface="Open Sans" pitchFamily="34" charset="0"/>
              <a:cs typeface="Open Sans" pitchFamily="34" charset="0"/>
            </a:endParaRPr>
          </a:p>
          <a:p>
            <a:endParaRPr lang="en-US" b="1" dirty="0" smtClean="0">
              <a:solidFill>
                <a:schemeClr val="bg1"/>
              </a:solidFill>
              <a:latin typeface="Open Sans" pitchFamily="34" charset="0"/>
              <a:ea typeface="Open Sans" pitchFamily="34" charset="0"/>
              <a:cs typeface="Open Sans" pitchFamily="34" charset="0"/>
            </a:endParaRPr>
          </a:p>
          <a:p>
            <a:endParaRPr lang="en-US" sz="4300" b="1" dirty="0" smtClean="0">
              <a:solidFill>
                <a:schemeClr val="bg1"/>
              </a:solidFill>
              <a:latin typeface="Open Sans" pitchFamily="34" charset="0"/>
              <a:ea typeface="Open Sans" pitchFamily="34" charset="0"/>
              <a:cs typeface="Open Sans" pitchFamily="34" charset="0"/>
            </a:endParaRPr>
          </a:p>
          <a:p>
            <a:pPr algn="r"/>
            <a:r>
              <a:rPr lang="en-US" sz="4300" b="1" dirty="0" err="1" smtClean="0">
                <a:solidFill>
                  <a:schemeClr val="bg1"/>
                </a:solidFill>
                <a:latin typeface="Open Sans" pitchFamily="34" charset="0"/>
                <a:ea typeface="Open Sans" pitchFamily="34" charset="0"/>
                <a:cs typeface="Open Sans" pitchFamily="34" charset="0"/>
              </a:rPr>
              <a:t>Michela</a:t>
            </a:r>
            <a:r>
              <a:rPr lang="en-US" sz="4300" b="1" dirty="0" smtClean="0">
                <a:solidFill>
                  <a:schemeClr val="bg1"/>
                </a:solidFill>
                <a:latin typeface="Open Sans" pitchFamily="34" charset="0"/>
                <a:ea typeface="Open Sans" pitchFamily="34" charset="0"/>
                <a:cs typeface="Open Sans" pitchFamily="34" charset="0"/>
              </a:rPr>
              <a:t> Cariglia-ARTI </a:t>
            </a:r>
            <a:endParaRPr lang="it-IT" sz="4300" b="1" dirty="0">
              <a:solidFill>
                <a:schemeClr val="bg1"/>
              </a:solidFill>
              <a:latin typeface="Open Sans" pitchFamily="34" charset="0"/>
              <a:ea typeface="Open Sans" pitchFamily="34" charset="0"/>
              <a:cs typeface="Open Sans" pitchFamily="34" charset="0"/>
            </a:endParaRPr>
          </a:p>
        </p:txBody>
      </p:sp>
      <p:sp>
        <p:nvSpPr>
          <p:cNvPr id="5" name="Casella di testo 2"/>
          <p:cNvSpPr txBox="1">
            <a:spLocks noChangeArrowheads="1"/>
          </p:cNvSpPr>
          <p:nvPr/>
        </p:nvSpPr>
        <p:spPr bwMode="auto">
          <a:xfrm>
            <a:off x="2843808" y="6165304"/>
            <a:ext cx="6623119" cy="809625"/>
          </a:xfrm>
          <a:prstGeom prst="rect">
            <a:avLst/>
          </a:prstGeom>
          <a:noFill/>
          <a:ln w="9525">
            <a:noFill/>
            <a:miter lim="800000"/>
            <a:headEnd/>
            <a:tailEnd/>
          </a:ln>
        </p:spPr>
        <p:txBody>
          <a:bodyPr rot="0" vert="horz" wrap="square" lIns="91440" tIns="45720" rIns="91440" bIns="45720" anchor="t" anchorCtr="0">
            <a:noAutofit/>
          </a:bodyPr>
          <a:lstStyle/>
          <a:p>
            <a:pPr>
              <a:spcAft>
                <a:spcPts val="0"/>
              </a:spcAft>
            </a:pPr>
            <a:r>
              <a:rPr lang="it-IT" sz="1200" b="1" dirty="0">
                <a:solidFill>
                  <a:srgbClr val="003399"/>
                </a:solidFill>
                <a:effectLst/>
                <a:latin typeface="Open Sans"/>
                <a:ea typeface="Calibri"/>
                <a:cs typeface="Times New Roman"/>
              </a:rPr>
              <a:t> </a:t>
            </a:r>
            <a:endParaRPr lang="it-IT" sz="1200" dirty="0">
              <a:effectLst/>
              <a:latin typeface="Calibri"/>
              <a:ea typeface="Calibri"/>
              <a:cs typeface="Times New Roman"/>
            </a:endParaRPr>
          </a:p>
          <a:p>
            <a:pPr>
              <a:spcAft>
                <a:spcPts val="0"/>
              </a:spcAft>
            </a:pPr>
            <a:r>
              <a:rPr lang="it-IT" sz="1200" b="1" dirty="0">
                <a:solidFill>
                  <a:srgbClr val="003399"/>
                </a:solidFill>
                <a:effectLst/>
                <a:latin typeface="Open Sans"/>
                <a:ea typeface="Calibri"/>
                <a:cs typeface="Times New Roman"/>
              </a:rPr>
              <a:t> </a:t>
            </a:r>
            <a:endParaRPr lang="it-IT" sz="1200" dirty="0">
              <a:effectLst/>
              <a:latin typeface="Calibri"/>
              <a:ea typeface="Calibri"/>
              <a:cs typeface="Times New Roman"/>
            </a:endParaRPr>
          </a:p>
        </p:txBody>
      </p:sp>
    </p:spTree>
    <p:extLst>
      <p:ext uri="{BB962C8B-B14F-4D97-AF65-F5344CB8AC3E}">
        <p14:creationId xmlns:p14="http://schemas.microsoft.com/office/powerpoint/2010/main" val="15272393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12596" y="17170"/>
            <a:ext cx="9182100" cy="6858000"/>
          </a:xfrm>
        </p:spPr>
      </p:pic>
      <p:sp>
        <p:nvSpPr>
          <p:cNvPr id="5" name="Titolo 4"/>
          <p:cNvSpPr>
            <a:spLocks noGrp="1"/>
          </p:cNvSpPr>
          <p:nvPr>
            <p:ph type="ctrTitle"/>
          </p:nvPr>
        </p:nvSpPr>
        <p:spPr>
          <a:xfrm>
            <a:off x="685800" y="1238895"/>
            <a:ext cx="7772400" cy="605929"/>
          </a:xfrm>
        </p:spPr>
        <p:txBody>
          <a:bodyPr>
            <a:normAutofit fontScale="90000"/>
          </a:bodyPr>
          <a:lstStyle/>
          <a:p>
            <a:pPr algn="l"/>
            <a:r>
              <a:rPr lang="it-IT" sz="2000" b="1" dirty="0">
                <a:solidFill>
                  <a:srgbClr val="00B050"/>
                </a:solidFill>
                <a:latin typeface="Open Sans" pitchFamily="34" charset="0"/>
                <a:ea typeface="Open Sans" pitchFamily="34" charset="0"/>
                <a:cs typeface="Open Sans" pitchFamily="34" charset="0"/>
              </a:rPr>
              <a:t/>
            </a:r>
            <a:br>
              <a:rPr lang="it-IT" sz="2000" b="1" dirty="0">
                <a:solidFill>
                  <a:srgbClr val="00B050"/>
                </a:solidFill>
                <a:latin typeface="Open Sans" pitchFamily="34" charset="0"/>
                <a:ea typeface="Open Sans" pitchFamily="34" charset="0"/>
                <a:cs typeface="Open Sans" pitchFamily="34" charset="0"/>
              </a:rPr>
            </a:br>
            <a:endParaRPr lang="it-IT" sz="2000" b="1" dirty="0">
              <a:solidFill>
                <a:srgbClr val="00B050"/>
              </a:solidFill>
              <a:latin typeface="Open Sans" pitchFamily="34" charset="0"/>
              <a:ea typeface="Open Sans" pitchFamily="34" charset="0"/>
              <a:cs typeface="Open Sans" pitchFamily="34" charset="0"/>
            </a:endParaRPr>
          </a:p>
        </p:txBody>
      </p:sp>
      <p:sp>
        <p:nvSpPr>
          <p:cNvPr id="6" name="Sottotitolo 5"/>
          <p:cNvSpPr>
            <a:spLocks noGrp="1"/>
          </p:cNvSpPr>
          <p:nvPr>
            <p:ph type="subTitle" idx="1"/>
          </p:nvPr>
        </p:nvSpPr>
        <p:spPr>
          <a:xfrm>
            <a:off x="755576" y="1700808"/>
            <a:ext cx="7416824" cy="4968552"/>
          </a:xfrm>
        </p:spPr>
        <p:txBody>
          <a:bodyPr>
            <a:noAutofit/>
          </a:bodyPr>
          <a:lstStyle/>
          <a:p>
            <a:pPr algn="just"/>
            <a:r>
              <a:rPr lang="en-GB" sz="1800" dirty="0">
                <a:solidFill>
                  <a:srgbClr val="0070C0"/>
                </a:solidFill>
              </a:rPr>
              <a:t>The “</a:t>
            </a:r>
            <a:r>
              <a:rPr lang="en-GB" sz="1800" b="1" dirty="0">
                <a:solidFill>
                  <a:srgbClr val="0070C0"/>
                </a:solidFill>
              </a:rPr>
              <a:t>coast</a:t>
            </a:r>
            <a:r>
              <a:rPr lang="en-GB" sz="1800" dirty="0">
                <a:solidFill>
                  <a:srgbClr val="0070C0"/>
                </a:solidFill>
              </a:rPr>
              <a:t>”, also known as the “coastline” or “seashore”, is the area where land meets the sea or ocean, or a line that forms the boundary between the land and the ocean or a lake. </a:t>
            </a:r>
            <a:endParaRPr lang="en-GB" sz="1800" dirty="0" smtClean="0">
              <a:solidFill>
                <a:srgbClr val="0070C0"/>
              </a:solidFill>
            </a:endParaRPr>
          </a:p>
          <a:p>
            <a:pPr algn="just"/>
            <a:r>
              <a:rPr lang="en-GB" sz="1800" dirty="0" smtClean="0">
                <a:solidFill>
                  <a:srgbClr val="0070C0"/>
                </a:solidFill>
              </a:rPr>
              <a:t>A </a:t>
            </a:r>
            <a:r>
              <a:rPr lang="en-GB" sz="1800" dirty="0">
                <a:solidFill>
                  <a:srgbClr val="0070C0"/>
                </a:solidFill>
              </a:rPr>
              <a:t>precise line named a “</a:t>
            </a:r>
            <a:r>
              <a:rPr lang="en-GB" sz="1800" b="1" dirty="0">
                <a:solidFill>
                  <a:srgbClr val="0070C0"/>
                </a:solidFill>
              </a:rPr>
              <a:t>coastline</a:t>
            </a:r>
            <a:r>
              <a:rPr lang="en-GB" sz="1800" dirty="0">
                <a:solidFill>
                  <a:srgbClr val="0070C0"/>
                </a:solidFill>
              </a:rPr>
              <a:t>” cannot be determined due to the continuous variation of sea level according to waves and winds and to the continuous displacement of materials. </a:t>
            </a:r>
            <a:endParaRPr lang="en-GB" sz="1800" dirty="0" smtClean="0">
              <a:solidFill>
                <a:srgbClr val="0070C0"/>
              </a:solidFill>
            </a:endParaRPr>
          </a:p>
          <a:p>
            <a:pPr algn="just"/>
            <a:endParaRPr lang="it-IT" sz="1800" dirty="0" smtClean="0">
              <a:solidFill>
                <a:srgbClr val="003399"/>
              </a:solidFill>
              <a:latin typeface="Open Sans" pitchFamily="34" charset="0"/>
              <a:ea typeface="Open Sans" pitchFamily="34" charset="0"/>
              <a:cs typeface="Open Sans" pitchFamily="34" charset="0"/>
            </a:endParaRPr>
          </a:p>
        </p:txBody>
      </p:sp>
      <p:sp>
        <p:nvSpPr>
          <p:cNvPr id="7" name="Titolo 4"/>
          <p:cNvSpPr txBox="1">
            <a:spLocks/>
          </p:cNvSpPr>
          <p:nvPr/>
        </p:nvSpPr>
        <p:spPr>
          <a:xfrm>
            <a:off x="838200" y="1196752"/>
            <a:ext cx="7772400" cy="605929"/>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lgn="l"/>
            <a:r>
              <a:rPr lang="en-US" sz="1800" b="1" dirty="0">
                <a:solidFill>
                  <a:srgbClr val="00B050"/>
                </a:solidFill>
              </a:rPr>
              <a:t>Coastal erosion processes: main terminologies and theories</a:t>
            </a:r>
            <a:endParaRPr lang="it-IT" sz="1800" dirty="0">
              <a:solidFill>
                <a:srgbClr val="00B050"/>
              </a:solidFill>
            </a:endParaRPr>
          </a:p>
        </p:txBody>
      </p:sp>
    </p:spTree>
    <p:extLst>
      <p:ext uri="{BB962C8B-B14F-4D97-AF65-F5344CB8AC3E}">
        <p14:creationId xmlns:p14="http://schemas.microsoft.com/office/powerpoint/2010/main" val="272177564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12596" y="17170"/>
            <a:ext cx="9182100" cy="6858000"/>
          </a:xfrm>
        </p:spPr>
      </p:pic>
      <p:sp>
        <p:nvSpPr>
          <p:cNvPr id="5" name="Titolo 4"/>
          <p:cNvSpPr>
            <a:spLocks noGrp="1"/>
          </p:cNvSpPr>
          <p:nvPr>
            <p:ph type="ctrTitle"/>
          </p:nvPr>
        </p:nvSpPr>
        <p:spPr>
          <a:xfrm>
            <a:off x="685800" y="1238895"/>
            <a:ext cx="7772400" cy="605929"/>
          </a:xfrm>
        </p:spPr>
        <p:txBody>
          <a:bodyPr>
            <a:normAutofit fontScale="90000"/>
          </a:bodyPr>
          <a:lstStyle/>
          <a:p>
            <a:pPr algn="l"/>
            <a:r>
              <a:rPr lang="it-IT" sz="2000" b="1" dirty="0">
                <a:solidFill>
                  <a:srgbClr val="00B050"/>
                </a:solidFill>
                <a:latin typeface="Open Sans" pitchFamily="34" charset="0"/>
                <a:ea typeface="Open Sans" pitchFamily="34" charset="0"/>
                <a:cs typeface="Open Sans" pitchFamily="34" charset="0"/>
              </a:rPr>
              <a:t/>
            </a:r>
            <a:br>
              <a:rPr lang="it-IT" sz="2000" b="1" dirty="0">
                <a:solidFill>
                  <a:srgbClr val="00B050"/>
                </a:solidFill>
                <a:latin typeface="Open Sans" pitchFamily="34" charset="0"/>
                <a:ea typeface="Open Sans" pitchFamily="34" charset="0"/>
                <a:cs typeface="Open Sans" pitchFamily="34" charset="0"/>
              </a:rPr>
            </a:br>
            <a:endParaRPr lang="it-IT" sz="2000" b="1" dirty="0">
              <a:solidFill>
                <a:srgbClr val="00B050"/>
              </a:solidFill>
              <a:latin typeface="Open Sans" pitchFamily="34" charset="0"/>
              <a:ea typeface="Open Sans" pitchFamily="34" charset="0"/>
              <a:cs typeface="Open Sans" pitchFamily="34" charset="0"/>
            </a:endParaRPr>
          </a:p>
        </p:txBody>
      </p:sp>
      <p:pic>
        <p:nvPicPr>
          <p:cNvPr id="2" name="Immagine 1"/>
          <p:cNvPicPr>
            <a:picLocks noChangeAspect="1"/>
          </p:cNvPicPr>
          <p:nvPr/>
        </p:nvPicPr>
        <p:blipFill>
          <a:blip r:embed="rId3"/>
          <a:stretch>
            <a:fillRect/>
          </a:stretch>
        </p:blipFill>
        <p:spPr>
          <a:xfrm>
            <a:off x="1115616" y="1802721"/>
            <a:ext cx="2286000" cy="1714500"/>
          </a:xfrm>
          <a:prstGeom prst="rect">
            <a:avLst/>
          </a:prstGeom>
        </p:spPr>
      </p:pic>
      <p:sp>
        <p:nvSpPr>
          <p:cNvPr id="6" name="Sottotitolo 5"/>
          <p:cNvSpPr>
            <a:spLocks noGrp="1"/>
          </p:cNvSpPr>
          <p:nvPr>
            <p:ph type="subTitle" idx="1"/>
          </p:nvPr>
        </p:nvSpPr>
        <p:spPr>
          <a:xfrm>
            <a:off x="755576" y="1700808"/>
            <a:ext cx="7416824" cy="4968552"/>
          </a:xfrm>
        </p:spPr>
        <p:txBody>
          <a:bodyPr>
            <a:noAutofit/>
          </a:bodyPr>
          <a:lstStyle/>
          <a:p>
            <a:pPr algn="just"/>
            <a:endParaRPr lang="it-IT" sz="1800" dirty="0" smtClean="0">
              <a:solidFill>
                <a:srgbClr val="003399"/>
              </a:solidFill>
              <a:latin typeface="Open Sans" pitchFamily="34" charset="0"/>
              <a:ea typeface="Open Sans" pitchFamily="34" charset="0"/>
              <a:cs typeface="Open Sans" pitchFamily="34" charset="0"/>
            </a:endParaRPr>
          </a:p>
        </p:txBody>
      </p:sp>
      <p:sp>
        <p:nvSpPr>
          <p:cNvPr id="7" name="Titolo 4"/>
          <p:cNvSpPr txBox="1">
            <a:spLocks/>
          </p:cNvSpPr>
          <p:nvPr/>
        </p:nvSpPr>
        <p:spPr>
          <a:xfrm>
            <a:off x="838200" y="1196752"/>
            <a:ext cx="7772400" cy="605929"/>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lgn="l"/>
            <a:r>
              <a:rPr lang="en-US" sz="1800" b="1" dirty="0">
                <a:solidFill>
                  <a:srgbClr val="00B050"/>
                </a:solidFill>
              </a:rPr>
              <a:t>Coastal erosion processes: main terminologies and theories</a:t>
            </a:r>
            <a:endParaRPr lang="it-IT" sz="1800" dirty="0">
              <a:solidFill>
                <a:srgbClr val="00B050"/>
              </a:solidFill>
            </a:endParaRPr>
          </a:p>
        </p:txBody>
      </p:sp>
    </p:spTree>
    <p:extLst>
      <p:ext uri="{BB962C8B-B14F-4D97-AF65-F5344CB8AC3E}">
        <p14:creationId xmlns:p14="http://schemas.microsoft.com/office/powerpoint/2010/main" val="207324368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12596" y="17170"/>
            <a:ext cx="9182100" cy="6858000"/>
          </a:xfrm>
        </p:spPr>
      </p:pic>
      <p:sp>
        <p:nvSpPr>
          <p:cNvPr id="5" name="Titolo 4"/>
          <p:cNvSpPr>
            <a:spLocks noGrp="1"/>
          </p:cNvSpPr>
          <p:nvPr>
            <p:ph type="ctrTitle"/>
          </p:nvPr>
        </p:nvSpPr>
        <p:spPr>
          <a:xfrm>
            <a:off x="685800" y="1238895"/>
            <a:ext cx="7772400" cy="605929"/>
          </a:xfrm>
        </p:spPr>
        <p:txBody>
          <a:bodyPr>
            <a:normAutofit fontScale="90000"/>
          </a:bodyPr>
          <a:lstStyle/>
          <a:p>
            <a:pPr algn="l"/>
            <a:r>
              <a:rPr lang="it-IT" sz="2000" b="1" dirty="0">
                <a:solidFill>
                  <a:srgbClr val="00B050"/>
                </a:solidFill>
                <a:latin typeface="Open Sans" pitchFamily="34" charset="0"/>
                <a:ea typeface="Open Sans" pitchFamily="34" charset="0"/>
                <a:cs typeface="Open Sans" pitchFamily="34" charset="0"/>
              </a:rPr>
              <a:t/>
            </a:r>
            <a:br>
              <a:rPr lang="it-IT" sz="2000" b="1" dirty="0">
                <a:solidFill>
                  <a:srgbClr val="00B050"/>
                </a:solidFill>
                <a:latin typeface="Open Sans" pitchFamily="34" charset="0"/>
                <a:ea typeface="Open Sans" pitchFamily="34" charset="0"/>
                <a:cs typeface="Open Sans" pitchFamily="34" charset="0"/>
              </a:rPr>
            </a:br>
            <a:endParaRPr lang="it-IT" sz="2000" b="1" dirty="0">
              <a:solidFill>
                <a:srgbClr val="00B050"/>
              </a:solidFill>
              <a:latin typeface="Open Sans" pitchFamily="34" charset="0"/>
              <a:ea typeface="Open Sans" pitchFamily="34" charset="0"/>
              <a:cs typeface="Open Sans" pitchFamily="34" charset="0"/>
            </a:endParaRPr>
          </a:p>
        </p:txBody>
      </p:sp>
      <p:sp>
        <p:nvSpPr>
          <p:cNvPr id="6" name="Sottotitolo 5"/>
          <p:cNvSpPr>
            <a:spLocks noGrp="1"/>
          </p:cNvSpPr>
          <p:nvPr>
            <p:ph type="subTitle" idx="1"/>
          </p:nvPr>
        </p:nvSpPr>
        <p:spPr>
          <a:xfrm>
            <a:off x="755576" y="1700808"/>
            <a:ext cx="7416824" cy="4968552"/>
          </a:xfrm>
        </p:spPr>
        <p:txBody>
          <a:bodyPr>
            <a:noAutofit/>
          </a:bodyPr>
          <a:lstStyle/>
          <a:p>
            <a:pPr algn="just"/>
            <a:r>
              <a:rPr lang="en-GB" sz="1800" dirty="0">
                <a:solidFill>
                  <a:srgbClr val="0070C0"/>
                </a:solidFill>
              </a:rPr>
              <a:t>The “</a:t>
            </a:r>
            <a:r>
              <a:rPr lang="en-GB" sz="1800" b="1" dirty="0">
                <a:solidFill>
                  <a:srgbClr val="0070C0"/>
                </a:solidFill>
              </a:rPr>
              <a:t>coast</a:t>
            </a:r>
            <a:r>
              <a:rPr lang="en-GB" sz="1800" dirty="0">
                <a:solidFill>
                  <a:srgbClr val="0070C0"/>
                </a:solidFill>
              </a:rPr>
              <a:t>”, also known as the “coastline” or “seashore”, is the area where land meets the sea or ocean, or a line that forms the boundary between the land and the ocean or a lake. A precise line named a “coastline” cannot be determined due to the continuous variation of sea level according to waves and winds and to the continuous displacement of materials. </a:t>
            </a:r>
            <a:endParaRPr lang="en-GB" sz="1800" dirty="0" smtClean="0">
              <a:solidFill>
                <a:srgbClr val="0070C0"/>
              </a:solidFill>
            </a:endParaRPr>
          </a:p>
          <a:p>
            <a:pPr algn="just"/>
            <a:r>
              <a:rPr lang="en-GB" sz="1800" dirty="0" smtClean="0">
                <a:solidFill>
                  <a:srgbClr val="0070C0"/>
                </a:solidFill>
              </a:rPr>
              <a:t>The </a:t>
            </a:r>
            <a:r>
              <a:rPr lang="en-GB" sz="1800" dirty="0">
                <a:solidFill>
                  <a:srgbClr val="0070C0"/>
                </a:solidFill>
              </a:rPr>
              <a:t>term “</a:t>
            </a:r>
            <a:r>
              <a:rPr lang="en-GB" sz="1800" b="1" dirty="0">
                <a:solidFill>
                  <a:srgbClr val="0070C0"/>
                </a:solidFill>
              </a:rPr>
              <a:t>coastal zone</a:t>
            </a:r>
            <a:r>
              <a:rPr lang="en-GB" sz="1800" dirty="0">
                <a:solidFill>
                  <a:srgbClr val="0070C0"/>
                </a:solidFill>
              </a:rPr>
              <a:t>” refers to a region where interaction of the sea and land processes occurs. The coast and its adjacent areas on and off shore are an important part of a local ecosystem, social and economic chain. </a:t>
            </a:r>
            <a:endParaRPr lang="en-GB" sz="1800" dirty="0" smtClean="0">
              <a:solidFill>
                <a:srgbClr val="0070C0"/>
              </a:solidFill>
            </a:endParaRPr>
          </a:p>
          <a:p>
            <a:pPr algn="just"/>
            <a:r>
              <a:rPr lang="en-GB" sz="1800" dirty="0" smtClean="0">
                <a:solidFill>
                  <a:srgbClr val="0070C0"/>
                </a:solidFill>
              </a:rPr>
              <a:t>The </a:t>
            </a:r>
            <a:r>
              <a:rPr lang="en-GB" sz="1800" dirty="0">
                <a:solidFill>
                  <a:srgbClr val="0070C0"/>
                </a:solidFill>
              </a:rPr>
              <a:t>high level of biodiversity creates a high level of biological activity, which has attracted human activities for thousands of years. Most part of the world's people live in coastal regions. Many major cities are on or near good harbours and have port facilities. Some landlocked places have achieved port status by building canals. </a:t>
            </a:r>
            <a:endParaRPr lang="en-GB" sz="1800" dirty="0" smtClean="0">
              <a:solidFill>
                <a:srgbClr val="0070C0"/>
              </a:solidFill>
            </a:endParaRPr>
          </a:p>
          <a:p>
            <a:pPr algn="just"/>
            <a:r>
              <a:rPr lang="en-GB" sz="1800" dirty="0" smtClean="0">
                <a:solidFill>
                  <a:srgbClr val="0070C0"/>
                </a:solidFill>
              </a:rPr>
              <a:t>The </a:t>
            </a:r>
            <a:r>
              <a:rPr lang="en-GB" sz="1800" dirty="0">
                <a:solidFill>
                  <a:srgbClr val="0070C0"/>
                </a:solidFill>
              </a:rPr>
              <a:t>coast is a frontier that nations have typically defended against military invaders, smugglers and illegal migrants. Fixed coastal defences have long been erected in many nations, coastal countries typically have a navy and some form of coast guard, in Italy Marina </a:t>
            </a:r>
            <a:r>
              <a:rPr lang="en-GB" sz="1800" dirty="0" err="1">
                <a:solidFill>
                  <a:srgbClr val="0070C0"/>
                </a:solidFill>
              </a:rPr>
              <a:t>Militare</a:t>
            </a:r>
            <a:r>
              <a:rPr lang="en-GB" sz="1800" dirty="0">
                <a:solidFill>
                  <a:srgbClr val="0070C0"/>
                </a:solidFill>
              </a:rPr>
              <a:t> </a:t>
            </a:r>
            <a:r>
              <a:rPr lang="en-GB" sz="1800" dirty="0" err="1">
                <a:solidFill>
                  <a:srgbClr val="0070C0"/>
                </a:solidFill>
              </a:rPr>
              <a:t>Italiana</a:t>
            </a:r>
            <a:r>
              <a:rPr lang="en-GB" sz="1800" dirty="0">
                <a:solidFill>
                  <a:srgbClr val="0070C0"/>
                </a:solidFill>
              </a:rPr>
              <a:t>, Guardia </a:t>
            </a:r>
            <a:r>
              <a:rPr lang="en-GB" sz="1800" dirty="0" err="1">
                <a:solidFill>
                  <a:srgbClr val="0070C0"/>
                </a:solidFill>
              </a:rPr>
              <a:t>Costiera</a:t>
            </a:r>
            <a:r>
              <a:rPr lang="en-GB" sz="1800" dirty="0">
                <a:solidFill>
                  <a:srgbClr val="0070C0"/>
                </a:solidFill>
              </a:rPr>
              <a:t>, </a:t>
            </a:r>
            <a:r>
              <a:rPr lang="en-GB" sz="1800" dirty="0" err="1">
                <a:solidFill>
                  <a:srgbClr val="0070C0"/>
                </a:solidFill>
              </a:rPr>
              <a:t>Capitaneria</a:t>
            </a:r>
            <a:r>
              <a:rPr lang="en-GB" sz="1800" dirty="0">
                <a:solidFill>
                  <a:srgbClr val="0070C0"/>
                </a:solidFill>
              </a:rPr>
              <a:t> di Porto, respectively</a:t>
            </a:r>
            <a:r>
              <a:rPr lang="en-GB" sz="1800" dirty="0"/>
              <a:t>.</a:t>
            </a:r>
            <a:endParaRPr lang="it-IT" sz="1800" dirty="0"/>
          </a:p>
          <a:p>
            <a:pPr algn="just"/>
            <a:endParaRPr lang="it-IT" sz="1800" dirty="0" smtClean="0">
              <a:solidFill>
                <a:srgbClr val="003399"/>
              </a:solidFill>
              <a:latin typeface="Open Sans" pitchFamily="34" charset="0"/>
              <a:ea typeface="Open Sans" pitchFamily="34" charset="0"/>
              <a:cs typeface="Open Sans" pitchFamily="34" charset="0"/>
            </a:endParaRPr>
          </a:p>
        </p:txBody>
      </p:sp>
      <p:sp>
        <p:nvSpPr>
          <p:cNvPr id="7" name="Titolo 4"/>
          <p:cNvSpPr txBox="1">
            <a:spLocks/>
          </p:cNvSpPr>
          <p:nvPr/>
        </p:nvSpPr>
        <p:spPr>
          <a:xfrm>
            <a:off x="838200" y="1196752"/>
            <a:ext cx="7772400" cy="605929"/>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lgn="l"/>
            <a:r>
              <a:rPr lang="en-US" sz="1800" b="1" dirty="0">
                <a:solidFill>
                  <a:srgbClr val="00B050"/>
                </a:solidFill>
              </a:rPr>
              <a:t>Coastal erosion processes: main terminologies and theories</a:t>
            </a:r>
            <a:endParaRPr lang="it-IT" sz="1800" dirty="0">
              <a:solidFill>
                <a:srgbClr val="00B050"/>
              </a:solidFill>
            </a:endParaRPr>
          </a:p>
        </p:txBody>
      </p:sp>
    </p:spTree>
    <p:extLst>
      <p:ext uri="{BB962C8B-B14F-4D97-AF65-F5344CB8AC3E}">
        <p14:creationId xmlns:p14="http://schemas.microsoft.com/office/powerpoint/2010/main" val="400302401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0" y="0"/>
            <a:ext cx="9182100" cy="6858000"/>
          </a:xfrm>
        </p:spPr>
      </p:pic>
      <p:sp>
        <p:nvSpPr>
          <p:cNvPr id="5" name="Titolo 4"/>
          <p:cNvSpPr>
            <a:spLocks noGrp="1"/>
          </p:cNvSpPr>
          <p:nvPr>
            <p:ph type="ctrTitle"/>
          </p:nvPr>
        </p:nvSpPr>
        <p:spPr>
          <a:xfrm>
            <a:off x="692254" y="1061001"/>
            <a:ext cx="7772400" cy="605929"/>
          </a:xfrm>
        </p:spPr>
        <p:txBody>
          <a:bodyPr>
            <a:normAutofit/>
          </a:bodyPr>
          <a:lstStyle/>
          <a:p>
            <a:pPr algn="l"/>
            <a:r>
              <a:rPr lang="it-IT" sz="2000" b="1" dirty="0" err="1" smtClean="0">
                <a:solidFill>
                  <a:srgbClr val="00B050"/>
                </a:solidFill>
                <a:latin typeface="Open Sans"/>
                <a:ea typeface="Open Sans" pitchFamily="34" charset="0"/>
                <a:cs typeface="Open Sans" pitchFamily="34" charset="0"/>
              </a:rPr>
              <a:t>Coast</a:t>
            </a:r>
            <a:r>
              <a:rPr lang="it-IT" sz="2000" b="1" dirty="0" err="1" smtClean="0">
                <a:solidFill>
                  <a:srgbClr val="00B050"/>
                </a:solidFill>
                <a:latin typeface="Open Sans"/>
                <a:ea typeface="Open Sans" pitchFamily="34" charset="0"/>
                <a:cs typeface="Open Sans" pitchFamily="34" charset="0"/>
              </a:rPr>
              <a:t>al</a:t>
            </a:r>
            <a:r>
              <a:rPr lang="it-IT" sz="2000" b="1" dirty="0" smtClean="0">
                <a:solidFill>
                  <a:srgbClr val="00B050"/>
                </a:solidFill>
                <a:latin typeface="Open Sans"/>
                <a:ea typeface="Open Sans" pitchFamily="34" charset="0"/>
                <a:cs typeface="Open Sans" pitchFamily="34" charset="0"/>
              </a:rPr>
              <a:t> </a:t>
            </a:r>
            <a:r>
              <a:rPr lang="it-IT" sz="2000" b="1" dirty="0" err="1" smtClean="0">
                <a:solidFill>
                  <a:srgbClr val="00B050"/>
                </a:solidFill>
                <a:latin typeface="Open Sans"/>
                <a:ea typeface="Open Sans" pitchFamily="34" charset="0"/>
                <a:cs typeface="Open Sans" pitchFamily="34" charset="0"/>
              </a:rPr>
              <a:t>Erosion</a:t>
            </a:r>
            <a:r>
              <a:rPr lang="it-IT" sz="2000" b="1" dirty="0">
                <a:solidFill>
                  <a:srgbClr val="00B050"/>
                </a:solidFill>
                <a:latin typeface="Open Sans"/>
                <a:ea typeface="Open Sans" pitchFamily="34" charset="0"/>
                <a:cs typeface="Open Sans" pitchFamily="34" charset="0"/>
              </a:rPr>
              <a:t> </a:t>
            </a:r>
            <a:r>
              <a:rPr lang="it-IT" sz="2000" b="1" dirty="0" err="1" smtClean="0">
                <a:solidFill>
                  <a:srgbClr val="00B050"/>
                </a:solidFill>
                <a:latin typeface="Open Sans"/>
                <a:ea typeface="Open Sans" pitchFamily="34" charset="0"/>
                <a:cs typeface="Open Sans" pitchFamily="34" charset="0"/>
              </a:rPr>
              <a:t>Effects</a:t>
            </a:r>
            <a:r>
              <a:rPr lang="it-IT" sz="2000" b="1" dirty="0" smtClean="0">
                <a:solidFill>
                  <a:srgbClr val="00B050"/>
                </a:solidFill>
                <a:latin typeface="Open Sans"/>
                <a:ea typeface="Open Sans" pitchFamily="34" charset="0"/>
                <a:cs typeface="Open Sans" pitchFamily="34" charset="0"/>
              </a:rPr>
              <a:t> </a:t>
            </a:r>
            <a:endParaRPr lang="it-IT" sz="2000" b="1" dirty="0">
              <a:solidFill>
                <a:srgbClr val="00B050"/>
              </a:solidFill>
              <a:latin typeface="Open Sans"/>
              <a:ea typeface="Open Sans" pitchFamily="34" charset="0"/>
              <a:cs typeface="Open Sans" pitchFamily="34" charset="0"/>
            </a:endParaRPr>
          </a:p>
        </p:txBody>
      </p:sp>
      <p:sp>
        <p:nvSpPr>
          <p:cNvPr id="6" name="Sottotitolo 5"/>
          <p:cNvSpPr>
            <a:spLocks noGrp="1"/>
          </p:cNvSpPr>
          <p:nvPr>
            <p:ph type="subTitle" idx="1"/>
          </p:nvPr>
        </p:nvSpPr>
        <p:spPr>
          <a:xfrm>
            <a:off x="827584" y="1556792"/>
            <a:ext cx="7704856" cy="4608512"/>
          </a:xfrm>
        </p:spPr>
        <p:txBody>
          <a:bodyPr>
            <a:normAutofit fontScale="92500" lnSpcReduction="10000"/>
          </a:bodyPr>
          <a:lstStyle/>
          <a:p>
            <a:pPr algn="just"/>
            <a:r>
              <a:rPr lang="en-US" sz="2000" b="1" dirty="0">
                <a:solidFill>
                  <a:srgbClr val="0070C0"/>
                </a:solidFill>
              </a:rPr>
              <a:t>Climate change is causing serious threats on natural and human systems worldwide (IPCC, 2018). </a:t>
            </a:r>
            <a:endParaRPr lang="en-US" sz="2000" b="1" dirty="0" smtClean="0">
              <a:solidFill>
                <a:srgbClr val="0070C0"/>
              </a:solidFill>
            </a:endParaRPr>
          </a:p>
          <a:p>
            <a:pPr algn="just"/>
            <a:r>
              <a:rPr lang="en-US" sz="2000" dirty="0" smtClean="0">
                <a:solidFill>
                  <a:srgbClr val="0070C0"/>
                </a:solidFill>
              </a:rPr>
              <a:t>In </a:t>
            </a:r>
            <a:r>
              <a:rPr lang="en-US" sz="2000" dirty="0">
                <a:solidFill>
                  <a:srgbClr val="0070C0"/>
                </a:solidFill>
              </a:rPr>
              <a:t>particular, climate-related impacts will be especially relevant in coastal areas, where a dense interaction between terrestrial and marine systems occurs (IPCC, 2013). </a:t>
            </a:r>
            <a:endParaRPr lang="en-US" sz="2000" dirty="0" smtClean="0">
              <a:solidFill>
                <a:srgbClr val="0070C0"/>
              </a:solidFill>
            </a:endParaRPr>
          </a:p>
          <a:p>
            <a:pPr algn="just"/>
            <a:r>
              <a:rPr lang="en-US" sz="2000" dirty="0" smtClean="0">
                <a:solidFill>
                  <a:srgbClr val="0070C0"/>
                </a:solidFill>
              </a:rPr>
              <a:t>According </a:t>
            </a:r>
            <a:r>
              <a:rPr lang="en-US" sz="2000" dirty="0">
                <a:solidFill>
                  <a:srgbClr val="0070C0"/>
                </a:solidFill>
              </a:rPr>
              <a:t>to the IPCC scenarios, coastal areas, and related ecosystems, will be increasingly exposed to erosion, as a direct consequence of rising sea levels and changing patterns of extreme events (MATTM, 2017). </a:t>
            </a:r>
            <a:endParaRPr lang="en-US" sz="2000" dirty="0" smtClean="0">
              <a:solidFill>
                <a:srgbClr val="0070C0"/>
              </a:solidFill>
            </a:endParaRPr>
          </a:p>
          <a:p>
            <a:pPr algn="just"/>
            <a:r>
              <a:rPr lang="en-US" sz="2000" dirty="0" smtClean="0">
                <a:solidFill>
                  <a:srgbClr val="0070C0"/>
                </a:solidFill>
              </a:rPr>
              <a:t>The </a:t>
            </a:r>
            <a:r>
              <a:rPr lang="en-US" sz="2000" dirty="0">
                <a:solidFill>
                  <a:srgbClr val="0070C0"/>
                </a:solidFill>
              </a:rPr>
              <a:t>expected physical impacts (e.g. sea-level rise, storms, floods), already affecting low-lying coastal areas, are projected to increase in the future leading to more severe environmental effects (IPCC, 2013). </a:t>
            </a:r>
            <a:endParaRPr lang="en-US" sz="2000" dirty="0" smtClean="0">
              <a:solidFill>
                <a:srgbClr val="0070C0"/>
              </a:solidFill>
            </a:endParaRPr>
          </a:p>
          <a:p>
            <a:pPr algn="just"/>
            <a:r>
              <a:rPr lang="en-US" sz="2000" dirty="0" smtClean="0">
                <a:solidFill>
                  <a:srgbClr val="0070C0"/>
                </a:solidFill>
              </a:rPr>
              <a:t>Examples </a:t>
            </a:r>
            <a:r>
              <a:rPr lang="en-US" sz="2000" dirty="0">
                <a:solidFill>
                  <a:srgbClr val="0070C0"/>
                </a:solidFill>
              </a:rPr>
              <a:t>are biodiversity loss, reduced species survival and species shift which, in turn, will affect ecosystems services flow and generate socio-economic damages, including disruption of urban areas and infrastructures (UNDP, 2011; IPCC, 2014a). </a:t>
            </a:r>
            <a:endParaRPr lang="it-IT" sz="2000" dirty="0">
              <a:solidFill>
                <a:srgbClr val="0070C0"/>
              </a:solidFill>
            </a:endParaRPr>
          </a:p>
          <a:p>
            <a:pPr algn="l"/>
            <a:endParaRPr lang="it-IT" sz="2000" b="1" dirty="0">
              <a:solidFill>
                <a:srgbClr val="003399"/>
              </a:solidFill>
              <a:latin typeface="Agency FB" panose="020B0503020202020204" pitchFamily="34" charset="0"/>
              <a:ea typeface="Open Sans" pitchFamily="34" charset="0"/>
              <a:cs typeface="Open Sans" pitchFamily="34" charset="0"/>
            </a:endParaRPr>
          </a:p>
        </p:txBody>
      </p:sp>
    </p:spTree>
    <p:extLst>
      <p:ext uri="{BB962C8B-B14F-4D97-AF65-F5344CB8AC3E}">
        <p14:creationId xmlns:p14="http://schemas.microsoft.com/office/powerpoint/2010/main" val="215259047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12596" y="17170"/>
            <a:ext cx="9182100" cy="6858000"/>
          </a:xfrm>
        </p:spPr>
      </p:pic>
      <p:sp>
        <p:nvSpPr>
          <p:cNvPr id="6" name="Sottotitolo 5"/>
          <p:cNvSpPr>
            <a:spLocks noGrp="1"/>
          </p:cNvSpPr>
          <p:nvPr>
            <p:ph type="subTitle" idx="1"/>
          </p:nvPr>
        </p:nvSpPr>
        <p:spPr>
          <a:xfrm>
            <a:off x="755576" y="1268760"/>
            <a:ext cx="7488832" cy="4968552"/>
          </a:xfrm>
        </p:spPr>
        <p:txBody>
          <a:bodyPr>
            <a:noAutofit/>
          </a:bodyPr>
          <a:lstStyle/>
          <a:p>
            <a:pPr algn="just"/>
            <a:r>
              <a:rPr lang="en-US" sz="1800" dirty="0">
                <a:solidFill>
                  <a:srgbClr val="0070C0"/>
                </a:solidFill>
              </a:rPr>
              <a:t>Located at the land-sea interface, coastal areas are dynamic environments in which natural and anthropogenic processes interact at diverse temporal and spatial scales, modifying their geomorphological, physical and biological characteristics (Mills et al., 2005). </a:t>
            </a:r>
            <a:endParaRPr lang="en-US" sz="1800" dirty="0" smtClean="0">
              <a:solidFill>
                <a:srgbClr val="0070C0"/>
              </a:solidFill>
            </a:endParaRPr>
          </a:p>
          <a:p>
            <a:pPr algn="just"/>
            <a:r>
              <a:rPr lang="it-IT" sz="1800" dirty="0">
                <a:hlinkClick r:id="rId3"/>
              </a:rPr>
              <a:t>https://www.youtube.com/watch?v=wDVSZefJqXU</a:t>
            </a:r>
            <a:endParaRPr lang="en-US" sz="1800" dirty="0">
              <a:solidFill>
                <a:srgbClr val="0070C0"/>
              </a:solidFill>
            </a:endParaRPr>
          </a:p>
          <a:p>
            <a:pPr algn="just"/>
            <a:r>
              <a:rPr lang="en-US" sz="1800" dirty="0" smtClean="0">
                <a:solidFill>
                  <a:srgbClr val="0070C0"/>
                </a:solidFill>
              </a:rPr>
              <a:t>Natural </a:t>
            </a:r>
            <a:r>
              <a:rPr lang="en-US" sz="1800" dirty="0">
                <a:solidFill>
                  <a:srgbClr val="0070C0"/>
                </a:solidFill>
              </a:rPr>
              <a:t>effects include shoreline interactions with incident waves, tides, storms, tectonic movements, as well s physical processes linked to the sediment transport by rivers (Dolan et al., 1981). </a:t>
            </a:r>
            <a:endParaRPr lang="en-US" sz="1800" dirty="0" smtClean="0">
              <a:solidFill>
                <a:srgbClr val="0070C0"/>
              </a:solidFill>
            </a:endParaRPr>
          </a:p>
          <a:p>
            <a:pPr algn="just"/>
            <a:r>
              <a:rPr lang="en-US" sz="1800" dirty="0" smtClean="0">
                <a:solidFill>
                  <a:srgbClr val="0070C0"/>
                </a:solidFill>
              </a:rPr>
              <a:t>The </a:t>
            </a:r>
            <a:r>
              <a:rPr lang="en-US" sz="1800" dirty="0">
                <a:solidFill>
                  <a:srgbClr val="0070C0"/>
                </a:solidFill>
              </a:rPr>
              <a:t>processes of coastal erosion and accretion have always existed and have contributed, over time, to shape the coastal landscape by creating a wide variety of types of coastline (e.g. cliff, sandy and rocky coast, etc.). Coastal erosion can be a slow (years, decades or centuries) or rapid onset (days or weeks) process: it normally has a long term trend, due to the continuous wave motion, but it can be as well rapid, as a consequence of an extreme flood event (</a:t>
            </a:r>
            <a:r>
              <a:rPr lang="en-US" sz="1800" dirty="0" err="1">
                <a:solidFill>
                  <a:srgbClr val="0070C0"/>
                </a:solidFill>
              </a:rPr>
              <a:t>Mentaschi</a:t>
            </a:r>
            <a:r>
              <a:rPr lang="en-US" sz="1800" dirty="0">
                <a:solidFill>
                  <a:srgbClr val="0070C0"/>
                </a:solidFill>
              </a:rPr>
              <a:t> et al., 2018</a:t>
            </a:r>
            <a:r>
              <a:rPr lang="en-US" sz="1600" dirty="0">
                <a:solidFill>
                  <a:srgbClr val="0070C0"/>
                </a:solidFill>
              </a:rPr>
              <a:t>). </a:t>
            </a:r>
            <a:endParaRPr lang="en-US" sz="1600" dirty="0" smtClean="0">
              <a:solidFill>
                <a:srgbClr val="0070C0"/>
              </a:solidFill>
            </a:endParaRPr>
          </a:p>
          <a:p>
            <a:pPr algn="just"/>
            <a:r>
              <a:rPr lang="it-IT" sz="1600" b="1" dirty="0">
                <a:solidFill>
                  <a:srgbClr val="0070C0"/>
                </a:solidFill>
                <a:latin typeface="Open Sans" pitchFamily="34" charset="0"/>
                <a:ea typeface="Open Sans" pitchFamily="34" charset="0"/>
                <a:cs typeface="Open Sans" pitchFamily="34" charset="0"/>
                <a:hlinkClick r:id="rId4"/>
              </a:rPr>
              <a:t>https://</a:t>
            </a:r>
            <a:r>
              <a:rPr lang="it-IT" sz="1600" b="1" dirty="0" smtClean="0">
                <a:solidFill>
                  <a:srgbClr val="0070C0"/>
                </a:solidFill>
                <a:latin typeface="Open Sans" pitchFamily="34" charset="0"/>
                <a:ea typeface="Open Sans" pitchFamily="34" charset="0"/>
                <a:cs typeface="Open Sans" pitchFamily="34" charset="0"/>
                <a:hlinkClick r:id="rId4"/>
              </a:rPr>
              <a:t>youtu.be/ialqVcLhrMc</a:t>
            </a:r>
            <a:endParaRPr lang="it-IT" sz="1600" b="1" dirty="0" smtClean="0">
              <a:solidFill>
                <a:srgbClr val="0070C0"/>
              </a:solidFill>
              <a:latin typeface="Open Sans" pitchFamily="34" charset="0"/>
              <a:ea typeface="Open Sans" pitchFamily="34" charset="0"/>
              <a:cs typeface="Open Sans" pitchFamily="34" charset="0"/>
            </a:endParaRPr>
          </a:p>
          <a:p>
            <a:pPr algn="just"/>
            <a:endParaRPr lang="it-IT" sz="1600" b="1" dirty="0" smtClean="0">
              <a:solidFill>
                <a:srgbClr val="0070C0"/>
              </a:solidFill>
              <a:latin typeface="Open Sans" pitchFamily="34" charset="0"/>
              <a:ea typeface="Open Sans" pitchFamily="34" charset="0"/>
              <a:cs typeface="Open Sans" pitchFamily="34" charset="0"/>
            </a:endParaRPr>
          </a:p>
        </p:txBody>
      </p:sp>
    </p:spTree>
    <p:extLst>
      <p:ext uri="{BB962C8B-B14F-4D97-AF65-F5344CB8AC3E}">
        <p14:creationId xmlns:p14="http://schemas.microsoft.com/office/powerpoint/2010/main" val="412638258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12596" y="17170"/>
            <a:ext cx="9182100" cy="6858000"/>
          </a:xfrm>
        </p:spPr>
      </p:pic>
      <p:sp>
        <p:nvSpPr>
          <p:cNvPr id="6" name="Sottotitolo 5"/>
          <p:cNvSpPr>
            <a:spLocks noGrp="1"/>
          </p:cNvSpPr>
          <p:nvPr>
            <p:ph type="subTitle" idx="1"/>
          </p:nvPr>
        </p:nvSpPr>
        <p:spPr>
          <a:xfrm>
            <a:off x="755576" y="1268760"/>
            <a:ext cx="7488832" cy="4968552"/>
          </a:xfrm>
        </p:spPr>
        <p:txBody>
          <a:bodyPr>
            <a:noAutofit/>
          </a:bodyPr>
          <a:lstStyle/>
          <a:p>
            <a:pPr algn="just"/>
            <a:r>
              <a:rPr lang="en-US" sz="1600" dirty="0">
                <a:solidFill>
                  <a:srgbClr val="0070C0"/>
                </a:solidFill>
              </a:rPr>
              <a:t>Located at the land-sea interface, coastal areas are dynamic environments in which natural and anthropogenic processes interact at diverse temporal and spatial scales, modifying their geomorphological, physical and biological characteristics (Mills et al., 2005). </a:t>
            </a:r>
            <a:endParaRPr lang="en-US" sz="1600" dirty="0" smtClean="0">
              <a:solidFill>
                <a:srgbClr val="0070C0"/>
              </a:solidFill>
            </a:endParaRPr>
          </a:p>
          <a:p>
            <a:pPr algn="just"/>
            <a:endParaRPr lang="en-US" sz="1600" dirty="0">
              <a:solidFill>
                <a:srgbClr val="0070C0"/>
              </a:solidFill>
            </a:endParaRPr>
          </a:p>
          <a:p>
            <a:pPr algn="just"/>
            <a:endParaRPr lang="en-US" sz="1600" dirty="0" smtClean="0">
              <a:solidFill>
                <a:srgbClr val="0070C0"/>
              </a:solidFill>
            </a:endParaRPr>
          </a:p>
          <a:p>
            <a:pPr algn="just"/>
            <a:endParaRPr lang="en-US" sz="1600" dirty="0">
              <a:solidFill>
                <a:srgbClr val="0070C0"/>
              </a:solidFill>
            </a:endParaRPr>
          </a:p>
        </p:txBody>
      </p:sp>
      <p:pic>
        <p:nvPicPr>
          <p:cNvPr id="2" name="Immagine 1"/>
          <p:cNvPicPr>
            <a:picLocks noChangeAspect="1"/>
          </p:cNvPicPr>
          <p:nvPr/>
        </p:nvPicPr>
        <p:blipFill>
          <a:blip r:embed="rId3"/>
          <a:stretch>
            <a:fillRect/>
          </a:stretch>
        </p:blipFill>
        <p:spPr>
          <a:xfrm>
            <a:off x="1340489" y="2636912"/>
            <a:ext cx="6319006" cy="3240000"/>
          </a:xfrm>
          <a:prstGeom prst="rect">
            <a:avLst/>
          </a:prstGeom>
        </p:spPr>
      </p:pic>
    </p:spTree>
    <p:extLst>
      <p:ext uri="{BB962C8B-B14F-4D97-AF65-F5344CB8AC3E}">
        <p14:creationId xmlns:p14="http://schemas.microsoft.com/office/powerpoint/2010/main" val="178370515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12596" y="17170"/>
            <a:ext cx="9182100" cy="6858000"/>
          </a:xfrm>
        </p:spPr>
      </p:pic>
      <p:sp>
        <p:nvSpPr>
          <p:cNvPr id="6" name="Sottotitolo 5"/>
          <p:cNvSpPr>
            <a:spLocks noGrp="1"/>
          </p:cNvSpPr>
          <p:nvPr>
            <p:ph type="subTitle" idx="1"/>
          </p:nvPr>
        </p:nvSpPr>
        <p:spPr>
          <a:xfrm>
            <a:off x="755576" y="1268760"/>
            <a:ext cx="7488832" cy="4968552"/>
          </a:xfrm>
        </p:spPr>
        <p:txBody>
          <a:bodyPr>
            <a:noAutofit/>
          </a:bodyPr>
          <a:lstStyle/>
          <a:p>
            <a:pPr algn="just"/>
            <a:r>
              <a:rPr lang="en-US" sz="1600" dirty="0" smtClean="0">
                <a:solidFill>
                  <a:srgbClr val="0070C0"/>
                </a:solidFill>
              </a:rPr>
              <a:t>Natural </a:t>
            </a:r>
            <a:r>
              <a:rPr lang="en-US" sz="1600" dirty="0">
                <a:solidFill>
                  <a:srgbClr val="0070C0"/>
                </a:solidFill>
              </a:rPr>
              <a:t>effects include shoreline interactions with incident waves, tides, storms, tectonic movements, as well s physical processes linked to the sediment transport by rivers (Dolan et al., 1981</a:t>
            </a:r>
            <a:r>
              <a:rPr lang="en-US" sz="1600" dirty="0" smtClean="0">
                <a:solidFill>
                  <a:srgbClr val="0070C0"/>
                </a:solidFill>
              </a:rPr>
              <a:t>).</a:t>
            </a:r>
          </a:p>
          <a:p>
            <a:pPr algn="just"/>
            <a:endParaRPr lang="en-US" sz="1600" dirty="0">
              <a:solidFill>
                <a:srgbClr val="0070C0"/>
              </a:solidFill>
            </a:endParaRPr>
          </a:p>
          <a:p>
            <a:pPr algn="just"/>
            <a:endParaRPr lang="en-US" sz="1600" dirty="0" smtClean="0">
              <a:solidFill>
                <a:srgbClr val="0070C0"/>
              </a:solidFill>
            </a:endParaRPr>
          </a:p>
          <a:p>
            <a:pPr algn="just"/>
            <a:endParaRPr lang="en-US" sz="1600" dirty="0">
              <a:solidFill>
                <a:srgbClr val="0070C0"/>
              </a:solidFill>
            </a:endParaRPr>
          </a:p>
          <a:p>
            <a:pPr algn="just"/>
            <a:endParaRPr lang="en-US" sz="1600" dirty="0" smtClean="0">
              <a:solidFill>
                <a:srgbClr val="0070C0"/>
              </a:solidFill>
            </a:endParaRPr>
          </a:p>
          <a:p>
            <a:pPr algn="just"/>
            <a:endParaRPr lang="en-US" sz="1600" dirty="0">
              <a:solidFill>
                <a:srgbClr val="0070C0"/>
              </a:solidFill>
            </a:endParaRPr>
          </a:p>
          <a:p>
            <a:pPr algn="just"/>
            <a:endParaRPr lang="en-US" sz="1600" dirty="0" smtClean="0">
              <a:solidFill>
                <a:srgbClr val="0070C0"/>
              </a:solidFill>
            </a:endParaRPr>
          </a:p>
          <a:p>
            <a:pPr algn="just"/>
            <a:endParaRPr lang="en-US" sz="1600" dirty="0">
              <a:solidFill>
                <a:srgbClr val="0070C0"/>
              </a:solidFill>
            </a:endParaRPr>
          </a:p>
          <a:p>
            <a:pPr algn="just"/>
            <a:endParaRPr lang="en-US" sz="1600" dirty="0" smtClean="0">
              <a:solidFill>
                <a:srgbClr val="0070C0"/>
              </a:solidFill>
            </a:endParaRPr>
          </a:p>
          <a:p>
            <a:pPr algn="just"/>
            <a:endParaRPr lang="en-US" sz="1600" dirty="0" smtClean="0">
              <a:solidFill>
                <a:srgbClr val="0070C0"/>
              </a:solidFill>
            </a:endParaRPr>
          </a:p>
          <a:p>
            <a:pPr algn="just"/>
            <a:r>
              <a:rPr lang="en-US" sz="1600" dirty="0" smtClean="0">
                <a:solidFill>
                  <a:srgbClr val="0070C0"/>
                </a:solidFill>
              </a:rPr>
              <a:t>The </a:t>
            </a:r>
            <a:r>
              <a:rPr lang="en-US" sz="1600" dirty="0">
                <a:solidFill>
                  <a:srgbClr val="0070C0"/>
                </a:solidFill>
              </a:rPr>
              <a:t>processes of coastal erosion and accretion have always existed and have contributed, over time, to shape the coastal landscape by creating a wide variety of types of coastline (e.g. cliff, sandy and rocky coast, etc.). Coastal erosion can be a slow (years, decades or centuries) or rapid onset (days or weeks) process: it normally has a long term trend, due to the continuous wave motion, but it can be as well rapid, as a consequence of an extreme flood event (</a:t>
            </a:r>
            <a:r>
              <a:rPr lang="en-US" sz="1600" dirty="0" err="1">
                <a:solidFill>
                  <a:srgbClr val="0070C0"/>
                </a:solidFill>
              </a:rPr>
              <a:t>Mentaschi</a:t>
            </a:r>
            <a:r>
              <a:rPr lang="en-US" sz="1600" dirty="0">
                <a:solidFill>
                  <a:srgbClr val="0070C0"/>
                </a:solidFill>
              </a:rPr>
              <a:t> et al., 2018</a:t>
            </a:r>
            <a:r>
              <a:rPr lang="en-US" sz="1600" dirty="0">
                <a:solidFill>
                  <a:srgbClr val="0070C0"/>
                </a:solidFill>
              </a:rPr>
              <a:t>). https</a:t>
            </a:r>
            <a:r>
              <a:rPr lang="en-US" sz="1600" dirty="0" smtClean="0">
                <a:solidFill>
                  <a:srgbClr val="0070C0"/>
                </a:solidFill>
              </a:rPr>
              <a:t>://</a:t>
            </a:r>
          </a:p>
          <a:p>
            <a:pPr algn="just"/>
            <a:r>
              <a:rPr lang="en-US" sz="1600" b="1" dirty="0" smtClean="0">
                <a:solidFill>
                  <a:srgbClr val="0070C0"/>
                </a:solidFill>
              </a:rPr>
              <a:t>www.youtube.com/watch?v=H6Q6PSFi6Vo </a:t>
            </a:r>
            <a:endParaRPr lang="it-IT" sz="1600" b="1" dirty="0" smtClean="0">
              <a:solidFill>
                <a:srgbClr val="0070C0"/>
              </a:solidFill>
              <a:latin typeface="Open Sans" pitchFamily="34" charset="0"/>
              <a:ea typeface="Open Sans" pitchFamily="34" charset="0"/>
              <a:cs typeface="Open Sans" pitchFamily="34" charset="0"/>
            </a:endParaRPr>
          </a:p>
        </p:txBody>
      </p:sp>
      <p:pic>
        <p:nvPicPr>
          <p:cNvPr id="3" name="Immagine 2"/>
          <p:cNvPicPr>
            <a:picLocks noChangeAspect="1"/>
          </p:cNvPicPr>
          <p:nvPr/>
        </p:nvPicPr>
        <p:blipFill>
          <a:blip r:embed="rId3"/>
          <a:stretch>
            <a:fillRect/>
          </a:stretch>
        </p:blipFill>
        <p:spPr>
          <a:xfrm>
            <a:off x="2720389" y="1772816"/>
            <a:ext cx="3716129" cy="2880000"/>
          </a:xfrm>
          <a:prstGeom prst="rect">
            <a:avLst/>
          </a:prstGeom>
        </p:spPr>
      </p:pic>
    </p:spTree>
    <p:extLst>
      <p:ext uri="{BB962C8B-B14F-4D97-AF65-F5344CB8AC3E}">
        <p14:creationId xmlns:p14="http://schemas.microsoft.com/office/powerpoint/2010/main" val="121848255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12596" y="17170"/>
            <a:ext cx="9182100" cy="6858000"/>
          </a:xfrm>
        </p:spPr>
      </p:pic>
      <p:sp>
        <p:nvSpPr>
          <p:cNvPr id="6" name="Sottotitolo 5"/>
          <p:cNvSpPr>
            <a:spLocks noGrp="1"/>
          </p:cNvSpPr>
          <p:nvPr>
            <p:ph type="subTitle" idx="1"/>
          </p:nvPr>
        </p:nvSpPr>
        <p:spPr>
          <a:xfrm>
            <a:off x="755576" y="1268760"/>
            <a:ext cx="7488832" cy="4968552"/>
          </a:xfrm>
        </p:spPr>
        <p:txBody>
          <a:bodyPr>
            <a:noAutofit/>
          </a:bodyPr>
          <a:lstStyle/>
          <a:p>
            <a:pPr algn="just"/>
            <a:r>
              <a:rPr lang="en-US" sz="1600" dirty="0" smtClean="0">
                <a:solidFill>
                  <a:srgbClr val="0070C0"/>
                </a:solidFill>
              </a:rPr>
              <a:t>This </a:t>
            </a:r>
            <a:r>
              <a:rPr lang="en-US" sz="1600" dirty="0">
                <a:solidFill>
                  <a:srgbClr val="0070C0"/>
                </a:solidFill>
              </a:rPr>
              <a:t>process can also be accelerated by anthropogenic pressures: as example, the damming of streams can led to a decrease of sediments transport since they would result trapped behind dams; the extraction of natural resources from the seabed (sand and gas) and water abstraction from groundwater may cause ground subsidence</a:t>
            </a:r>
            <a:r>
              <a:rPr lang="en-US" sz="1600" dirty="0" smtClean="0">
                <a:solidFill>
                  <a:srgbClr val="0070C0"/>
                </a:solidFill>
              </a:rPr>
              <a:t>.</a:t>
            </a:r>
          </a:p>
          <a:p>
            <a:pPr algn="just"/>
            <a:r>
              <a:rPr lang="en-US" sz="1600" dirty="0" smtClean="0">
                <a:solidFill>
                  <a:srgbClr val="0070C0"/>
                </a:solidFill>
              </a:rPr>
              <a:t> </a:t>
            </a:r>
            <a:r>
              <a:rPr lang="en-US" sz="1600" b="1" dirty="0" smtClean="0">
                <a:solidFill>
                  <a:srgbClr val="0070C0"/>
                </a:solidFill>
              </a:rPr>
              <a:t>In </a:t>
            </a:r>
            <a:r>
              <a:rPr lang="en-US" sz="1600" b="1" dirty="0">
                <a:solidFill>
                  <a:srgbClr val="0070C0"/>
                </a:solidFill>
              </a:rPr>
              <a:t>this context, due to the this complex interplay between natural and human-made pressures, </a:t>
            </a:r>
            <a:r>
              <a:rPr lang="en-US" sz="1600" b="1" dirty="0" smtClean="0">
                <a:solidFill>
                  <a:srgbClr val="0070C0"/>
                </a:solidFill>
              </a:rPr>
              <a:t>the </a:t>
            </a:r>
          </a:p>
          <a:p>
            <a:pPr algn="just"/>
            <a:r>
              <a:rPr lang="en-US" sz="1600" b="1" dirty="0" smtClean="0">
                <a:solidFill>
                  <a:srgbClr val="0070C0"/>
                </a:solidFill>
              </a:rPr>
              <a:t>Mediterranean </a:t>
            </a:r>
            <a:r>
              <a:rPr lang="en-US" sz="1600" b="1" dirty="0">
                <a:solidFill>
                  <a:srgbClr val="0070C0"/>
                </a:solidFill>
              </a:rPr>
              <a:t>region </a:t>
            </a:r>
            <a:endParaRPr lang="en-US" sz="1600" b="1" dirty="0" smtClean="0">
              <a:solidFill>
                <a:srgbClr val="0070C0"/>
              </a:solidFill>
            </a:endParaRPr>
          </a:p>
          <a:p>
            <a:pPr algn="just"/>
            <a:r>
              <a:rPr lang="en-US" sz="1600" b="1" dirty="0" smtClean="0">
                <a:solidFill>
                  <a:srgbClr val="0070C0"/>
                </a:solidFill>
              </a:rPr>
              <a:t>is </a:t>
            </a:r>
            <a:r>
              <a:rPr lang="en-US" sz="1600" b="1" dirty="0">
                <a:solidFill>
                  <a:srgbClr val="0070C0"/>
                </a:solidFill>
              </a:rPr>
              <a:t>already experiencing </a:t>
            </a:r>
            <a:endParaRPr lang="en-US" sz="1600" b="1" dirty="0" smtClean="0">
              <a:solidFill>
                <a:srgbClr val="0070C0"/>
              </a:solidFill>
            </a:endParaRPr>
          </a:p>
          <a:p>
            <a:pPr algn="just"/>
            <a:r>
              <a:rPr lang="en-US" sz="1600" b="1" dirty="0" smtClean="0">
                <a:solidFill>
                  <a:srgbClr val="0070C0"/>
                </a:solidFill>
              </a:rPr>
              <a:t>a </a:t>
            </a:r>
            <a:r>
              <a:rPr lang="en-US" sz="1600" b="1" dirty="0">
                <a:solidFill>
                  <a:srgbClr val="0070C0"/>
                </a:solidFill>
              </a:rPr>
              <a:t>number of </a:t>
            </a:r>
            <a:r>
              <a:rPr lang="en-US" sz="1600" b="1" dirty="0" smtClean="0">
                <a:solidFill>
                  <a:srgbClr val="0070C0"/>
                </a:solidFill>
              </a:rPr>
              <a:t>environmental</a:t>
            </a:r>
          </a:p>
          <a:p>
            <a:pPr algn="just"/>
            <a:r>
              <a:rPr lang="en-US" sz="1600" b="1" dirty="0" smtClean="0">
                <a:solidFill>
                  <a:srgbClr val="0070C0"/>
                </a:solidFill>
              </a:rPr>
              <a:t> </a:t>
            </a:r>
            <a:r>
              <a:rPr lang="en-US" sz="1600" b="1" dirty="0">
                <a:solidFill>
                  <a:srgbClr val="0070C0"/>
                </a:solidFill>
              </a:rPr>
              <a:t>impacts, </a:t>
            </a:r>
            <a:r>
              <a:rPr lang="en-US" sz="1600" b="1" dirty="0" smtClean="0">
                <a:solidFill>
                  <a:srgbClr val="0070C0"/>
                </a:solidFill>
              </a:rPr>
              <a:t>including</a:t>
            </a:r>
          </a:p>
          <a:p>
            <a:pPr algn="just"/>
            <a:r>
              <a:rPr lang="en-US" sz="1600" b="1" dirty="0" smtClean="0">
                <a:solidFill>
                  <a:srgbClr val="0070C0"/>
                </a:solidFill>
                <a:hlinkClick r:id="rId3" tooltip="Learn more about Coastal Erosion from ScienceDirect's AI-generated Topic Pages"/>
              </a:rPr>
              <a:t>erosion</a:t>
            </a:r>
            <a:r>
              <a:rPr lang="en-US" sz="1600" b="1" dirty="0" smtClean="0">
                <a:solidFill>
                  <a:srgbClr val="0070C0"/>
                </a:solidFill>
              </a:rPr>
              <a:t> </a:t>
            </a:r>
            <a:r>
              <a:rPr lang="en-US" sz="1600" b="1" dirty="0">
                <a:solidFill>
                  <a:srgbClr val="0070C0"/>
                </a:solidFill>
              </a:rPr>
              <a:t>and </a:t>
            </a:r>
            <a:r>
              <a:rPr lang="en-US" sz="1600" b="1" dirty="0" smtClean="0">
                <a:solidFill>
                  <a:srgbClr val="0070C0"/>
                </a:solidFill>
              </a:rPr>
              <a:t>degradation</a:t>
            </a:r>
          </a:p>
          <a:p>
            <a:pPr algn="just"/>
            <a:r>
              <a:rPr lang="en-US" sz="1600" b="1" dirty="0" smtClean="0">
                <a:solidFill>
                  <a:srgbClr val="0070C0"/>
                </a:solidFill>
              </a:rPr>
              <a:t>of </a:t>
            </a:r>
            <a:r>
              <a:rPr lang="en-US" sz="1600" b="1" dirty="0">
                <a:solidFill>
                  <a:srgbClr val="0070C0"/>
                </a:solidFill>
              </a:rPr>
              <a:t>coastal ecosystems, </a:t>
            </a:r>
            <a:endParaRPr lang="en-US" sz="1600" b="1" dirty="0" smtClean="0">
              <a:solidFill>
                <a:srgbClr val="0070C0"/>
              </a:solidFill>
            </a:endParaRPr>
          </a:p>
          <a:p>
            <a:pPr algn="just"/>
            <a:r>
              <a:rPr lang="en-US" sz="1600" b="1" dirty="0" smtClean="0">
                <a:solidFill>
                  <a:srgbClr val="0070C0"/>
                </a:solidFill>
              </a:rPr>
              <a:t>triggering </a:t>
            </a:r>
            <a:r>
              <a:rPr lang="en-US" sz="1600" b="1" dirty="0">
                <a:solidFill>
                  <a:srgbClr val="0070C0"/>
                </a:solidFill>
              </a:rPr>
              <a:t>efforts </a:t>
            </a:r>
            <a:endParaRPr lang="en-US" sz="1600" b="1" dirty="0" smtClean="0">
              <a:solidFill>
                <a:srgbClr val="0070C0"/>
              </a:solidFill>
            </a:endParaRPr>
          </a:p>
          <a:p>
            <a:pPr algn="just"/>
            <a:r>
              <a:rPr lang="en-US" sz="1600" b="1" dirty="0" smtClean="0">
                <a:solidFill>
                  <a:srgbClr val="0070C0"/>
                </a:solidFill>
              </a:rPr>
              <a:t>to </a:t>
            </a:r>
            <a:r>
              <a:rPr lang="en-US" sz="1600" b="1" dirty="0">
                <a:solidFill>
                  <a:srgbClr val="0070C0"/>
                </a:solidFill>
              </a:rPr>
              <a:t>improve </a:t>
            </a:r>
            <a:r>
              <a:rPr lang="en-US" sz="1600" b="1" dirty="0" smtClean="0">
                <a:solidFill>
                  <a:srgbClr val="0070C0"/>
                </a:solidFill>
              </a:rPr>
              <a:t>short-term</a:t>
            </a:r>
          </a:p>
          <a:p>
            <a:pPr algn="just"/>
            <a:r>
              <a:rPr lang="en-US" sz="1600" b="1" dirty="0" smtClean="0">
                <a:solidFill>
                  <a:srgbClr val="0070C0"/>
                </a:solidFill>
              </a:rPr>
              <a:t> </a:t>
            </a:r>
            <a:r>
              <a:rPr lang="en-US" sz="1600" b="1" dirty="0">
                <a:solidFill>
                  <a:srgbClr val="0070C0"/>
                </a:solidFill>
              </a:rPr>
              <a:t>coastal </a:t>
            </a:r>
            <a:r>
              <a:rPr lang="en-US" sz="1600" b="1" dirty="0" smtClean="0">
                <a:solidFill>
                  <a:srgbClr val="0070C0"/>
                </a:solidFill>
              </a:rPr>
              <a:t>management</a:t>
            </a:r>
          </a:p>
          <a:p>
            <a:pPr algn="just"/>
            <a:r>
              <a:rPr lang="en-US" sz="1600" b="1" dirty="0" smtClean="0">
                <a:solidFill>
                  <a:srgbClr val="0070C0"/>
                </a:solidFill>
              </a:rPr>
              <a:t> </a:t>
            </a:r>
            <a:r>
              <a:rPr lang="en-US" sz="1600" b="1" dirty="0">
                <a:solidFill>
                  <a:srgbClr val="0070C0"/>
                </a:solidFill>
              </a:rPr>
              <a:t>(Nicholls and </a:t>
            </a:r>
            <a:r>
              <a:rPr lang="en-US" sz="1600" b="1" dirty="0" err="1">
                <a:solidFill>
                  <a:srgbClr val="0070C0"/>
                </a:solidFill>
              </a:rPr>
              <a:t>Hoozemans</a:t>
            </a:r>
            <a:r>
              <a:rPr lang="en-US" sz="1600" b="1" dirty="0">
                <a:solidFill>
                  <a:srgbClr val="0070C0"/>
                </a:solidFill>
              </a:rPr>
              <a:t>, 1996). </a:t>
            </a:r>
            <a:endParaRPr lang="en-US" sz="1600" b="1" dirty="0" smtClean="0">
              <a:solidFill>
                <a:srgbClr val="0070C0"/>
              </a:solidFill>
            </a:endParaRPr>
          </a:p>
          <a:p>
            <a:pPr algn="just"/>
            <a:endParaRPr lang="en-US" sz="1600" b="1" dirty="0">
              <a:solidFill>
                <a:srgbClr val="0070C0"/>
              </a:solidFill>
              <a:latin typeface="Open Sans" pitchFamily="34" charset="0"/>
              <a:ea typeface="Open Sans" pitchFamily="34" charset="0"/>
              <a:cs typeface="Open Sans" pitchFamily="34" charset="0"/>
            </a:endParaRPr>
          </a:p>
          <a:p>
            <a:pPr algn="just"/>
            <a:endParaRPr lang="en-US" sz="1600" b="1" dirty="0" smtClean="0">
              <a:solidFill>
                <a:srgbClr val="0070C0"/>
              </a:solidFill>
              <a:latin typeface="Open Sans" pitchFamily="34" charset="0"/>
              <a:ea typeface="Open Sans" pitchFamily="34" charset="0"/>
              <a:cs typeface="Open Sans" pitchFamily="34" charset="0"/>
            </a:endParaRPr>
          </a:p>
          <a:p>
            <a:pPr algn="just"/>
            <a:endParaRPr lang="it-IT" sz="1600" b="1" dirty="0" smtClean="0">
              <a:solidFill>
                <a:srgbClr val="0070C0"/>
              </a:solidFill>
              <a:latin typeface="Open Sans" pitchFamily="34" charset="0"/>
              <a:ea typeface="Open Sans" pitchFamily="34" charset="0"/>
              <a:cs typeface="Open Sans" pitchFamily="34" charset="0"/>
            </a:endParaRPr>
          </a:p>
        </p:txBody>
      </p:sp>
      <p:pic>
        <p:nvPicPr>
          <p:cNvPr id="2" name="Immagine 1"/>
          <p:cNvPicPr>
            <a:picLocks noChangeAspect="1"/>
          </p:cNvPicPr>
          <p:nvPr/>
        </p:nvPicPr>
        <p:blipFill>
          <a:blip r:embed="rId4"/>
          <a:stretch>
            <a:fillRect/>
          </a:stretch>
        </p:blipFill>
        <p:spPr>
          <a:xfrm>
            <a:off x="3422059" y="2745312"/>
            <a:ext cx="5590521" cy="3492000"/>
          </a:xfrm>
          <a:prstGeom prst="rect">
            <a:avLst/>
          </a:prstGeom>
        </p:spPr>
      </p:pic>
    </p:spTree>
    <p:extLst>
      <p:ext uri="{BB962C8B-B14F-4D97-AF65-F5344CB8AC3E}">
        <p14:creationId xmlns:p14="http://schemas.microsoft.com/office/powerpoint/2010/main" val="172981113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108520" y="0"/>
            <a:ext cx="9182100" cy="6858000"/>
          </a:xfrm>
        </p:spPr>
      </p:pic>
      <p:sp>
        <p:nvSpPr>
          <p:cNvPr id="6" name="Sottotitolo 5"/>
          <p:cNvSpPr>
            <a:spLocks noGrp="1"/>
          </p:cNvSpPr>
          <p:nvPr>
            <p:ph type="subTitle" idx="1"/>
          </p:nvPr>
        </p:nvSpPr>
        <p:spPr>
          <a:xfrm>
            <a:off x="827584" y="1268760"/>
            <a:ext cx="6872808" cy="4680520"/>
          </a:xfrm>
        </p:spPr>
        <p:txBody>
          <a:bodyPr>
            <a:normAutofit/>
          </a:bodyPr>
          <a:lstStyle/>
          <a:p>
            <a:pPr algn="just"/>
            <a:r>
              <a:rPr lang="en-US" sz="1800" dirty="0">
                <a:solidFill>
                  <a:srgbClr val="0070C0"/>
                </a:solidFill>
              </a:rPr>
              <a:t>Even though the Mediterranean Sea is not expected to be subjected to sea level rise as the oceans, the region is considered to be a climate change hot-spot due to its specific physical, environmental and socio-economic features. In fact, the Mediterranean region is characterized by low lying coastal areas particularly prone to storm surge flooding events and rising sea level, as sea water can’t be stopped by steep slope or dunes providing natural defense to water intrusion (ETC/ACC, 2010; </a:t>
            </a:r>
            <a:r>
              <a:rPr lang="en-US" sz="1800" dirty="0" err="1">
                <a:solidFill>
                  <a:srgbClr val="0070C0"/>
                </a:solidFill>
              </a:rPr>
              <a:t>Anzidei</a:t>
            </a:r>
            <a:r>
              <a:rPr lang="en-US" sz="1800" dirty="0">
                <a:solidFill>
                  <a:srgbClr val="0070C0"/>
                </a:solidFill>
              </a:rPr>
              <a:t> et al., 2014, 2017). </a:t>
            </a:r>
            <a:endParaRPr lang="en-US" sz="1800" dirty="0" smtClean="0">
              <a:solidFill>
                <a:srgbClr val="0070C0"/>
              </a:solidFill>
            </a:endParaRPr>
          </a:p>
          <a:p>
            <a:pPr algn="just"/>
            <a:endParaRPr lang="it-IT" sz="1800" b="1" dirty="0" smtClean="0">
              <a:solidFill>
                <a:srgbClr val="FF0000"/>
              </a:solidFill>
              <a:latin typeface="Open Sans" pitchFamily="34" charset="0"/>
              <a:ea typeface="Open Sans" pitchFamily="34" charset="0"/>
              <a:cs typeface="Open Sans" pitchFamily="34" charset="0"/>
            </a:endParaRPr>
          </a:p>
        </p:txBody>
      </p:sp>
      <p:pic>
        <p:nvPicPr>
          <p:cNvPr id="2" name="Immagine 1"/>
          <p:cNvPicPr>
            <a:picLocks noChangeAspect="1"/>
          </p:cNvPicPr>
          <p:nvPr/>
        </p:nvPicPr>
        <p:blipFill>
          <a:blip r:embed="rId3"/>
          <a:stretch>
            <a:fillRect/>
          </a:stretch>
        </p:blipFill>
        <p:spPr>
          <a:xfrm>
            <a:off x="3110120" y="3501008"/>
            <a:ext cx="4572000" cy="2819400"/>
          </a:xfrm>
          <a:prstGeom prst="rect">
            <a:avLst/>
          </a:prstGeom>
        </p:spPr>
      </p:pic>
    </p:spTree>
    <p:extLst>
      <p:ext uri="{BB962C8B-B14F-4D97-AF65-F5344CB8AC3E}">
        <p14:creationId xmlns:p14="http://schemas.microsoft.com/office/powerpoint/2010/main" val="299348613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108520" y="0"/>
            <a:ext cx="9182100" cy="6858000"/>
          </a:xfrm>
        </p:spPr>
      </p:pic>
      <p:sp>
        <p:nvSpPr>
          <p:cNvPr id="6" name="Sottotitolo 5"/>
          <p:cNvSpPr>
            <a:spLocks noGrp="1"/>
          </p:cNvSpPr>
          <p:nvPr>
            <p:ph type="subTitle" idx="1"/>
          </p:nvPr>
        </p:nvSpPr>
        <p:spPr>
          <a:xfrm>
            <a:off x="827584" y="1268760"/>
            <a:ext cx="6872808" cy="4680520"/>
          </a:xfrm>
        </p:spPr>
        <p:txBody>
          <a:bodyPr>
            <a:normAutofit fontScale="92500" lnSpcReduction="10000"/>
          </a:bodyPr>
          <a:lstStyle/>
          <a:p>
            <a:pPr algn="just"/>
            <a:r>
              <a:rPr lang="en-US" sz="1800" dirty="0" smtClean="0">
                <a:solidFill>
                  <a:srgbClr val="0070C0"/>
                </a:solidFill>
              </a:rPr>
              <a:t>Against </a:t>
            </a:r>
            <a:r>
              <a:rPr lang="en-US" sz="1800" dirty="0">
                <a:solidFill>
                  <a:srgbClr val="0070C0"/>
                </a:solidFill>
              </a:rPr>
              <a:t>this background, </a:t>
            </a:r>
            <a:r>
              <a:rPr lang="en-US" sz="1800" dirty="0">
                <a:solidFill>
                  <a:srgbClr val="FF0000"/>
                </a:solidFill>
              </a:rPr>
              <a:t>coastal authorities are faced with the challenging task of balancing coastal development with risk management. </a:t>
            </a:r>
            <a:endParaRPr lang="en-US" sz="1800" dirty="0" smtClean="0">
              <a:solidFill>
                <a:srgbClr val="FF0000"/>
              </a:solidFill>
            </a:endParaRPr>
          </a:p>
          <a:p>
            <a:pPr algn="just"/>
            <a:r>
              <a:rPr lang="en-US" sz="1800" dirty="0" smtClean="0">
                <a:solidFill>
                  <a:srgbClr val="FF0000"/>
                </a:solidFill>
              </a:rPr>
              <a:t>An </a:t>
            </a:r>
            <a:r>
              <a:rPr lang="en-US" sz="1800" dirty="0">
                <a:solidFill>
                  <a:srgbClr val="FF0000"/>
                </a:solidFill>
              </a:rPr>
              <a:t>integrated approach to coastal management is needed to face coastal erosion processes, merging both technical and scientific studies to identify, on one side, the main causes contributing to coastal imbalance and </a:t>
            </a:r>
            <a:r>
              <a:rPr lang="en-US" sz="1800" dirty="0" smtClean="0">
                <a:solidFill>
                  <a:srgbClr val="FF0000"/>
                </a:solidFill>
              </a:rPr>
              <a:t>to </a:t>
            </a:r>
            <a:r>
              <a:rPr lang="en-US" sz="1800" dirty="0">
                <a:solidFill>
                  <a:srgbClr val="FF0000"/>
                </a:solidFill>
              </a:rPr>
              <a:t>design, </a:t>
            </a:r>
            <a:endParaRPr lang="en-US" sz="1800" dirty="0" smtClean="0">
              <a:solidFill>
                <a:srgbClr val="FF0000"/>
              </a:solidFill>
            </a:endParaRPr>
          </a:p>
          <a:p>
            <a:pPr algn="just"/>
            <a:r>
              <a:rPr lang="en-US" sz="1800" dirty="0" smtClean="0">
                <a:solidFill>
                  <a:srgbClr val="FF0000"/>
                </a:solidFill>
              </a:rPr>
              <a:t>on the other</a:t>
            </a:r>
            <a:r>
              <a:rPr lang="en-US" sz="1800" dirty="0">
                <a:solidFill>
                  <a:srgbClr val="FF0000"/>
                </a:solidFill>
              </a:rPr>
              <a:t>, </a:t>
            </a:r>
            <a:endParaRPr lang="en-US" sz="1800" dirty="0" smtClean="0">
              <a:solidFill>
                <a:srgbClr val="FF0000"/>
              </a:solidFill>
            </a:endParaRPr>
          </a:p>
          <a:p>
            <a:pPr algn="just"/>
            <a:r>
              <a:rPr lang="en-US" sz="1800" dirty="0" smtClean="0">
                <a:solidFill>
                  <a:srgbClr val="FF0000"/>
                </a:solidFill>
              </a:rPr>
              <a:t>the </a:t>
            </a:r>
            <a:r>
              <a:rPr lang="en-US" sz="1800" dirty="0">
                <a:solidFill>
                  <a:srgbClr val="FF0000"/>
                </a:solidFill>
              </a:rPr>
              <a:t>most appropriate </a:t>
            </a:r>
            <a:endParaRPr lang="en-US" sz="1800" dirty="0" smtClean="0">
              <a:solidFill>
                <a:srgbClr val="FF0000"/>
              </a:solidFill>
            </a:endParaRPr>
          </a:p>
          <a:p>
            <a:pPr algn="just"/>
            <a:r>
              <a:rPr lang="en-US" sz="1800" dirty="0" smtClean="0">
                <a:solidFill>
                  <a:srgbClr val="FF0000"/>
                </a:solidFill>
              </a:rPr>
              <a:t>monitoring </a:t>
            </a:r>
            <a:r>
              <a:rPr lang="en-US" sz="1800" dirty="0">
                <a:solidFill>
                  <a:srgbClr val="FF0000"/>
                </a:solidFill>
              </a:rPr>
              <a:t>actions </a:t>
            </a:r>
            <a:endParaRPr lang="en-US" sz="1800" dirty="0" smtClean="0">
              <a:solidFill>
                <a:srgbClr val="FF0000"/>
              </a:solidFill>
            </a:endParaRPr>
          </a:p>
          <a:p>
            <a:pPr algn="just"/>
            <a:r>
              <a:rPr lang="en-US" sz="1800" dirty="0" smtClean="0">
                <a:solidFill>
                  <a:srgbClr val="FF0000"/>
                </a:solidFill>
              </a:rPr>
              <a:t>for understanding</a:t>
            </a:r>
          </a:p>
          <a:p>
            <a:pPr algn="just"/>
            <a:r>
              <a:rPr lang="en-US" sz="1800" dirty="0" smtClean="0">
                <a:solidFill>
                  <a:srgbClr val="FF0000"/>
                </a:solidFill>
              </a:rPr>
              <a:t> </a:t>
            </a:r>
            <a:r>
              <a:rPr lang="en-US" sz="1800" dirty="0">
                <a:solidFill>
                  <a:srgbClr val="FF0000"/>
                </a:solidFill>
              </a:rPr>
              <a:t>the trends and the </a:t>
            </a:r>
            <a:endParaRPr lang="en-US" sz="1800" dirty="0" smtClean="0">
              <a:solidFill>
                <a:srgbClr val="FF0000"/>
              </a:solidFill>
            </a:endParaRPr>
          </a:p>
          <a:p>
            <a:pPr algn="just"/>
            <a:r>
              <a:rPr lang="en-US" sz="1800" dirty="0" smtClean="0">
                <a:solidFill>
                  <a:srgbClr val="FF0000"/>
                </a:solidFill>
              </a:rPr>
              <a:t>required </a:t>
            </a:r>
          </a:p>
          <a:p>
            <a:pPr algn="just"/>
            <a:r>
              <a:rPr lang="en-US" sz="1800" dirty="0" smtClean="0">
                <a:solidFill>
                  <a:srgbClr val="FF0000"/>
                </a:solidFill>
              </a:rPr>
              <a:t>structural </a:t>
            </a:r>
            <a:r>
              <a:rPr lang="en-US" sz="1800" dirty="0">
                <a:solidFill>
                  <a:srgbClr val="FF0000"/>
                </a:solidFill>
              </a:rPr>
              <a:t>measures, </a:t>
            </a:r>
            <a:endParaRPr lang="en-US" sz="1800" dirty="0" smtClean="0">
              <a:solidFill>
                <a:srgbClr val="FF0000"/>
              </a:solidFill>
            </a:endParaRPr>
          </a:p>
          <a:p>
            <a:pPr algn="just"/>
            <a:r>
              <a:rPr lang="en-US" sz="1800" dirty="0" smtClean="0">
                <a:solidFill>
                  <a:srgbClr val="FF0000"/>
                </a:solidFill>
              </a:rPr>
              <a:t>following </a:t>
            </a:r>
            <a:r>
              <a:rPr lang="en-US" sz="1800" dirty="0">
                <a:solidFill>
                  <a:srgbClr val="FF0000"/>
                </a:solidFill>
              </a:rPr>
              <a:t>the </a:t>
            </a:r>
            <a:r>
              <a:rPr lang="en-US" sz="1800" dirty="0" smtClean="0">
                <a:solidFill>
                  <a:srgbClr val="FF0000"/>
                </a:solidFill>
              </a:rPr>
              <a:t>order</a:t>
            </a:r>
          </a:p>
          <a:p>
            <a:pPr algn="just"/>
            <a:r>
              <a:rPr lang="en-US" sz="1800" dirty="0" smtClean="0">
                <a:solidFill>
                  <a:srgbClr val="FF0000"/>
                </a:solidFill>
              </a:rPr>
              <a:t> </a:t>
            </a:r>
            <a:r>
              <a:rPr lang="en-US" sz="1800" dirty="0">
                <a:solidFill>
                  <a:srgbClr val="FF0000"/>
                </a:solidFill>
              </a:rPr>
              <a:t>of priority resulting </a:t>
            </a:r>
            <a:endParaRPr lang="en-US" sz="1800" dirty="0" smtClean="0">
              <a:solidFill>
                <a:srgbClr val="FF0000"/>
              </a:solidFill>
            </a:endParaRPr>
          </a:p>
          <a:p>
            <a:pPr algn="just"/>
            <a:r>
              <a:rPr lang="en-US" sz="1800" dirty="0" smtClean="0">
                <a:solidFill>
                  <a:srgbClr val="FF0000"/>
                </a:solidFill>
              </a:rPr>
              <a:t>from </a:t>
            </a:r>
            <a:r>
              <a:rPr lang="en-US" sz="1800" dirty="0">
                <a:solidFill>
                  <a:srgbClr val="FF0000"/>
                </a:solidFill>
              </a:rPr>
              <a:t>the level of risk</a:t>
            </a:r>
            <a:r>
              <a:rPr lang="en-GB" sz="1800" dirty="0">
                <a:solidFill>
                  <a:srgbClr val="FF0000"/>
                </a:solidFill>
              </a:rPr>
              <a:t>. </a:t>
            </a:r>
            <a:endParaRPr lang="en-GB" sz="1800" dirty="0" smtClean="0">
              <a:solidFill>
                <a:srgbClr val="FF0000"/>
              </a:solidFill>
            </a:endParaRPr>
          </a:p>
          <a:p>
            <a:pPr algn="just"/>
            <a:endParaRPr lang="it-IT" sz="1800" b="1" dirty="0" smtClean="0">
              <a:solidFill>
                <a:srgbClr val="FF0000"/>
              </a:solidFill>
              <a:latin typeface="Open Sans" pitchFamily="34" charset="0"/>
              <a:ea typeface="Open Sans" pitchFamily="34" charset="0"/>
              <a:cs typeface="Open Sans" pitchFamily="34" charset="0"/>
            </a:endParaRPr>
          </a:p>
        </p:txBody>
      </p:sp>
      <p:pic>
        <p:nvPicPr>
          <p:cNvPr id="2" name="Immagine 1"/>
          <p:cNvPicPr>
            <a:picLocks noChangeAspect="1"/>
          </p:cNvPicPr>
          <p:nvPr/>
        </p:nvPicPr>
        <p:blipFill>
          <a:blip r:embed="rId3"/>
          <a:stretch>
            <a:fillRect/>
          </a:stretch>
        </p:blipFill>
        <p:spPr>
          <a:xfrm>
            <a:off x="3347864" y="2732136"/>
            <a:ext cx="5598272" cy="3240000"/>
          </a:xfrm>
          <a:prstGeom prst="rect">
            <a:avLst/>
          </a:prstGeom>
        </p:spPr>
      </p:pic>
    </p:spTree>
    <p:extLst>
      <p:ext uri="{BB962C8B-B14F-4D97-AF65-F5344CB8AC3E}">
        <p14:creationId xmlns:p14="http://schemas.microsoft.com/office/powerpoint/2010/main" val="122846504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12596" y="17170"/>
            <a:ext cx="9182100" cy="6858000"/>
          </a:xfrm>
        </p:spPr>
      </p:pic>
      <p:sp>
        <p:nvSpPr>
          <p:cNvPr id="5" name="Titolo 4"/>
          <p:cNvSpPr>
            <a:spLocks noGrp="1"/>
          </p:cNvSpPr>
          <p:nvPr>
            <p:ph type="ctrTitle"/>
          </p:nvPr>
        </p:nvSpPr>
        <p:spPr>
          <a:xfrm>
            <a:off x="685800" y="1238895"/>
            <a:ext cx="7772400" cy="605929"/>
          </a:xfrm>
        </p:spPr>
        <p:txBody>
          <a:bodyPr>
            <a:normAutofit/>
          </a:bodyPr>
          <a:lstStyle/>
          <a:p>
            <a:pPr algn="l"/>
            <a:r>
              <a:rPr lang="it-IT" sz="2000" b="1" dirty="0" err="1" smtClean="0">
                <a:solidFill>
                  <a:srgbClr val="00B050"/>
                </a:solidFill>
                <a:latin typeface="Open Sans"/>
                <a:ea typeface="Open Sans" pitchFamily="34" charset="0"/>
                <a:cs typeface="Open Sans" pitchFamily="34" charset="0"/>
              </a:rPr>
              <a:t>Outline</a:t>
            </a:r>
            <a:r>
              <a:rPr lang="it-IT" sz="2000" b="1" dirty="0" smtClean="0">
                <a:solidFill>
                  <a:srgbClr val="00B050"/>
                </a:solidFill>
                <a:latin typeface="Open Sans"/>
                <a:ea typeface="Open Sans" pitchFamily="34" charset="0"/>
                <a:cs typeface="Open Sans" pitchFamily="34" charset="0"/>
              </a:rPr>
              <a:t>:</a:t>
            </a:r>
            <a:endParaRPr lang="it-IT" sz="2000" b="1" dirty="0">
              <a:solidFill>
                <a:srgbClr val="00B050"/>
              </a:solidFill>
              <a:latin typeface="Open Sans"/>
              <a:ea typeface="Open Sans" pitchFamily="34" charset="0"/>
              <a:cs typeface="Open Sans" pitchFamily="34" charset="0"/>
            </a:endParaRPr>
          </a:p>
        </p:txBody>
      </p:sp>
      <p:sp>
        <p:nvSpPr>
          <p:cNvPr id="6" name="Sottotitolo 5"/>
          <p:cNvSpPr>
            <a:spLocks noGrp="1"/>
          </p:cNvSpPr>
          <p:nvPr>
            <p:ph type="subTitle" idx="1"/>
          </p:nvPr>
        </p:nvSpPr>
        <p:spPr>
          <a:xfrm>
            <a:off x="827584" y="2227312"/>
            <a:ext cx="6872808" cy="2713856"/>
          </a:xfrm>
        </p:spPr>
        <p:txBody>
          <a:bodyPr>
            <a:normAutofit/>
          </a:bodyPr>
          <a:lstStyle/>
          <a:p>
            <a:pPr algn="l"/>
            <a:r>
              <a:rPr lang="en-US" sz="1800" dirty="0" smtClean="0">
                <a:solidFill>
                  <a:srgbClr val="003399"/>
                </a:solidFill>
                <a:latin typeface="Open Sans"/>
                <a:ea typeface="Open Sans" pitchFamily="34" charset="0"/>
                <a:cs typeface="Open Sans" pitchFamily="34" charset="0"/>
              </a:rPr>
              <a:t>1)Triton </a:t>
            </a:r>
            <a:r>
              <a:rPr lang="en-US" sz="1800" dirty="0">
                <a:solidFill>
                  <a:srgbClr val="003399"/>
                </a:solidFill>
                <a:latin typeface="Open Sans"/>
                <a:ea typeface="Open Sans" pitchFamily="34" charset="0"/>
                <a:cs typeface="Open Sans" pitchFamily="34" charset="0"/>
              </a:rPr>
              <a:t>at a glance</a:t>
            </a:r>
          </a:p>
          <a:p>
            <a:pPr algn="l"/>
            <a:r>
              <a:rPr lang="en-US" sz="1800" dirty="0" smtClean="0">
                <a:solidFill>
                  <a:srgbClr val="003399"/>
                </a:solidFill>
                <a:latin typeface="Open Sans"/>
                <a:ea typeface="Open Sans" pitchFamily="34" charset="0"/>
                <a:cs typeface="Open Sans" pitchFamily="34" charset="0"/>
              </a:rPr>
              <a:t>2)Triton </a:t>
            </a:r>
            <a:r>
              <a:rPr lang="en-US" sz="1800" dirty="0">
                <a:solidFill>
                  <a:srgbClr val="003399"/>
                </a:solidFill>
                <a:latin typeface="Open Sans"/>
                <a:ea typeface="Open Sans" pitchFamily="34" charset="0"/>
                <a:cs typeface="Open Sans" pitchFamily="34" charset="0"/>
              </a:rPr>
              <a:t>as sustainable development tool for Adriatic – Ionian area</a:t>
            </a:r>
          </a:p>
          <a:p>
            <a:pPr algn="l"/>
            <a:r>
              <a:rPr lang="en-US" sz="1800" dirty="0" smtClean="0">
                <a:solidFill>
                  <a:srgbClr val="003399"/>
                </a:solidFill>
                <a:latin typeface="Open Sans"/>
                <a:ea typeface="Open Sans" pitchFamily="34" charset="0"/>
                <a:cs typeface="Open Sans" pitchFamily="34" charset="0"/>
              </a:rPr>
              <a:t>3)Technicalities</a:t>
            </a:r>
            <a:r>
              <a:rPr lang="en-US" sz="1800" dirty="0">
                <a:solidFill>
                  <a:srgbClr val="003399"/>
                </a:solidFill>
                <a:latin typeface="Open Sans"/>
                <a:ea typeface="Open Sans" pitchFamily="34" charset="0"/>
                <a:cs typeface="Open Sans" pitchFamily="34" charset="0"/>
              </a:rPr>
              <a:t>, challenges and opportunities</a:t>
            </a:r>
          </a:p>
          <a:p>
            <a:pPr algn="l"/>
            <a:r>
              <a:rPr lang="en-US" sz="1800" dirty="0" smtClean="0">
                <a:solidFill>
                  <a:srgbClr val="003399"/>
                </a:solidFill>
                <a:latin typeface="Open Sans"/>
                <a:ea typeface="Open Sans" pitchFamily="34" charset="0"/>
                <a:cs typeface="Open Sans" pitchFamily="34" charset="0"/>
              </a:rPr>
              <a:t>4) </a:t>
            </a:r>
            <a:r>
              <a:rPr lang="en-US" sz="1800" dirty="0">
                <a:solidFill>
                  <a:srgbClr val="003399"/>
                </a:solidFill>
                <a:latin typeface="Open Sans"/>
                <a:ea typeface="Open Sans" pitchFamily="34" charset="0"/>
                <a:cs typeface="Open Sans" pitchFamily="34" charset="0"/>
              </a:rPr>
              <a:t>Mapping and Planning of tools and Framework</a:t>
            </a:r>
          </a:p>
          <a:p>
            <a:pPr algn="l"/>
            <a:r>
              <a:rPr lang="en-US" sz="1800" dirty="0" smtClean="0">
                <a:solidFill>
                  <a:srgbClr val="003399"/>
                </a:solidFill>
                <a:latin typeface="Open Sans"/>
                <a:ea typeface="Open Sans" pitchFamily="34" charset="0"/>
                <a:cs typeface="Open Sans" pitchFamily="34" charset="0"/>
              </a:rPr>
              <a:t>5) </a:t>
            </a:r>
            <a:r>
              <a:rPr lang="en-US" sz="1800" dirty="0">
                <a:solidFill>
                  <a:srgbClr val="003399"/>
                </a:solidFill>
                <a:latin typeface="Open Sans"/>
                <a:ea typeface="Open Sans" pitchFamily="34" charset="0"/>
                <a:cs typeface="Open Sans" pitchFamily="34" charset="0"/>
              </a:rPr>
              <a:t>Pilot cases</a:t>
            </a:r>
          </a:p>
          <a:p>
            <a:pPr algn="l"/>
            <a:r>
              <a:rPr lang="en-US" sz="1800" dirty="0" smtClean="0">
                <a:solidFill>
                  <a:srgbClr val="003399"/>
                </a:solidFill>
                <a:latin typeface="Open Sans"/>
                <a:ea typeface="Open Sans" pitchFamily="34" charset="0"/>
                <a:cs typeface="Open Sans" pitchFamily="34" charset="0"/>
              </a:rPr>
              <a:t>6) </a:t>
            </a:r>
            <a:r>
              <a:rPr lang="en-US" sz="1800" dirty="0">
                <a:solidFill>
                  <a:srgbClr val="003399"/>
                </a:solidFill>
                <a:latin typeface="Open Sans"/>
                <a:ea typeface="Open Sans" pitchFamily="34" charset="0"/>
                <a:cs typeface="Open Sans" pitchFamily="34" charset="0"/>
              </a:rPr>
              <a:t>Summer School and Training </a:t>
            </a:r>
            <a:r>
              <a:rPr lang="en-US" sz="1800" dirty="0" smtClean="0">
                <a:solidFill>
                  <a:srgbClr val="003399"/>
                </a:solidFill>
                <a:latin typeface="Open Sans"/>
                <a:ea typeface="Open Sans" pitchFamily="34" charset="0"/>
                <a:cs typeface="Open Sans" pitchFamily="34" charset="0"/>
              </a:rPr>
              <a:t>Days</a:t>
            </a:r>
          </a:p>
          <a:p>
            <a:pPr algn="l"/>
            <a:endParaRPr lang="it-IT" sz="2000" dirty="0">
              <a:solidFill>
                <a:srgbClr val="003399"/>
              </a:solidFill>
              <a:latin typeface="Open Sans" pitchFamily="34" charset="0"/>
              <a:ea typeface="Open Sans" pitchFamily="34" charset="0"/>
              <a:cs typeface="Open Sans" pitchFamily="34" charset="0"/>
            </a:endParaRPr>
          </a:p>
        </p:txBody>
      </p:sp>
    </p:spTree>
    <p:extLst>
      <p:ext uri="{BB962C8B-B14F-4D97-AF65-F5344CB8AC3E}">
        <p14:creationId xmlns:p14="http://schemas.microsoft.com/office/powerpoint/2010/main" val="4821211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12596" y="17170"/>
            <a:ext cx="9182100" cy="6858000"/>
          </a:xfrm>
        </p:spPr>
      </p:pic>
      <p:sp>
        <p:nvSpPr>
          <p:cNvPr id="6" name="Sottotitolo 5"/>
          <p:cNvSpPr>
            <a:spLocks noGrp="1"/>
          </p:cNvSpPr>
          <p:nvPr>
            <p:ph type="subTitle" idx="1"/>
          </p:nvPr>
        </p:nvSpPr>
        <p:spPr>
          <a:xfrm>
            <a:off x="827584" y="1196752"/>
            <a:ext cx="7344816" cy="4968552"/>
          </a:xfrm>
        </p:spPr>
        <p:txBody>
          <a:bodyPr>
            <a:normAutofit/>
          </a:bodyPr>
          <a:lstStyle/>
          <a:p>
            <a:pPr algn="just"/>
            <a:r>
              <a:rPr lang="en-US" sz="1800" dirty="0" smtClean="0">
                <a:solidFill>
                  <a:srgbClr val="0070C0"/>
                </a:solidFill>
              </a:rPr>
              <a:t>The </a:t>
            </a:r>
            <a:r>
              <a:rPr lang="en-US" sz="1800" b="1" dirty="0">
                <a:solidFill>
                  <a:srgbClr val="0070C0"/>
                </a:solidFill>
              </a:rPr>
              <a:t>Integrated Coastal Zone Management (ICZM) </a:t>
            </a:r>
            <a:r>
              <a:rPr lang="en-US" sz="1800" dirty="0">
                <a:solidFill>
                  <a:srgbClr val="0070C0"/>
                </a:solidFill>
              </a:rPr>
              <a:t>approach represents a valuable tool to face these kinds of environmental issues, providing a structured framework and principles to mitigate impacts due to short- and long-term uses, and </a:t>
            </a:r>
            <a:endParaRPr lang="en-US" sz="1800" dirty="0" smtClean="0">
              <a:solidFill>
                <a:srgbClr val="0070C0"/>
              </a:solidFill>
            </a:endParaRPr>
          </a:p>
          <a:p>
            <a:pPr algn="just"/>
            <a:r>
              <a:rPr lang="en-US" sz="1800" dirty="0" smtClean="0">
                <a:solidFill>
                  <a:srgbClr val="0070C0"/>
                </a:solidFill>
              </a:rPr>
              <a:t>support </a:t>
            </a:r>
            <a:r>
              <a:rPr lang="en-US" sz="1800" dirty="0">
                <a:solidFill>
                  <a:srgbClr val="0070C0"/>
                </a:solidFill>
              </a:rPr>
              <a:t>strategies </a:t>
            </a:r>
            <a:endParaRPr lang="en-US" sz="1800" dirty="0" smtClean="0">
              <a:solidFill>
                <a:srgbClr val="0070C0"/>
              </a:solidFill>
            </a:endParaRPr>
          </a:p>
          <a:p>
            <a:pPr algn="just"/>
            <a:r>
              <a:rPr lang="en-US" sz="1800" dirty="0" smtClean="0">
                <a:solidFill>
                  <a:srgbClr val="0070C0"/>
                </a:solidFill>
              </a:rPr>
              <a:t>for </a:t>
            </a:r>
            <a:r>
              <a:rPr lang="en-US" sz="1800" dirty="0">
                <a:solidFill>
                  <a:srgbClr val="0070C0"/>
                </a:solidFill>
              </a:rPr>
              <a:t>sustainable </a:t>
            </a:r>
            <a:endParaRPr lang="en-US" sz="1800" dirty="0" smtClean="0">
              <a:solidFill>
                <a:srgbClr val="0070C0"/>
              </a:solidFill>
            </a:endParaRPr>
          </a:p>
          <a:p>
            <a:pPr algn="just"/>
            <a:r>
              <a:rPr lang="en-US" sz="1800" dirty="0" smtClean="0">
                <a:solidFill>
                  <a:srgbClr val="0070C0"/>
                </a:solidFill>
              </a:rPr>
              <a:t>and </a:t>
            </a:r>
            <a:r>
              <a:rPr lang="en-US" sz="1800" dirty="0">
                <a:solidFill>
                  <a:srgbClr val="0070C0"/>
                </a:solidFill>
              </a:rPr>
              <a:t>integrated </a:t>
            </a:r>
            <a:endParaRPr lang="en-US" sz="1800" dirty="0" smtClean="0">
              <a:solidFill>
                <a:srgbClr val="0070C0"/>
              </a:solidFill>
            </a:endParaRPr>
          </a:p>
          <a:p>
            <a:pPr algn="just"/>
            <a:r>
              <a:rPr lang="en-US" sz="1800" dirty="0" smtClean="0">
                <a:solidFill>
                  <a:srgbClr val="0070C0"/>
                </a:solidFill>
              </a:rPr>
              <a:t>shoreline </a:t>
            </a:r>
            <a:r>
              <a:rPr lang="en-US" sz="1800" dirty="0">
                <a:solidFill>
                  <a:srgbClr val="0070C0"/>
                </a:solidFill>
              </a:rPr>
              <a:t>management</a:t>
            </a:r>
            <a:r>
              <a:rPr lang="en-US" sz="1800" dirty="0" smtClean="0">
                <a:solidFill>
                  <a:srgbClr val="0070C0"/>
                </a:solidFill>
              </a:rPr>
              <a:t>.</a:t>
            </a:r>
            <a:endParaRPr lang="en-GB" sz="1800" dirty="0" smtClean="0">
              <a:solidFill>
                <a:srgbClr val="0070C0"/>
              </a:solidFill>
            </a:endParaRPr>
          </a:p>
          <a:p>
            <a:pPr algn="just"/>
            <a:r>
              <a:rPr lang="en-GB" sz="1800" dirty="0" smtClean="0">
                <a:solidFill>
                  <a:srgbClr val="0070C0"/>
                </a:solidFill>
              </a:rPr>
              <a:t>However</a:t>
            </a:r>
            <a:r>
              <a:rPr lang="en-GB" sz="1800" dirty="0">
                <a:solidFill>
                  <a:srgbClr val="0070C0"/>
                </a:solidFill>
              </a:rPr>
              <a:t>, even </a:t>
            </a:r>
            <a:r>
              <a:rPr lang="en-GB" sz="1800" dirty="0" smtClean="0">
                <a:solidFill>
                  <a:srgbClr val="0070C0"/>
                </a:solidFill>
              </a:rPr>
              <a:t>though</a:t>
            </a:r>
          </a:p>
          <a:p>
            <a:pPr algn="just"/>
            <a:r>
              <a:rPr lang="en-GB" sz="1800" dirty="0" smtClean="0">
                <a:solidFill>
                  <a:srgbClr val="0070C0"/>
                </a:solidFill>
              </a:rPr>
              <a:t>the </a:t>
            </a:r>
            <a:r>
              <a:rPr lang="en-GB" sz="1800" dirty="0">
                <a:solidFill>
                  <a:srgbClr val="0070C0"/>
                </a:solidFill>
              </a:rPr>
              <a:t>ICZM Protocol </a:t>
            </a:r>
            <a:endParaRPr lang="en-GB" sz="1800" dirty="0" smtClean="0">
              <a:solidFill>
                <a:srgbClr val="0070C0"/>
              </a:solidFill>
            </a:endParaRPr>
          </a:p>
          <a:p>
            <a:pPr algn="just"/>
            <a:r>
              <a:rPr lang="en-US" sz="1800" dirty="0" smtClean="0">
                <a:solidFill>
                  <a:srgbClr val="0070C0"/>
                </a:solidFill>
              </a:rPr>
              <a:t>has </a:t>
            </a:r>
            <a:r>
              <a:rPr lang="en-US" sz="1800" dirty="0">
                <a:solidFill>
                  <a:srgbClr val="0070C0"/>
                </a:solidFill>
              </a:rPr>
              <a:t>been signed in 2008 </a:t>
            </a:r>
            <a:endParaRPr lang="en-US" sz="1800" dirty="0" smtClean="0">
              <a:solidFill>
                <a:srgbClr val="0070C0"/>
              </a:solidFill>
            </a:endParaRPr>
          </a:p>
          <a:p>
            <a:pPr algn="just"/>
            <a:r>
              <a:rPr lang="en-US" sz="1800" dirty="0" smtClean="0">
                <a:solidFill>
                  <a:srgbClr val="0070C0"/>
                </a:solidFill>
              </a:rPr>
              <a:t>(</a:t>
            </a:r>
            <a:r>
              <a:rPr lang="en-US" sz="1800" dirty="0">
                <a:solidFill>
                  <a:srgbClr val="0070C0"/>
                </a:solidFill>
              </a:rPr>
              <a:t>UNEP/MAP/PAP, 2008), </a:t>
            </a:r>
            <a:endParaRPr lang="en-US" sz="1800" dirty="0" smtClean="0">
              <a:solidFill>
                <a:srgbClr val="0070C0"/>
              </a:solidFill>
            </a:endParaRPr>
          </a:p>
          <a:p>
            <a:pPr algn="just"/>
            <a:r>
              <a:rPr lang="en-US" sz="1800" dirty="0" smtClean="0">
                <a:solidFill>
                  <a:srgbClr val="0070C0"/>
                </a:solidFill>
              </a:rPr>
              <a:t>its </a:t>
            </a:r>
            <a:r>
              <a:rPr lang="en-US" sz="1800" dirty="0">
                <a:solidFill>
                  <a:srgbClr val="0070C0"/>
                </a:solidFill>
              </a:rPr>
              <a:t>implementation </a:t>
            </a:r>
            <a:endParaRPr lang="en-US" sz="1800" dirty="0" smtClean="0">
              <a:solidFill>
                <a:srgbClr val="0070C0"/>
              </a:solidFill>
            </a:endParaRPr>
          </a:p>
          <a:p>
            <a:pPr algn="just"/>
            <a:r>
              <a:rPr lang="en-US" sz="1800" dirty="0" smtClean="0">
                <a:solidFill>
                  <a:srgbClr val="0070C0"/>
                </a:solidFill>
              </a:rPr>
              <a:t>is </a:t>
            </a:r>
            <a:r>
              <a:rPr lang="en-US" sz="1800" dirty="0">
                <a:solidFill>
                  <a:srgbClr val="0070C0"/>
                </a:solidFill>
              </a:rPr>
              <a:t>still fragmented across </a:t>
            </a:r>
            <a:endParaRPr lang="en-US" sz="1800" dirty="0" smtClean="0">
              <a:solidFill>
                <a:srgbClr val="0070C0"/>
              </a:solidFill>
            </a:endParaRPr>
          </a:p>
          <a:p>
            <a:pPr algn="just"/>
            <a:r>
              <a:rPr lang="en-US" sz="1800" dirty="0" smtClean="0">
                <a:solidFill>
                  <a:srgbClr val="0070C0"/>
                </a:solidFill>
              </a:rPr>
              <a:t>the </a:t>
            </a:r>
            <a:r>
              <a:rPr lang="en-US" sz="1800" dirty="0">
                <a:solidFill>
                  <a:srgbClr val="0070C0"/>
                </a:solidFill>
              </a:rPr>
              <a:t>Mediterranean region. </a:t>
            </a:r>
            <a:endParaRPr lang="en-US" sz="1800" dirty="0" smtClean="0">
              <a:solidFill>
                <a:srgbClr val="0070C0"/>
              </a:solidFill>
            </a:endParaRPr>
          </a:p>
          <a:p>
            <a:pPr algn="just"/>
            <a:endParaRPr lang="en-US" sz="1800" dirty="0">
              <a:solidFill>
                <a:srgbClr val="0070C0"/>
              </a:solidFill>
            </a:endParaRPr>
          </a:p>
          <a:p>
            <a:pPr algn="just"/>
            <a:endParaRPr lang="en-US" sz="1800" dirty="0" smtClean="0">
              <a:solidFill>
                <a:srgbClr val="0070C0"/>
              </a:solidFill>
            </a:endParaRPr>
          </a:p>
          <a:p>
            <a:pPr algn="just"/>
            <a:endParaRPr lang="it-IT" sz="1800" dirty="0">
              <a:solidFill>
                <a:srgbClr val="0070C0"/>
              </a:solidFill>
            </a:endParaRPr>
          </a:p>
        </p:txBody>
      </p:sp>
      <p:pic>
        <p:nvPicPr>
          <p:cNvPr id="9" name="Immagine 8"/>
          <p:cNvPicPr>
            <a:picLocks noChangeAspect="1"/>
          </p:cNvPicPr>
          <p:nvPr/>
        </p:nvPicPr>
        <p:blipFill>
          <a:blip r:embed="rId3"/>
          <a:stretch>
            <a:fillRect/>
          </a:stretch>
        </p:blipFill>
        <p:spPr>
          <a:xfrm>
            <a:off x="3383956" y="2004405"/>
            <a:ext cx="5753100" cy="4181475"/>
          </a:xfrm>
          <a:prstGeom prst="rect">
            <a:avLst/>
          </a:prstGeom>
        </p:spPr>
      </p:pic>
    </p:spTree>
    <p:extLst>
      <p:ext uri="{BB962C8B-B14F-4D97-AF65-F5344CB8AC3E}">
        <p14:creationId xmlns:p14="http://schemas.microsoft.com/office/powerpoint/2010/main" val="52521316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2240" y="0"/>
            <a:ext cx="9182100" cy="6858000"/>
          </a:xfrm>
        </p:spPr>
      </p:pic>
      <p:sp>
        <p:nvSpPr>
          <p:cNvPr id="6" name="Sottotitolo 5"/>
          <p:cNvSpPr>
            <a:spLocks noGrp="1"/>
          </p:cNvSpPr>
          <p:nvPr>
            <p:ph type="subTitle" idx="1"/>
          </p:nvPr>
        </p:nvSpPr>
        <p:spPr>
          <a:xfrm>
            <a:off x="827584" y="1700808"/>
            <a:ext cx="7344816" cy="4464496"/>
          </a:xfrm>
        </p:spPr>
        <p:txBody>
          <a:bodyPr>
            <a:normAutofit/>
          </a:bodyPr>
          <a:lstStyle/>
          <a:p>
            <a:pPr algn="just"/>
            <a:r>
              <a:rPr lang="en-US" sz="1800" dirty="0" smtClean="0">
                <a:solidFill>
                  <a:srgbClr val="0070C0"/>
                </a:solidFill>
              </a:rPr>
              <a:t> </a:t>
            </a:r>
          </a:p>
          <a:p>
            <a:pPr algn="just"/>
            <a:endParaRPr lang="it-IT" sz="1800" dirty="0">
              <a:solidFill>
                <a:srgbClr val="0070C0"/>
              </a:solidFill>
            </a:endParaRPr>
          </a:p>
        </p:txBody>
      </p:sp>
      <p:pic>
        <p:nvPicPr>
          <p:cNvPr id="2" name="Immagine 1"/>
          <p:cNvPicPr>
            <a:picLocks noChangeAspect="1"/>
          </p:cNvPicPr>
          <p:nvPr/>
        </p:nvPicPr>
        <p:blipFill>
          <a:blip r:embed="rId3"/>
          <a:stretch>
            <a:fillRect/>
          </a:stretch>
        </p:blipFill>
        <p:spPr>
          <a:xfrm>
            <a:off x="999648" y="1052736"/>
            <a:ext cx="7384287" cy="5544000"/>
          </a:xfrm>
          <a:prstGeom prst="rect">
            <a:avLst/>
          </a:prstGeom>
        </p:spPr>
      </p:pic>
    </p:spTree>
    <p:extLst>
      <p:ext uri="{BB962C8B-B14F-4D97-AF65-F5344CB8AC3E}">
        <p14:creationId xmlns:p14="http://schemas.microsoft.com/office/powerpoint/2010/main" val="232186560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12596" y="17170"/>
            <a:ext cx="9182100" cy="6858000"/>
          </a:xfrm>
        </p:spPr>
      </p:pic>
      <p:sp>
        <p:nvSpPr>
          <p:cNvPr id="6" name="Sottotitolo 5"/>
          <p:cNvSpPr>
            <a:spLocks noGrp="1"/>
          </p:cNvSpPr>
          <p:nvPr>
            <p:ph type="subTitle" idx="1"/>
          </p:nvPr>
        </p:nvSpPr>
        <p:spPr>
          <a:xfrm>
            <a:off x="827584" y="1196752"/>
            <a:ext cx="7344816" cy="4968552"/>
          </a:xfrm>
        </p:spPr>
        <p:txBody>
          <a:bodyPr>
            <a:normAutofit/>
          </a:bodyPr>
          <a:lstStyle/>
          <a:p>
            <a:pPr algn="just"/>
            <a:r>
              <a:rPr lang="en-US" sz="1800" dirty="0" smtClean="0">
                <a:solidFill>
                  <a:srgbClr val="00B050"/>
                </a:solidFill>
              </a:rPr>
              <a:t>TRITON CONTRIBUTE’S TO LEGISLATION IMPLEMENTATION</a:t>
            </a:r>
          </a:p>
          <a:p>
            <a:pPr algn="just"/>
            <a:endParaRPr lang="en-US" sz="1800" dirty="0">
              <a:solidFill>
                <a:srgbClr val="0070C0"/>
              </a:solidFill>
            </a:endParaRPr>
          </a:p>
          <a:p>
            <a:pPr algn="just"/>
            <a:r>
              <a:rPr lang="en-US" sz="1800" dirty="0" smtClean="0">
                <a:solidFill>
                  <a:srgbClr val="0070C0"/>
                </a:solidFill>
              </a:rPr>
              <a:t>Drawing </a:t>
            </a:r>
            <a:r>
              <a:rPr lang="en-US" sz="1800" dirty="0">
                <a:solidFill>
                  <a:srgbClr val="0070C0"/>
                </a:solidFill>
              </a:rPr>
              <a:t>on this need, the overall objective of the Triton project is </a:t>
            </a:r>
            <a:r>
              <a:rPr lang="en-US" sz="1800" b="1" dirty="0">
                <a:solidFill>
                  <a:srgbClr val="0070C0"/>
                </a:solidFill>
              </a:rPr>
              <a:t>to reduce the consequences of coastal erosion by bridging the policy-implementation gap in the ICZM in the area of intervention (</a:t>
            </a:r>
            <a:r>
              <a:rPr lang="en-US" sz="1800" b="1" dirty="0" smtClean="0">
                <a:solidFill>
                  <a:srgbClr val="0070C0"/>
                </a:solidFill>
              </a:rPr>
              <a:t>IT-GR)</a:t>
            </a:r>
            <a:r>
              <a:rPr lang="en-US" sz="1800" dirty="0">
                <a:solidFill>
                  <a:srgbClr val="0070C0"/>
                </a:solidFill>
              </a:rPr>
              <a:t> </a:t>
            </a:r>
            <a:r>
              <a:rPr lang="en-US" sz="1800" dirty="0" smtClean="0">
                <a:solidFill>
                  <a:srgbClr val="0070C0"/>
                </a:solidFill>
              </a:rPr>
              <a:t>and </a:t>
            </a:r>
            <a:r>
              <a:rPr lang="en-US" sz="1800" b="1" dirty="0">
                <a:solidFill>
                  <a:srgbClr val="0070C0"/>
                </a:solidFill>
              </a:rPr>
              <a:t>improving the integration of coastal zone policies within broader spatial planning and socio-economic policies. </a:t>
            </a:r>
            <a:endParaRPr lang="en-US" sz="1800" b="1" dirty="0" smtClean="0">
              <a:solidFill>
                <a:srgbClr val="0070C0"/>
              </a:solidFill>
            </a:endParaRPr>
          </a:p>
          <a:p>
            <a:pPr algn="just"/>
            <a:endParaRPr lang="en-US" sz="1800" b="1" dirty="0">
              <a:solidFill>
                <a:srgbClr val="0070C0"/>
              </a:solidFill>
            </a:endParaRPr>
          </a:p>
          <a:p>
            <a:pPr algn="just"/>
            <a:endParaRPr lang="en-US" sz="1800" b="1" dirty="0" smtClean="0">
              <a:solidFill>
                <a:srgbClr val="0070C0"/>
              </a:solidFill>
            </a:endParaRPr>
          </a:p>
          <a:p>
            <a:pPr algn="just"/>
            <a:endParaRPr lang="en-US" sz="1800" b="1" dirty="0">
              <a:solidFill>
                <a:srgbClr val="0070C0"/>
              </a:solidFill>
            </a:endParaRPr>
          </a:p>
          <a:p>
            <a:pPr algn="just"/>
            <a:r>
              <a:rPr lang="en-US" sz="1800" dirty="0" smtClean="0">
                <a:solidFill>
                  <a:srgbClr val="0070C0"/>
                </a:solidFill>
              </a:rPr>
              <a:t>The </a:t>
            </a:r>
            <a:r>
              <a:rPr lang="en-US" sz="1800" dirty="0">
                <a:solidFill>
                  <a:srgbClr val="0070C0"/>
                </a:solidFill>
              </a:rPr>
              <a:t>Apulian and Western Greece shorelines, in the area of intervention of the project, are facing significant erosion impacts due to natural and man-induced causes, calling for targeted interventions and adaptation strategies based </a:t>
            </a:r>
            <a:r>
              <a:rPr lang="en-US" sz="1800" dirty="0">
                <a:solidFill>
                  <a:srgbClr val="FF0000"/>
                </a:solidFill>
              </a:rPr>
              <a:t>on risk analysis and management</a:t>
            </a:r>
            <a:r>
              <a:rPr lang="en-US" sz="1800" dirty="0">
                <a:solidFill>
                  <a:srgbClr val="0070C0"/>
                </a:solidFill>
              </a:rPr>
              <a:t>.</a:t>
            </a:r>
            <a:endParaRPr lang="it-IT" sz="1800" dirty="0">
              <a:solidFill>
                <a:srgbClr val="0070C0"/>
              </a:solidFill>
            </a:endParaRPr>
          </a:p>
          <a:p>
            <a:pPr algn="l"/>
            <a:r>
              <a:rPr lang="it-IT" sz="1800" dirty="0" smtClean="0">
                <a:solidFill>
                  <a:srgbClr val="003399"/>
                </a:solidFill>
                <a:latin typeface="Open Sans" pitchFamily="34" charset="0"/>
                <a:ea typeface="Open Sans" pitchFamily="34" charset="0"/>
                <a:cs typeface="Open Sans" pitchFamily="34" charset="0"/>
              </a:rPr>
              <a:t>.</a:t>
            </a:r>
          </a:p>
        </p:txBody>
      </p:sp>
    </p:spTree>
    <p:extLst>
      <p:ext uri="{BB962C8B-B14F-4D97-AF65-F5344CB8AC3E}">
        <p14:creationId xmlns:p14="http://schemas.microsoft.com/office/powerpoint/2010/main" val="161203915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12596" y="17170"/>
            <a:ext cx="9182100" cy="6858000"/>
          </a:xfrm>
        </p:spPr>
      </p:pic>
      <p:sp>
        <p:nvSpPr>
          <p:cNvPr id="5" name="Titolo 4"/>
          <p:cNvSpPr>
            <a:spLocks noGrp="1"/>
          </p:cNvSpPr>
          <p:nvPr>
            <p:ph type="ctrTitle"/>
          </p:nvPr>
        </p:nvSpPr>
        <p:spPr>
          <a:xfrm>
            <a:off x="685800" y="1238895"/>
            <a:ext cx="7772400" cy="605929"/>
          </a:xfrm>
        </p:spPr>
        <p:txBody>
          <a:bodyPr>
            <a:normAutofit fontScale="90000"/>
          </a:bodyPr>
          <a:lstStyle/>
          <a:p>
            <a:pPr algn="l"/>
            <a:r>
              <a:rPr lang="it-IT" sz="2000" b="1" dirty="0">
                <a:solidFill>
                  <a:srgbClr val="00B050"/>
                </a:solidFill>
                <a:latin typeface="Open Sans" pitchFamily="34" charset="0"/>
                <a:ea typeface="Open Sans" pitchFamily="34" charset="0"/>
                <a:cs typeface="Open Sans" pitchFamily="34" charset="0"/>
              </a:rPr>
              <a:t/>
            </a:r>
            <a:br>
              <a:rPr lang="it-IT" sz="2000" b="1" dirty="0">
                <a:solidFill>
                  <a:srgbClr val="00B050"/>
                </a:solidFill>
                <a:latin typeface="Open Sans" pitchFamily="34" charset="0"/>
                <a:ea typeface="Open Sans" pitchFamily="34" charset="0"/>
                <a:cs typeface="Open Sans" pitchFamily="34" charset="0"/>
              </a:rPr>
            </a:br>
            <a:endParaRPr lang="it-IT" sz="2000" b="1" dirty="0">
              <a:solidFill>
                <a:srgbClr val="00B050"/>
              </a:solidFill>
              <a:latin typeface="Open Sans" pitchFamily="34" charset="0"/>
              <a:ea typeface="Open Sans" pitchFamily="34" charset="0"/>
              <a:cs typeface="Open Sans" pitchFamily="34" charset="0"/>
            </a:endParaRPr>
          </a:p>
        </p:txBody>
      </p:sp>
      <p:sp>
        <p:nvSpPr>
          <p:cNvPr id="6" name="Sottotitolo 5"/>
          <p:cNvSpPr>
            <a:spLocks noGrp="1"/>
          </p:cNvSpPr>
          <p:nvPr>
            <p:ph type="subTitle" idx="1"/>
          </p:nvPr>
        </p:nvSpPr>
        <p:spPr>
          <a:xfrm>
            <a:off x="755576" y="1700808"/>
            <a:ext cx="7416824" cy="4032448"/>
          </a:xfrm>
        </p:spPr>
        <p:txBody>
          <a:bodyPr>
            <a:noAutofit/>
          </a:bodyPr>
          <a:lstStyle/>
          <a:p>
            <a:pPr algn="just"/>
            <a:r>
              <a:rPr lang="en-GB" sz="1800" dirty="0" smtClean="0">
                <a:solidFill>
                  <a:srgbClr val="0070C0"/>
                </a:solidFill>
              </a:rPr>
              <a:t>The </a:t>
            </a:r>
            <a:r>
              <a:rPr lang="en-GB" sz="1800" dirty="0">
                <a:solidFill>
                  <a:srgbClr val="0070C0"/>
                </a:solidFill>
              </a:rPr>
              <a:t>high level of biodiversity creates a high level of biological activity, which has attracted human activities for thousands of years. Most part of the world's people live in coastal regions. Many major cities are on or near good harbours and have port facilities. Some landlocked places have achieved port status by building canals. </a:t>
            </a:r>
            <a:endParaRPr lang="en-GB" sz="1800" dirty="0" smtClean="0">
              <a:solidFill>
                <a:srgbClr val="0070C0"/>
              </a:solidFill>
            </a:endParaRPr>
          </a:p>
          <a:p>
            <a:pPr algn="just"/>
            <a:r>
              <a:rPr lang="en-GB" sz="1800" dirty="0" smtClean="0">
                <a:solidFill>
                  <a:srgbClr val="0070C0"/>
                </a:solidFill>
              </a:rPr>
              <a:t>The </a:t>
            </a:r>
            <a:r>
              <a:rPr lang="en-GB" sz="1800" dirty="0">
                <a:solidFill>
                  <a:srgbClr val="0070C0"/>
                </a:solidFill>
              </a:rPr>
              <a:t>coast is a frontier that nations have typically defended against military invaders, smugglers and illegal migrants. Fixed coastal defences have long been erected in many nations, coastal countries typically have a navy and some form of coast guard, in Italy Marina </a:t>
            </a:r>
            <a:r>
              <a:rPr lang="en-GB" sz="1800" dirty="0" err="1">
                <a:solidFill>
                  <a:srgbClr val="0070C0"/>
                </a:solidFill>
              </a:rPr>
              <a:t>Militare</a:t>
            </a:r>
            <a:r>
              <a:rPr lang="en-GB" sz="1800" dirty="0">
                <a:solidFill>
                  <a:srgbClr val="0070C0"/>
                </a:solidFill>
              </a:rPr>
              <a:t> </a:t>
            </a:r>
            <a:r>
              <a:rPr lang="en-GB" sz="1800" dirty="0" err="1">
                <a:solidFill>
                  <a:srgbClr val="0070C0"/>
                </a:solidFill>
              </a:rPr>
              <a:t>Italiana</a:t>
            </a:r>
            <a:r>
              <a:rPr lang="en-GB" sz="1800" dirty="0">
                <a:solidFill>
                  <a:srgbClr val="0070C0"/>
                </a:solidFill>
              </a:rPr>
              <a:t>, Guardia </a:t>
            </a:r>
            <a:r>
              <a:rPr lang="en-GB" sz="1800" dirty="0" err="1">
                <a:solidFill>
                  <a:srgbClr val="0070C0"/>
                </a:solidFill>
              </a:rPr>
              <a:t>Costiera</a:t>
            </a:r>
            <a:r>
              <a:rPr lang="en-GB" sz="1800" dirty="0">
                <a:solidFill>
                  <a:srgbClr val="0070C0"/>
                </a:solidFill>
              </a:rPr>
              <a:t>, </a:t>
            </a:r>
            <a:r>
              <a:rPr lang="en-GB" sz="1800" dirty="0" err="1">
                <a:solidFill>
                  <a:srgbClr val="0070C0"/>
                </a:solidFill>
              </a:rPr>
              <a:t>Capitaneria</a:t>
            </a:r>
            <a:r>
              <a:rPr lang="en-GB" sz="1800" dirty="0">
                <a:solidFill>
                  <a:srgbClr val="0070C0"/>
                </a:solidFill>
              </a:rPr>
              <a:t> di Porto, respectively</a:t>
            </a:r>
            <a:r>
              <a:rPr lang="en-GB" sz="1800" dirty="0"/>
              <a:t>.</a:t>
            </a:r>
            <a:endParaRPr lang="it-IT" sz="1800" dirty="0"/>
          </a:p>
          <a:p>
            <a:pPr algn="just"/>
            <a:endParaRPr lang="it-IT" sz="1800" dirty="0" smtClean="0">
              <a:solidFill>
                <a:srgbClr val="003399"/>
              </a:solidFill>
              <a:latin typeface="Open Sans" pitchFamily="34" charset="0"/>
              <a:ea typeface="Open Sans" pitchFamily="34" charset="0"/>
              <a:cs typeface="Open Sans" pitchFamily="34" charset="0"/>
            </a:endParaRPr>
          </a:p>
        </p:txBody>
      </p:sp>
      <p:sp>
        <p:nvSpPr>
          <p:cNvPr id="7" name="Titolo 4"/>
          <p:cNvSpPr txBox="1">
            <a:spLocks/>
          </p:cNvSpPr>
          <p:nvPr/>
        </p:nvSpPr>
        <p:spPr>
          <a:xfrm>
            <a:off x="838200" y="1196752"/>
            <a:ext cx="7772400" cy="605929"/>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lgn="l"/>
            <a:r>
              <a:rPr lang="en-US" sz="1800" b="1" dirty="0">
                <a:solidFill>
                  <a:srgbClr val="00B050"/>
                </a:solidFill>
              </a:rPr>
              <a:t>Coastal erosion processes: main terminologies and theories</a:t>
            </a:r>
            <a:endParaRPr lang="it-IT" sz="1800" dirty="0">
              <a:solidFill>
                <a:srgbClr val="00B050"/>
              </a:solidFill>
            </a:endParaRPr>
          </a:p>
        </p:txBody>
      </p:sp>
    </p:spTree>
    <p:extLst>
      <p:ext uri="{BB962C8B-B14F-4D97-AF65-F5344CB8AC3E}">
        <p14:creationId xmlns:p14="http://schemas.microsoft.com/office/powerpoint/2010/main" val="155903830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12596" y="17170"/>
            <a:ext cx="9182100" cy="6858000"/>
          </a:xfrm>
        </p:spPr>
      </p:pic>
      <p:sp>
        <p:nvSpPr>
          <p:cNvPr id="6" name="Sottotitolo 5"/>
          <p:cNvSpPr>
            <a:spLocks noGrp="1"/>
          </p:cNvSpPr>
          <p:nvPr>
            <p:ph type="subTitle" idx="1"/>
          </p:nvPr>
        </p:nvSpPr>
        <p:spPr>
          <a:xfrm>
            <a:off x="827584" y="1340768"/>
            <a:ext cx="7344816" cy="4392488"/>
          </a:xfrm>
        </p:spPr>
        <p:txBody>
          <a:bodyPr>
            <a:normAutofit/>
          </a:bodyPr>
          <a:lstStyle/>
          <a:p>
            <a:pPr algn="just"/>
            <a:r>
              <a:rPr lang="en-GB" sz="1800" dirty="0">
                <a:solidFill>
                  <a:srgbClr val="0070C0"/>
                </a:solidFill>
              </a:rPr>
              <a:t>Coasts, especially those with beaches and warm water, attract tourists. In many island nations such as those of the Mediterranean, Indian Ocean, South Pacific and Caribbean, tourism is central to the economy. Coasts offer recreational activities such as swimming, fishing, surfing, boating, and sunbathing. Growth management can be a challenge for coastal local authorities who often struggle to provide the infrastructure required by new residents. </a:t>
            </a:r>
            <a:r>
              <a:rPr lang="en-GB" sz="1800" dirty="0">
                <a:solidFill>
                  <a:srgbClr val="FF0000"/>
                </a:solidFill>
              </a:rPr>
              <a:t>The coastal evolution is the product of </a:t>
            </a:r>
            <a:r>
              <a:rPr lang="en-GB" sz="1800" dirty="0" err="1">
                <a:solidFill>
                  <a:srgbClr val="FF0000"/>
                </a:solidFill>
              </a:rPr>
              <a:t>morphodynamic</a:t>
            </a:r>
            <a:r>
              <a:rPr lang="en-GB" sz="1800" dirty="0">
                <a:solidFill>
                  <a:srgbClr val="FF0000"/>
                </a:solidFill>
              </a:rPr>
              <a:t> process that occurs in response to change in external conditions (</a:t>
            </a:r>
            <a:r>
              <a:rPr lang="en-GB" sz="1800" i="1" dirty="0">
                <a:solidFill>
                  <a:srgbClr val="FF0000"/>
                </a:solidFill>
              </a:rPr>
              <a:t>Wright and Thom, 1977)</a:t>
            </a:r>
            <a:r>
              <a:rPr lang="en-GB" sz="1800" dirty="0">
                <a:solidFill>
                  <a:srgbClr val="FF0000"/>
                </a:solidFill>
              </a:rPr>
              <a:t>. </a:t>
            </a:r>
            <a:endParaRPr lang="en-GB" sz="1800" dirty="0" smtClean="0">
              <a:solidFill>
                <a:srgbClr val="FF0000"/>
              </a:solidFill>
            </a:endParaRPr>
          </a:p>
          <a:p>
            <a:pPr algn="just"/>
            <a:r>
              <a:rPr lang="en-GB" sz="1800" dirty="0">
                <a:solidFill>
                  <a:srgbClr val="0070C0"/>
                </a:solidFill>
              </a:rPr>
              <a:t>The </a:t>
            </a:r>
            <a:r>
              <a:rPr lang="en-GB" sz="1800" b="1" dirty="0">
                <a:solidFill>
                  <a:srgbClr val="0070C0"/>
                </a:solidFill>
              </a:rPr>
              <a:t>structure of the coasts</a:t>
            </a:r>
            <a:r>
              <a:rPr lang="en-GB" sz="1800" dirty="0">
                <a:solidFill>
                  <a:srgbClr val="0070C0"/>
                </a:solidFill>
              </a:rPr>
              <a:t> is very heterogeneous and its shape depends on several factors such as the soil material, the exposure to the atmospheric agents, the anthropic pressing and the human activities. A main difference can be remarked between rocky shore and sedimentary shore. </a:t>
            </a:r>
            <a:endParaRPr lang="it-IT" sz="1800" dirty="0" smtClean="0">
              <a:solidFill>
                <a:srgbClr val="0070C0"/>
              </a:solidFill>
              <a:latin typeface="Open Sans" pitchFamily="34" charset="0"/>
              <a:ea typeface="Open Sans" pitchFamily="34" charset="0"/>
              <a:cs typeface="Open Sans" pitchFamily="34" charset="0"/>
            </a:endParaRPr>
          </a:p>
        </p:txBody>
      </p:sp>
    </p:spTree>
    <p:extLst>
      <p:ext uri="{BB962C8B-B14F-4D97-AF65-F5344CB8AC3E}">
        <p14:creationId xmlns:p14="http://schemas.microsoft.com/office/powerpoint/2010/main" val="55368673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12596" y="17170"/>
            <a:ext cx="9182100" cy="6858000"/>
          </a:xfrm>
        </p:spPr>
      </p:pic>
      <p:sp>
        <p:nvSpPr>
          <p:cNvPr id="6" name="Sottotitolo 5"/>
          <p:cNvSpPr>
            <a:spLocks noGrp="1"/>
          </p:cNvSpPr>
          <p:nvPr>
            <p:ph type="subTitle" idx="1"/>
          </p:nvPr>
        </p:nvSpPr>
        <p:spPr>
          <a:xfrm>
            <a:off x="827584" y="1340768"/>
            <a:ext cx="7344816" cy="4392488"/>
          </a:xfrm>
        </p:spPr>
        <p:txBody>
          <a:bodyPr>
            <a:normAutofit/>
          </a:bodyPr>
          <a:lstStyle/>
          <a:p>
            <a:pPr algn="just"/>
            <a:r>
              <a:rPr lang="en-US" sz="1600" b="1" dirty="0">
                <a:solidFill>
                  <a:srgbClr val="0070C0"/>
                </a:solidFill>
                <a:latin typeface="Open Sans" pitchFamily="34" charset="0"/>
                <a:ea typeface="Open Sans" pitchFamily="34" charset="0"/>
                <a:cs typeface="Open Sans" pitchFamily="34" charset="0"/>
              </a:rPr>
              <a:t>Directive 2008/56/EC </a:t>
            </a:r>
            <a:endParaRPr lang="en-US" sz="1600" b="1" dirty="0" smtClean="0">
              <a:solidFill>
                <a:srgbClr val="0070C0"/>
              </a:solidFill>
              <a:latin typeface="Open Sans" pitchFamily="34" charset="0"/>
              <a:ea typeface="Open Sans" pitchFamily="34" charset="0"/>
              <a:cs typeface="Open Sans" pitchFamily="34" charset="0"/>
            </a:endParaRPr>
          </a:p>
          <a:p>
            <a:pPr algn="just"/>
            <a:endParaRPr lang="en-US" sz="1600" b="1" dirty="0">
              <a:solidFill>
                <a:srgbClr val="0070C0"/>
              </a:solidFill>
              <a:latin typeface="Open Sans" pitchFamily="34" charset="0"/>
              <a:ea typeface="Open Sans" pitchFamily="34" charset="0"/>
              <a:cs typeface="Open Sans" pitchFamily="34" charset="0"/>
            </a:endParaRPr>
          </a:p>
          <a:p>
            <a:pPr algn="just"/>
            <a:r>
              <a:rPr lang="en-US" sz="1600" dirty="0" smtClean="0">
                <a:solidFill>
                  <a:srgbClr val="0070C0"/>
                </a:solidFill>
                <a:latin typeface="Open Sans" pitchFamily="34" charset="0"/>
                <a:ea typeface="Open Sans" pitchFamily="34" charset="0"/>
                <a:cs typeface="Open Sans" pitchFamily="34" charset="0"/>
              </a:rPr>
              <a:t>The </a:t>
            </a:r>
            <a:r>
              <a:rPr lang="en-US" sz="1600" dirty="0">
                <a:solidFill>
                  <a:srgbClr val="0070C0"/>
                </a:solidFill>
                <a:latin typeface="Open Sans" pitchFamily="34" charset="0"/>
                <a:ea typeface="Open Sans" pitchFamily="34" charset="0"/>
                <a:cs typeface="Open Sans" pitchFamily="34" charset="0"/>
              </a:rPr>
              <a:t>aim of the European Union's ambitious </a:t>
            </a:r>
            <a:r>
              <a:rPr lang="en-US" sz="1600" b="1" dirty="0">
                <a:solidFill>
                  <a:srgbClr val="0070C0"/>
                </a:solidFill>
                <a:latin typeface="Open Sans" pitchFamily="34" charset="0"/>
                <a:ea typeface="Open Sans" pitchFamily="34" charset="0"/>
                <a:cs typeface="Open Sans" pitchFamily="34" charset="0"/>
              </a:rPr>
              <a:t>Marine Strategy Framework Directive</a:t>
            </a:r>
            <a:r>
              <a:rPr lang="en-US" sz="1600" dirty="0">
                <a:solidFill>
                  <a:srgbClr val="0070C0"/>
                </a:solidFill>
                <a:latin typeface="Open Sans" pitchFamily="34" charset="0"/>
                <a:ea typeface="Open Sans" pitchFamily="34" charset="0"/>
                <a:cs typeface="Open Sans" pitchFamily="34" charset="0"/>
              </a:rPr>
              <a:t> is to protect more effectively the marine environment across Europe</a:t>
            </a:r>
            <a:r>
              <a:rPr lang="en-US" sz="1600" dirty="0" smtClean="0">
                <a:solidFill>
                  <a:srgbClr val="0070C0"/>
                </a:solidFill>
                <a:latin typeface="Open Sans" pitchFamily="34" charset="0"/>
                <a:ea typeface="Open Sans" pitchFamily="34" charset="0"/>
                <a:cs typeface="Open Sans" pitchFamily="34" charset="0"/>
              </a:rPr>
              <a:t>.</a:t>
            </a:r>
            <a:endParaRPr lang="en-US" sz="1600" dirty="0">
              <a:solidFill>
                <a:srgbClr val="0070C0"/>
              </a:solidFill>
              <a:latin typeface="Open Sans" pitchFamily="34" charset="0"/>
              <a:ea typeface="Open Sans" pitchFamily="34" charset="0"/>
              <a:cs typeface="Open Sans" pitchFamily="34" charset="0"/>
            </a:endParaRPr>
          </a:p>
          <a:p>
            <a:pPr algn="just"/>
            <a:r>
              <a:rPr lang="en-US" sz="1600" dirty="0">
                <a:solidFill>
                  <a:srgbClr val="0070C0"/>
                </a:solidFill>
                <a:latin typeface="Open Sans" pitchFamily="34" charset="0"/>
                <a:ea typeface="Open Sans" pitchFamily="34" charset="0"/>
                <a:cs typeface="Open Sans" pitchFamily="34" charset="0"/>
              </a:rPr>
              <a:t>The Commission also produced a set of detailed criteria and methodological standards to help Member States implement the Marine Strategy Framework Directive. These were revised in 2017 leading to the new Commission Decision on Good Environmental Status.</a:t>
            </a:r>
          </a:p>
          <a:p>
            <a:pPr algn="just"/>
            <a:r>
              <a:rPr lang="en-US" sz="1600" dirty="0" smtClean="0">
                <a:solidFill>
                  <a:srgbClr val="0070C0"/>
                </a:solidFill>
                <a:latin typeface="Open Sans" pitchFamily="34" charset="0"/>
                <a:ea typeface="Open Sans" pitchFamily="34" charset="0"/>
                <a:cs typeface="Open Sans" pitchFamily="34" charset="0"/>
              </a:rPr>
              <a:t>Annex </a:t>
            </a:r>
            <a:r>
              <a:rPr lang="en-US" sz="1600" dirty="0">
                <a:solidFill>
                  <a:srgbClr val="0070C0"/>
                </a:solidFill>
                <a:latin typeface="Open Sans" pitchFamily="34" charset="0"/>
                <a:ea typeface="Open Sans" pitchFamily="34" charset="0"/>
                <a:cs typeface="Open Sans" pitchFamily="34" charset="0"/>
              </a:rPr>
              <a:t>III of the Directive was also </a:t>
            </a:r>
            <a:endParaRPr lang="en-US" sz="1600" dirty="0" smtClean="0">
              <a:solidFill>
                <a:srgbClr val="0070C0"/>
              </a:solidFill>
              <a:latin typeface="Open Sans" pitchFamily="34" charset="0"/>
              <a:ea typeface="Open Sans" pitchFamily="34" charset="0"/>
              <a:cs typeface="Open Sans" pitchFamily="34" charset="0"/>
            </a:endParaRPr>
          </a:p>
          <a:p>
            <a:pPr algn="just"/>
            <a:r>
              <a:rPr lang="en-US" sz="1600" dirty="0" smtClean="0">
                <a:solidFill>
                  <a:srgbClr val="0070C0"/>
                </a:solidFill>
                <a:latin typeface="Open Sans" pitchFamily="34" charset="0"/>
                <a:ea typeface="Open Sans" pitchFamily="34" charset="0"/>
                <a:cs typeface="Open Sans" pitchFamily="34" charset="0"/>
              </a:rPr>
              <a:t>amended </a:t>
            </a:r>
            <a:r>
              <a:rPr lang="en-US" sz="1600" dirty="0">
                <a:solidFill>
                  <a:srgbClr val="0070C0"/>
                </a:solidFill>
                <a:latin typeface="Open Sans" pitchFamily="34" charset="0"/>
                <a:ea typeface="Open Sans" pitchFamily="34" charset="0"/>
                <a:cs typeface="Open Sans" pitchFamily="34" charset="0"/>
              </a:rPr>
              <a:t>in 2017 to better link </a:t>
            </a:r>
            <a:endParaRPr lang="en-US" sz="1600" dirty="0" smtClean="0">
              <a:solidFill>
                <a:srgbClr val="0070C0"/>
              </a:solidFill>
              <a:latin typeface="Open Sans" pitchFamily="34" charset="0"/>
              <a:ea typeface="Open Sans" pitchFamily="34" charset="0"/>
              <a:cs typeface="Open Sans" pitchFamily="34" charset="0"/>
            </a:endParaRPr>
          </a:p>
          <a:p>
            <a:pPr algn="just"/>
            <a:r>
              <a:rPr lang="en-US" sz="1600" dirty="0" smtClean="0">
                <a:solidFill>
                  <a:srgbClr val="0070C0"/>
                </a:solidFill>
                <a:latin typeface="Open Sans" pitchFamily="34" charset="0"/>
                <a:ea typeface="Open Sans" pitchFamily="34" charset="0"/>
                <a:cs typeface="Open Sans" pitchFamily="34" charset="0"/>
              </a:rPr>
              <a:t>ecosystem </a:t>
            </a:r>
            <a:r>
              <a:rPr lang="en-US" sz="1600" dirty="0">
                <a:solidFill>
                  <a:srgbClr val="0070C0"/>
                </a:solidFill>
                <a:latin typeface="Open Sans" pitchFamily="34" charset="0"/>
                <a:ea typeface="Open Sans" pitchFamily="34" charset="0"/>
                <a:cs typeface="Open Sans" pitchFamily="34" charset="0"/>
              </a:rPr>
              <a:t>components, anthropogenic </a:t>
            </a:r>
            <a:endParaRPr lang="en-US" sz="1600" dirty="0" smtClean="0">
              <a:solidFill>
                <a:srgbClr val="0070C0"/>
              </a:solidFill>
              <a:latin typeface="Open Sans" pitchFamily="34" charset="0"/>
              <a:ea typeface="Open Sans" pitchFamily="34" charset="0"/>
              <a:cs typeface="Open Sans" pitchFamily="34" charset="0"/>
            </a:endParaRPr>
          </a:p>
          <a:p>
            <a:pPr algn="just"/>
            <a:r>
              <a:rPr lang="en-US" sz="1600" dirty="0" smtClean="0">
                <a:solidFill>
                  <a:srgbClr val="0070C0"/>
                </a:solidFill>
                <a:latin typeface="Open Sans" pitchFamily="34" charset="0"/>
                <a:ea typeface="Open Sans" pitchFamily="34" charset="0"/>
                <a:cs typeface="Open Sans" pitchFamily="34" charset="0"/>
              </a:rPr>
              <a:t>pressures </a:t>
            </a:r>
            <a:r>
              <a:rPr lang="en-US" sz="1600" dirty="0">
                <a:solidFill>
                  <a:srgbClr val="0070C0"/>
                </a:solidFill>
                <a:latin typeface="Open Sans" pitchFamily="34" charset="0"/>
                <a:ea typeface="Open Sans" pitchFamily="34" charset="0"/>
                <a:cs typeface="Open Sans" pitchFamily="34" charset="0"/>
              </a:rPr>
              <a:t>and impacts on the marine </a:t>
            </a:r>
            <a:endParaRPr lang="en-US" sz="1600" dirty="0" smtClean="0">
              <a:solidFill>
                <a:srgbClr val="0070C0"/>
              </a:solidFill>
              <a:latin typeface="Open Sans" pitchFamily="34" charset="0"/>
              <a:ea typeface="Open Sans" pitchFamily="34" charset="0"/>
              <a:cs typeface="Open Sans" pitchFamily="34" charset="0"/>
            </a:endParaRPr>
          </a:p>
          <a:p>
            <a:pPr algn="just"/>
            <a:r>
              <a:rPr lang="en-US" sz="1600" dirty="0" smtClean="0">
                <a:solidFill>
                  <a:srgbClr val="0070C0"/>
                </a:solidFill>
                <a:latin typeface="Open Sans" pitchFamily="34" charset="0"/>
                <a:ea typeface="Open Sans" pitchFamily="34" charset="0"/>
                <a:cs typeface="Open Sans" pitchFamily="34" charset="0"/>
              </a:rPr>
              <a:t>environment </a:t>
            </a:r>
            <a:r>
              <a:rPr lang="en-US" sz="1600" dirty="0">
                <a:solidFill>
                  <a:srgbClr val="0070C0"/>
                </a:solidFill>
                <a:latin typeface="Open Sans" pitchFamily="34" charset="0"/>
                <a:ea typeface="Open Sans" pitchFamily="34" charset="0"/>
                <a:cs typeface="Open Sans" pitchFamily="34" charset="0"/>
              </a:rPr>
              <a:t>with the MSFD's 11 </a:t>
            </a:r>
            <a:r>
              <a:rPr lang="en-US" sz="1600" dirty="0" smtClean="0">
                <a:solidFill>
                  <a:srgbClr val="0070C0"/>
                </a:solidFill>
                <a:latin typeface="Open Sans" pitchFamily="34" charset="0"/>
                <a:ea typeface="Open Sans" pitchFamily="34" charset="0"/>
                <a:cs typeface="Open Sans" pitchFamily="34" charset="0"/>
              </a:rPr>
              <a:t>descriptors</a:t>
            </a:r>
          </a:p>
          <a:p>
            <a:pPr algn="just"/>
            <a:r>
              <a:rPr lang="en-US" sz="1600" dirty="0" smtClean="0">
                <a:solidFill>
                  <a:srgbClr val="0070C0"/>
                </a:solidFill>
                <a:latin typeface="Open Sans" pitchFamily="34" charset="0"/>
                <a:ea typeface="Open Sans" pitchFamily="34" charset="0"/>
                <a:cs typeface="Open Sans" pitchFamily="34" charset="0"/>
              </a:rPr>
              <a:t> </a:t>
            </a:r>
            <a:r>
              <a:rPr lang="en-US" sz="1600" dirty="0">
                <a:solidFill>
                  <a:srgbClr val="0070C0"/>
                </a:solidFill>
                <a:latin typeface="Open Sans" pitchFamily="34" charset="0"/>
                <a:ea typeface="Open Sans" pitchFamily="34" charset="0"/>
                <a:cs typeface="Open Sans" pitchFamily="34" charset="0"/>
              </a:rPr>
              <a:t>and with the new Decision on </a:t>
            </a:r>
            <a:endParaRPr lang="en-US" sz="1600" dirty="0" smtClean="0">
              <a:solidFill>
                <a:srgbClr val="0070C0"/>
              </a:solidFill>
              <a:latin typeface="Open Sans" pitchFamily="34" charset="0"/>
              <a:ea typeface="Open Sans" pitchFamily="34" charset="0"/>
              <a:cs typeface="Open Sans" pitchFamily="34" charset="0"/>
            </a:endParaRPr>
          </a:p>
          <a:p>
            <a:pPr algn="just"/>
            <a:r>
              <a:rPr lang="en-US" sz="1600" b="1" dirty="0" smtClean="0">
                <a:solidFill>
                  <a:srgbClr val="0070C0"/>
                </a:solidFill>
                <a:latin typeface="Open Sans" pitchFamily="34" charset="0"/>
                <a:ea typeface="Open Sans" pitchFamily="34" charset="0"/>
                <a:cs typeface="Open Sans" pitchFamily="34" charset="0"/>
              </a:rPr>
              <a:t>Good </a:t>
            </a:r>
            <a:r>
              <a:rPr lang="en-US" sz="1600" b="1" dirty="0">
                <a:solidFill>
                  <a:srgbClr val="0070C0"/>
                </a:solidFill>
                <a:latin typeface="Open Sans" pitchFamily="34" charset="0"/>
                <a:ea typeface="Open Sans" pitchFamily="34" charset="0"/>
                <a:cs typeface="Open Sans" pitchFamily="34" charset="0"/>
              </a:rPr>
              <a:t>Environmental Status</a:t>
            </a:r>
            <a:r>
              <a:rPr lang="en-US" sz="1600" dirty="0">
                <a:solidFill>
                  <a:srgbClr val="0070C0"/>
                </a:solidFill>
                <a:latin typeface="Open Sans" pitchFamily="34" charset="0"/>
                <a:ea typeface="Open Sans" pitchFamily="34" charset="0"/>
                <a:cs typeface="Open Sans" pitchFamily="34" charset="0"/>
              </a:rPr>
              <a:t>.</a:t>
            </a:r>
          </a:p>
          <a:p>
            <a:pPr algn="just"/>
            <a:endParaRPr lang="it-IT" sz="1600" dirty="0" smtClean="0">
              <a:solidFill>
                <a:srgbClr val="0070C0"/>
              </a:solidFill>
              <a:latin typeface="Open Sans" pitchFamily="34" charset="0"/>
              <a:ea typeface="Open Sans" pitchFamily="34" charset="0"/>
              <a:cs typeface="Open Sans" pitchFamily="34" charset="0"/>
            </a:endParaRPr>
          </a:p>
        </p:txBody>
      </p:sp>
      <p:pic>
        <p:nvPicPr>
          <p:cNvPr id="2" name="Immagine 1"/>
          <p:cNvPicPr>
            <a:picLocks noChangeAspect="1"/>
          </p:cNvPicPr>
          <p:nvPr/>
        </p:nvPicPr>
        <p:blipFill>
          <a:blip r:embed="rId3"/>
          <a:stretch>
            <a:fillRect/>
          </a:stretch>
        </p:blipFill>
        <p:spPr>
          <a:xfrm>
            <a:off x="5334000" y="2996952"/>
            <a:ext cx="3810000" cy="3505200"/>
          </a:xfrm>
          <a:prstGeom prst="rect">
            <a:avLst/>
          </a:prstGeom>
        </p:spPr>
      </p:pic>
    </p:spTree>
    <p:extLst>
      <p:ext uri="{BB962C8B-B14F-4D97-AF65-F5344CB8AC3E}">
        <p14:creationId xmlns:p14="http://schemas.microsoft.com/office/powerpoint/2010/main" val="406706962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12596" y="17170"/>
            <a:ext cx="9182100" cy="6858000"/>
          </a:xfrm>
        </p:spPr>
      </p:pic>
      <p:sp>
        <p:nvSpPr>
          <p:cNvPr id="6" name="Sottotitolo 5"/>
          <p:cNvSpPr>
            <a:spLocks noGrp="1"/>
          </p:cNvSpPr>
          <p:nvPr>
            <p:ph type="subTitle" idx="1"/>
          </p:nvPr>
        </p:nvSpPr>
        <p:spPr>
          <a:xfrm>
            <a:off x="827584" y="1340768"/>
            <a:ext cx="7344816" cy="4392488"/>
          </a:xfrm>
        </p:spPr>
        <p:txBody>
          <a:bodyPr>
            <a:normAutofit fontScale="70000" lnSpcReduction="20000"/>
          </a:bodyPr>
          <a:lstStyle/>
          <a:p>
            <a:pPr algn="just"/>
            <a:r>
              <a:rPr lang="en-US" sz="1600" b="1" dirty="0">
                <a:solidFill>
                  <a:srgbClr val="0070C0"/>
                </a:solidFill>
                <a:latin typeface="Open Sans" pitchFamily="34" charset="0"/>
                <a:ea typeface="Open Sans" pitchFamily="34" charset="0"/>
                <a:cs typeface="Open Sans" pitchFamily="34" charset="0"/>
              </a:rPr>
              <a:t>Directive </a:t>
            </a:r>
            <a:r>
              <a:rPr lang="en-US" sz="1600" b="1" dirty="0" smtClean="0">
                <a:solidFill>
                  <a:srgbClr val="0070C0"/>
                </a:solidFill>
                <a:latin typeface="Open Sans" pitchFamily="34" charset="0"/>
                <a:ea typeface="Open Sans" pitchFamily="34" charset="0"/>
                <a:cs typeface="Open Sans" pitchFamily="34" charset="0"/>
              </a:rPr>
              <a:t>2008/56/EC</a:t>
            </a:r>
          </a:p>
          <a:p>
            <a:pPr algn="just"/>
            <a:endParaRPr lang="en-US" sz="1600" b="1" dirty="0" smtClean="0">
              <a:solidFill>
                <a:srgbClr val="0070C0"/>
              </a:solidFill>
              <a:latin typeface="Open Sans" pitchFamily="34" charset="0"/>
              <a:ea typeface="Open Sans" pitchFamily="34" charset="0"/>
              <a:cs typeface="Open Sans" pitchFamily="34" charset="0"/>
            </a:endParaRPr>
          </a:p>
          <a:p>
            <a:pPr algn="just"/>
            <a:r>
              <a:rPr lang="en-US" sz="1600" b="1" dirty="0">
                <a:solidFill>
                  <a:srgbClr val="0070C0"/>
                </a:solidFill>
                <a:latin typeface="Open Sans" pitchFamily="34" charset="0"/>
                <a:ea typeface="Open Sans" pitchFamily="34" charset="0"/>
                <a:cs typeface="Open Sans" pitchFamily="34" charset="0"/>
              </a:rPr>
              <a:t> </a:t>
            </a:r>
            <a:r>
              <a:rPr lang="en-US" sz="1800" dirty="0">
                <a:solidFill>
                  <a:srgbClr val="0070C0"/>
                </a:solidFill>
                <a:latin typeface="Open Sans" pitchFamily="34" charset="0"/>
                <a:ea typeface="Open Sans" pitchFamily="34" charset="0"/>
                <a:cs typeface="Open Sans" pitchFamily="34" charset="0"/>
              </a:rPr>
              <a:t>The Marine Strategy Framework Directive aims to achieve Good Environmental Status (GES) of the EU's marine waters by 2020 and to protect the resource base upon which marine-related economic and social activities depend. It is the first EU legislative instrument related to the protection of marine biodiversity, as it contains the explicit regulatory objective that "biodiversity is maintained by 2020", as the cornerstone for achieving GES.</a:t>
            </a:r>
          </a:p>
          <a:p>
            <a:pPr algn="just"/>
            <a:endParaRPr lang="en-US" sz="1800" dirty="0">
              <a:solidFill>
                <a:srgbClr val="0070C0"/>
              </a:solidFill>
              <a:latin typeface="Open Sans" pitchFamily="34" charset="0"/>
              <a:ea typeface="Open Sans" pitchFamily="34" charset="0"/>
              <a:cs typeface="Open Sans" pitchFamily="34" charset="0"/>
            </a:endParaRPr>
          </a:p>
          <a:p>
            <a:pPr algn="just"/>
            <a:r>
              <a:rPr lang="en-US" sz="1800" dirty="0">
                <a:solidFill>
                  <a:srgbClr val="0070C0"/>
                </a:solidFill>
                <a:latin typeface="Open Sans" pitchFamily="34" charset="0"/>
                <a:ea typeface="Open Sans" pitchFamily="34" charset="0"/>
                <a:cs typeface="Open Sans" pitchFamily="34" charset="0"/>
              </a:rPr>
              <a:t>The Directive enshrines in a legislative framework the ecosystem approach to the management of human activities having an impact on the marine environment, integrating the concepts of environmental protection and sustainable use</a:t>
            </a:r>
            <a:r>
              <a:rPr lang="en-US" sz="1800" dirty="0" smtClean="0">
                <a:solidFill>
                  <a:srgbClr val="0070C0"/>
                </a:solidFill>
                <a:latin typeface="Open Sans" pitchFamily="34" charset="0"/>
                <a:ea typeface="Open Sans" pitchFamily="34" charset="0"/>
                <a:cs typeface="Open Sans" pitchFamily="34" charset="0"/>
              </a:rPr>
              <a:t>.</a:t>
            </a:r>
          </a:p>
          <a:p>
            <a:pPr algn="just"/>
            <a:endParaRPr lang="en-US" sz="1800" dirty="0" smtClean="0">
              <a:solidFill>
                <a:srgbClr val="0070C0"/>
              </a:solidFill>
              <a:latin typeface="Open Sans" pitchFamily="34" charset="0"/>
              <a:ea typeface="Open Sans" pitchFamily="34" charset="0"/>
              <a:cs typeface="Open Sans" pitchFamily="34" charset="0"/>
            </a:endParaRPr>
          </a:p>
          <a:p>
            <a:pPr algn="just"/>
            <a:r>
              <a:rPr lang="en-US" sz="1800" dirty="0">
                <a:solidFill>
                  <a:srgbClr val="0070C0"/>
                </a:solidFill>
                <a:latin typeface="Open Sans" pitchFamily="34" charset="0"/>
                <a:ea typeface="Open Sans" pitchFamily="34" charset="0"/>
                <a:cs typeface="Open Sans" pitchFamily="34" charset="0"/>
              </a:rPr>
              <a:t>In order to achieve its goal, the Directive establishes European marine regions and sub-regions on the basis of geographical and environmental criteria. The Directive lists four European marine regions – the Baltic Sea, the North-east Atlantic Ocean, the Mediterranean Sea and the Black Sea – located within the geographical boundaries of the existing Regional Sea Conventions. Cooperation between the Member States of one marine region and with </a:t>
            </a:r>
            <a:r>
              <a:rPr lang="en-US" sz="1800" dirty="0" err="1">
                <a:solidFill>
                  <a:srgbClr val="0070C0"/>
                </a:solidFill>
                <a:latin typeface="Open Sans" pitchFamily="34" charset="0"/>
                <a:ea typeface="Open Sans" pitchFamily="34" charset="0"/>
                <a:cs typeface="Open Sans" pitchFamily="34" charset="0"/>
              </a:rPr>
              <a:t>neighbouring</a:t>
            </a:r>
            <a:r>
              <a:rPr lang="en-US" sz="1800" dirty="0">
                <a:solidFill>
                  <a:srgbClr val="0070C0"/>
                </a:solidFill>
                <a:latin typeface="Open Sans" pitchFamily="34" charset="0"/>
                <a:ea typeface="Open Sans" pitchFamily="34" charset="0"/>
                <a:cs typeface="Open Sans" pitchFamily="34" charset="0"/>
              </a:rPr>
              <a:t> countries which share the same marine waters, is already taking place through these Regional Sea Conventions.</a:t>
            </a:r>
          </a:p>
          <a:p>
            <a:pPr algn="just"/>
            <a:endParaRPr lang="en-US" sz="1800" dirty="0">
              <a:solidFill>
                <a:srgbClr val="0070C0"/>
              </a:solidFill>
              <a:latin typeface="Open Sans" pitchFamily="34" charset="0"/>
              <a:ea typeface="Open Sans" pitchFamily="34" charset="0"/>
              <a:cs typeface="Open Sans" pitchFamily="34" charset="0"/>
            </a:endParaRPr>
          </a:p>
          <a:p>
            <a:pPr algn="just"/>
            <a:r>
              <a:rPr lang="en-US" sz="1800" dirty="0">
                <a:solidFill>
                  <a:srgbClr val="0070C0"/>
                </a:solidFill>
                <a:latin typeface="Open Sans" pitchFamily="34" charset="0"/>
                <a:ea typeface="Open Sans" pitchFamily="34" charset="0"/>
                <a:cs typeface="Open Sans" pitchFamily="34" charset="0"/>
              </a:rPr>
              <a:t>In order to achieve GES by 2020, each Member State is required to develop a strategy for its marine waters (or Marine Strategy). In addition, because the Directive follows an adaptive management approach, the Marine Strategies must be kept up-to-date and reviewed every 6 years.</a:t>
            </a:r>
            <a:endParaRPr lang="en-US" sz="1800" dirty="0" smtClean="0">
              <a:solidFill>
                <a:srgbClr val="0070C0"/>
              </a:solidFill>
              <a:latin typeface="Open Sans" pitchFamily="34" charset="0"/>
              <a:ea typeface="Open Sans" pitchFamily="34" charset="0"/>
              <a:cs typeface="Open Sans" pitchFamily="34" charset="0"/>
            </a:endParaRPr>
          </a:p>
          <a:p>
            <a:pPr algn="just"/>
            <a:endParaRPr lang="en-US" sz="1800" dirty="0">
              <a:solidFill>
                <a:srgbClr val="0070C0"/>
              </a:solidFill>
              <a:latin typeface="Open Sans" pitchFamily="34" charset="0"/>
              <a:ea typeface="Open Sans" pitchFamily="34" charset="0"/>
              <a:cs typeface="Open Sans" pitchFamily="34" charset="0"/>
            </a:endParaRPr>
          </a:p>
          <a:p>
            <a:pPr algn="just"/>
            <a:endParaRPr lang="it-IT" sz="1800" dirty="0" smtClean="0">
              <a:solidFill>
                <a:srgbClr val="0070C0"/>
              </a:solidFill>
              <a:latin typeface="Open Sans" pitchFamily="34" charset="0"/>
              <a:ea typeface="Open Sans" pitchFamily="34" charset="0"/>
              <a:cs typeface="Open Sans" pitchFamily="34" charset="0"/>
            </a:endParaRPr>
          </a:p>
        </p:txBody>
      </p:sp>
    </p:spTree>
    <p:extLst>
      <p:ext uri="{BB962C8B-B14F-4D97-AF65-F5344CB8AC3E}">
        <p14:creationId xmlns:p14="http://schemas.microsoft.com/office/powerpoint/2010/main" val="36682020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12596" y="17170"/>
            <a:ext cx="9182100" cy="6858000"/>
          </a:xfrm>
        </p:spPr>
      </p:pic>
      <p:sp>
        <p:nvSpPr>
          <p:cNvPr id="6" name="Sottotitolo 5"/>
          <p:cNvSpPr>
            <a:spLocks noGrp="1"/>
          </p:cNvSpPr>
          <p:nvPr>
            <p:ph type="subTitle" idx="1"/>
          </p:nvPr>
        </p:nvSpPr>
        <p:spPr>
          <a:xfrm>
            <a:off x="827584" y="1340768"/>
            <a:ext cx="7344816" cy="4392488"/>
          </a:xfrm>
        </p:spPr>
        <p:txBody>
          <a:bodyPr>
            <a:normAutofit fontScale="92500"/>
          </a:bodyPr>
          <a:lstStyle/>
          <a:p>
            <a:pPr algn="just"/>
            <a:r>
              <a:rPr lang="en-US" sz="1600" b="1" dirty="0">
                <a:solidFill>
                  <a:srgbClr val="0070C0"/>
                </a:solidFill>
                <a:latin typeface="Open Sans" pitchFamily="34" charset="0"/>
                <a:ea typeface="Open Sans" pitchFamily="34" charset="0"/>
                <a:cs typeface="Open Sans" pitchFamily="34" charset="0"/>
              </a:rPr>
              <a:t>Directive </a:t>
            </a:r>
            <a:r>
              <a:rPr lang="en-US" sz="1600" b="1" dirty="0" smtClean="0">
                <a:solidFill>
                  <a:srgbClr val="0070C0"/>
                </a:solidFill>
                <a:latin typeface="Open Sans" pitchFamily="34" charset="0"/>
                <a:ea typeface="Open Sans" pitchFamily="34" charset="0"/>
                <a:cs typeface="Open Sans" pitchFamily="34" charset="0"/>
              </a:rPr>
              <a:t>2008/56/EC</a:t>
            </a:r>
          </a:p>
          <a:p>
            <a:pPr algn="just"/>
            <a:endParaRPr lang="en-US" sz="1600" b="1" dirty="0" smtClean="0">
              <a:solidFill>
                <a:srgbClr val="0070C0"/>
              </a:solidFill>
              <a:latin typeface="Open Sans" pitchFamily="34" charset="0"/>
              <a:ea typeface="Open Sans" pitchFamily="34" charset="0"/>
              <a:cs typeface="Open Sans" pitchFamily="34" charset="0"/>
            </a:endParaRPr>
          </a:p>
          <a:p>
            <a:pPr algn="just"/>
            <a:r>
              <a:rPr lang="en-US" sz="1800" dirty="0" smtClean="0">
                <a:solidFill>
                  <a:srgbClr val="0070C0"/>
                </a:solidFill>
                <a:latin typeface="Open Sans" pitchFamily="34" charset="0"/>
                <a:ea typeface="Open Sans" pitchFamily="34" charset="0"/>
                <a:cs typeface="Open Sans" pitchFamily="34" charset="0"/>
              </a:rPr>
              <a:t>In </a:t>
            </a:r>
            <a:r>
              <a:rPr lang="en-US" sz="1800" dirty="0">
                <a:solidFill>
                  <a:srgbClr val="0070C0"/>
                </a:solidFill>
                <a:latin typeface="Open Sans" pitchFamily="34" charset="0"/>
                <a:ea typeface="Open Sans" pitchFamily="34" charset="0"/>
                <a:cs typeface="Open Sans" pitchFamily="34" charset="0"/>
              </a:rPr>
              <a:t>order to achieve its goal, the Directive establishes European marine regions and sub-regions on the basis of geographical and environmental criteria. The Directive lists four European marine regions – the Baltic Sea, the North-east Atlantic Ocean, the Mediterranean Sea and the Black Sea – located within the geographical boundaries of the existing Regional Sea Conventions. Cooperation between the Member States of one marine region and with </a:t>
            </a:r>
            <a:r>
              <a:rPr lang="en-US" sz="1800" dirty="0" err="1">
                <a:solidFill>
                  <a:srgbClr val="0070C0"/>
                </a:solidFill>
                <a:latin typeface="Open Sans" pitchFamily="34" charset="0"/>
                <a:ea typeface="Open Sans" pitchFamily="34" charset="0"/>
                <a:cs typeface="Open Sans" pitchFamily="34" charset="0"/>
              </a:rPr>
              <a:t>neighbouring</a:t>
            </a:r>
            <a:r>
              <a:rPr lang="en-US" sz="1800" dirty="0">
                <a:solidFill>
                  <a:srgbClr val="0070C0"/>
                </a:solidFill>
                <a:latin typeface="Open Sans" pitchFamily="34" charset="0"/>
                <a:ea typeface="Open Sans" pitchFamily="34" charset="0"/>
                <a:cs typeface="Open Sans" pitchFamily="34" charset="0"/>
              </a:rPr>
              <a:t> countries which share the same marine waters, is already taking place through these Regional Sea Conventions.</a:t>
            </a:r>
          </a:p>
          <a:p>
            <a:pPr algn="just"/>
            <a:endParaRPr lang="en-US" sz="1800" dirty="0">
              <a:solidFill>
                <a:srgbClr val="0070C0"/>
              </a:solidFill>
              <a:latin typeface="Open Sans" pitchFamily="34" charset="0"/>
              <a:ea typeface="Open Sans" pitchFamily="34" charset="0"/>
              <a:cs typeface="Open Sans" pitchFamily="34" charset="0"/>
            </a:endParaRPr>
          </a:p>
          <a:p>
            <a:pPr algn="just"/>
            <a:r>
              <a:rPr lang="en-US" sz="1800" dirty="0">
                <a:solidFill>
                  <a:srgbClr val="0070C0"/>
                </a:solidFill>
                <a:latin typeface="Open Sans" pitchFamily="34" charset="0"/>
                <a:ea typeface="Open Sans" pitchFamily="34" charset="0"/>
                <a:cs typeface="Open Sans" pitchFamily="34" charset="0"/>
              </a:rPr>
              <a:t>In order to achieve GES by 2020, each Member State is required to develop a strategy for its marine waters (or Marine Strategy). In addition, because the Directive follows an adaptive management approach, the Marine Strategies must be kept up-to-date and reviewed every 6 years.</a:t>
            </a:r>
            <a:endParaRPr lang="en-US" sz="1800" dirty="0" smtClean="0">
              <a:solidFill>
                <a:srgbClr val="0070C0"/>
              </a:solidFill>
              <a:latin typeface="Open Sans" pitchFamily="34" charset="0"/>
              <a:ea typeface="Open Sans" pitchFamily="34" charset="0"/>
              <a:cs typeface="Open Sans" pitchFamily="34" charset="0"/>
            </a:endParaRPr>
          </a:p>
          <a:p>
            <a:pPr algn="just"/>
            <a:endParaRPr lang="en-US" sz="1800" dirty="0">
              <a:solidFill>
                <a:srgbClr val="0070C0"/>
              </a:solidFill>
              <a:latin typeface="Open Sans" pitchFamily="34" charset="0"/>
              <a:ea typeface="Open Sans" pitchFamily="34" charset="0"/>
              <a:cs typeface="Open Sans" pitchFamily="34" charset="0"/>
            </a:endParaRPr>
          </a:p>
          <a:p>
            <a:pPr algn="just"/>
            <a:endParaRPr lang="it-IT" sz="1800" dirty="0" smtClean="0">
              <a:solidFill>
                <a:srgbClr val="0070C0"/>
              </a:solidFill>
              <a:latin typeface="Open Sans" pitchFamily="34" charset="0"/>
              <a:ea typeface="Open Sans" pitchFamily="34" charset="0"/>
              <a:cs typeface="Open Sans" pitchFamily="34" charset="0"/>
            </a:endParaRPr>
          </a:p>
        </p:txBody>
      </p:sp>
    </p:spTree>
    <p:extLst>
      <p:ext uri="{BB962C8B-B14F-4D97-AF65-F5344CB8AC3E}">
        <p14:creationId xmlns:p14="http://schemas.microsoft.com/office/powerpoint/2010/main" val="225042011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12596" y="17170"/>
            <a:ext cx="9182100" cy="6858000"/>
          </a:xfrm>
        </p:spPr>
      </p:pic>
      <p:sp>
        <p:nvSpPr>
          <p:cNvPr id="6" name="Sottotitolo 5"/>
          <p:cNvSpPr>
            <a:spLocks noGrp="1"/>
          </p:cNvSpPr>
          <p:nvPr>
            <p:ph type="subTitle" idx="1"/>
          </p:nvPr>
        </p:nvSpPr>
        <p:spPr>
          <a:xfrm>
            <a:off x="827584" y="1340768"/>
            <a:ext cx="7344816" cy="4392488"/>
          </a:xfrm>
        </p:spPr>
        <p:txBody>
          <a:bodyPr>
            <a:normAutofit/>
          </a:bodyPr>
          <a:lstStyle/>
          <a:p>
            <a:pPr algn="just"/>
            <a:r>
              <a:rPr lang="en-US" sz="1600" dirty="0" smtClean="0">
                <a:solidFill>
                  <a:srgbClr val="0070C0"/>
                </a:solidFill>
                <a:latin typeface="Open Sans" pitchFamily="34" charset="0"/>
                <a:ea typeface="Open Sans" pitchFamily="34" charset="0"/>
                <a:cs typeface="Open Sans" pitchFamily="34" charset="0"/>
              </a:rPr>
              <a:t>.</a:t>
            </a:r>
            <a:endParaRPr lang="en-US" sz="1600" dirty="0">
              <a:solidFill>
                <a:srgbClr val="0070C0"/>
              </a:solidFill>
              <a:latin typeface="Open Sans" pitchFamily="34" charset="0"/>
              <a:ea typeface="Open Sans" pitchFamily="34" charset="0"/>
              <a:cs typeface="Open Sans" pitchFamily="34" charset="0"/>
            </a:endParaRPr>
          </a:p>
          <a:p>
            <a:pPr algn="just"/>
            <a:endParaRPr lang="it-IT" sz="1600" dirty="0" smtClean="0">
              <a:solidFill>
                <a:srgbClr val="0070C0"/>
              </a:solidFill>
              <a:latin typeface="Open Sans" pitchFamily="34" charset="0"/>
              <a:ea typeface="Open Sans" pitchFamily="34" charset="0"/>
              <a:cs typeface="Open Sans" pitchFamily="34" charset="0"/>
            </a:endParaRPr>
          </a:p>
        </p:txBody>
      </p:sp>
      <p:sp>
        <p:nvSpPr>
          <p:cNvPr id="3" name="Rettangolo 2"/>
          <p:cNvSpPr/>
          <p:nvPr/>
        </p:nvSpPr>
        <p:spPr>
          <a:xfrm>
            <a:off x="847500" y="1268760"/>
            <a:ext cx="7488832" cy="5355312"/>
          </a:xfrm>
          <a:prstGeom prst="rect">
            <a:avLst/>
          </a:prstGeom>
        </p:spPr>
        <p:txBody>
          <a:bodyPr wrap="square">
            <a:spAutoFit/>
          </a:bodyPr>
          <a:lstStyle/>
          <a:p>
            <a:r>
              <a:rPr lang="en-US" b="1" dirty="0" smtClean="0">
                <a:solidFill>
                  <a:srgbClr val="00B050"/>
                </a:solidFill>
              </a:rPr>
              <a:t>The amendment toward the Good </a:t>
            </a:r>
            <a:r>
              <a:rPr lang="en-US" b="1" dirty="0" err="1" smtClean="0">
                <a:solidFill>
                  <a:srgbClr val="00B050"/>
                </a:solidFill>
              </a:rPr>
              <a:t>Enviroment</a:t>
            </a:r>
            <a:r>
              <a:rPr lang="en-US" b="1" dirty="0" smtClean="0">
                <a:solidFill>
                  <a:srgbClr val="00B050"/>
                </a:solidFill>
              </a:rPr>
              <a:t> Status Dir. 845/2017</a:t>
            </a:r>
          </a:p>
          <a:p>
            <a:endParaRPr lang="en-US" b="1" dirty="0">
              <a:solidFill>
                <a:srgbClr val="00B050"/>
              </a:solidFill>
            </a:endParaRPr>
          </a:p>
          <a:p>
            <a:r>
              <a:rPr lang="en-US" dirty="0" smtClean="0"/>
              <a:t>The </a:t>
            </a:r>
            <a:r>
              <a:rPr lang="en-US" dirty="0"/>
              <a:t>review of Annex III to Directive 2008/56/EC is needed to complement the review of Decision 2010/477/EU</a:t>
            </a:r>
            <a:r>
              <a:rPr lang="en-US" dirty="0" smtClean="0"/>
              <a:t>. Furthermore</a:t>
            </a:r>
            <a:r>
              <a:rPr lang="en-US" dirty="0"/>
              <a:t>, the relationship between Annex III to Directive 2008/56/EC and the qualitative descriptors for</a:t>
            </a:r>
          </a:p>
          <a:p>
            <a:r>
              <a:rPr lang="en-US" dirty="0"/>
              <a:t>determining good environmental status listed in Annex I to that Directive is only implicit in that Directive and</a:t>
            </a:r>
            <a:r>
              <a:rPr lang="en-US" dirty="0" smtClean="0"/>
              <a:t>, therefore</a:t>
            </a:r>
            <a:r>
              <a:rPr lang="en-US" dirty="0"/>
              <a:t>, not sufficiently clear. The Commission, in a staff working paper from 2011 </a:t>
            </a:r>
            <a:r>
              <a:rPr lang="en-US" dirty="0" smtClean="0"/>
              <a:t>, </a:t>
            </a:r>
            <a:r>
              <a:rPr lang="en-US" dirty="0"/>
              <a:t>explained relationships</a:t>
            </a:r>
          </a:p>
          <a:p>
            <a:r>
              <a:rPr lang="en-US" dirty="0"/>
              <a:t>between </a:t>
            </a:r>
            <a:r>
              <a:rPr lang="en-US" b="1" dirty="0"/>
              <a:t>the qualitative descriptors </a:t>
            </a:r>
            <a:r>
              <a:rPr lang="en-US" dirty="0"/>
              <a:t>listed in Annex I to Directive 2008/56/EC, the elements set out in Annex </a:t>
            </a:r>
            <a:r>
              <a:rPr lang="en-US" dirty="0" smtClean="0"/>
              <a:t>III to </a:t>
            </a:r>
            <a:r>
              <a:rPr lang="en-US" dirty="0"/>
              <a:t>that Directive, and the criteria and </a:t>
            </a:r>
            <a:r>
              <a:rPr lang="en-US" dirty="0" smtClean="0"/>
              <a:t> indicators </a:t>
            </a:r>
            <a:r>
              <a:rPr lang="en-US" dirty="0"/>
              <a:t>set out in Decision 2010/477/EU, but could provide </a:t>
            </a:r>
            <a:r>
              <a:rPr lang="en-US" dirty="0" smtClean="0"/>
              <a:t>only a </a:t>
            </a:r>
            <a:r>
              <a:rPr lang="en-US" dirty="0"/>
              <a:t>partial answer due to their inherent content. A revision of Annex III to Directive 2008/56/EC is needed </a:t>
            </a:r>
            <a:r>
              <a:rPr lang="en-US" dirty="0" smtClean="0"/>
              <a:t>in order </a:t>
            </a:r>
            <a:r>
              <a:rPr lang="en-US" dirty="0"/>
              <a:t>to further clarify those relationships and facilitate implementation, better linking ecosystem elements, </a:t>
            </a:r>
            <a:r>
              <a:rPr lang="en-US" dirty="0" smtClean="0"/>
              <a:t>and anthropogenic </a:t>
            </a:r>
            <a:r>
              <a:rPr lang="en-US" dirty="0"/>
              <a:t>pressures and impacts on the marine environment with the descriptors in Annex I to </a:t>
            </a:r>
            <a:r>
              <a:rPr lang="en-US" dirty="0" smtClean="0"/>
              <a:t>Directive 2008/56/EC </a:t>
            </a:r>
            <a:r>
              <a:rPr lang="en-US" dirty="0"/>
              <a:t>and the outcome of the review of Decision 2010/477/EU. </a:t>
            </a:r>
            <a:endParaRPr lang="en-US" dirty="0" smtClean="0"/>
          </a:p>
          <a:p>
            <a:r>
              <a:rPr lang="it-IT" dirty="0">
                <a:hlinkClick r:id="rId3"/>
              </a:rPr>
              <a:t>https://eur-lex.europa.eu/legal-content/EN/TXT/PDF/?uri=CELEX:32017L0845&amp;from=EN</a:t>
            </a:r>
            <a:endParaRPr lang="it-IT" dirty="0"/>
          </a:p>
        </p:txBody>
      </p:sp>
    </p:spTree>
    <p:extLst>
      <p:ext uri="{BB962C8B-B14F-4D97-AF65-F5344CB8AC3E}">
        <p14:creationId xmlns:p14="http://schemas.microsoft.com/office/powerpoint/2010/main" val="351875612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p:cNvSpPr>
            <a:spLocks noGrp="1"/>
          </p:cNvSpPr>
          <p:nvPr>
            <p:ph type="title"/>
          </p:nvPr>
        </p:nvSpPr>
        <p:spPr/>
        <p:txBody>
          <a:bodyPr>
            <a:normAutofit fontScale="90000"/>
          </a:bodyPr>
          <a:lstStyle/>
          <a:p>
            <a:r>
              <a:rPr lang="it-IT" smtClean="0"/>
              <a:t/>
            </a:r>
            <a:br>
              <a:rPr lang="it-IT" smtClean="0"/>
            </a:br>
            <a:endParaRPr lang="it-IT" dirty="0"/>
          </a:p>
        </p:txBody>
      </p:sp>
      <p:pic>
        <p:nvPicPr>
          <p:cNvPr id="4" name="Segnaposto contenuto 3"/>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38100" y="-242888"/>
            <a:ext cx="9182100" cy="6858001"/>
          </a:xfrm>
        </p:spPr>
      </p:pic>
      <p:sp>
        <p:nvSpPr>
          <p:cNvPr id="6" name="Sottotitolo 5"/>
          <p:cNvSpPr>
            <a:spLocks noGrp="1"/>
          </p:cNvSpPr>
          <p:nvPr>
            <p:ph type="subTitle" idx="4294967295"/>
          </p:nvPr>
        </p:nvSpPr>
        <p:spPr>
          <a:xfrm>
            <a:off x="755576" y="1268760"/>
            <a:ext cx="7416824" cy="4680520"/>
          </a:xfrm>
        </p:spPr>
        <p:txBody>
          <a:bodyPr vert="horz" lIns="91440" tIns="45720" rIns="91440" bIns="45720" rtlCol="0">
            <a:noAutofit/>
          </a:bodyPr>
          <a:lstStyle/>
          <a:p>
            <a:pPr marL="0" indent="0" algn="just">
              <a:buNone/>
            </a:pPr>
            <a:r>
              <a:rPr lang="en-GB" sz="1800" dirty="0">
                <a:solidFill>
                  <a:srgbClr val="0070C0"/>
                </a:solidFill>
              </a:rPr>
              <a:t> </a:t>
            </a:r>
            <a:r>
              <a:rPr lang="en-GB" sz="1800" b="1" dirty="0" smtClean="0">
                <a:solidFill>
                  <a:srgbClr val="0070C0"/>
                </a:solidFill>
              </a:rPr>
              <a:t>The ANNEX III of Dir. 2017/845</a:t>
            </a:r>
          </a:p>
          <a:p>
            <a:pPr marL="0" indent="0" algn="just">
              <a:buNone/>
            </a:pPr>
            <a:endParaRPr lang="it-IT" sz="1800" b="1" dirty="0">
              <a:solidFill>
                <a:srgbClr val="0070C0"/>
              </a:solidFill>
            </a:endParaRPr>
          </a:p>
        </p:txBody>
      </p:sp>
      <p:pic>
        <p:nvPicPr>
          <p:cNvPr id="2" name="Immagine 1"/>
          <p:cNvPicPr>
            <a:picLocks noChangeAspect="1"/>
          </p:cNvPicPr>
          <p:nvPr/>
        </p:nvPicPr>
        <p:blipFill rotWithShape="1">
          <a:blip r:embed="rId3"/>
          <a:srcRect l="5313" t="15002" r="2593" b="11656"/>
          <a:stretch/>
        </p:blipFill>
        <p:spPr>
          <a:xfrm>
            <a:off x="678051" y="1844824"/>
            <a:ext cx="7488833" cy="3168352"/>
          </a:xfrm>
          <a:prstGeom prst="rect">
            <a:avLst/>
          </a:prstGeom>
        </p:spPr>
      </p:pic>
    </p:spTree>
    <p:extLst>
      <p:ext uri="{BB962C8B-B14F-4D97-AF65-F5344CB8AC3E}">
        <p14:creationId xmlns:p14="http://schemas.microsoft.com/office/powerpoint/2010/main" val="27690675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12596" y="17170"/>
            <a:ext cx="9182100" cy="6858000"/>
          </a:xfrm>
        </p:spPr>
      </p:pic>
      <p:sp>
        <p:nvSpPr>
          <p:cNvPr id="5" name="Titolo 4"/>
          <p:cNvSpPr>
            <a:spLocks noGrp="1"/>
          </p:cNvSpPr>
          <p:nvPr>
            <p:ph type="ctrTitle"/>
          </p:nvPr>
        </p:nvSpPr>
        <p:spPr>
          <a:xfrm>
            <a:off x="692254" y="1061001"/>
            <a:ext cx="7772400" cy="605929"/>
          </a:xfrm>
        </p:spPr>
        <p:txBody>
          <a:bodyPr>
            <a:normAutofit/>
          </a:bodyPr>
          <a:lstStyle/>
          <a:p>
            <a:pPr algn="l"/>
            <a:r>
              <a:rPr lang="it-IT" sz="2000" b="1" dirty="0" smtClean="0">
                <a:solidFill>
                  <a:srgbClr val="00B050"/>
                </a:solidFill>
                <a:latin typeface="Open Sans"/>
                <a:ea typeface="Open Sans" pitchFamily="34" charset="0"/>
                <a:cs typeface="Open Sans" pitchFamily="34" charset="0"/>
              </a:rPr>
              <a:t>Triton @ a </a:t>
            </a:r>
            <a:r>
              <a:rPr lang="it-IT" sz="2000" b="1" dirty="0" err="1" smtClean="0">
                <a:solidFill>
                  <a:srgbClr val="00B050"/>
                </a:solidFill>
                <a:latin typeface="Open Sans"/>
                <a:ea typeface="Open Sans" pitchFamily="34" charset="0"/>
                <a:cs typeface="Open Sans" pitchFamily="34" charset="0"/>
              </a:rPr>
              <a:t>glance</a:t>
            </a:r>
            <a:r>
              <a:rPr lang="it-IT" sz="2000" b="1" dirty="0" smtClean="0">
                <a:solidFill>
                  <a:srgbClr val="00B050"/>
                </a:solidFill>
                <a:latin typeface="Open Sans"/>
                <a:ea typeface="Open Sans" pitchFamily="34" charset="0"/>
                <a:cs typeface="Open Sans" pitchFamily="34" charset="0"/>
              </a:rPr>
              <a:t>/1</a:t>
            </a:r>
            <a:endParaRPr lang="it-IT" sz="2000" b="1" dirty="0">
              <a:solidFill>
                <a:srgbClr val="00B050"/>
              </a:solidFill>
              <a:latin typeface="Open Sans"/>
              <a:ea typeface="Open Sans" pitchFamily="34" charset="0"/>
              <a:cs typeface="Open Sans" pitchFamily="34" charset="0"/>
            </a:endParaRPr>
          </a:p>
        </p:txBody>
      </p:sp>
      <p:sp>
        <p:nvSpPr>
          <p:cNvPr id="6" name="Sottotitolo 5"/>
          <p:cNvSpPr>
            <a:spLocks noGrp="1"/>
          </p:cNvSpPr>
          <p:nvPr>
            <p:ph type="subTitle" idx="1"/>
          </p:nvPr>
        </p:nvSpPr>
        <p:spPr>
          <a:xfrm>
            <a:off x="827584" y="2132856"/>
            <a:ext cx="7704856" cy="4032448"/>
          </a:xfrm>
        </p:spPr>
        <p:txBody>
          <a:bodyPr>
            <a:normAutofit/>
          </a:bodyPr>
          <a:lstStyle/>
          <a:p>
            <a:pPr algn="l"/>
            <a:r>
              <a:rPr lang="en-US" sz="1800" dirty="0" smtClean="0">
                <a:solidFill>
                  <a:srgbClr val="003399"/>
                </a:solidFill>
                <a:latin typeface="Open Sans"/>
                <a:ea typeface="Open Sans" pitchFamily="34" charset="0"/>
                <a:cs typeface="Open Sans" pitchFamily="34" charset="0"/>
              </a:rPr>
              <a:t>Triton is an </a:t>
            </a:r>
            <a:r>
              <a:rPr lang="en-US" sz="1800" dirty="0" smtClean="0">
                <a:solidFill>
                  <a:srgbClr val="FF0000"/>
                </a:solidFill>
                <a:latin typeface="Open Sans"/>
                <a:ea typeface="Open Sans" pitchFamily="34" charset="0"/>
                <a:cs typeface="Open Sans" pitchFamily="34" charset="0"/>
              </a:rPr>
              <a:t>innovative approach </a:t>
            </a:r>
            <a:r>
              <a:rPr lang="en-US" sz="1800" dirty="0" smtClean="0">
                <a:solidFill>
                  <a:srgbClr val="003399"/>
                </a:solidFill>
                <a:latin typeface="Open Sans"/>
                <a:ea typeface="Open Sans" pitchFamily="34" charset="0"/>
                <a:cs typeface="Open Sans" pitchFamily="34" charset="0"/>
              </a:rPr>
              <a:t>to the coastal erosion </a:t>
            </a:r>
            <a:r>
              <a:rPr lang="en-US" sz="1800" dirty="0" err="1" smtClean="0">
                <a:solidFill>
                  <a:srgbClr val="003399"/>
                </a:solidFill>
                <a:latin typeface="Open Sans"/>
                <a:ea typeface="Open Sans" pitchFamily="34" charset="0"/>
                <a:cs typeface="Open Sans" pitchFamily="34" charset="0"/>
              </a:rPr>
              <a:t>phaenomenon</a:t>
            </a:r>
            <a:r>
              <a:rPr lang="en-US" sz="1800" dirty="0" smtClean="0">
                <a:solidFill>
                  <a:srgbClr val="003399"/>
                </a:solidFill>
                <a:latin typeface="Open Sans"/>
                <a:ea typeface="Open Sans" pitchFamily="34" charset="0"/>
                <a:cs typeface="Open Sans" pitchFamily="34" charset="0"/>
              </a:rPr>
              <a:t> in Adriatic – </a:t>
            </a:r>
            <a:r>
              <a:rPr lang="en-US" sz="1800" dirty="0" err="1" smtClean="0">
                <a:solidFill>
                  <a:srgbClr val="003399"/>
                </a:solidFill>
                <a:latin typeface="Open Sans"/>
                <a:ea typeface="Open Sans" pitchFamily="34" charset="0"/>
                <a:cs typeface="Open Sans" pitchFamily="34" charset="0"/>
              </a:rPr>
              <a:t>Ioanin</a:t>
            </a:r>
            <a:r>
              <a:rPr lang="en-US" sz="1800" dirty="0" smtClean="0">
                <a:solidFill>
                  <a:srgbClr val="003399"/>
                </a:solidFill>
                <a:latin typeface="Open Sans"/>
                <a:ea typeface="Open Sans" pitchFamily="34" charset="0"/>
                <a:cs typeface="Open Sans" pitchFamily="34" charset="0"/>
              </a:rPr>
              <a:t> area based on the following assumption:</a:t>
            </a:r>
          </a:p>
          <a:p>
            <a:pPr algn="l"/>
            <a:endParaRPr lang="en-US" sz="1800" dirty="0" smtClean="0">
              <a:solidFill>
                <a:srgbClr val="003399"/>
              </a:solidFill>
              <a:latin typeface="Open Sans"/>
              <a:ea typeface="Open Sans" pitchFamily="34" charset="0"/>
              <a:cs typeface="Open Sans" pitchFamily="34" charset="0"/>
            </a:endParaRPr>
          </a:p>
          <a:p>
            <a:r>
              <a:rPr lang="en-US" sz="1800" b="1" dirty="0" smtClean="0">
                <a:solidFill>
                  <a:srgbClr val="003399"/>
                </a:solidFill>
                <a:latin typeface="Open Sans"/>
                <a:ea typeface="Open Sans" pitchFamily="34" charset="0"/>
                <a:cs typeface="Open Sans" pitchFamily="34" charset="0"/>
              </a:rPr>
              <a:t>Learning – Testing- Training</a:t>
            </a:r>
          </a:p>
          <a:p>
            <a:endParaRPr lang="en-US" sz="1800" b="1" dirty="0">
              <a:solidFill>
                <a:srgbClr val="003399"/>
              </a:solidFill>
              <a:latin typeface="Open Sans"/>
              <a:ea typeface="Open Sans" pitchFamily="34" charset="0"/>
              <a:cs typeface="Open Sans" pitchFamily="34" charset="0"/>
            </a:endParaRPr>
          </a:p>
          <a:p>
            <a:pPr algn="just"/>
            <a:r>
              <a:rPr lang="en-US" sz="1800" dirty="0" smtClean="0">
                <a:solidFill>
                  <a:srgbClr val="003399"/>
                </a:solidFill>
                <a:latin typeface="Open Sans"/>
                <a:ea typeface="Open Sans" pitchFamily="34" charset="0"/>
                <a:cs typeface="Open Sans" pitchFamily="34" charset="0"/>
              </a:rPr>
              <a:t>It aims at enhance </a:t>
            </a:r>
            <a:r>
              <a:rPr lang="en-US" sz="1800" dirty="0">
                <a:solidFill>
                  <a:srgbClr val="003399"/>
                </a:solidFill>
                <a:latin typeface="Open Sans"/>
                <a:ea typeface="Open Sans" pitchFamily="34" charset="0"/>
                <a:cs typeface="Open Sans" pitchFamily="34" charset="0"/>
              </a:rPr>
              <a:t>the </a:t>
            </a:r>
            <a:r>
              <a:rPr lang="en-US" sz="1800" b="1" dirty="0">
                <a:solidFill>
                  <a:srgbClr val="003399"/>
                </a:solidFill>
                <a:latin typeface="Open Sans"/>
                <a:ea typeface="Open Sans" pitchFamily="34" charset="0"/>
                <a:cs typeface="Open Sans" pitchFamily="34" charset="0"/>
              </a:rPr>
              <a:t>awareness</a:t>
            </a:r>
            <a:r>
              <a:rPr lang="en-US" sz="1800" dirty="0">
                <a:solidFill>
                  <a:srgbClr val="003399"/>
                </a:solidFill>
                <a:latin typeface="Open Sans"/>
                <a:ea typeface="Open Sans" pitchFamily="34" charset="0"/>
                <a:cs typeface="Open Sans" pitchFamily="34" charset="0"/>
              </a:rPr>
              <a:t> on </a:t>
            </a:r>
            <a:r>
              <a:rPr lang="en-US" sz="1800" b="1" dirty="0">
                <a:solidFill>
                  <a:srgbClr val="003399"/>
                </a:solidFill>
                <a:latin typeface="Open Sans"/>
                <a:ea typeface="Open Sans" pitchFamily="34" charset="0"/>
                <a:cs typeface="Open Sans" pitchFamily="34" charset="0"/>
              </a:rPr>
              <a:t>coastal erosion </a:t>
            </a:r>
            <a:r>
              <a:rPr lang="en-US" sz="1800" b="1" dirty="0" smtClean="0">
                <a:solidFill>
                  <a:srgbClr val="003399"/>
                </a:solidFill>
                <a:latin typeface="Open Sans"/>
                <a:ea typeface="Open Sans" pitchFamily="34" charset="0"/>
                <a:cs typeface="Open Sans" pitchFamily="34" charset="0"/>
              </a:rPr>
              <a:t>risks and prevention </a:t>
            </a:r>
            <a:r>
              <a:rPr lang="en-US" sz="1800" dirty="0" smtClean="0">
                <a:solidFill>
                  <a:srgbClr val="003399"/>
                </a:solidFill>
                <a:latin typeface="Open Sans"/>
                <a:ea typeface="Open Sans" pitchFamily="34" charset="0"/>
                <a:cs typeface="Open Sans" pitchFamily="34" charset="0"/>
              </a:rPr>
              <a:t>trough the capitalization of existing results from different experiences, testing the effect of shared  KPI in different situation and training the operators and technicians on the tools toward an integrated model of DSS.</a:t>
            </a:r>
            <a:endParaRPr lang="en-US" sz="1800" dirty="0">
              <a:solidFill>
                <a:srgbClr val="003399"/>
              </a:solidFill>
              <a:latin typeface="Open Sans"/>
              <a:ea typeface="Open Sans" pitchFamily="34" charset="0"/>
              <a:cs typeface="Open Sans" pitchFamily="34" charset="0"/>
            </a:endParaRPr>
          </a:p>
          <a:p>
            <a:endParaRPr lang="it-IT" sz="2000" b="1" dirty="0">
              <a:solidFill>
                <a:srgbClr val="003399"/>
              </a:solidFill>
              <a:latin typeface="Agency FB" panose="020B0503020202020204" pitchFamily="34" charset="0"/>
              <a:ea typeface="Open Sans" pitchFamily="34" charset="0"/>
              <a:cs typeface="Open Sans" pitchFamily="34" charset="0"/>
            </a:endParaRPr>
          </a:p>
        </p:txBody>
      </p:sp>
    </p:spTree>
    <p:extLst>
      <p:ext uri="{BB962C8B-B14F-4D97-AF65-F5344CB8AC3E}">
        <p14:creationId xmlns:p14="http://schemas.microsoft.com/office/powerpoint/2010/main" val="108905661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p:cNvSpPr>
            <a:spLocks noGrp="1"/>
          </p:cNvSpPr>
          <p:nvPr>
            <p:ph type="title"/>
          </p:nvPr>
        </p:nvSpPr>
        <p:spPr/>
        <p:txBody>
          <a:bodyPr>
            <a:normAutofit fontScale="90000"/>
          </a:bodyPr>
          <a:lstStyle/>
          <a:p>
            <a:r>
              <a:rPr lang="it-IT" smtClean="0"/>
              <a:t/>
            </a:r>
            <a:br>
              <a:rPr lang="it-IT" smtClean="0"/>
            </a:br>
            <a:endParaRPr lang="it-IT" dirty="0"/>
          </a:p>
        </p:txBody>
      </p:sp>
      <p:pic>
        <p:nvPicPr>
          <p:cNvPr id="4" name="Segnaposto contenuto 3"/>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38100" y="-242888"/>
            <a:ext cx="9182100" cy="6858001"/>
          </a:xfrm>
        </p:spPr>
      </p:pic>
      <p:sp>
        <p:nvSpPr>
          <p:cNvPr id="6" name="Sottotitolo 5"/>
          <p:cNvSpPr>
            <a:spLocks noGrp="1"/>
          </p:cNvSpPr>
          <p:nvPr>
            <p:ph type="subTitle" idx="4294967295"/>
          </p:nvPr>
        </p:nvSpPr>
        <p:spPr>
          <a:xfrm>
            <a:off x="683568" y="908720"/>
            <a:ext cx="7416824" cy="4680520"/>
          </a:xfrm>
        </p:spPr>
        <p:txBody>
          <a:bodyPr vert="horz" lIns="91440" tIns="45720" rIns="91440" bIns="45720" rtlCol="0">
            <a:noAutofit/>
          </a:bodyPr>
          <a:lstStyle/>
          <a:p>
            <a:pPr marL="0" indent="0" algn="just">
              <a:buNone/>
            </a:pPr>
            <a:r>
              <a:rPr lang="en-GB" sz="1800" dirty="0">
                <a:solidFill>
                  <a:srgbClr val="0070C0"/>
                </a:solidFill>
              </a:rPr>
              <a:t> </a:t>
            </a:r>
            <a:r>
              <a:rPr lang="en-GB" sz="1800" b="1" dirty="0" smtClean="0">
                <a:solidFill>
                  <a:srgbClr val="0070C0"/>
                </a:solidFill>
              </a:rPr>
              <a:t>The  Marine Framework Strategies</a:t>
            </a:r>
          </a:p>
          <a:p>
            <a:pPr marL="0" indent="0" algn="just">
              <a:buNone/>
            </a:pPr>
            <a:endParaRPr lang="it-IT" sz="1800" b="1" dirty="0">
              <a:solidFill>
                <a:srgbClr val="0070C0"/>
              </a:solidFill>
            </a:endParaRPr>
          </a:p>
        </p:txBody>
      </p:sp>
      <p:pic>
        <p:nvPicPr>
          <p:cNvPr id="2050" name="Picture 2" descr="https://ec.europa.eu/environment/marine/images/marine-directors-0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8353" y="1197454"/>
            <a:ext cx="8223158" cy="504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015501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p:cNvSpPr>
            <a:spLocks noGrp="1"/>
          </p:cNvSpPr>
          <p:nvPr>
            <p:ph type="title"/>
          </p:nvPr>
        </p:nvSpPr>
        <p:spPr/>
        <p:txBody>
          <a:bodyPr>
            <a:normAutofit fontScale="90000"/>
          </a:bodyPr>
          <a:lstStyle/>
          <a:p>
            <a:r>
              <a:rPr lang="it-IT" smtClean="0"/>
              <a:t/>
            </a:r>
            <a:br>
              <a:rPr lang="it-IT" smtClean="0"/>
            </a:br>
            <a:endParaRPr lang="it-IT" dirty="0"/>
          </a:p>
        </p:txBody>
      </p:sp>
      <p:pic>
        <p:nvPicPr>
          <p:cNvPr id="4" name="Segnaposto contenuto 3"/>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38100" y="-242888"/>
            <a:ext cx="9182100" cy="6858001"/>
          </a:xfrm>
        </p:spPr>
      </p:pic>
      <p:sp>
        <p:nvSpPr>
          <p:cNvPr id="6" name="Sottotitolo 5"/>
          <p:cNvSpPr>
            <a:spLocks noGrp="1"/>
          </p:cNvSpPr>
          <p:nvPr>
            <p:ph type="subTitle" idx="4294967295"/>
          </p:nvPr>
        </p:nvSpPr>
        <p:spPr>
          <a:xfrm>
            <a:off x="683568" y="908720"/>
            <a:ext cx="7416824" cy="4680520"/>
          </a:xfrm>
        </p:spPr>
        <p:txBody>
          <a:bodyPr vert="horz" lIns="91440" tIns="45720" rIns="91440" bIns="45720" rtlCol="0">
            <a:noAutofit/>
          </a:bodyPr>
          <a:lstStyle/>
          <a:p>
            <a:pPr marL="0" indent="0" algn="just">
              <a:buNone/>
            </a:pPr>
            <a:r>
              <a:rPr lang="en-GB" sz="1800" dirty="0">
                <a:solidFill>
                  <a:srgbClr val="0070C0"/>
                </a:solidFill>
              </a:rPr>
              <a:t> </a:t>
            </a:r>
            <a:r>
              <a:rPr lang="en-GB" sz="1800" b="1" dirty="0" smtClean="0">
                <a:solidFill>
                  <a:srgbClr val="0070C0"/>
                </a:solidFill>
              </a:rPr>
              <a:t>The  Marine Framework Strategies/ Regional Cooperation</a:t>
            </a:r>
          </a:p>
          <a:p>
            <a:pPr marL="0" indent="0" algn="just">
              <a:buNone/>
            </a:pPr>
            <a:r>
              <a:rPr lang="en-US" sz="1800" dirty="0">
                <a:solidFill>
                  <a:srgbClr val="0070C0"/>
                </a:solidFill>
              </a:rPr>
              <a:t>The Marine Directive sets out a regional approach to the management of our seas, requiring Member States to cooperate with their </a:t>
            </a:r>
            <a:r>
              <a:rPr lang="en-US" sz="1800" dirty="0" err="1">
                <a:solidFill>
                  <a:srgbClr val="0070C0"/>
                </a:solidFill>
              </a:rPr>
              <a:t>neighbours</a:t>
            </a:r>
            <a:r>
              <a:rPr lang="en-US" sz="1800" dirty="0">
                <a:solidFill>
                  <a:srgbClr val="0070C0"/>
                </a:solidFill>
              </a:rPr>
              <a:t> when developing their marine strategies.</a:t>
            </a:r>
          </a:p>
          <a:p>
            <a:pPr marL="0" indent="0" algn="just">
              <a:buNone/>
            </a:pPr>
            <a:r>
              <a:rPr lang="en-US" sz="1800" dirty="0" smtClean="0">
                <a:solidFill>
                  <a:srgbClr val="0070C0"/>
                </a:solidFill>
              </a:rPr>
              <a:t>Sharing </a:t>
            </a:r>
            <a:r>
              <a:rPr lang="en-US" sz="1800" dirty="0">
                <a:solidFill>
                  <a:srgbClr val="0070C0"/>
                </a:solidFill>
              </a:rPr>
              <a:t>our marine waters does not mean only sharing the benefits from the seas, but also addressing together the numerous challenges to be faced in </a:t>
            </a:r>
            <a:r>
              <a:rPr lang="en-US" sz="1800" dirty="0" err="1" smtClean="0">
                <a:solidFill>
                  <a:srgbClr val="0070C0"/>
                </a:solidFill>
              </a:rPr>
              <a:t>acieving</a:t>
            </a:r>
            <a:r>
              <a:rPr lang="en-US" sz="1800" dirty="0" smtClean="0">
                <a:solidFill>
                  <a:srgbClr val="0070C0"/>
                </a:solidFill>
              </a:rPr>
              <a:t> </a:t>
            </a:r>
            <a:r>
              <a:rPr lang="en-US" sz="1800" dirty="0">
                <a:solidFill>
                  <a:srgbClr val="0070C0"/>
                </a:solidFill>
              </a:rPr>
              <a:t>GES</a:t>
            </a:r>
            <a:r>
              <a:rPr lang="en-US" sz="1800" b="1" dirty="0" smtClean="0">
                <a:solidFill>
                  <a:srgbClr val="0070C0"/>
                </a:solidFill>
              </a:rPr>
              <a:t>.</a:t>
            </a:r>
          </a:p>
          <a:p>
            <a:pPr marL="0" indent="0" algn="just">
              <a:buNone/>
            </a:pPr>
            <a:r>
              <a:rPr lang="en-US" sz="1800" dirty="0" smtClean="0">
                <a:solidFill>
                  <a:srgbClr val="0070C0"/>
                </a:solidFill>
              </a:rPr>
              <a:t>The </a:t>
            </a:r>
            <a:r>
              <a:rPr lang="en-US" sz="1800" dirty="0">
                <a:solidFill>
                  <a:srgbClr val="0070C0"/>
                </a:solidFill>
              </a:rPr>
              <a:t>frameworks developed by Member States to implement the Directive should be coherent within the different marine regions or sub-regions and across the European Union. For instance, the determination of what GES means for a Member State’s marine waters, let’s say in terms of the levels of marine litter in the waters, should be coherent with what </a:t>
            </a:r>
            <a:r>
              <a:rPr lang="en-US" sz="1800" dirty="0" err="1">
                <a:solidFill>
                  <a:srgbClr val="0070C0"/>
                </a:solidFill>
              </a:rPr>
              <a:t>neighbouring</a:t>
            </a:r>
            <a:r>
              <a:rPr lang="en-US" sz="1800" dirty="0">
                <a:solidFill>
                  <a:srgbClr val="0070C0"/>
                </a:solidFill>
              </a:rPr>
              <a:t> Member States, sharing the same waters, have determined (which does not necessarily mean that it should be similar as each national situation should be taken into account).</a:t>
            </a:r>
            <a:endParaRPr lang="it-IT" sz="1800" dirty="0">
              <a:solidFill>
                <a:srgbClr val="0070C0"/>
              </a:solidFill>
            </a:endParaRPr>
          </a:p>
        </p:txBody>
      </p:sp>
    </p:spTree>
    <p:extLst>
      <p:ext uri="{BB962C8B-B14F-4D97-AF65-F5344CB8AC3E}">
        <p14:creationId xmlns:p14="http://schemas.microsoft.com/office/powerpoint/2010/main" val="343198762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p:cNvSpPr>
            <a:spLocks noGrp="1"/>
          </p:cNvSpPr>
          <p:nvPr>
            <p:ph type="title"/>
          </p:nvPr>
        </p:nvSpPr>
        <p:spPr/>
        <p:txBody>
          <a:bodyPr>
            <a:normAutofit fontScale="90000"/>
          </a:bodyPr>
          <a:lstStyle/>
          <a:p>
            <a:r>
              <a:rPr lang="it-IT" smtClean="0"/>
              <a:t/>
            </a:r>
            <a:br>
              <a:rPr lang="it-IT" smtClean="0"/>
            </a:br>
            <a:endParaRPr lang="it-IT" dirty="0"/>
          </a:p>
        </p:txBody>
      </p:sp>
      <p:pic>
        <p:nvPicPr>
          <p:cNvPr id="4" name="Segnaposto contenuto 3"/>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38100" y="-242888"/>
            <a:ext cx="9182100" cy="6858001"/>
          </a:xfrm>
        </p:spPr>
      </p:pic>
      <p:sp>
        <p:nvSpPr>
          <p:cNvPr id="6" name="Sottotitolo 5"/>
          <p:cNvSpPr>
            <a:spLocks noGrp="1"/>
          </p:cNvSpPr>
          <p:nvPr>
            <p:ph type="subTitle" idx="4294967295"/>
          </p:nvPr>
        </p:nvSpPr>
        <p:spPr>
          <a:xfrm>
            <a:off x="683568" y="908720"/>
            <a:ext cx="7416824" cy="4680520"/>
          </a:xfrm>
        </p:spPr>
        <p:txBody>
          <a:bodyPr vert="horz" lIns="91440" tIns="45720" rIns="91440" bIns="45720" rtlCol="0">
            <a:noAutofit/>
          </a:bodyPr>
          <a:lstStyle/>
          <a:p>
            <a:pPr marL="0" indent="0" algn="just">
              <a:buNone/>
            </a:pPr>
            <a:r>
              <a:rPr lang="en-GB" sz="1800" dirty="0">
                <a:solidFill>
                  <a:srgbClr val="0070C0"/>
                </a:solidFill>
              </a:rPr>
              <a:t> </a:t>
            </a:r>
            <a:r>
              <a:rPr lang="en-GB" sz="1800" b="1" dirty="0" smtClean="0">
                <a:solidFill>
                  <a:srgbClr val="0070C0"/>
                </a:solidFill>
              </a:rPr>
              <a:t>The  Marine Framework Strategies/ Regional Cooperation</a:t>
            </a:r>
          </a:p>
          <a:p>
            <a:pPr marL="0" indent="0" algn="just">
              <a:buNone/>
            </a:pPr>
            <a:endParaRPr lang="en-GB" sz="1800" b="1" dirty="0" smtClean="0">
              <a:solidFill>
                <a:srgbClr val="0070C0"/>
              </a:solidFill>
            </a:endParaRPr>
          </a:p>
        </p:txBody>
      </p:sp>
      <p:pic>
        <p:nvPicPr>
          <p:cNvPr id="7" name="Immagine 6"/>
          <p:cNvPicPr>
            <a:picLocks noChangeAspect="1"/>
          </p:cNvPicPr>
          <p:nvPr/>
        </p:nvPicPr>
        <p:blipFill>
          <a:blip r:embed="rId3"/>
          <a:stretch>
            <a:fillRect/>
          </a:stretch>
        </p:blipFill>
        <p:spPr>
          <a:xfrm>
            <a:off x="1043608" y="1268760"/>
            <a:ext cx="5688632" cy="5040000"/>
          </a:xfrm>
          <a:prstGeom prst="rect">
            <a:avLst/>
          </a:prstGeom>
        </p:spPr>
      </p:pic>
    </p:spTree>
    <p:extLst>
      <p:ext uri="{BB962C8B-B14F-4D97-AF65-F5344CB8AC3E}">
        <p14:creationId xmlns:p14="http://schemas.microsoft.com/office/powerpoint/2010/main" val="290378597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p:cNvSpPr>
            <a:spLocks noGrp="1"/>
          </p:cNvSpPr>
          <p:nvPr>
            <p:ph type="title"/>
          </p:nvPr>
        </p:nvSpPr>
        <p:spPr/>
        <p:txBody>
          <a:bodyPr>
            <a:normAutofit fontScale="90000"/>
          </a:bodyPr>
          <a:lstStyle/>
          <a:p>
            <a:r>
              <a:rPr lang="it-IT" smtClean="0"/>
              <a:t/>
            </a:r>
            <a:br>
              <a:rPr lang="it-IT" smtClean="0"/>
            </a:br>
            <a:endParaRPr lang="it-IT" dirty="0"/>
          </a:p>
        </p:txBody>
      </p:sp>
      <p:pic>
        <p:nvPicPr>
          <p:cNvPr id="4" name="Segnaposto contenuto 3"/>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38100" y="-242888"/>
            <a:ext cx="9182100" cy="6858001"/>
          </a:xfrm>
        </p:spPr>
      </p:pic>
      <p:sp>
        <p:nvSpPr>
          <p:cNvPr id="6" name="Sottotitolo 5"/>
          <p:cNvSpPr>
            <a:spLocks noGrp="1"/>
          </p:cNvSpPr>
          <p:nvPr>
            <p:ph type="subTitle" idx="4294967295"/>
          </p:nvPr>
        </p:nvSpPr>
        <p:spPr>
          <a:xfrm>
            <a:off x="683568" y="908720"/>
            <a:ext cx="7416824" cy="5472608"/>
          </a:xfrm>
        </p:spPr>
        <p:txBody>
          <a:bodyPr vert="horz" lIns="91440" tIns="45720" rIns="91440" bIns="45720" rtlCol="0">
            <a:noAutofit/>
          </a:bodyPr>
          <a:lstStyle/>
          <a:p>
            <a:pPr marL="0" indent="0" algn="just">
              <a:buNone/>
            </a:pPr>
            <a:r>
              <a:rPr lang="en-GB" sz="1800" dirty="0">
                <a:solidFill>
                  <a:srgbClr val="0070C0"/>
                </a:solidFill>
              </a:rPr>
              <a:t> </a:t>
            </a:r>
            <a:r>
              <a:rPr lang="en-GB" sz="1800" b="1" dirty="0" smtClean="0">
                <a:solidFill>
                  <a:srgbClr val="00B050"/>
                </a:solidFill>
              </a:rPr>
              <a:t>The  Marine Framework Strategies/ </a:t>
            </a:r>
            <a:r>
              <a:rPr lang="en-GB" sz="1800" b="1" dirty="0" smtClean="0">
                <a:solidFill>
                  <a:srgbClr val="00B050"/>
                </a:solidFill>
              </a:rPr>
              <a:t>What we can do with TRITON project to implement GES? </a:t>
            </a:r>
            <a:endParaRPr lang="en-GB" sz="1800" b="1" dirty="0" smtClean="0">
              <a:solidFill>
                <a:srgbClr val="00B050"/>
              </a:solidFill>
            </a:endParaRPr>
          </a:p>
          <a:p>
            <a:pPr marL="0" indent="0" algn="just">
              <a:buNone/>
            </a:pPr>
            <a:r>
              <a:rPr lang="en-GB" sz="1800" b="1" dirty="0" smtClean="0">
                <a:solidFill>
                  <a:srgbClr val="0070C0"/>
                </a:solidFill>
              </a:rPr>
              <a:t>We can: </a:t>
            </a:r>
          </a:p>
          <a:p>
            <a:pPr algn="just">
              <a:buAutoNum type="arabicParenR"/>
            </a:pPr>
            <a:r>
              <a:rPr lang="en-US" sz="1800" dirty="0" smtClean="0">
                <a:solidFill>
                  <a:srgbClr val="0070C0"/>
                </a:solidFill>
              </a:rPr>
              <a:t>deepen </a:t>
            </a:r>
            <a:r>
              <a:rPr lang="en-US" sz="1800" dirty="0">
                <a:solidFill>
                  <a:srgbClr val="0070C0"/>
                </a:solidFill>
              </a:rPr>
              <a:t>and improve the skills of public servants and technicians involved in Integrated Management of the Coastal Zone toward a planning through the WEB GIS and SIT information </a:t>
            </a:r>
            <a:r>
              <a:rPr lang="en-US" sz="1800" dirty="0" smtClean="0">
                <a:solidFill>
                  <a:srgbClr val="0070C0"/>
                </a:solidFill>
              </a:rPr>
              <a:t>systems;</a:t>
            </a:r>
          </a:p>
          <a:p>
            <a:pPr algn="just">
              <a:buAutoNum type="arabicParenR"/>
            </a:pPr>
            <a:r>
              <a:rPr lang="en-GB" sz="1800" dirty="0" smtClean="0">
                <a:solidFill>
                  <a:srgbClr val="0070C0"/>
                </a:solidFill>
              </a:rPr>
              <a:t>Provide the state of art of legislation in Greece and Italy for ICMZ</a:t>
            </a:r>
          </a:p>
          <a:p>
            <a:pPr algn="just">
              <a:buAutoNum type="arabicParenR"/>
            </a:pPr>
            <a:r>
              <a:rPr lang="en-GB" sz="1800" dirty="0" smtClean="0">
                <a:solidFill>
                  <a:srgbClr val="0070C0"/>
                </a:solidFill>
              </a:rPr>
              <a:t>Provide the results of pilot case in Italy and Greece</a:t>
            </a:r>
          </a:p>
          <a:p>
            <a:pPr algn="just">
              <a:buAutoNum type="arabicParenR"/>
            </a:pPr>
            <a:r>
              <a:rPr lang="en-GB" sz="1800" dirty="0" smtClean="0">
                <a:solidFill>
                  <a:srgbClr val="0070C0"/>
                </a:solidFill>
              </a:rPr>
              <a:t>Support the decision maker </a:t>
            </a:r>
            <a:r>
              <a:rPr lang="en-GB" sz="1800" dirty="0" err="1" smtClean="0">
                <a:solidFill>
                  <a:srgbClr val="0070C0"/>
                </a:solidFill>
              </a:rPr>
              <a:t>torugh</a:t>
            </a:r>
            <a:r>
              <a:rPr lang="en-GB" sz="1800" dirty="0" smtClean="0">
                <a:solidFill>
                  <a:srgbClr val="0070C0"/>
                </a:solidFill>
              </a:rPr>
              <a:t> a pattern composed by:</a:t>
            </a:r>
          </a:p>
          <a:p>
            <a:pPr marL="0" indent="0" algn="just">
              <a:buNone/>
            </a:pPr>
            <a:r>
              <a:rPr lang="en-US" sz="1800" dirty="0" smtClean="0">
                <a:solidFill>
                  <a:srgbClr val="0070C0"/>
                </a:solidFill>
              </a:rPr>
              <a:t> - a </a:t>
            </a:r>
            <a:r>
              <a:rPr lang="en-US" sz="1800" dirty="0">
                <a:solidFill>
                  <a:srgbClr val="0070C0"/>
                </a:solidFill>
              </a:rPr>
              <a:t>Toolkit of Alternative Policy Instruments for policy makers, developed on the basis of assessment of the local impediments for implementation and structured in a phased mutual learning approach; </a:t>
            </a:r>
            <a:endParaRPr lang="en-US" sz="1800" dirty="0" smtClean="0">
              <a:solidFill>
                <a:srgbClr val="0070C0"/>
              </a:solidFill>
            </a:endParaRPr>
          </a:p>
          <a:p>
            <a:pPr marL="0" indent="0" algn="just">
              <a:buNone/>
            </a:pPr>
            <a:r>
              <a:rPr lang="en-US" sz="1800" dirty="0" smtClean="0">
                <a:solidFill>
                  <a:srgbClr val="0070C0"/>
                </a:solidFill>
              </a:rPr>
              <a:t>- a </a:t>
            </a:r>
            <a:r>
              <a:rPr lang="en-US" sz="1800" dirty="0">
                <a:solidFill>
                  <a:srgbClr val="0070C0"/>
                </a:solidFill>
              </a:rPr>
              <a:t>set of shared indicators and decision support tools for the operational mapping and monitoring of coastal erosion risk at local and regional scale; a web-based Participatory GIS/SIT tool empowering inhabitants and visitors to communicate effectively with the local and regional authorities and to achieve transparent Coastal Zone Management governance and collaboration of all stakeholders. </a:t>
            </a:r>
            <a:endParaRPr lang="en-GB" sz="1800" dirty="0" smtClean="0">
              <a:solidFill>
                <a:srgbClr val="0070C0"/>
              </a:solidFill>
            </a:endParaRPr>
          </a:p>
        </p:txBody>
      </p:sp>
    </p:spTree>
    <p:extLst>
      <p:ext uri="{BB962C8B-B14F-4D97-AF65-F5344CB8AC3E}">
        <p14:creationId xmlns:p14="http://schemas.microsoft.com/office/powerpoint/2010/main" val="93217954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10907" y="-243408"/>
            <a:ext cx="9182100" cy="6858000"/>
          </a:xfrm>
        </p:spPr>
      </p:pic>
      <p:sp>
        <p:nvSpPr>
          <p:cNvPr id="5" name="Titolo 4"/>
          <p:cNvSpPr>
            <a:spLocks noGrp="1"/>
          </p:cNvSpPr>
          <p:nvPr>
            <p:ph type="ctrTitle"/>
          </p:nvPr>
        </p:nvSpPr>
        <p:spPr>
          <a:xfrm>
            <a:off x="821718" y="908720"/>
            <a:ext cx="7772400" cy="605929"/>
          </a:xfrm>
        </p:spPr>
        <p:txBody>
          <a:bodyPr>
            <a:normAutofit fontScale="90000"/>
          </a:bodyPr>
          <a:lstStyle/>
          <a:p>
            <a:pPr algn="l"/>
            <a:r>
              <a:rPr lang="it-IT" sz="2000" b="1" dirty="0">
                <a:solidFill>
                  <a:srgbClr val="00B050"/>
                </a:solidFill>
                <a:latin typeface="Open Sans" pitchFamily="34" charset="0"/>
                <a:ea typeface="Open Sans" pitchFamily="34" charset="0"/>
                <a:cs typeface="Open Sans" pitchFamily="34" charset="0"/>
              </a:rPr>
              <a:t/>
            </a:r>
            <a:br>
              <a:rPr lang="it-IT" sz="2000" b="1" dirty="0">
                <a:solidFill>
                  <a:srgbClr val="00B050"/>
                </a:solidFill>
                <a:latin typeface="Open Sans" pitchFamily="34" charset="0"/>
                <a:ea typeface="Open Sans" pitchFamily="34" charset="0"/>
                <a:cs typeface="Open Sans" pitchFamily="34" charset="0"/>
              </a:rPr>
            </a:br>
            <a:endParaRPr lang="it-IT" sz="2000" b="1" dirty="0">
              <a:solidFill>
                <a:srgbClr val="00B050"/>
              </a:solidFill>
              <a:latin typeface="Open Sans" pitchFamily="34" charset="0"/>
              <a:ea typeface="Open Sans" pitchFamily="34" charset="0"/>
              <a:cs typeface="Open Sans" pitchFamily="34" charset="0"/>
            </a:endParaRPr>
          </a:p>
        </p:txBody>
      </p:sp>
      <p:sp>
        <p:nvSpPr>
          <p:cNvPr id="6" name="Sottotitolo 5"/>
          <p:cNvSpPr>
            <a:spLocks noGrp="1"/>
          </p:cNvSpPr>
          <p:nvPr>
            <p:ph type="subTitle" idx="1"/>
          </p:nvPr>
        </p:nvSpPr>
        <p:spPr>
          <a:xfrm>
            <a:off x="567458" y="1700808"/>
            <a:ext cx="8280920" cy="4320480"/>
          </a:xfrm>
        </p:spPr>
        <p:txBody>
          <a:bodyPr>
            <a:noAutofit/>
          </a:bodyPr>
          <a:lstStyle/>
          <a:p>
            <a:pPr lvl="0" algn="just"/>
            <a:endParaRPr lang="it-IT" sz="1600" dirty="0">
              <a:solidFill>
                <a:srgbClr val="0070C0"/>
              </a:solidFill>
            </a:endParaRPr>
          </a:p>
          <a:p>
            <a:pPr algn="just"/>
            <a:endParaRPr lang="en-US" sz="1600" dirty="0" smtClean="0">
              <a:solidFill>
                <a:srgbClr val="0070C0"/>
              </a:solidFill>
              <a:latin typeface="Open Sans" pitchFamily="34" charset="0"/>
              <a:ea typeface="Open Sans" pitchFamily="34" charset="0"/>
              <a:cs typeface="Open Sans" pitchFamily="34" charset="0"/>
            </a:endParaRPr>
          </a:p>
        </p:txBody>
      </p:sp>
      <p:pic>
        <p:nvPicPr>
          <p:cNvPr id="12" name="Immagine 11"/>
          <p:cNvPicPr>
            <a:picLocks noChangeAspect="1"/>
          </p:cNvPicPr>
          <p:nvPr/>
        </p:nvPicPr>
        <p:blipFill>
          <a:blip r:embed="rId3"/>
          <a:stretch>
            <a:fillRect/>
          </a:stretch>
        </p:blipFill>
        <p:spPr>
          <a:xfrm>
            <a:off x="847725" y="1276350"/>
            <a:ext cx="7448550" cy="4305300"/>
          </a:xfrm>
          <a:prstGeom prst="rect">
            <a:avLst/>
          </a:prstGeom>
        </p:spPr>
      </p:pic>
    </p:spTree>
    <p:extLst>
      <p:ext uri="{BB962C8B-B14F-4D97-AF65-F5344CB8AC3E}">
        <p14:creationId xmlns:p14="http://schemas.microsoft.com/office/powerpoint/2010/main" val="341686702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10907" y="-243408"/>
            <a:ext cx="9182100" cy="6858000"/>
          </a:xfrm>
        </p:spPr>
      </p:pic>
      <p:sp>
        <p:nvSpPr>
          <p:cNvPr id="5" name="Titolo 4"/>
          <p:cNvSpPr>
            <a:spLocks noGrp="1"/>
          </p:cNvSpPr>
          <p:nvPr>
            <p:ph type="ctrTitle"/>
          </p:nvPr>
        </p:nvSpPr>
        <p:spPr>
          <a:xfrm>
            <a:off x="821718" y="908720"/>
            <a:ext cx="7772400" cy="605929"/>
          </a:xfrm>
        </p:spPr>
        <p:txBody>
          <a:bodyPr>
            <a:normAutofit fontScale="90000"/>
          </a:bodyPr>
          <a:lstStyle/>
          <a:p>
            <a:pPr algn="l"/>
            <a:r>
              <a:rPr lang="it-IT" sz="2000" b="1" dirty="0">
                <a:solidFill>
                  <a:srgbClr val="00B050"/>
                </a:solidFill>
                <a:latin typeface="Open Sans" pitchFamily="34" charset="0"/>
                <a:ea typeface="Open Sans" pitchFamily="34" charset="0"/>
                <a:cs typeface="Open Sans" pitchFamily="34" charset="0"/>
              </a:rPr>
              <a:t/>
            </a:r>
            <a:br>
              <a:rPr lang="it-IT" sz="2000" b="1" dirty="0">
                <a:solidFill>
                  <a:srgbClr val="00B050"/>
                </a:solidFill>
                <a:latin typeface="Open Sans" pitchFamily="34" charset="0"/>
                <a:ea typeface="Open Sans" pitchFamily="34" charset="0"/>
                <a:cs typeface="Open Sans" pitchFamily="34" charset="0"/>
              </a:rPr>
            </a:br>
            <a:endParaRPr lang="it-IT" sz="2000" b="1" dirty="0">
              <a:solidFill>
                <a:srgbClr val="00B050"/>
              </a:solidFill>
              <a:latin typeface="Open Sans" pitchFamily="34" charset="0"/>
              <a:ea typeface="Open Sans" pitchFamily="34" charset="0"/>
              <a:cs typeface="Open Sans" pitchFamily="34" charset="0"/>
            </a:endParaRPr>
          </a:p>
        </p:txBody>
      </p:sp>
      <p:sp>
        <p:nvSpPr>
          <p:cNvPr id="6" name="Sottotitolo 5"/>
          <p:cNvSpPr>
            <a:spLocks noGrp="1"/>
          </p:cNvSpPr>
          <p:nvPr>
            <p:ph type="subTitle" idx="1"/>
          </p:nvPr>
        </p:nvSpPr>
        <p:spPr>
          <a:xfrm>
            <a:off x="567458" y="1034254"/>
            <a:ext cx="8280920" cy="4987033"/>
          </a:xfrm>
        </p:spPr>
        <p:txBody>
          <a:bodyPr>
            <a:noAutofit/>
          </a:bodyPr>
          <a:lstStyle/>
          <a:p>
            <a:pPr algn="just"/>
            <a:r>
              <a:rPr lang="en-US" sz="1800" dirty="0">
                <a:solidFill>
                  <a:srgbClr val="0070C0"/>
                </a:solidFill>
              </a:rPr>
              <a:t>The Marine Directive aims to achieve Good Environmental Status of the EU's marine waters by 2020 and to protect the resource base upon which marine-related economic and social activities depend. Seas in Good Environmental Status are clean, healthy and productive. The Directive enshrines in a legislative framework the ecosystem approach to the management of human activities having an impact on the marine environment, integrating the concepts of environmental protection and sustainable use.</a:t>
            </a:r>
          </a:p>
          <a:p>
            <a:pPr algn="just"/>
            <a:r>
              <a:rPr lang="en-US" sz="1800" dirty="0">
                <a:solidFill>
                  <a:srgbClr val="0070C0"/>
                </a:solidFill>
              </a:rPr>
              <a:t>According to the Directive, each Member State must implement a marine strategy for its marine waters, in cooperation with other Member States sharing the same marine region, reviewed every 6 years.</a:t>
            </a:r>
          </a:p>
          <a:p>
            <a:pPr algn="just"/>
            <a:r>
              <a:rPr lang="en-US" sz="1800" dirty="0">
                <a:solidFill>
                  <a:srgbClr val="0070C0"/>
                </a:solidFill>
              </a:rPr>
              <a:t>Those strategies include 5 steps:</a:t>
            </a:r>
          </a:p>
          <a:p>
            <a:pPr algn="just"/>
            <a:r>
              <a:rPr lang="en-US" sz="1800" dirty="0" smtClean="0">
                <a:solidFill>
                  <a:srgbClr val="0070C0"/>
                </a:solidFill>
              </a:rPr>
              <a:t>- an </a:t>
            </a:r>
            <a:r>
              <a:rPr lang="en-US" sz="1800" dirty="0">
                <a:solidFill>
                  <a:srgbClr val="0070C0"/>
                </a:solidFill>
              </a:rPr>
              <a:t>initial assessment of their marine waters,</a:t>
            </a:r>
          </a:p>
          <a:p>
            <a:pPr algn="just"/>
            <a:r>
              <a:rPr lang="en-US" sz="1800" dirty="0" smtClean="0">
                <a:solidFill>
                  <a:srgbClr val="0070C0"/>
                </a:solidFill>
              </a:rPr>
              <a:t>- the </a:t>
            </a:r>
            <a:r>
              <a:rPr lang="en-US" sz="1800" dirty="0">
                <a:solidFill>
                  <a:srgbClr val="0070C0"/>
                </a:solidFill>
              </a:rPr>
              <a:t>determination of the good environmental status of their marine waters,</a:t>
            </a:r>
          </a:p>
          <a:p>
            <a:pPr algn="just"/>
            <a:r>
              <a:rPr lang="en-US" sz="1800" dirty="0" smtClean="0">
                <a:solidFill>
                  <a:srgbClr val="0070C0"/>
                </a:solidFill>
              </a:rPr>
              <a:t>- the </a:t>
            </a:r>
            <a:r>
              <a:rPr lang="en-US" sz="1800" dirty="0">
                <a:solidFill>
                  <a:srgbClr val="0070C0"/>
                </a:solidFill>
              </a:rPr>
              <a:t>setting of environmental targets,</a:t>
            </a:r>
          </a:p>
          <a:p>
            <a:pPr algn="just"/>
            <a:r>
              <a:rPr lang="en-US" sz="1800" dirty="0" smtClean="0">
                <a:solidFill>
                  <a:srgbClr val="0070C0"/>
                </a:solidFill>
              </a:rPr>
              <a:t>- the </a:t>
            </a:r>
            <a:r>
              <a:rPr lang="en-US" sz="1800" dirty="0">
                <a:solidFill>
                  <a:srgbClr val="0070C0"/>
                </a:solidFill>
              </a:rPr>
              <a:t>establishment and implementation of coordinated monitoring </a:t>
            </a:r>
            <a:r>
              <a:rPr lang="en-US" sz="1800" dirty="0" err="1">
                <a:solidFill>
                  <a:srgbClr val="0070C0"/>
                </a:solidFill>
              </a:rPr>
              <a:t>programmes</a:t>
            </a:r>
            <a:r>
              <a:rPr lang="en-US" sz="1800" dirty="0">
                <a:solidFill>
                  <a:srgbClr val="0070C0"/>
                </a:solidFill>
              </a:rPr>
              <a:t>, and</a:t>
            </a:r>
          </a:p>
          <a:p>
            <a:pPr algn="just"/>
            <a:r>
              <a:rPr lang="en-US" sz="1800" dirty="0" smtClean="0">
                <a:solidFill>
                  <a:srgbClr val="0070C0"/>
                </a:solidFill>
              </a:rPr>
              <a:t>- </a:t>
            </a:r>
            <a:r>
              <a:rPr lang="en-US" sz="1800" b="1" dirty="0" smtClean="0">
                <a:solidFill>
                  <a:srgbClr val="0070C0"/>
                </a:solidFill>
              </a:rPr>
              <a:t>the </a:t>
            </a:r>
            <a:r>
              <a:rPr lang="en-US" sz="1800" b="1" dirty="0">
                <a:solidFill>
                  <a:srgbClr val="0070C0"/>
                </a:solidFill>
              </a:rPr>
              <a:t>identification of measures or actions that need to be taken in order to achieve or maintain good environmental status</a:t>
            </a:r>
            <a:r>
              <a:rPr lang="en-US" sz="1800" dirty="0">
                <a:solidFill>
                  <a:srgbClr val="0070C0"/>
                </a:solidFill>
              </a:rPr>
              <a:t>..</a:t>
            </a:r>
            <a:r>
              <a:rPr lang="en-GB" sz="1800" dirty="0">
                <a:solidFill>
                  <a:srgbClr val="0070C0"/>
                </a:solidFill>
              </a:rPr>
              <a:t/>
            </a:r>
            <a:br>
              <a:rPr lang="en-GB" sz="1800" dirty="0">
                <a:solidFill>
                  <a:srgbClr val="0070C0"/>
                </a:solidFill>
              </a:rPr>
            </a:br>
            <a:endParaRPr lang="it-IT" sz="1800" dirty="0">
              <a:solidFill>
                <a:srgbClr val="0070C0"/>
              </a:solidFill>
            </a:endParaRPr>
          </a:p>
          <a:p>
            <a:pPr lvl="0" algn="just"/>
            <a:endParaRPr lang="it-IT" sz="1600" dirty="0">
              <a:solidFill>
                <a:srgbClr val="0070C0"/>
              </a:solidFill>
            </a:endParaRPr>
          </a:p>
          <a:p>
            <a:pPr algn="just"/>
            <a:endParaRPr lang="en-US" sz="1600" dirty="0" smtClean="0">
              <a:solidFill>
                <a:srgbClr val="0070C0"/>
              </a:solidFill>
              <a:latin typeface="Open Sans" pitchFamily="34" charset="0"/>
              <a:ea typeface="Open Sans" pitchFamily="34" charset="0"/>
              <a:cs typeface="Open Sans" pitchFamily="34" charset="0"/>
            </a:endParaRPr>
          </a:p>
        </p:txBody>
      </p:sp>
    </p:spTree>
    <p:extLst>
      <p:ext uri="{BB962C8B-B14F-4D97-AF65-F5344CB8AC3E}">
        <p14:creationId xmlns:p14="http://schemas.microsoft.com/office/powerpoint/2010/main" val="93195488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10907" y="-243408"/>
            <a:ext cx="9182100" cy="6858000"/>
          </a:xfrm>
        </p:spPr>
      </p:pic>
      <p:sp>
        <p:nvSpPr>
          <p:cNvPr id="5" name="Titolo 4"/>
          <p:cNvSpPr>
            <a:spLocks noGrp="1"/>
          </p:cNvSpPr>
          <p:nvPr>
            <p:ph type="ctrTitle"/>
          </p:nvPr>
        </p:nvSpPr>
        <p:spPr>
          <a:xfrm>
            <a:off x="821718" y="908720"/>
            <a:ext cx="7772400" cy="605929"/>
          </a:xfrm>
        </p:spPr>
        <p:txBody>
          <a:bodyPr>
            <a:normAutofit fontScale="90000"/>
          </a:bodyPr>
          <a:lstStyle/>
          <a:p>
            <a:pPr algn="l"/>
            <a:r>
              <a:rPr lang="it-IT" sz="2000" b="1" dirty="0">
                <a:solidFill>
                  <a:srgbClr val="00B050"/>
                </a:solidFill>
                <a:latin typeface="Open Sans" pitchFamily="34" charset="0"/>
                <a:ea typeface="Open Sans" pitchFamily="34" charset="0"/>
                <a:cs typeface="Open Sans" pitchFamily="34" charset="0"/>
              </a:rPr>
              <a:t/>
            </a:r>
            <a:br>
              <a:rPr lang="it-IT" sz="2000" b="1" dirty="0">
                <a:solidFill>
                  <a:srgbClr val="00B050"/>
                </a:solidFill>
                <a:latin typeface="Open Sans" pitchFamily="34" charset="0"/>
                <a:ea typeface="Open Sans" pitchFamily="34" charset="0"/>
                <a:cs typeface="Open Sans" pitchFamily="34" charset="0"/>
              </a:rPr>
            </a:br>
            <a:endParaRPr lang="it-IT" sz="2000" b="1" dirty="0">
              <a:solidFill>
                <a:srgbClr val="00B050"/>
              </a:solidFill>
              <a:latin typeface="Open Sans" pitchFamily="34" charset="0"/>
              <a:ea typeface="Open Sans" pitchFamily="34" charset="0"/>
              <a:cs typeface="Open Sans" pitchFamily="34" charset="0"/>
            </a:endParaRPr>
          </a:p>
        </p:txBody>
      </p:sp>
      <p:sp>
        <p:nvSpPr>
          <p:cNvPr id="6" name="Sottotitolo 5"/>
          <p:cNvSpPr>
            <a:spLocks noGrp="1"/>
          </p:cNvSpPr>
          <p:nvPr>
            <p:ph type="subTitle" idx="1"/>
          </p:nvPr>
        </p:nvSpPr>
        <p:spPr>
          <a:xfrm>
            <a:off x="567458" y="1034254"/>
            <a:ext cx="8280920" cy="4987033"/>
          </a:xfrm>
        </p:spPr>
        <p:txBody>
          <a:bodyPr>
            <a:noAutofit/>
          </a:bodyPr>
          <a:lstStyle/>
          <a:p>
            <a:pPr lvl="0" algn="just"/>
            <a:endParaRPr lang="it-IT" sz="1600" dirty="0">
              <a:solidFill>
                <a:srgbClr val="0070C0"/>
              </a:solidFill>
            </a:endParaRPr>
          </a:p>
          <a:p>
            <a:pPr algn="just"/>
            <a:endParaRPr lang="en-US" sz="1600" dirty="0" smtClean="0">
              <a:solidFill>
                <a:srgbClr val="0070C0"/>
              </a:solidFill>
              <a:latin typeface="Open Sans" pitchFamily="34" charset="0"/>
              <a:ea typeface="Open Sans" pitchFamily="34" charset="0"/>
              <a:cs typeface="Open Sans" pitchFamily="34" charset="0"/>
            </a:endParaRPr>
          </a:p>
        </p:txBody>
      </p:sp>
      <p:pic>
        <p:nvPicPr>
          <p:cNvPr id="2" name="Immagine 1"/>
          <p:cNvPicPr>
            <a:picLocks noChangeAspect="1"/>
          </p:cNvPicPr>
          <p:nvPr/>
        </p:nvPicPr>
        <p:blipFill>
          <a:blip r:embed="rId3"/>
          <a:stretch>
            <a:fillRect/>
          </a:stretch>
        </p:blipFill>
        <p:spPr>
          <a:xfrm>
            <a:off x="0" y="1484784"/>
            <a:ext cx="9188581" cy="4824000"/>
          </a:xfrm>
          <a:prstGeom prst="rect">
            <a:avLst/>
          </a:prstGeom>
        </p:spPr>
      </p:pic>
    </p:spTree>
    <p:extLst>
      <p:ext uri="{BB962C8B-B14F-4D97-AF65-F5344CB8AC3E}">
        <p14:creationId xmlns:p14="http://schemas.microsoft.com/office/powerpoint/2010/main" val="191781432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10907" y="-243408"/>
            <a:ext cx="9182100" cy="6858000"/>
          </a:xfrm>
        </p:spPr>
      </p:pic>
      <p:sp>
        <p:nvSpPr>
          <p:cNvPr id="5" name="Titolo 4"/>
          <p:cNvSpPr>
            <a:spLocks noGrp="1"/>
          </p:cNvSpPr>
          <p:nvPr>
            <p:ph type="ctrTitle"/>
          </p:nvPr>
        </p:nvSpPr>
        <p:spPr>
          <a:xfrm>
            <a:off x="821718" y="908720"/>
            <a:ext cx="7772400" cy="605929"/>
          </a:xfrm>
        </p:spPr>
        <p:txBody>
          <a:bodyPr>
            <a:normAutofit fontScale="90000"/>
          </a:bodyPr>
          <a:lstStyle/>
          <a:p>
            <a:pPr algn="l"/>
            <a:r>
              <a:rPr lang="it-IT" sz="2000" b="1" dirty="0">
                <a:solidFill>
                  <a:srgbClr val="00B050"/>
                </a:solidFill>
                <a:latin typeface="Open Sans" pitchFamily="34" charset="0"/>
                <a:ea typeface="Open Sans" pitchFamily="34" charset="0"/>
                <a:cs typeface="Open Sans" pitchFamily="34" charset="0"/>
              </a:rPr>
              <a:t/>
            </a:r>
            <a:br>
              <a:rPr lang="it-IT" sz="2000" b="1" dirty="0">
                <a:solidFill>
                  <a:srgbClr val="00B050"/>
                </a:solidFill>
                <a:latin typeface="Open Sans" pitchFamily="34" charset="0"/>
                <a:ea typeface="Open Sans" pitchFamily="34" charset="0"/>
                <a:cs typeface="Open Sans" pitchFamily="34" charset="0"/>
              </a:rPr>
            </a:br>
            <a:endParaRPr lang="it-IT" sz="2000" b="1" dirty="0">
              <a:solidFill>
                <a:srgbClr val="00B050"/>
              </a:solidFill>
              <a:latin typeface="Open Sans" pitchFamily="34" charset="0"/>
              <a:ea typeface="Open Sans" pitchFamily="34" charset="0"/>
              <a:cs typeface="Open Sans" pitchFamily="34" charset="0"/>
            </a:endParaRPr>
          </a:p>
        </p:txBody>
      </p:sp>
      <p:sp>
        <p:nvSpPr>
          <p:cNvPr id="6" name="Sottotitolo 5"/>
          <p:cNvSpPr>
            <a:spLocks noGrp="1"/>
          </p:cNvSpPr>
          <p:nvPr>
            <p:ph type="subTitle" idx="1"/>
          </p:nvPr>
        </p:nvSpPr>
        <p:spPr>
          <a:xfrm>
            <a:off x="567458" y="1034254"/>
            <a:ext cx="8280920" cy="4987033"/>
          </a:xfrm>
        </p:spPr>
        <p:txBody>
          <a:bodyPr>
            <a:noAutofit/>
          </a:bodyPr>
          <a:lstStyle/>
          <a:p>
            <a:pPr lvl="0" algn="just"/>
            <a:r>
              <a:rPr lang="en-US" sz="1600" b="1" dirty="0" smtClean="0">
                <a:solidFill>
                  <a:srgbClr val="00B050"/>
                </a:solidFill>
              </a:rPr>
              <a:t>Increase </a:t>
            </a:r>
            <a:r>
              <a:rPr lang="en-US" sz="1600" b="1" dirty="0">
                <a:solidFill>
                  <a:srgbClr val="00B050"/>
                </a:solidFill>
              </a:rPr>
              <a:t>in marine protected areas reduces pressure on marine habitats and species</a:t>
            </a:r>
          </a:p>
          <a:p>
            <a:pPr lvl="0" algn="just"/>
            <a:endParaRPr lang="en-US" sz="1600" dirty="0">
              <a:solidFill>
                <a:srgbClr val="0070C0"/>
              </a:solidFill>
            </a:endParaRPr>
          </a:p>
          <a:p>
            <a:pPr lvl="0" algn="just"/>
            <a:r>
              <a:rPr lang="en-US" sz="1600" dirty="0" smtClean="0">
                <a:solidFill>
                  <a:srgbClr val="0070C0"/>
                </a:solidFill>
              </a:rPr>
              <a:t>A </a:t>
            </a:r>
            <a:r>
              <a:rPr lang="en-US" sz="1600" dirty="0">
                <a:solidFill>
                  <a:srgbClr val="0070C0"/>
                </a:solidFill>
              </a:rPr>
              <a:t>new Commission report shows significant progress in establishing protected areas in Europe's seas, with benefits for the economy and the environment. Under the UN Convention on Biological Diversity, the EU has committed to ensure the conservation of 10% of its coastal and marine areas by 2020. In 2012, 5.9 % of Europe's seas had already been designated as marine protected areas, and work is continuing with a view to achieve 10 % coverage by 2020. This objective is also reflected in Sustainable Development Goal 14 to conserve and sustainably use the oceans, seas and marine resources for sustainable development.</a:t>
            </a:r>
          </a:p>
          <a:p>
            <a:pPr lvl="0" algn="just"/>
            <a:endParaRPr lang="en-US" sz="1600" dirty="0">
              <a:solidFill>
                <a:srgbClr val="0070C0"/>
              </a:solidFill>
            </a:endParaRPr>
          </a:p>
          <a:p>
            <a:pPr lvl="0" algn="just"/>
            <a:r>
              <a:rPr lang="en-US" sz="1600" dirty="0">
                <a:solidFill>
                  <a:srgbClr val="0070C0"/>
                </a:solidFill>
              </a:rPr>
              <a:t>Many marine species across Europe´s seas are experiencing a decrease in population size and loss of habitat. Protected areas seek to reverse this trend by safeguarding ecosystems and species and rebuilding fish stocks, as well as ensuring the delivery of important ecosystem services such as coastal protection, flood management and tourism. The Commission will continue supporting Member States to designate, manage and control marine protected areas through financing mechanisms such as the LIFE Programme and the European Maritime and Fisheries Fund, while promoting inclusive governance structures for and research on marine protected areas.</a:t>
            </a:r>
            <a:endParaRPr lang="it-IT" sz="1600" dirty="0">
              <a:solidFill>
                <a:srgbClr val="0070C0"/>
              </a:solidFill>
            </a:endParaRPr>
          </a:p>
          <a:p>
            <a:pPr algn="just"/>
            <a:endParaRPr lang="en-US" sz="1600" dirty="0" smtClean="0">
              <a:solidFill>
                <a:srgbClr val="0070C0"/>
              </a:solidFill>
              <a:latin typeface="Open Sans" pitchFamily="34" charset="0"/>
              <a:ea typeface="Open Sans" pitchFamily="34" charset="0"/>
              <a:cs typeface="Open Sans" pitchFamily="34" charset="0"/>
            </a:endParaRPr>
          </a:p>
        </p:txBody>
      </p:sp>
    </p:spTree>
    <p:extLst>
      <p:ext uri="{BB962C8B-B14F-4D97-AF65-F5344CB8AC3E}">
        <p14:creationId xmlns:p14="http://schemas.microsoft.com/office/powerpoint/2010/main" val="307304382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18467" y="24964"/>
            <a:ext cx="9182100" cy="6858000"/>
          </a:xfrm>
        </p:spPr>
      </p:pic>
      <p:sp>
        <p:nvSpPr>
          <p:cNvPr id="5" name="Titolo 4"/>
          <p:cNvSpPr>
            <a:spLocks noGrp="1"/>
          </p:cNvSpPr>
          <p:nvPr>
            <p:ph type="ctrTitle"/>
          </p:nvPr>
        </p:nvSpPr>
        <p:spPr>
          <a:xfrm>
            <a:off x="821718" y="908720"/>
            <a:ext cx="7772400" cy="605929"/>
          </a:xfrm>
        </p:spPr>
        <p:txBody>
          <a:bodyPr>
            <a:normAutofit fontScale="90000"/>
          </a:bodyPr>
          <a:lstStyle/>
          <a:p>
            <a:pPr algn="l"/>
            <a:r>
              <a:rPr lang="it-IT" sz="2000" b="1" dirty="0">
                <a:solidFill>
                  <a:srgbClr val="00B050"/>
                </a:solidFill>
                <a:latin typeface="Open Sans" pitchFamily="34" charset="0"/>
                <a:ea typeface="Open Sans" pitchFamily="34" charset="0"/>
                <a:cs typeface="Open Sans" pitchFamily="34" charset="0"/>
              </a:rPr>
              <a:t/>
            </a:r>
            <a:br>
              <a:rPr lang="it-IT" sz="2000" b="1" dirty="0">
                <a:solidFill>
                  <a:srgbClr val="00B050"/>
                </a:solidFill>
                <a:latin typeface="Open Sans" pitchFamily="34" charset="0"/>
                <a:ea typeface="Open Sans" pitchFamily="34" charset="0"/>
                <a:cs typeface="Open Sans" pitchFamily="34" charset="0"/>
              </a:rPr>
            </a:br>
            <a:endParaRPr lang="it-IT" sz="2000" b="1" dirty="0">
              <a:solidFill>
                <a:srgbClr val="00B050"/>
              </a:solidFill>
              <a:latin typeface="Open Sans" pitchFamily="34" charset="0"/>
              <a:ea typeface="Open Sans" pitchFamily="34" charset="0"/>
              <a:cs typeface="Open Sans" pitchFamily="34" charset="0"/>
            </a:endParaRPr>
          </a:p>
        </p:txBody>
      </p:sp>
      <p:sp>
        <p:nvSpPr>
          <p:cNvPr id="6" name="Sottotitolo 5"/>
          <p:cNvSpPr>
            <a:spLocks noGrp="1"/>
          </p:cNvSpPr>
          <p:nvPr>
            <p:ph type="subTitle" idx="1"/>
          </p:nvPr>
        </p:nvSpPr>
        <p:spPr>
          <a:xfrm>
            <a:off x="567458" y="1034254"/>
            <a:ext cx="8280920" cy="4987033"/>
          </a:xfrm>
        </p:spPr>
        <p:txBody>
          <a:bodyPr>
            <a:noAutofit/>
          </a:bodyPr>
          <a:lstStyle/>
          <a:p>
            <a:pPr lvl="0" algn="just"/>
            <a:endParaRPr lang="it-IT" sz="1600" dirty="0">
              <a:solidFill>
                <a:srgbClr val="0070C0"/>
              </a:solidFill>
            </a:endParaRPr>
          </a:p>
          <a:p>
            <a:pPr algn="just"/>
            <a:endParaRPr lang="en-US" sz="1600" dirty="0" smtClean="0">
              <a:solidFill>
                <a:srgbClr val="0070C0"/>
              </a:solidFill>
              <a:latin typeface="Open Sans" pitchFamily="34" charset="0"/>
              <a:ea typeface="Open Sans" pitchFamily="34" charset="0"/>
              <a:cs typeface="Open Sans" pitchFamily="34" charset="0"/>
            </a:endParaRPr>
          </a:p>
        </p:txBody>
      </p:sp>
      <p:pic>
        <p:nvPicPr>
          <p:cNvPr id="7" name="Immagine 6"/>
          <p:cNvPicPr>
            <a:picLocks noChangeAspect="1"/>
          </p:cNvPicPr>
          <p:nvPr/>
        </p:nvPicPr>
        <p:blipFill>
          <a:blip r:embed="rId3"/>
          <a:stretch>
            <a:fillRect/>
          </a:stretch>
        </p:blipFill>
        <p:spPr>
          <a:xfrm>
            <a:off x="-10667999" y="-4667250"/>
            <a:ext cx="8131765" cy="4320000"/>
          </a:xfrm>
          <a:prstGeom prst="rect">
            <a:avLst/>
          </a:prstGeom>
        </p:spPr>
      </p:pic>
      <p:pic>
        <p:nvPicPr>
          <p:cNvPr id="8" name="Immagine 7"/>
          <p:cNvPicPr>
            <a:picLocks noChangeAspect="1"/>
          </p:cNvPicPr>
          <p:nvPr/>
        </p:nvPicPr>
        <p:blipFill rotWithShape="1">
          <a:blip r:embed="rId3"/>
          <a:srcRect l="12947" t="17502" r="10679" b="8740"/>
          <a:stretch/>
        </p:blipFill>
        <p:spPr>
          <a:xfrm>
            <a:off x="743553" y="1772815"/>
            <a:ext cx="8280920" cy="4248472"/>
          </a:xfrm>
          <a:prstGeom prst="rect">
            <a:avLst/>
          </a:prstGeom>
        </p:spPr>
      </p:pic>
    </p:spTree>
    <p:extLst>
      <p:ext uri="{BB962C8B-B14F-4D97-AF65-F5344CB8AC3E}">
        <p14:creationId xmlns:p14="http://schemas.microsoft.com/office/powerpoint/2010/main" val="378982318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10907" y="-243408"/>
            <a:ext cx="9182100" cy="6858000"/>
          </a:xfrm>
        </p:spPr>
      </p:pic>
      <p:sp>
        <p:nvSpPr>
          <p:cNvPr id="5" name="Titolo 4"/>
          <p:cNvSpPr>
            <a:spLocks noGrp="1"/>
          </p:cNvSpPr>
          <p:nvPr>
            <p:ph type="ctrTitle"/>
          </p:nvPr>
        </p:nvSpPr>
        <p:spPr>
          <a:xfrm>
            <a:off x="821718" y="908720"/>
            <a:ext cx="7772400" cy="605929"/>
          </a:xfrm>
        </p:spPr>
        <p:txBody>
          <a:bodyPr>
            <a:normAutofit fontScale="90000"/>
          </a:bodyPr>
          <a:lstStyle/>
          <a:p>
            <a:pPr algn="l"/>
            <a:r>
              <a:rPr lang="it-IT" sz="2000" b="1" dirty="0">
                <a:solidFill>
                  <a:srgbClr val="00B050"/>
                </a:solidFill>
                <a:latin typeface="Open Sans" pitchFamily="34" charset="0"/>
                <a:ea typeface="Open Sans" pitchFamily="34" charset="0"/>
                <a:cs typeface="Open Sans" pitchFamily="34" charset="0"/>
              </a:rPr>
              <a:t/>
            </a:r>
            <a:br>
              <a:rPr lang="it-IT" sz="2000" b="1" dirty="0">
                <a:solidFill>
                  <a:srgbClr val="00B050"/>
                </a:solidFill>
                <a:latin typeface="Open Sans" pitchFamily="34" charset="0"/>
                <a:ea typeface="Open Sans" pitchFamily="34" charset="0"/>
                <a:cs typeface="Open Sans" pitchFamily="34" charset="0"/>
              </a:rPr>
            </a:br>
            <a:endParaRPr lang="it-IT" sz="2000" b="1" dirty="0">
              <a:solidFill>
                <a:srgbClr val="00B050"/>
              </a:solidFill>
              <a:latin typeface="Open Sans" pitchFamily="34" charset="0"/>
              <a:ea typeface="Open Sans" pitchFamily="34" charset="0"/>
              <a:cs typeface="Open Sans" pitchFamily="34" charset="0"/>
            </a:endParaRPr>
          </a:p>
        </p:txBody>
      </p:sp>
      <p:sp>
        <p:nvSpPr>
          <p:cNvPr id="6" name="Sottotitolo 5"/>
          <p:cNvSpPr>
            <a:spLocks noGrp="1"/>
          </p:cNvSpPr>
          <p:nvPr>
            <p:ph type="subTitle" idx="1"/>
          </p:nvPr>
        </p:nvSpPr>
        <p:spPr>
          <a:xfrm>
            <a:off x="439683" y="1340768"/>
            <a:ext cx="8280920" cy="4320480"/>
          </a:xfrm>
        </p:spPr>
        <p:txBody>
          <a:bodyPr>
            <a:noAutofit/>
          </a:bodyPr>
          <a:lstStyle/>
          <a:p>
            <a:pPr algn="just"/>
            <a:r>
              <a:rPr lang="en-GB" sz="1800" dirty="0">
                <a:solidFill>
                  <a:srgbClr val="0070C0"/>
                </a:solidFill>
              </a:rPr>
              <a:t>The </a:t>
            </a:r>
            <a:r>
              <a:rPr lang="en-US" sz="1800" dirty="0">
                <a:solidFill>
                  <a:srgbClr val="0070C0"/>
                </a:solidFill>
              </a:rPr>
              <a:t>implementation of </a:t>
            </a:r>
            <a:r>
              <a:rPr lang="en-US" sz="1800" b="1" dirty="0">
                <a:solidFill>
                  <a:srgbClr val="0070C0"/>
                </a:solidFill>
              </a:rPr>
              <a:t>risk-based methodologies requires the collection and processing of a huge amount of heterogeneous information, including data from climate and hydrodynamic models to characterize hazard scenarios, as well as land-use dataset supporting the identification and characterization of potentially exposed targets and their vulnerabilities. </a:t>
            </a:r>
            <a:endParaRPr lang="en-US" sz="1800" b="1" dirty="0" smtClean="0">
              <a:solidFill>
                <a:srgbClr val="0070C0"/>
              </a:solidFill>
            </a:endParaRPr>
          </a:p>
          <a:p>
            <a:pPr algn="just"/>
            <a:endParaRPr lang="en-US" sz="1800" b="1" dirty="0" smtClean="0">
              <a:solidFill>
                <a:srgbClr val="0070C0"/>
              </a:solidFill>
            </a:endParaRPr>
          </a:p>
          <a:p>
            <a:pPr algn="just"/>
            <a:r>
              <a:rPr lang="en-US" sz="1800" b="1" dirty="0" smtClean="0">
                <a:solidFill>
                  <a:srgbClr val="0070C0"/>
                </a:solidFill>
              </a:rPr>
              <a:t>Accordingly</a:t>
            </a:r>
            <a:r>
              <a:rPr lang="en-US" sz="1800" b="1" dirty="0">
                <a:solidFill>
                  <a:srgbClr val="0070C0"/>
                </a:solidFill>
              </a:rPr>
              <a:t>, with the main aim of evaluating coastal erosion risks in the </a:t>
            </a:r>
            <a:r>
              <a:rPr lang="en-US" sz="1800" b="1" dirty="0" smtClean="0">
                <a:solidFill>
                  <a:srgbClr val="0070C0"/>
                </a:solidFill>
              </a:rPr>
              <a:t>Apulia and Greek  </a:t>
            </a:r>
            <a:r>
              <a:rPr lang="en-US" sz="1800" b="1" dirty="0">
                <a:solidFill>
                  <a:srgbClr val="0070C0"/>
                </a:solidFill>
              </a:rPr>
              <a:t>shoreline case study, an in-depth research and collection of GIS-based dataset was performed, paying specific attention on their spatial resolution and homogeneous coverage for the area of concern. </a:t>
            </a:r>
            <a:endParaRPr lang="en-US" sz="1800" b="1" dirty="0" smtClean="0">
              <a:solidFill>
                <a:srgbClr val="0070C0"/>
              </a:solidFill>
            </a:endParaRPr>
          </a:p>
          <a:p>
            <a:pPr algn="just"/>
            <a:r>
              <a:rPr lang="en-US" sz="1800" dirty="0" smtClean="0">
                <a:solidFill>
                  <a:srgbClr val="0070C0"/>
                </a:solidFill>
              </a:rPr>
              <a:t>A </a:t>
            </a:r>
            <a:r>
              <a:rPr lang="en-US" sz="1800" dirty="0">
                <a:solidFill>
                  <a:srgbClr val="0070C0"/>
                </a:solidFill>
              </a:rPr>
              <a:t>variety of physical and environmental data, as well as data on main natural (e.g. currents, storms, winds) and anthropogenic drivers (e.g. localization of settlements and infrastructures, agricultural activities) were retrieved, in order to spatially characterize the main stressors contributing to coastal erosion processes in the case </a:t>
            </a:r>
            <a:r>
              <a:rPr lang="en-US" sz="1800" dirty="0" smtClean="0">
                <a:solidFill>
                  <a:srgbClr val="0070C0"/>
                </a:solidFill>
              </a:rPr>
              <a:t>study</a:t>
            </a:r>
          </a:p>
          <a:p>
            <a:pPr algn="just"/>
            <a:r>
              <a:rPr lang="en-US" sz="1800" dirty="0" smtClean="0">
                <a:solidFill>
                  <a:srgbClr val="0070C0"/>
                </a:solidFill>
              </a:rPr>
              <a:t> </a:t>
            </a:r>
            <a:r>
              <a:rPr lang="en-US" sz="1800" dirty="0">
                <a:solidFill>
                  <a:srgbClr val="0070C0"/>
                </a:solidFill>
              </a:rPr>
              <a:t>and identify potentially exposed targets.</a:t>
            </a:r>
            <a:r>
              <a:rPr lang="en-GB" sz="1800" dirty="0">
                <a:solidFill>
                  <a:srgbClr val="0070C0"/>
                </a:solidFill>
              </a:rPr>
              <a:t/>
            </a:r>
            <a:br>
              <a:rPr lang="en-GB" sz="1800" dirty="0">
                <a:solidFill>
                  <a:srgbClr val="0070C0"/>
                </a:solidFill>
              </a:rPr>
            </a:br>
            <a:endParaRPr lang="it-IT" sz="1800" dirty="0">
              <a:solidFill>
                <a:srgbClr val="0070C0"/>
              </a:solidFill>
            </a:endParaRPr>
          </a:p>
          <a:p>
            <a:pPr lvl="0" algn="just"/>
            <a:endParaRPr lang="it-IT" sz="1600" dirty="0">
              <a:solidFill>
                <a:srgbClr val="0070C0"/>
              </a:solidFill>
            </a:endParaRPr>
          </a:p>
          <a:p>
            <a:pPr algn="just"/>
            <a:endParaRPr lang="en-US" sz="1600" dirty="0" smtClean="0">
              <a:solidFill>
                <a:srgbClr val="0070C0"/>
              </a:solidFill>
              <a:latin typeface="Open Sans" pitchFamily="34" charset="0"/>
              <a:ea typeface="Open Sans" pitchFamily="34" charset="0"/>
              <a:cs typeface="Open Sans" pitchFamily="34" charset="0"/>
            </a:endParaRPr>
          </a:p>
        </p:txBody>
      </p:sp>
      <p:sp>
        <p:nvSpPr>
          <p:cNvPr id="2" name="Rettangolo 1"/>
          <p:cNvSpPr/>
          <p:nvPr/>
        </p:nvSpPr>
        <p:spPr>
          <a:xfrm>
            <a:off x="-468560" y="832898"/>
            <a:ext cx="7776864" cy="646331"/>
          </a:xfrm>
          <a:prstGeom prst="rect">
            <a:avLst/>
          </a:prstGeom>
        </p:spPr>
        <p:txBody>
          <a:bodyPr wrap="square">
            <a:spAutoFit/>
          </a:bodyPr>
          <a:lstStyle/>
          <a:p>
            <a:pPr lvl="2"/>
            <a:r>
              <a:rPr lang="en-GB" b="1" dirty="0" smtClean="0">
                <a:solidFill>
                  <a:srgbClr val="00B050"/>
                </a:solidFill>
              </a:rPr>
              <a:t>Available </a:t>
            </a:r>
            <a:r>
              <a:rPr lang="en-GB" b="1" dirty="0">
                <a:solidFill>
                  <a:srgbClr val="00B050"/>
                </a:solidFill>
              </a:rPr>
              <a:t>data at the case study </a:t>
            </a:r>
            <a:r>
              <a:rPr lang="en-GB" b="1" dirty="0" smtClean="0">
                <a:solidFill>
                  <a:srgbClr val="00B050"/>
                </a:solidFill>
              </a:rPr>
              <a:t>level: Triton approach toward a common legislation</a:t>
            </a:r>
            <a:endParaRPr lang="it-IT" sz="1600" dirty="0">
              <a:solidFill>
                <a:srgbClr val="00B050"/>
              </a:solidFill>
            </a:endParaRPr>
          </a:p>
        </p:txBody>
      </p:sp>
    </p:spTree>
    <p:extLst>
      <p:ext uri="{BB962C8B-B14F-4D97-AF65-F5344CB8AC3E}">
        <p14:creationId xmlns:p14="http://schemas.microsoft.com/office/powerpoint/2010/main" val="39324665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12596" y="17170"/>
            <a:ext cx="9182100" cy="6858000"/>
          </a:xfrm>
        </p:spPr>
      </p:pic>
      <p:sp>
        <p:nvSpPr>
          <p:cNvPr id="5" name="Titolo 4"/>
          <p:cNvSpPr>
            <a:spLocks noGrp="1"/>
          </p:cNvSpPr>
          <p:nvPr>
            <p:ph type="ctrTitle"/>
          </p:nvPr>
        </p:nvSpPr>
        <p:spPr>
          <a:xfrm>
            <a:off x="611560" y="1052736"/>
            <a:ext cx="7772400" cy="605929"/>
          </a:xfrm>
        </p:spPr>
        <p:txBody>
          <a:bodyPr>
            <a:normAutofit/>
          </a:bodyPr>
          <a:lstStyle/>
          <a:p>
            <a:pPr algn="l"/>
            <a:r>
              <a:rPr lang="it-IT" sz="2000" b="1" dirty="0" smtClean="0">
                <a:solidFill>
                  <a:srgbClr val="00B050"/>
                </a:solidFill>
                <a:latin typeface="Open Sans" pitchFamily="34" charset="0"/>
                <a:ea typeface="Open Sans" pitchFamily="34" charset="0"/>
                <a:cs typeface="Open Sans" pitchFamily="34" charset="0"/>
              </a:rPr>
              <a:t>Triton @a </a:t>
            </a:r>
            <a:r>
              <a:rPr lang="it-IT" sz="2000" b="1" dirty="0" err="1" smtClean="0">
                <a:solidFill>
                  <a:srgbClr val="00B050"/>
                </a:solidFill>
                <a:latin typeface="Open Sans" pitchFamily="34" charset="0"/>
                <a:ea typeface="Open Sans" pitchFamily="34" charset="0"/>
                <a:cs typeface="Open Sans" pitchFamily="34" charset="0"/>
              </a:rPr>
              <a:t>glance</a:t>
            </a:r>
            <a:r>
              <a:rPr lang="it-IT" sz="2000" b="1" dirty="0" smtClean="0">
                <a:solidFill>
                  <a:srgbClr val="00B050"/>
                </a:solidFill>
                <a:latin typeface="Open Sans" pitchFamily="34" charset="0"/>
                <a:ea typeface="Open Sans" pitchFamily="34" charset="0"/>
                <a:cs typeface="Open Sans" pitchFamily="34" charset="0"/>
              </a:rPr>
              <a:t>/2</a:t>
            </a:r>
            <a:endParaRPr lang="it-IT" sz="2000" b="1" dirty="0">
              <a:solidFill>
                <a:srgbClr val="00B050"/>
              </a:solidFill>
              <a:latin typeface="Open Sans" pitchFamily="34" charset="0"/>
              <a:ea typeface="Open Sans" pitchFamily="34" charset="0"/>
              <a:cs typeface="Open Sans" pitchFamily="34" charset="0"/>
            </a:endParaRPr>
          </a:p>
        </p:txBody>
      </p:sp>
      <p:sp>
        <p:nvSpPr>
          <p:cNvPr id="6" name="Sottotitolo 5"/>
          <p:cNvSpPr>
            <a:spLocks noGrp="1"/>
          </p:cNvSpPr>
          <p:nvPr>
            <p:ph type="subTitle" idx="1"/>
          </p:nvPr>
        </p:nvSpPr>
        <p:spPr>
          <a:xfrm>
            <a:off x="755576" y="1556792"/>
            <a:ext cx="7488832" cy="4032448"/>
          </a:xfrm>
        </p:spPr>
        <p:txBody>
          <a:bodyPr>
            <a:noAutofit/>
          </a:bodyPr>
          <a:lstStyle/>
          <a:p>
            <a:pPr algn="just"/>
            <a:r>
              <a:rPr lang="en-GB" sz="1400" i="1" dirty="0" smtClean="0">
                <a:solidFill>
                  <a:srgbClr val="002060"/>
                </a:solidFill>
                <a:latin typeface="Open Sans"/>
              </a:rPr>
              <a:t>Triton project  </a:t>
            </a:r>
            <a:r>
              <a:rPr lang="en-GB" sz="1400" i="1" dirty="0">
                <a:solidFill>
                  <a:srgbClr val="002060"/>
                </a:solidFill>
                <a:latin typeface="Open Sans"/>
              </a:rPr>
              <a:t>is composed by 5 work-packages and 30 actions which develop the objectives of the project and Programme as well. </a:t>
            </a:r>
            <a:endParaRPr lang="en-GB" sz="1400" i="1" dirty="0" smtClean="0">
              <a:solidFill>
                <a:srgbClr val="002060"/>
              </a:solidFill>
              <a:latin typeface="Open Sans"/>
            </a:endParaRPr>
          </a:p>
          <a:p>
            <a:pPr algn="just"/>
            <a:r>
              <a:rPr lang="en-GB" sz="1400" i="1" dirty="0" smtClean="0">
                <a:solidFill>
                  <a:srgbClr val="002060"/>
                </a:solidFill>
                <a:latin typeface="Open Sans"/>
              </a:rPr>
              <a:t>Among </a:t>
            </a:r>
            <a:r>
              <a:rPr lang="en-GB" sz="1400" i="1" dirty="0">
                <a:solidFill>
                  <a:srgbClr val="002060"/>
                </a:solidFill>
                <a:latin typeface="Open Sans"/>
              </a:rPr>
              <a:t>the envisaged activities, the main outputs are listed as follows: a </a:t>
            </a:r>
            <a:r>
              <a:rPr lang="en-GB" sz="1400" i="1" dirty="0">
                <a:solidFill>
                  <a:srgbClr val="FF0000"/>
                </a:solidFill>
                <a:latin typeface="Open Sans"/>
              </a:rPr>
              <a:t>Toolkit of Alternative Policy Instruments </a:t>
            </a:r>
            <a:r>
              <a:rPr lang="en-GB" sz="1400" i="1" dirty="0">
                <a:solidFill>
                  <a:srgbClr val="002060"/>
                </a:solidFill>
                <a:latin typeface="Open Sans"/>
              </a:rPr>
              <a:t>for policy makers, developed on the basis of assessment of the local impediments for implementation and structured in a phased mutual learning approach; a </a:t>
            </a:r>
            <a:r>
              <a:rPr lang="en-GB" sz="1400" i="1" dirty="0">
                <a:solidFill>
                  <a:srgbClr val="FF0000"/>
                </a:solidFill>
                <a:latin typeface="Open Sans"/>
              </a:rPr>
              <a:t>set of shared indicators and decision support tools </a:t>
            </a:r>
            <a:r>
              <a:rPr lang="en-GB" sz="1400" i="1" dirty="0">
                <a:solidFill>
                  <a:srgbClr val="002060"/>
                </a:solidFill>
                <a:latin typeface="Open Sans"/>
              </a:rPr>
              <a:t>for the operational mapping and monitoring of coastal erosion risk at local and regional scale</a:t>
            </a:r>
            <a:r>
              <a:rPr lang="en-GB" sz="1400" i="1" dirty="0">
                <a:latin typeface="Open Sans"/>
              </a:rPr>
              <a:t>; </a:t>
            </a:r>
            <a:r>
              <a:rPr lang="en-GB" sz="1400" i="1" dirty="0">
                <a:solidFill>
                  <a:srgbClr val="FF0000"/>
                </a:solidFill>
                <a:latin typeface="Open Sans"/>
              </a:rPr>
              <a:t>a web-based Participatory GIS/SIT tool </a:t>
            </a:r>
            <a:r>
              <a:rPr lang="en-GB" sz="1400" i="1" dirty="0">
                <a:solidFill>
                  <a:srgbClr val="002060"/>
                </a:solidFill>
                <a:latin typeface="Open Sans"/>
              </a:rPr>
              <a:t>empowering inhabitants and visitors to communicate effectively with the local and regional authorities and to achieve transparent Coastal Zone Management governance and collaboration of all stakeholders. This tool will be based on layers of local environmental and legal-institutional data (including legislative plans) accessible to the broad public and suited to the particulars of the involved partners; a preliminary draft of Greece and Italy cross-border cooperation legislation for the related matters of Coastal Zone Management</a:t>
            </a:r>
            <a:r>
              <a:rPr lang="en-GB" sz="1400" i="1" dirty="0">
                <a:latin typeface="Open Sans"/>
              </a:rPr>
              <a:t>; - </a:t>
            </a:r>
            <a:r>
              <a:rPr lang="en-GB" sz="1400" i="1" dirty="0">
                <a:solidFill>
                  <a:srgbClr val="FF0000"/>
                </a:solidFill>
                <a:latin typeface="Open Sans"/>
              </a:rPr>
              <a:t>a model (pilot) Observatory </a:t>
            </a:r>
            <a:r>
              <a:rPr lang="en-GB" sz="1400" i="1" dirty="0">
                <a:solidFill>
                  <a:srgbClr val="002060"/>
                </a:solidFill>
                <a:latin typeface="Open Sans"/>
              </a:rPr>
              <a:t>in the area of intervention for use by the local and regional actors including the Municipal Authorities, to help create a feasibly shared mode of data collection and monitoring beyond the circle of the Project</a:t>
            </a:r>
            <a:r>
              <a:rPr lang="en-GB" sz="1400" i="1" dirty="0">
                <a:latin typeface="Open Sans"/>
              </a:rPr>
              <a:t>; </a:t>
            </a:r>
            <a:r>
              <a:rPr lang="en-GB" sz="1400" i="1" dirty="0">
                <a:solidFill>
                  <a:srgbClr val="FF0000"/>
                </a:solidFill>
                <a:latin typeface="Open Sans"/>
              </a:rPr>
              <a:t>International Training Course </a:t>
            </a:r>
            <a:r>
              <a:rPr lang="en-GB" sz="1400" i="1" dirty="0">
                <a:solidFill>
                  <a:srgbClr val="002060"/>
                </a:solidFill>
                <a:latin typeface="Open Sans"/>
              </a:rPr>
              <a:t>for staff of stakeholders and professional associations to raise the awareness for Coastal Zone Management and land uses, in order to contribute to the elimination of the erosion effects</a:t>
            </a:r>
            <a:r>
              <a:rPr lang="en-GB" sz="1400" i="1" dirty="0">
                <a:latin typeface="Open Sans"/>
              </a:rPr>
              <a:t>; </a:t>
            </a:r>
            <a:r>
              <a:rPr lang="en-GB" sz="1400" i="1" dirty="0">
                <a:solidFill>
                  <a:srgbClr val="FF0000"/>
                </a:solidFill>
                <a:latin typeface="Open Sans"/>
              </a:rPr>
              <a:t>position paper </a:t>
            </a:r>
            <a:r>
              <a:rPr lang="en-GB" sz="1400" i="1" dirty="0">
                <a:solidFill>
                  <a:srgbClr val="002060"/>
                </a:solidFill>
                <a:latin typeface="Open Sans"/>
              </a:rPr>
              <a:t>toward the common Operative Plan Adoption for Coastal Zone Management at EUSAIR level; a framework for local authorities and regional stakeholders to access to EIB funds for ICZM’s intervention. The produced tools will be available for use by involved stakeholders such as Regional, Local and Port Authorities and firms.</a:t>
            </a:r>
            <a:endParaRPr lang="it-IT" sz="1400" dirty="0">
              <a:solidFill>
                <a:srgbClr val="002060"/>
              </a:solidFill>
              <a:latin typeface="Open Sans"/>
            </a:endParaRPr>
          </a:p>
          <a:p>
            <a:pPr algn="just"/>
            <a:endParaRPr lang="it-IT" sz="1400" dirty="0" smtClean="0">
              <a:solidFill>
                <a:srgbClr val="003399"/>
              </a:solidFill>
              <a:latin typeface="Open Sans" pitchFamily="34" charset="0"/>
              <a:ea typeface="Open Sans" pitchFamily="34" charset="0"/>
              <a:cs typeface="Open Sans" pitchFamily="34" charset="0"/>
            </a:endParaRPr>
          </a:p>
        </p:txBody>
      </p:sp>
      <p:sp>
        <p:nvSpPr>
          <p:cNvPr id="7" name="Titolo 4"/>
          <p:cNvSpPr txBox="1">
            <a:spLocks/>
          </p:cNvSpPr>
          <p:nvPr/>
        </p:nvSpPr>
        <p:spPr>
          <a:xfrm>
            <a:off x="838200" y="1391295"/>
            <a:ext cx="7772400" cy="605929"/>
          </a:xfrm>
          <a:prstGeom prst="rect">
            <a:avLst/>
          </a:prstGeom>
        </p:spPr>
        <p:txBody>
          <a:bodyPr vert="horz" lIns="91440" tIns="45720" rIns="91440" bIns="45720" rtlCol="0" anchor="ctr">
            <a:normAutofit fontScale="900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it-IT" sz="2000" b="1" dirty="0" smtClean="0">
                <a:solidFill>
                  <a:srgbClr val="00B050"/>
                </a:solidFill>
                <a:latin typeface="Open Sans" pitchFamily="34" charset="0"/>
                <a:ea typeface="Open Sans" pitchFamily="34" charset="0"/>
                <a:cs typeface="Open Sans" pitchFamily="34" charset="0"/>
              </a:rPr>
              <a:t/>
            </a:r>
            <a:br>
              <a:rPr lang="it-IT" sz="2000" b="1" dirty="0" smtClean="0">
                <a:solidFill>
                  <a:srgbClr val="00B050"/>
                </a:solidFill>
                <a:latin typeface="Open Sans" pitchFamily="34" charset="0"/>
                <a:ea typeface="Open Sans" pitchFamily="34" charset="0"/>
                <a:cs typeface="Open Sans" pitchFamily="34" charset="0"/>
              </a:rPr>
            </a:br>
            <a:endParaRPr lang="it-IT" sz="2000" b="1" dirty="0">
              <a:solidFill>
                <a:srgbClr val="00B050"/>
              </a:solidFill>
              <a:latin typeface="Open Sans" pitchFamily="34" charset="0"/>
              <a:ea typeface="Open Sans" pitchFamily="34" charset="0"/>
              <a:cs typeface="Open Sans" pitchFamily="34" charset="0"/>
            </a:endParaRPr>
          </a:p>
        </p:txBody>
      </p:sp>
    </p:spTree>
    <p:extLst>
      <p:ext uri="{BB962C8B-B14F-4D97-AF65-F5344CB8AC3E}">
        <p14:creationId xmlns:p14="http://schemas.microsoft.com/office/powerpoint/2010/main" val="377334623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10907" y="-243408"/>
            <a:ext cx="9182100" cy="6858000"/>
          </a:xfrm>
        </p:spPr>
      </p:pic>
      <p:sp>
        <p:nvSpPr>
          <p:cNvPr id="5" name="Titolo 4"/>
          <p:cNvSpPr>
            <a:spLocks noGrp="1"/>
          </p:cNvSpPr>
          <p:nvPr>
            <p:ph type="ctrTitle"/>
          </p:nvPr>
        </p:nvSpPr>
        <p:spPr>
          <a:xfrm>
            <a:off x="821718" y="908720"/>
            <a:ext cx="7772400" cy="605929"/>
          </a:xfrm>
        </p:spPr>
        <p:txBody>
          <a:bodyPr>
            <a:normAutofit fontScale="90000"/>
          </a:bodyPr>
          <a:lstStyle/>
          <a:p>
            <a:pPr algn="l"/>
            <a:r>
              <a:rPr lang="en-US" sz="2000" b="1" dirty="0">
                <a:solidFill>
                  <a:srgbClr val="00B050"/>
                </a:solidFill>
                <a:latin typeface="Open Sans" pitchFamily="34" charset="0"/>
                <a:ea typeface="Open Sans" pitchFamily="34" charset="0"/>
                <a:cs typeface="Open Sans" pitchFamily="34" charset="0"/>
              </a:rPr>
              <a:t>State of Coasts in the context of the global climate change</a:t>
            </a:r>
            <a:br>
              <a:rPr lang="en-US" sz="2000" b="1" dirty="0">
                <a:solidFill>
                  <a:srgbClr val="00B050"/>
                </a:solidFill>
                <a:latin typeface="Open Sans" pitchFamily="34" charset="0"/>
                <a:ea typeface="Open Sans" pitchFamily="34" charset="0"/>
                <a:cs typeface="Open Sans" pitchFamily="34" charset="0"/>
              </a:rPr>
            </a:br>
            <a:r>
              <a:rPr lang="it-IT" sz="2000" b="1" dirty="0" smtClean="0">
                <a:solidFill>
                  <a:srgbClr val="00B050"/>
                </a:solidFill>
                <a:latin typeface="Open Sans" pitchFamily="34" charset="0"/>
                <a:ea typeface="Open Sans" pitchFamily="34" charset="0"/>
                <a:cs typeface="Open Sans" pitchFamily="34" charset="0"/>
              </a:rPr>
              <a:t/>
            </a:r>
            <a:br>
              <a:rPr lang="it-IT" sz="2000" b="1" dirty="0" smtClean="0">
                <a:solidFill>
                  <a:srgbClr val="00B050"/>
                </a:solidFill>
                <a:latin typeface="Open Sans" pitchFamily="34" charset="0"/>
                <a:ea typeface="Open Sans" pitchFamily="34" charset="0"/>
                <a:cs typeface="Open Sans" pitchFamily="34" charset="0"/>
              </a:rPr>
            </a:br>
            <a:endParaRPr lang="it-IT" sz="2000" b="1" dirty="0">
              <a:solidFill>
                <a:srgbClr val="00B050"/>
              </a:solidFill>
              <a:latin typeface="Open Sans" pitchFamily="34" charset="0"/>
              <a:ea typeface="Open Sans" pitchFamily="34" charset="0"/>
              <a:cs typeface="Open Sans" pitchFamily="34" charset="0"/>
            </a:endParaRPr>
          </a:p>
        </p:txBody>
      </p:sp>
      <p:sp>
        <p:nvSpPr>
          <p:cNvPr id="6" name="Sottotitolo 5"/>
          <p:cNvSpPr>
            <a:spLocks noGrp="1"/>
          </p:cNvSpPr>
          <p:nvPr>
            <p:ph type="subTitle" idx="1"/>
          </p:nvPr>
        </p:nvSpPr>
        <p:spPr>
          <a:xfrm>
            <a:off x="439683" y="1340768"/>
            <a:ext cx="8280920" cy="4320480"/>
          </a:xfrm>
        </p:spPr>
        <p:txBody>
          <a:bodyPr>
            <a:noAutofit/>
          </a:bodyPr>
          <a:lstStyle/>
          <a:p>
            <a:pPr lvl="0" algn="just"/>
            <a:r>
              <a:rPr lang="en-US" sz="1600" dirty="0" smtClean="0">
                <a:solidFill>
                  <a:srgbClr val="0070C0"/>
                </a:solidFill>
              </a:rPr>
              <a:t>In </a:t>
            </a:r>
            <a:r>
              <a:rPr lang="en-US" sz="1600" dirty="0">
                <a:solidFill>
                  <a:srgbClr val="0070C0"/>
                </a:solidFill>
              </a:rPr>
              <a:t>Europe, multiple pressures - including habitat loss and degradation, pollution, overexploitation of fish stocks climate change and natural hazards- affect the coastal ecosystems.</a:t>
            </a:r>
          </a:p>
          <a:p>
            <a:pPr lvl="0" algn="just"/>
            <a:r>
              <a:rPr lang="en-US" sz="1600" dirty="0" smtClean="0">
                <a:solidFill>
                  <a:srgbClr val="FF0000"/>
                </a:solidFill>
              </a:rPr>
              <a:t>The </a:t>
            </a:r>
            <a:r>
              <a:rPr lang="en-US" sz="1600" dirty="0">
                <a:solidFill>
                  <a:srgbClr val="FF0000"/>
                </a:solidFill>
              </a:rPr>
              <a:t>effects of climate change could be devastating to vulnerable coastal and marine areas as well as to the function and structure of their ecosystems. Increasing sea level (1,7 mm/year) changes the shape of coastlines, contributes to coastal erosion and leads to flooding and more underground salt-water intrusion.</a:t>
            </a:r>
            <a:r>
              <a:rPr lang="en-US" sz="1600" dirty="0">
                <a:solidFill>
                  <a:srgbClr val="0070C0"/>
                </a:solidFill>
              </a:rPr>
              <a:t> </a:t>
            </a:r>
            <a:r>
              <a:rPr lang="en-US" sz="1600" dirty="0" smtClean="0">
                <a:solidFill>
                  <a:srgbClr val="0070C0"/>
                </a:solidFill>
              </a:rPr>
              <a:t> Climate </a:t>
            </a:r>
            <a:r>
              <a:rPr lang="en-US" sz="1600" dirty="0">
                <a:solidFill>
                  <a:srgbClr val="0070C0"/>
                </a:solidFill>
              </a:rPr>
              <a:t>change also causes changes in European seas surface temperature, which has been up to six times greater than in the global oceans in the past 25 years. One of the most visible impacts of the rising sea temperature is the reduced area of sea ice coverage in the Arctic polar. The ice cover in 2007 was only half the size of the minimum ice cover in the 1950s. The diminishing Arctic ice is already impacting indigenous people and the habitats in the region, but according to pessimistic estimates in a few centuries it may constitute threat to major coastal cities in Europe, including London and </a:t>
            </a:r>
            <a:r>
              <a:rPr lang="en-US" sz="1600" dirty="0" smtClean="0">
                <a:solidFill>
                  <a:srgbClr val="0070C0"/>
                </a:solidFill>
              </a:rPr>
              <a:t>Amsterdam. Increasing </a:t>
            </a:r>
            <a:r>
              <a:rPr lang="en-US" sz="1600" dirty="0">
                <a:solidFill>
                  <a:srgbClr val="0070C0"/>
                </a:solidFill>
              </a:rPr>
              <a:t>sea-level affects a significant number of Europeans. One third of the EU population lives within 50 km of the coast. The GDP generated by this population amounts over 30% of the total EU GPD. The coastal areas are important sources of GDP per se. The economic value of coastal areas within 500 </a:t>
            </a:r>
            <a:r>
              <a:rPr lang="en-US" sz="1600" dirty="0" err="1">
                <a:solidFill>
                  <a:srgbClr val="0070C0"/>
                </a:solidFill>
              </a:rPr>
              <a:t>metre</a:t>
            </a:r>
            <a:r>
              <a:rPr lang="en-US" sz="1600" dirty="0">
                <a:solidFill>
                  <a:srgbClr val="0070C0"/>
                </a:solidFill>
              </a:rPr>
              <a:t> from the European seas totals between €500-1,000 billion. </a:t>
            </a:r>
            <a:r>
              <a:rPr lang="en-US" sz="1600" b="1" dirty="0">
                <a:solidFill>
                  <a:srgbClr val="0070C0"/>
                </a:solidFill>
              </a:rPr>
              <a:t>The costs of doing nothing against the effects of climate change in coastal areas are estimated to be higher than the annual costs of taking actions, which is estimated at around €6 billion by 2020</a:t>
            </a:r>
            <a:r>
              <a:rPr lang="en-US" sz="1600" dirty="0">
                <a:solidFill>
                  <a:srgbClr val="0070C0"/>
                </a:solidFill>
              </a:rPr>
              <a:t>. On the other hand, the net-benefits of adaptation are put at up to €4.2 billion.</a:t>
            </a:r>
            <a:endParaRPr lang="it-IT" sz="1600" dirty="0">
              <a:solidFill>
                <a:srgbClr val="0070C0"/>
              </a:solidFill>
            </a:endParaRPr>
          </a:p>
          <a:p>
            <a:pPr algn="just"/>
            <a:endParaRPr lang="en-US" sz="1600" dirty="0" smtClean="0">
              <a:solidFill>
                <a:srgbClr val="0070C0"/>
              </a:solidFill>
              <a:latin typeface="Open Sans" pitchFamily="34" charset="0"/>
              <a:ea typeface="Open Sans" pitchFamily="34" charset="0"/>
              <a:cs typeface="Open Sans" pitchFamily="34" charset="0"/>
            </a:endParaRPr>
          </a:p>
        </p:txBody>
      </p:sp>
    </p:spTree>
    <p:extLst>
      <p:ext uri="{BB962C8B-B14F-4D97-AF65-F5344CB8AC3E}">
        <p14:creationId xmlns:p14="http://schemas.microsoft.com/office/powerpoint/2010/main" val="358129914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10907" y="-243408"/>
            <a:ext cx="9182100" cy="6858000"/>
          </a:xfrm>
        </p:spPr>
      </p:pic>
      <p:sp>
        <p:nvSpPr>
          <p:cNvPr id="5" name="Titolo 4"/>
          <p:cNvSpPr>
            <a:spLocks noGrp="1"/>
          </p:cNvSpPr>
          <p:nvPr>
            <p:ph type="ctrTitle"/>
          </p:nvPr>
        </p:nvSpPr>
        <p:spPr>
          <a:xfrm>
            <a:off x="821718" y="908720"/>
            <a:ext cx="7772400" cy="605929"/>
          </a:xfrm>
        </p:spPr>
        <p:txBody>
          <a:bodyPr>
            <a:normAutofit fontScale="90000"/>
          </a:bodyPr>
          <a:lstStyle/>
          <a:p>
            <a:pPr algn="l"/>
            <a:r>
              <a:rPr lang="en-US" sz="2000" b="1" dirty="0">
                <a:solidFill>
                  <a:srgbClr val="00B050"/>
                </a:solidFill>
                <a:latin typeface="Open Sans" pitchFamily="34" charset="0"/>
                <a:ea typeface="Open Sans" pitchFamily="34" charset="0"/>
                <a:cs typeface="Open Sans" pitchFamily="34" charset="0"/>
              </a:rPr>
              <a:t>State of Coasts in the context of the global climate change</a:t>
            </a:r>
            <a:br>
              <a:rPr lang="en-US" sz="2000" b="1" dirty="0">
                <a:solidFill>
                  <a:srgbClr val="00B050"/>
                </a:solidFill>
                <a:latin typeface="Open Sans" pitchFamily="34" charset="0"/>
                <a:ea typeface="Open Sans" pitchFamily="34" charset="0"/>
                <a:cs typeface="Open Sans" pitchFamily="34" charset="0"/>
              </a:rPr>
            </a:br>
            <a:r>
              <a:rPr lang="it-IT" sz="2000" b="1" dirty="0" smtClean="0">
                <a:solidFill>
                  <a:srgbClr val="00B050"/>
                </a:solidFill>
                <a:latin typeface="Open Sans" pitchFamily="34" charset="0"/>
                <a:ea typeface="Open Sans" pitchFamily="34" charset="0"/>
                <a:cs typeface="Open Sans" pitchFamily="34" charset="0"/>
              </a:rPr>
              <a:t/>
            </a:r>
            <a:br>
              <a:rPr lang="it-IT" sz="2000" b="1" dirty="0" smtClean="0">
                <a:solidFill>
                  <a:srgbClr val="00B050"/>
                </a:solidFill>
                <a:latin typeface="Open Sans" pitchFamily="34" charset="0"/>
                <a:ea typeface="Open Sans" pitchFamily="34" charset="0"/>
                <a:cs typeface="Open Sans" pitchFamily="34" charset="0"/>
              </a:rPr>
            </a:br>
            <a:endParaRPr lang="it-IT" sz="2000" b="1" dirty="0">
              <a:solidFill>
                <a:srgbClr val="00B050"/>
              </a:solidFill>
              <a:latin typeface="Open Sans" pitchFamily="34" charset="0"/>
              <a:ea typeface="Open Sans" pitchFamily="34" charset="0"/>
              <a:cs typeface="Open Sans" pitchFamily="34" charset="0"/>
            </a:endParaRPr>
          </a:p>
        </p:txBody>
      </p:sp>
      <p:sp>
        <p:nvSpPr>
          <p:cNvPr id="6" name="Sottotitolo 5"/>
          <p:cNvSpPr>
            <a:spLocks noGrp="1"/>
          </p:cNvSpPr>
          <p:nvPr>
            <p:ph type="subTitle" idx="1"/>
          </p:nvPr>
        </p:nvSpPr>
        <p:spPr>
          <a:xfrm>
            <a:off x="439683" y="1340768"/>
            <a:ext cx="8280920" cy="4320480"/>
          </a:xfrm>
        </p:spPr>
        <p:txBody>
          <a:bodyPr>
            <a:noAutofit/>
          </a:bodyPr>
          <a:lstStyle/>
          <a:p>
            <a:pPr algn="just"/>
            <a:r>
              <a:rPr lang="en-US" sz="1600" dirty="0">
                <a:solidFill>
                  <a:srgbClr val="0070C0"/>
                </a:solidFill>
                <a:latin typeface="Open Sans" pitchFamily="34" charset="0"/>
                <a:ea typeface="Open Sans" pitchFamily="34" charset="0"/>
                <a:cs typeface="Open Sans" pitchFamily="34" charset="0"/>
              </a:rPr>
              <a:t>The challenge of climate change needs to be addressed inter alia through integrated and ecosystem-based approaches and instruments, such as integrated coastal management. These are crucial to build the foundations for sustainable coastal management and development, supporting socio-economic development, biodiversity and ecosystem services</a:t>
            </a:r>
            <a:r>
              <a:rPr lang="en-US" sz="1600" dirty="0" smtClean="0">
                <a:solidFill>
                  <a:srgbClr val="0070C0"/>
                </a:solidFill>
                <a:latin typeface="Open Sans" pitchFamily="34" charset="0"/>
                <a:ea typeface="Open Sans" pitchFamily="34" charset="0"/>
                <a:cs typeface="Open Sans" pitchFamily="34" charset="0"/>
              </a:rPr>
              <a:t>.</a:t>
            </a:r>
            <a:endParaRPr lang="en-US" sz="1600" dirty="0">
              <a:solidFill>
                <a:srgbClr val="0070C0"/>
              </a:solidFill>
              <a:latin typeface="Open Sans" pitchFamily="34" charset="0"/>
              <a:ea typeface="Open Sans" pitchFamily="34" charset="0"/>
              <a:cs typeface="Open Sans" pitchFamily="34" charset="0"/>
            </a:endParaRPr>
          </a:p>
          <a:p>
            <a:pPr algn="just"/>
            <a:r>
              <a:rPr lang="en-US" sz="1600" dirty="0">
                <a:solidFill>
                  <a:srgbClr val="FF0000"/>
                </a:solidFill>
                <a:latin typeface="Open Sans" pitchFamily="34" charset="0"/>
                <a:ea typeface="Open Sans" pitchFamily="34" charset="0"/>
                <a:cs typeface="Open Sans" pitchFamily="34" charset="0"/>
              </a:rPr>
              <a:t>Integrated coastal management is an acknowledged tool to deal with current and long-term coastal challenges, including climate change and its impacts </a:t>
            </a:r>
            <a:r>
              <a:rPr lang="en-US" sz="1600" dirty="0">
                <a:solidFill>
                  <a:srgbClr val="0070C0"/>
                </a:solidFill>
                <a:latin typeface="Open Sans" pitchFamily="34" charset="0"/>
                <a:ea typeface="Open Sans" pitchFamily="34" charset="0"/>
                <a:cs typeface="Open Sans" pitchFamily="34" charset="0"/>
              </a:rPr>
              <a:t>(for instance sea-level rise, changes in storm frequency, strength and patterns and increased coastal erosion and flooding). In 2002, the EU’s Recommendation on Integrated Coastal zone Management referred to the threat to coastal zones posed by climate change as the basis for a strategic approach on coastal management</a:t>
            </a:r>
            <a:r>
              <a:rPr lang="en-US" sz="1600" dirty="0" smtClean="0">
                <a:solidFill>
                  <a:srgbClr val="0070C0"/>
                </a:solidFill>
                <a:latin typeface="Open Sans" pitchFamily="34" charset="0"/>
                <a:ea typeface="Open Sans" pitchFamily="34" charset="0"/>
                <a:cs typeface="Open Sans" pitchFamily="34" charset="0"/>
              </a:rPr>
              <a:t>.</a:t>
            </a:r>
            <a:endParaRPr lang="en-US" sz="1600" dirty="0">
              <a:solidFill>
                <a:srgbClr val="0070C0"/>
              </a:solidFill>
              <a:latin typeface="Open Sans" pitchFamily="34" charset="0"/>
              <a:ea typeface="Open Sans" pitchFamily="34" charset="0"/>
              <a:cs typeface="Open Sans" pitchFamily="34" charset="0"/>
            </a:endParaRPr>
          </a:p>
        </p:txBody>
      </p:sp>
    </p:spTree>
    <p:extLst>
      <p:ext uri="{BB962C8B-B14F-4D97-AF65-F5344CB8AC3E}">
        <p14:creationId xmlns:p14="http://schemas.microsoft.com/office/powerpoint/2010/main" val="111443793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10907" y="-243408"/>
            <a:ext cx="9182100" cy="6858000"/>
          </a:xfrm>
        </p:spPr>
      </p:pic>
      <p:sp>
        <p:nvSpPr>
          <p:cNvPr id="5" name="Titolo 4"/>
          <p:cNvSpPr>
            <a:spLocks noGrp="1"/>
          </p:cNvSpPr>
          <p:nvPr>
            <p:ph type="ctrTitle"/>
          </p:nvPr>
        </p:nvSpPr>
        <p:spPr>
          <a:xfrm>
            <a:off x="821718" y="908720"/>
            <a:ext cx="7772400" cy="605929"/>
          </a:xfrm>
        </p:spPr>
        <p:txBody>
          <a:bodyPr>
            <a:normAutofit fontScale="90000"/>
          </a:bodyPr>
          <a:lstStyle/>
          <a:p>
            <a:pPr algn="l"/>
            <a:r>
              <a:rPr lang="en-US" sz="2000" b="1" dirty="0">
                <a:solidFill>
                  <a:srgbClr val="00B050"/>
                </a:solidFill>
                <a:latin typeface="Open Sans" pitchFamily="34" charset="0"/>
                <a:ea typeface="Open Sans" pitchFamily="34" charset="0"/>
                <a:cs typeface="Open Sans" pitchFamily="34" charset="0"/>
              </a:rPr>
              <a:t>State of Coasts in the context of the global climate change</a:t>
            </a:r>
            <a:br>
              <a:rPr lang="en-US" sz="2000" b="1" dirty="0">
                <a:solidFill>
                  <a:srgbClr val="00B050"/>
                </a:solidFill>
                <a:latin typeface="Open Sans" pitchFamily="34" charset="0"/>
                <a:ea typeface="Open Sans" pitchFamily="34" charset="0"/>
                <a:cs typeface="Open Sans" pitchFamily="34" charset="0"/>
              </a:rPr>
            </a:br>
            <a:r>
              <a:rPr lang="it-IT" sz="2000" b="1" dirty="0" smtClean="0">
                <a:solidFill>
                  <a:srgbClr val="00B050"/>
                </a:solidFill>
                <a:latin typeface="Open Sans" pitchFamily="34" charset="0"/>
                <a:ea typeface="Open Sans" pitchFamily="34" charset="0"/>
                <a:cs typeface="Open Sans" pitchFamily="34" charset="0"/>
              </a:rPr>
              <a:t/>
            </a:r>
            <a:br>
              <a:rPr lang="it-IT" sz="2000" b="1" dirty="0" smtClean="0">
                <a:solidFill>
                  <a:srgbClr val="00B050"/>
                </a:solidFill>
                <a:latin typeface="Open Sans" pitchFamily="34" charset="0"/>
                <a:ea typeface="Open Sans" pitchFamily="34" charset="0"/>
                <a:cs typeface="Open Sans" pitchFamily="34" charset="0"/>
              </a:rPr>
            </a:br>
            <a:endParaRPr lang="it-IT" sz="2000" b="1" dirty="0">
              <a:solidFill>
                <a:srgbClr val="00B050"/>
              </a:solidFill>
              <a:latin typeface="Open Sans" pitchFamily="34" charset="0"/>
              <a:ea typeface="Open Sans" pitchFamily="34" charset="0"/>
              <a:cs typeface="Open Sans" pitchFamily="34" charset="0"/>
            </a:endParaRPr>
          </a:p>
        </p:txBody>
      </p:sp>
      <p:sp>
        <p:nvSpPr>
          <p:cNvPr id="6" name="Sottotitolo 5"/>
          <p:cNvSpPr>
            <a:spLocks noGrp="1"/>
          </p:cNvSpPr>
          <p:nvPr>
            <p:ph type="subTitle" idx="1"/>
          </p:nvPr>
        </p:nvSpPr>
        <p:spPr>
          <a:xfrm>
            <a:off x="439683" y="1340768"/>
            <a:ext cx="8280920" cy="4320480"/>
          </a:xfrm>
        </p:spPr>
        <p:txBody>
          <a:bodyPr>
            <a:noAutofit/>
          </a:bodyPr>
          <a:lstStyle/>
          <a:p>
            <a:pPr algn="just"/>
            <a:r>
              <a:rPr lang="en-US" sz="1600" dirty="0" smtClean="0">
                <a:solidFill>
                  <a:srgbClr val="0070C0"/>
                </a:solidFill>
                <a:latin typeface="Open Sans" pitchFamily="34" charset="0"/>
                <a:ea typeface="Open Sans" pitchFamily="34" charset="0"/>
                <a:cs typeface="Open Sans" pitchFamily="34" charset="0"/>
              </a:rPr>
              <a:t>The </a:t>
            </a:r>
            <a:r>
              <a:rPr lang="en-US" sz="1600" dirty="0">
                <a:solidFill>
                  <a:srgbClr val="0070C0"/>
                </a:solidFill>
                <a:latin typeface="Open Sans" pitchFamily="34" charset="0"/>
                <a:ea typeface="Open Sans" pitchFamily="34" charset="0"/>
                <a:cs typeface="Open Sans" pitchFamily="34" charset="0"/>
              </a:rPr>
              <a:t>challenges posed by climate change to coastal areas </a:t>
            </a:r>
            <a:r>
              <a:rPr lang="en-US" sz="1600" dirty="0">
                <a:solidFill>
                  <a:srgbClr val="FF0000"/>
                </a:solidFill>
                <a:latin typeface="Open Sans" pitchFamily="34" charset="0"/>
                <a:ea typeface="Open Sans" pitchFamily="34" charset="0"/>
                <a:cs typeface="Open Sans" pitchFamily="34" charset="0"/>
              </a:rPr>
              <a:t>have been also addressed by national integrated coastal management strategies,</a:t>
            </a:r>
            <a:r>
              <a:rPr lang="en-US" sz="1600" dirty="0">
                <a:solidFill>
                  <a:srgbClr val="0070C0"/>
                </a:solidFill>
                <a:latin typeface="Open Sans" pitchFamily="34" charset="0"/>
                <a:ea typeface="Open Sans" pitchFamily="34" charset="0"/>
                <a:cs typeface="Open Sans" pitchFamily="34" charset="0"/>
              </a:rPr>
              <a:t> which have implemented different principles and tools to respond to these challenges: </a:t>
            </a:r>
          </a:p>
          <a:p>
            <a:pPr marL="285750" indent="-285750" algn="just">
              <a:buFont typeface="Arial" panose="020B0604020202020204" pitchFamily="34" charset="0"/>
              <a:buChar char="•"/>
            </a:pPr>
            <a:r>
              <a:rPr lang="en-US" sz="1600" dirty="0" smtClean="0">
                <a:solidFill>
                  <a:srgbClr val="0070C0"/>
                </a:solidFill>
                <a:latin typeface="Open Sans" pitchFamily="34" charset="0"/>
                <a:ea typeface="Open Sans" pitchFamily="34" charset="0"/>
                <a:cs typeface="Open Sans" pitchFamily="34" charset="0"/>
              </a:rPr>
              <a:t>long-term </a:t>
            </a:r>
            <a:r>
              <a:rPr lang="en-US" sz="1600" dirty="0">
                <a:solidFill>
                  <a:srgbClr val="0070C0"/>
                </a:solidFill>
                <a:latin typeface="Open Sans" pitchFamily="34" charset="0"/>
                <a:ea typeface="Open Sans" pitchFamily="34" charset="0"/>
                <a:cs typeface="Open Sans" pitchFamily="34" charset="0"/>
              </a:rPr>
              <a:t>perspective and precautionary principle, adaptive management, accounting for diversity of local conditions, working with natural processes and coherence between planning and management. </a:t>
            </a:r>
            <a:endParaRPr lang="en-US" sz="1600" dirty="0" smtClean="0">
              <a:solidFill>
                <a:srgbClr val="0070C0"/>
              </a:solidFill>
              <a:latin typeface="Open Sans" pitchFamily="34" charset="0"/>
              <a:ea typeface="Open Sans" pitchFamily="34" charset="0"/>
              <a:cs typeface="Open Sans" pitchFamily="34" charset="0"/>
            </a:endParaRPr>
          </a:p>
          <a:p>
            <a:pPr marL="285750" indent="-285750" algn="just">
              <a:buFont typeface="Arial" panose="020B0604020202020204" pitchFamily="34" charset="0"/>
              <a:buChar char="•"/>
            </a:pPr>
            <a:r>
              <a:rPr lang="en-US" sz="1600" dirty="0" smtClean="0">
                <a:solidFill>
                  <a:srgbClr val="0070C0"/>
                </a:solidFill>
                <a:latin typeface="Open Sans" pitchFamily="34" charset="0"/>
                <a:ea typeface="Open Sans" pitchFamily="34" charset="0"/>
                <a:cs typeface="Open Sans" pitchFamily="34" charset="0"/>
              </a:rPr>
              <a:t>Relevant </a:t>
            </a:r>
            <a:r>
              <a:rPr lang="en-US" sz="1600" dirty="0">
                <a:solidFill>
                  <a:srgbClr val="0070C0"/>
                </a:solidFill>
                <a:latin typeface="Open Sans" pitchFamily="34" charset="0"/>
                <a:ea typeface="Open Sans" pitchFamily="34" charset="0"/>
                <a:cs typeface="Open Sans" pitchFamily="34" charset="0"/>
              </a:rPr>
              <a:t>cases on implementation of integrated coastal management can be found on the OURCOAST database. </a:t>
            </a:r>
            <a:endParaRPr lang="en-US" sz="1600" dirty="0" smtClean="0">
              <a:solidFill>
                <a:srgbClr val="0070C0"/>
              </a:solidFill>
              <a:latin typeface="Open Sans" pitchFamily="34" charset="0"/>
              <a:ea typeface="Open Sans" pitchFamily="34" charset="0"/>
              <a:cs typeface="Open Sans" pitchFamily="34" charset="0"/>
            </a:endParaRPr>
          </a:p>
          <a:p>
            <a:pPr marL="285750" indent="-285750" algn="just">
              <a:buFont typeface="Arial" panose="020B0604020202020204" pitchFamily="34" charset="0"/>
              <a:buChar char="•"/>
            </a:pPr>
            <a:r>
              <a:rPr lang="en-US" sz="1600" dirty="0" smtClean="0">
                <a:solidFill>
                  <a:srgbClr val="0070C0"/>
                </a:solidFill>
                <a:latin typeface="Open Sans" pitchFamily="34" charset="0"/>
                <a:ea typeface="Open Sans" pitchFamily="34" charset="0"/>
                <a:cs typeface="Open Sans" pitchFamily="34" charset="0"/>
              </a:rPr>
              <a:t>Specific </a:t>
            </a:r>
            <a:r>
              <a:rPr lang="en-US" sz="1600" dirty="0">
                <a:solidFill>
                  <a:srgbClr val="0070C0"/>
                </a:solidFill>
                <a:latin typeface="Open Sans" pitchFamily="34" charset="0"/>
                <a:ea typeface="Open Sans" pitchFamily="34" charset="0"/>
                <a:cs typeface="Open Sans" pitchFamily="34" charset="0"/>
              </a:rPr>
              <a:t>cases that deal with adaptation to climate change can also be found on the European Climate Adaptation Platform.</a:t>
            </a:r>
            <a:endParaRPr lang="en-US" sz="1600" dirty="0" smtClean="0">
              <a:solidFill>
                <a:srgbClr val="0070C0"/>
              </a:solidFill>
              <a:latin typeface="Open Sans" pitchFamily="34" charset="0"/>
              <a:ea typeface="Open Sans" pitchFamily="34" charset="0"/>
              <a:cs typeface="Open Sans" pitchFamily="34" charset="0"/>
            </a:endParaRPr>
          </a:p>
        </p:txBody>
      </p:sp>
    </p:spTree>
    <p:extLst>
      <p:ext uri="{BB962C8B-B14F-4D97-AF65-F5344CB8AC3E}">
        <p14:creationId xmlns:p14="http://schemas.microsoft.com/office/powerpoint/2010/main" val="339619594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12904" y="0"/>
            <a:ext cx="9182100" cy="6858000"/>
          </a:xfrm>
        </p:spPr>
      </p:pic>
      <p:sp>
        <p:nvSpPr>
          <p:cNvPr id="5" name="Titolo 4"/>
          <p:cNvSpPr>
            <a:spLocks noGrp="1"/>
          </p:cNvSpPr>
          <p:nvPr>
            <p:ph type="ctrTitle"/>
          </p:nvPr>
        </p:nvSpPr>
        <p:spPr>
          <a:xfrm>
            <a:off x="821718" y="908720"/>
            <a:ext cx="7772400" cy="605929"/>
          </a:xfrm>
        </p:spPr>
        <p:txBody>
          <a:bodyPr>
            <a:normAutofit fontScale="90000"/>
          </a:bodyPr>
          <a:lstStyle/>
          <a:p>
            <a:pPr algn="l"/>
            <a:r>
              <a:rPr lang="it-IT" sz="2000" b="1" dirty="0" smtClean="0">
                <a:solidFill>
                  <a:srgbClr val="00B050"/>
                </a:solidFill>
                <a:latin typeface="Open Sans" pitchFamily="34" charset="0"/>
                <a:ea typeface="Open Sans" pitchFamily="34" charset="0"/>
                <a:cs typeface="Open Sans" pitchFamily="34" charset="0"/>
              </a:rPr>
              <a:t/>
            </a:r>
            <a:br>
              <a:rPr lang="it-IT" sz="2000" b="1" dirty="0" smtClean="0">
                <a:solidFill>
                  <a:srgbClr val="00B050"/>
                </a:solidFill>
                <a:latin typeface="Open Sans" pitchFamily="34" charset="0"/>
                <a:ea typeface="Open Sans" pitchFamily="34" charset="0"/>
                <a:cs typeface="Open Sans" pitchFamily="34" charset="0"/>
              </a:rPr>
            </a:br>
            <a:r>
              <a:rPr lang="it-IT" sz="2000" b="1" dirty="0" smtClean="0">
                <a:solidFill>
                  <a:srgbClr val="00B050"/>
                </a:solidFill>
                <a:latin typeface="Open Sans" pitchFamily="34" charset="0"/>
                <a:ea typeface="Open Sans" pitchFamily="34" charset="0"/>
                <a:cs typeface="Open Sans" pitchFamily="34" charset="0"/>
              </a:rPr>
              <a:t>Land Sea </a:t>
            </a:r>
            <a:r>
              <a:rPr lang="it-IT" sz="2000" b="1" dirty="0" err="1" smtClean="0">
                <a:solidFill>
                  <a:srgbClr val="00B050"/>
                </a:solidFill>
                <a:latin typeface="Open Sans" pitchFamily="34" charset="0"/>
                <a:ea typeface="Open Sans" pitchFamily="34" charset="0"/>
                <a:cs typeface="Open Sans" pitchFamily="34" charset="0"/>
              </a:rPr>
              <a:t>Interactions</a:t>
            </a:r>
            <a:r>
              <a:rPr lang="it-IT" sz="2000" b="1" dirty="0" smtClean="0">
                <a:solidFill>
                  <a:srgbClr val="00B050"/>
                </a:solidFill>
                <a:latin typeface="Open Sans" pitchFamily="34" charset="0"/>
                <a:ea typeface="Open Sans" pitchFamily="34" charset="0"/>
                <a:cs typeface="Open Sans" pitchFamily="34" charset="0"/>
              </a:rPr>
              <a:t> </a:t>
            </a:r>
            <a:br>
              <a:rPr lang="it-IT" sz="2000" b="1" dirty="0" smtClean="0">
                <a:solidFill>
                  <a:srgbClr val="00B050"/>
                </a:solidFill>
                <a:latin typeface="Open Sans" pitchFamily="34" charset="0"/>
                <a:ea typeface="Open Sans" pitchFamily="34" charset="0"/>
                <a:cs typeface="Open Sans" pitchFamily="34" charset="0"/>
              </a:rPr>
            </a:br>
            <a:endParaRPr lang="it-IT" sz="2000" b="1" dirty="0">
              <a:solidFill>
                <a:srgbClr val="00B050"/>
              </a:solidFill>
              <a:latin typeface="Open Sans" pitchFamily="34" charset="0"/>
              <a:ea typeface="Open Sans" pitchFamily="34" charset="0"/>
              <a:cs typeface="Open Sans" pitchFamily="34" charset="0"/>
            </a:endParaRPr>
          </a:p>
        </p:txBody>
      </p:sp>
      <p:sp>
        <p:nvSpPr>
          <p:cNvPr id="6" name="Sottotitolo 5"/>
          <p:cNvSpPr>
            <a:spLocks noGrp="1"/>
          </p:cNvSpPr>
          <p:nvPr>
            <p:ph type="subTitle" idx="1"/>
          </p:nvPr>
        </p:nvSpPr>
        <p:spPr>
          <a:xfrm>
            <a:off x="439683" y="1340768"/>
            <a:ext cx="8280920" cy="4320480"/>
          </a:xfrm>
        </p:spPr>
        <p:txBody>
          <a:bodyPr>
            <a:noAutofit/>
          </a:bodyPr>
          <a:lstStyle/>
          <a:p>
            <a:pPr algn="just"/>
            <a:r>
              <a:rPr lang="en-US" sz="1600" dirty="0" smtClean="0">
                <a:solidFill>
                  <a:srgbClr val="0070C0"/>
                </a:solidFill>
                <a:latin typeface="Open Sans" pitchFamily="34" charset="0"/>
                <a:ea typeface="Open Sans" pitchFamily="34" charset="0"/>
                <a:cs typeface="Open Sans" pitchFamily="34" charset="0"/>
              </a:rPr>
              <a:t>Understanding </a:t>
            </a:r>
            <a:r>
              <a:rPr lang="en-US" sz="1600" dirty="0">
                <a:solidFill>
                  <a:srgbClr val="0070C0"/>
                </a:solidFill>
                <a:latin typeface="Open Sans" pitchFamily="34" charset="0"/>
                <a:ea typeface="Open Sans" pitchFamily="34" charset="0"/>
                <a:cs typeface="Open Sans" pitchFamily="34" charset="0"/>
              </a:rPr>
              <a:t>and accommodating land-sea interactions (LSI) are critical to the successful delivery of maritime spatial planning and integrated management at the coast. The Maritime Spatial Planning Directive (2014/89/EU) explicitly requires Member States to take into account LSI in its Articles 4, 6 and 7. Specifically, Member States may use formal or informal processes, such as integrated coastal management, and reflect them in their maritime spatial plans. The MSP Directive highlights the interrelationship of marine and coastal activities and the benefits that planning can bring to coastal economies and ecosystems. The Directive requires that Member States establish their ecosystem-based maritime spatial plans by 31 March 2021.</a:t>
            </a:r>
          </a:p>
          <a:p>
            <a:pPr algn="just"/>
            <a:r>
              <a:rPr lang="en-US" sz="1600" dirty="0" smtClean="0">
                <a:solidFill>
                  <a:srgbClr val="0070C0"/>
                </a:solidFill>
                <a:latin typeface="Open Sans" pitchFamily="34" charset="0"/>
                <a:ea typeface="Open Sans" pitchFamily="34" charset="0"/>
                <a:cs typeface="Open Sans" pitchFamily="34" charset="0"/>
              </a:rPr>
              <a:t>The </a:t>
            </a:r>
            <a:r>
              <a:rPr lang="en-US" sz="1600" dirty="0">
                <a:solidFill>
                  <a:srgbClr val="0070C0"/>
                </a:solidFill>
                <a:latin typeface="Open Sans" pitchFamily="34" charset="0"/>
                <a:ea typeface="Open Sans" pitchFamily="34" charset="0"/>
                <a:cs typeface="Open Sans" pitchFamily="34" charset="0"/>
              </a:rPr>
              <a:t>inclusion of LSI in the MSP Directive </a:t>
            </a:r>
            <a:r>
              <a:rPr lang="en-US" sz="1600" dirty="0" err="1">
                <a:solidFill>
                  <a:srgbClr val="0070C0"/>
                </a:solidFill>
                <a:latin typeface="Open Sans" pitchFamily="34" charset="0"/>
                <a:ea typeface="Open Sans" pitchFamily="34" charset="0"/>
                <a:cs typeface="Open Sans" pitchFamily="34" charset="0"/>
              </a:rPr>
              <a:t>recognises</a:t>
            </a:r>
            <a:r>
              <a:rPr lang="en-US" sz="1600" dirty="0">
                <a:solidFill>
                  <a:srgbClr val="0070C0"/>
                </a:solidFill>
                <a:latin typeface="Open Sans" pitchFamily="34" charset="0"/>
                <a:ea typeface="Open Sans" pitchFamily="34" charset="0"/>
                <a:cs typeface="Open Sans" pitchFamily="34" charset="0"/>
              </a:rPr>
              <a:t> that effective maritime spatial planning cannot take place unless consideration is given to the interface between terrestrial and marine environments. Interactions between land and sea areas can encompass the run-off of nutrients from an agricultural area into a freshwater body that ends up in coastal waters and contributes to eutrophication further offshore, as well as the laying of a cable across an intertidal area to connect an offshore wind farm to a national energy grid</a:t>
            </a:r>
            <a:r>
              <a:rPr lang="en-US" sz="1600" dirty="0" smtClean="0">
                <a:solidFill>
                  <a:srgbClr val="0070C0"/>
                </a:solidFill>
                <a:latin typeface="Open Sans" pitchFamily="34" charset="0"/>
                <a:ea typeface="Open Sans" pitchFamily="34" charset="0"/>
                <a:cs typeface="Open Sans" pitchFamily="34" charset="0"/>
              </a:rPr>
              <a:t>.</a:t>
            </a:r>
            <a:endParaRPr lang="en-US" sz="1600" dirty="0">
              <a:solidFill>
                <a:srgbClr val="0070C0"/>
              </a:solidFill>
              <a:latin typeface="Open Sans" pitchFamily="34" charset="0"/>
              <a:ea typeface="Open Sans" pitchFamily="34" charset="0"/>
              <a:cs typeface="Open Sans" pitchFamily="34" charset="0"/>
            </a:endParaRPr>
          </a:p>
        </p:txBody>
      </p:sp>
    </p:spTree>
    <p:extLst>
      <p:ext uri="{BB962C8B-B14F-4D97-AF65-F5344CB8AC3E}">
        <p14:creationId xmlns:p14="http://schemas.microsoft.com/office/powerpoint/2010/main" val="281572090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12904" y="0"/>
            <a:ext cx="9182100" cy="6858000"/>
          </a:xfrm>
        </p:spPr>
      </p:pic>
      <p:sp>
        <p:nvSpPr>
          <p:cNvPr id="5" name="Titolo 4"/>
          <p:cNvSpPr>
            <a:spLocks noGrp="1"/>
          </p:cNvSpPr>
          <p:nvPr>
            <p:ph type="ctrTitle"/>
          </p:nvPr>
        </p:nvSpPr>
        <p:spPr>
          <a:xfrm>
            <a:off x="821718" y="908720"/>
            <a:ext cx="7772400" cy="605929"/>
          </a:xfrm>
        </p:spPr>
        <p:txBody>
          <a:bodyPr>
            <a:normAutofit fontScale="90000"/>
          </a:bodyPr>
          <a:lstStyle/>
          <a:p>
            <a:pPr algn="l"/>
            <a:r>
              <a:rPr lang="it-IT" sz="2000" b="1" dirty="0" smtClean="0">
                <a:solidFill>
                  <a:srgbClr val="00B050"/>
                </a:solidFill>
                <a:latin typeface="Open Sans" pitchFamily="34" charset="0"/>
                <a:ea typeface="Open Sans" pitchFamily="34" charset="0"/>
                <a:cs typeface="Open Sans" pitchFamily="34" charset="0"/>
              </a:rPr>
              <a:t/>
            </a:r>
            <a:br>
              <a:rPr lang="it-IT" sz="2000" b="1" dirty="0" smtClean="0">
                <a:solidFill>
                  <a:srgbClr val="00B050"/>
                </a:solidFill>
                <a:latin typeface="Open Sans" pitchFamily="34" charset="0"/>
                <a:ea typeface="Open Sans" pitchFamily="34" charset="0"/>
                <a:cs typeface="Open Sans" pitchFamily="34" charset="0"/>
              </a:rPr>
            </a:br>
            <a:r>
              <a:rPr lang="it-IT" sz="2000" b="1" dirty="0" smtClean="0">
                <a:solidFill>
                  <a:srgbClr val="00B050"/>
                </a:solidFill>
                <a:latin typeface="Open Sans" pitchFamily="34" charset="0"/>
                <a:ea typeface="Open Sans" pitchFamily="34" charset="0"/>
                <a:cs typeface="Open Sans" pitchFamily="34" charset="0"/>
              </a:rPr>
              <a:t>Land Sea </a:t>
            </a:r>
            <a:r>
              <a:rPr lang="it-IT" sz="2000" b="1" dirty="0" err="1" smtClean="0">
                <a:solidFill>
                  <a:srgbClr val="00B050"/>
                </a:solidFill>
                <a:latin typeface="Open Sans" pitchFamily="34" charset="0"/>
                <a:ea typeface="Open Sans" pitchFamily="34" charset="0"/>
                <a:cs typeface="Open Sans" pitchFamily="34" charset="0"/>
              </a:rPr>
              <a:t>Interactions</a:t>
            </a:r>
            <a:r>
              <a:rPr lang="it-IT" sz="2000" b="1" dirty="0" smtClean="0">
                <a:solidFill>
                  <a:srgbClr val="00B050"/>
                </a:solidFill>
                <a:latin typeface="Open Sans" pitchFamily="34" charset="0"/>
                <a:ea typeface="Open Sans" pitchFamily="34" charset="0"/>
                <a:cs typeface="Open Sans" pitchFamily="34" charset="0"/>
              </a:rPr>
              <a:t> </a:t>
            </a:r>
            <a:br>
              <a:rPr lang="it-IT" sz="2000" b="1" dirty="0" smtClean="0">
                <a:solidFill>
                  <a:srgbClr val="00B050"/>
                </a:solidFill>
                <a:latin typeface="Open Sans" pitchFamily="34" charset="0"/>
                <a:ea typeface="Open Sans" pitchFamily="34" charset="0"/>
                <a:cs typeface="Open Sans" pitchFamily="34" charset="0"/>
              </a:rPr>
            </a:br>
            <a:endParaRPr lang="it-IT" sz="2000" b="1" dirty="0">
              <a:solidFill>
                <a:srgbClr val="00B050"/>
              </a:solidFill>
              <a:latin typeface="Open Sans" pitchFamily="34" charset="0"/>
              <a:ea typeface="Open Sans" pitchFamily="34" charset="0"/>
              <a:cs typeface="Open Sans" pitchFamily="34" charset="0"/>
            </a:endParaRPr>
          </a:p>
        </p:txBody>
      </p:sp>
      <p:sp>
        <p:nvSpPr>
          <p:cNvPr id="6" name="Sottotitolo 5"/>
          <p:cNvSpPr>
            <a:spLocks noGrp="1"/>
          </p:cNvSpPr>
          <p:nvPr>
            <p:ph type="subTitle" idx="1"/>
          </p:nvPr>
        </p:nvSpPr>
        <p:spPr>
          <a:xfrm>
            <a:off x="439683" y="1340768"/>
            <a:ext cx="8280920" cy="4320480"/>
          </a:xfrm>
        </p:spPr>
        <p:txBody>
          <a:bodyPr>
            <a:noAutofit/>
          </a:bodyPr>
          <a:lstStyle/>
          <a:p>
            <a:pPr algn="just"/>
            <a:r>
              <a:rPr lang="en-US" sz="1600" dirty="0">
                <a:solidFill>
                  <a:srgbClr val="0070C0"/>
                </a:solidFill>
                <a:latin typeface="Open Sans" pitchFamily="34" charset="0"/>
                <a:ea typeface="Open Sans" pitchFamily="34" charset="0"/>
                <a:cs typeface="Open Sans" pitchFamily="34" charset="0"/>
                <a:hlinkClick r:id="rId3"/>
              </a:rPr>
              <a:t>https://ec.europa.eu/maritimeaffairs/atlas/maritime_atlas/#</a:t>
            </a:r>
            <a:r>
              <a:rPr lang="en-US" sz="1600" dirty="0" smtClean="0">
                <a:solidFill>
                  <a:srgbClr val="0070C0"/>
                </a:solidFill>
                <a:latin typeface="Open Sans" pitchFamily="34" charset="0"/>
                <a:ea typeface="Open Sans" pitchFamily="34" charset="0"/>
                <a:cs typeface="Open Sans" pitchFamily="34" charset="0"/>
                <a:hlinkClick r:id="rId3"/>
              </a:rPr>
              <a:t>lang=EN;p=w;bkgd=5;theme=450:0.75,529:0.75,12:1,18:1,10:0.75;c=2738579.054998362,5025158.611139398;z=6</a:t>
            </a:r>
            <a:endParaRPr lang="en-US" sz="1600" dirty="0" smtClean="0">
              <a:solidFill>
                <a:srgbClr val="0070C0"/>
              </a:solidFill>
              <a:latin typeface="Open Sans" pitchFamily="34" charset="0"/>
              <a:ea typeface="Open Sans" pitchFamily="34" charset="0"/>
              <a:cs typeface="Open Sans" pitchFamily="34" charset="0"/>
            </a:endParaRPr>
          </a:p>
          <a:p>
            <a:pPr algn="just"/>
            <a:endParaRPr lang="en-US" sz="1600" dirty="0">
              <a:solidFill>
                <a:srgbClr val="0070C0"/>
              </a:solidFill>
              <a:latin typeface="Open Sans" pitchFamily="34" charset="0"/>
              <a:ea typeface="Open Sans" pitchFamily="34" charset="0"/>
              <a:cs typeface="Open Sans" pitchFamily="34" charset="0"/>
            </a:endParaRPr>
          </a:p>
        </p:txBody>
      </p:sp>
      <p:pic>
        <p:nvPicPr>
          <p:cNvPr id="2" name="Immagine 1"/>
          <p:cNvPicPr>
            <a:picLocks noChangeAspect="1"/>
          </p:cNvPicPr>
          <p:nvPr/>
        </p:nvPicPr>
        <p:blipFill rotWithShape="1">
          <a:blip r:embed="rId4"/>
          <a:srcRect l="785" t="17074" r="2379" b="7111"/>
          <a:stretch/>
        </p:blipFill>
        <p:spPr>
          <a:xfrm>
            <a:off x="323528" y="2276871"/>
            <a:ext cx="8136904" cy="3384377"/>
          </a:xfrm>
          <a:prstGeom prst="rect">
            <a:avLst/>
          </a:prstGeom>
        </p:spPr>
      </p:pic>
    </p:spTree>
    <p:extLst>
      <p:ext uri="{BB962C8B-B14F-4D97-AF65-F5344CB8AC3E}">
        <p14:creationId xmlns:p14="http://schemas.microsoft.com/office/powerpoint/2010/main" val="75064207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0" y="27384"/>
            <a:ext cx="9182100" cy="6858000"/>
          </a:xfrm>
        </p:spPr>
      </p:pic>
      <p:sp>
        <p:nvSpPr>
          <p:cNvPr id="5" name="Titolo 4"/>
          <p:cNvSpPr>
            <a:spLocks noGrp="1"/>
          </p:cNvSpPr>
          <p:nvPr>
            <p:ph type="ctrTitle"/>
          </p:nvPr>
        </p:nvSpPr>
        <p:spPr>
          <a:xfrm>
            <a:off x="821718" y="908720"/>
            <a:ext cx="7772400" cy="605929"/>
          </a:xfrm>
        </p:spPr>
        <p:txBody>
          <a:bodyPr>
            <a:normAutofit fontScale="90000"/>
          </a:bodyPr>
          <a:lstStyle/>
          <a:p>
            <a:pPr algn="l"/>
            <a:r>
              <a:rPr lang="it-IT" sz="2000" b="1" dirty="0">
                <a:solidFill>
                  <a:srgbClr val="00B050"/>
                </a:solidFill>
                <a:latin typeface="Open Sans" pitchFamily="34" charset="0"/>
                <a:ea typeface="Open Sans" pitchFamily="34" charset="0"/>
                <a:cs typeface="Open Sans" pitchFamily="34" charset="0"/>
              </a:rPr>
              <a:t/>
            </a:r>
            <a:br>
              <a:rPr lang="it-IT" sz="2000" b="1" dirty="0">
                <a:solidFill>
                  <a:srgbClr val="00B050"/>
                </a:solidFill>
                <a:latin typeface="Open Sans" pitchFamily="34" charset="0"/>
                <a:ea typeface="Open Sans" pitchFamily="34" charset="0"/>
                <a:cs typeface="Open Sans" pitchFamily="34" charset="0"/>
              </a:rPr>
            </a:br>
            <a:endParaRPr lang="it-IT" sz="2000" b="1" dirty="0">
              <a:solidFill>
                <a:srgbClr val="00B050"/>
              </a:solidFill>
              <a:latin typeface="Open Sans" pitchFamily="34" charset="0"/>
              <a:ea typeface="Open Sans" pitchFamily="34" charset="0"/>
              <a:cs typeface="Open Sans" pitchFamily="34" charset="0"/>
            </a:endParaRPr>
          </a:p>
        </p:txBody>
      </p:sp>
      <p:sp>
        <p:nvSpPr>
          <p:cNvPr id="6" name="Sottotitolo 5"/>
          <p:cNvSpPr>
            <a:spLocks noGrp="1"/>
          </p:cNvSpPr>
          <p:nvPr>
            <p:ph type="subTitle" idx="1"/>
          </p:nvPr>
        </p:nvSpPr>
        <p:spPr>
          <a:xfrm>
            <a:off x="611560" y="1268760"/>
            <a:ext cx="8280920" cy="4320480"/>
          </a:xfrm>
        </p:spPr>
        <p:txBody>
          <a:bodyPr>
            <a:noAutofit/>
          </a:bodyPr>
          <a:lstStyle/>
          <a:p>
            <a:pPr algn="just"/>
            <a:r>
              <a:rPr lang="en-US" sz="2000" b="1" dirty="0" err="1" smtClean="0">
                <a:solidFill>
                  <a:srgbClr val="00B050"/>
                </a:solidFill>
              </a:rPr>
              <a:t>Overwiev</a:t>
            </a:r>
            <a:r>
              <a:rPr lang="en-US" sz="2000" b="1" dirty="0" smtClean="0">
                <a:solidFill>
                  <a:srgbClr val="00B050"/>
                </a:solidFill>
              </a:rPr>
              <a:t> on Integrated Coastal Management Zone</a:t>
            </a:r>
          </a:p>
          <a:p>
            <a:pPr algn="just"/>
            <a:r>
              <a:rPr lang="en-US" sz="1600" dirty="0">
                <a:solidFill>
                  <a:srgbClr val="0070C0"/>
                </a:solidFill>
                <a:latin typeface="Open Sans" pitchFamily="34" charset="0"/>
                <a:ea typeface="Open Sans" pitchFamily="34" charset="0"/>
                <a:cs typeface="Open Sans" pitchFamily="34" charset="0"/>
              </a:rPr>
              <a:t>The policy responses that recognize the need for ICZM in Europe are abundant[1]. During the last decade, the EU has begun to specifically address problems related to the state of the coasts, their sustainable development, and the coast as a regional entity. This includes the issuing of two major policy documents, namely:</a:t>
            </a:r>
          </a:p>
          <a:p>
            <a:pPr algn="just"/>
            <a:endParaRPr lang="en-US" sz="1600" dirty="0">
              <a:solidFill>
                <a:srgbClr val="0070C0"/>
              </a:solidFill>
              <a:latin typeface="Open Sans" pitchFamily="34" charset="0"/>
              <a:ea typeface="Open Sans" pitchFamily="34" charset="0"/>
              <a:cs typeface="Open Sans" pitchFamily="34" charset="0"/>
            </a:endParaRPr>
          </a:p>
          <a:p>
            <a:pPr algn="just"/>
            <a:r>
              <a:rPr lang="en-US" sz="1600" dirty="0">
                <a:solidFill>
                  <a:srgbClr val="0070C0"/>
                </a:solidFill>
                <a:latin typeface="Open Sans" pitchFamily="34" charset="0"/>
                <a:ea typeface="Open Sans" pitchFamily="34" charset="0"/>
                <a:cs typeface="Open Sans" pitchFamily="34" charset="0"/>
              </a:rPr>
              <a:t>The Commission communication on Integrated Coastal Zone Management: The Strategy for Europe (ICZM Strategy, COM (2000)547 final); and</a:t>
            </a:r>
          </a:p>
          <a:p>
            <a:pPr algn="just"/>
            <a:r>
              <a:rPr lang="en-US" sz="1600" dirty="0">
                <a:solidFill>
                  <a:srgbClr val="0070C0"/>
                </a:solidFill>
                <a:latin typeface="Open Sans" pitchFamily="34" charset="0"/>
                <a:ea typeface="Open Sans" pitchFamily="34" charset="0"/>
                <a:cs typeface="Open Sans" pitchFamily="34" charset="0"/>
              </a:rPr>
              <a:t>The European Parliament and the Council recommendation concerning the implementation of Integrated Coastal Zone Management in Europe (EU ICZM Recommendation, 2002/413/EC).</a:t>
            </a:r>
          </a:p>
          <a:p>
            <a:pPr algn="just"/>
            <a:r>
              <a:rPr lang="en-US" sz="1600" dirty="0">
                <a:solidFill>
                  <a:srgbClr val="0070C0"/>
                </a:solidFill>
                <a:latin typeface="Open Sans" pitchFamily="34" charset="0"/>
                <a:ea typeface="Open Sans" pitchFamily="34" charset="0"/>
                <a:cs typeface="Open Sans" pitchFamily="34" charset="0"/>
              </a:rPr>
              <a:t>The coastal zones are also addressed in other integrated and horizontal policies and directives that are not directly aimed at coastal zones but are nevertheless very relevant to the sustainable development of the coasts and should play a critical role in the planning and implementation of ICZM (see </a:t>
            </a:r>
            <a:r>
              <a:rPr lang="en-US" sz="1600" dirty="0" smtClean="0">
                <a:solidFill>
                  <a:srgbClr val="0070C0"/>
                </a:solidFill>
                <a:latin typeface="Open Sans" pitchFamily="34" charset="0"/>
                <a:ea typeface="Open Sans" pitchFamily="34" charset="0"/>
                <a:cs typeface="Open Sans" pitchFamily="34" charset="0"/>
              </a:rPr>
              <a:t>figure below). </a:t>
            </a:r>
            <a:endParaRPr lang="en-US" sz="1600" dirty="0">
              <a:solidFill>
                <a:srgbClr val="0070C0"/>
              </a:solidFill>
              <a:latin typeface="Open Sans" pitchFamily="34" charset="0"/>
              <a:ea typeface="Open Sans" pitchFamily="34" charset="0"/>
              <a:cs typeface="Open Sans" pitchFamily="34" charset="0"/>
            </a:endParaRPr>
          </a:p>
          <a:p>
            <a:pPr algn="just"/>
            <a:r>
              <a:rPr lang="en-US" sz="1400" dirty="0" smtClean="0">
                <a:solidFill>
                  <a:srgbClr val="003399"/>
                </a:solidFill>
              </a:rPr>
              <a:t>.</a:t>
            </a:r>
            <a:endParaRPr lang="it-IT" sz="1400" dirty="0">
              <a:solidFill>
                <a:srgbClr val="003399"/>
              </a:solidFill>
            </a:endParaRPr>
          </a:p>
          <a:p>
            <a:pPr algn="just"/>
            <a:r>
              <a:rPr lang="en-GB" sz="2000" dirty="0">
                <a:solidFill>
                  <a:srgbClr val="0070C0"/>
                </a:solidFill>
              </a:rPr>
              <a:t/>
            </a:r>
            <a:br>
              <a:rPr lang="en-GB" sz="2000" dirty="0">
                <a:solidFill>
                  <a:srgbClr val="0070C0"/>
                </a:solidFill>
              </a:rPr>
            </a:br>
            <a:endParaRPr lang="it-IT" sz="2000" dirty="0">
              <a:solidFill>
                <a:srgbClr val="0070C0"/>
              </a:solidFill>
            </a:endParaRPr>
          </a:p>
          <a:p>
            <a:pPr lvl="0" algn="just"/>
            <a:endParaRPr lang="it-IT" sz="1800" dirty="0">
              <a:solidFill>
                <a:srgbClr val="0070C0"/>
              </a:solidFill>
            </a:endParaRPr>
          </a:p>
          <a:p>
            <a:pPr algn="just"/>
            <a:endParaRPr lang="en-US" sz="1800" dirty="0" smtClean="0">
              <a:solidFill>
                <a:srgbClr val="0070C0"/>
              </a:solidFill>
              <a:latin typeface="Open Sans" pitchFamily="34" charset="0"/>
              <a:ea typeface="Open Sans" pitchFamily="34" charset="0"/>
              <a:cs typeface="Open Sans" pitchFamily="34" charset="0"/>
            </a:endParaRPr>
          </a:p>
        </p:txBody>
      </p:sp>
    </p:spTree>
    <p:extLst>
      <p:ext uri="{BB962C8B-B14F-4D97-AF65-F5344CB8AC3E}">
        <p14:creationId xmlns:p14="http://schemas.microsoft.com/office/powerpoint/2010/main" val="106752521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0" y="27384"/>
            <a:ext cx="9182100" cy="6858000"/>
          </a:xfrm>
        </p:spPr>
      </p:pic>
      <p:sp>
        <p:nvSpPr>
          <p:cNvPr id="5" name="Titolo 4"/>
          <p:cNvSpPr>
            <a:spLocks noGrp="1"/>
          </p:cNvSpPr>
          <p:nvPr>
            <p:ph type="ctrTitle"/>
          </p:nvPr>
        </p:nvSpPr>
        <p:spPr>
          <a:xfrm>
            <a:off x="821718" y="908720"/>
            <a:ext cx="7772400" cy="605929"/>
          </a:xfrm>
        </p:spPr>
        <p:txBody>
          <a:bodyPr>
            <a:normAutofit fontScale="90000"/>
          </a:bodyPr>
          <a:lstStyle/>
          <a:p>
            <a:pPr algn="l"/>
            <a:r>
              <a:rPr lang="it-IT" sz="2000" b="1" dirty="0">
                <a:solidFill>
                  <a:srgbClr val="00B050"/>
                </a:solidFill>
                <a:latin typeface="Open Sans" pitchFamily="34" charset="0"/>
                <a:ea typeface="Open Sans" pitchFamily="34" charset="0"/>
                <a:cs typeface="Open Sans" pitchFamily="34" charset="0"/>
              </a:rPr>
              <a:t/>
            </a:r>
            <a:br>
              <a:rPr lang="it-IT" sz="2000" b="1" dirty="0">
                <a:solidFill>
                  <a:srgbClr val="00B050"/>
                </a:solidFill>
                <a:latin typeface="Open Sans" pitchFamily="34" charset="0"/>
                <a:ea typeface="Open Sans" pitchFamily="34" charset="0"/>
                <a:cs typeface="Open Sans" pitchFamily="34" charset="0"/>
              </a:rPr>
            </a:br>
            <a:endParaRPr lang="it-IT" sz="2000" b="1" dirty="0">
              <a:solidFill>
                <a:srgbClr val="00B050"/>
              </a:solidFill>
              <a:latin typeface="Open Sans" pitchFamily="34" charset="0"/>
              <a:ea typeface="Open Sans" pitchFamily="34" charset="0"/>
              <a:cs typeface="Open Sans" pitchFamily="34" charset="0"/>
            </a:endParaRPr>
          </a:p>
        </p:txBody>
      </p:sp>
      <p:sp>
        <p:nvSpPr>
          <p:cNvPr id="6" name="Sottotitolo 5"/>
          <p:cNvSpPr>
            <a:spLocks noGrp="1"/>
          </p:cNvSpPr>
          <p:nvPr>
            <p:ph type="subTitle" idx="1"/>
          </p:nvPr>
        </p:nvSpPr>
        <p:spPr>
          <a:xfrm>
            <a:off x="611560" y="1268760"/>
            <a:ext cx="8280920" cy="4320480"/>
          </a:xfrm>
        </p:spPr>
        <p:txBody>
          <a:bodyPr>
            <a:noAutofit/>
          </a:bodyPr>
          <a:lstStyle/>
          <a:p>
            <a:pPr algn="just"/>
            <a:r>
              <a:rPr lang="en-US" sz="2000" b="1" dirty="0" err="1" smtClean="0">
                <a:solidFill>
                  <a:srgbClr val="00B050"/>
                </a:solidFill>
              </a:rPr>
              <a:t>Overwiev</a:t>
            </a:r>
            <a:r>
              <a:rPr lang="en-US" sz="2000" b="1" dirty="0" smtClean="0">
                <a:solidFill>
                  <a:srgbClr val="00B050"/>
                </a:solidFill>
              </a:rPr>
              <a:t> on Integrated Coastal Management Zone</a:t>
            </a:r>
          </a:p>
          <a:p>
            <a:pPr algn="just"/>
            <a:r>
              <a:rPr lang="en-GB" sz="2000" dirty="0">
                <a:solidFill>
                  <a:srgbClr val="0070C0"/>
                </a:solidFill>
              </a:rPr>
              <a:t/>
            </a:r>
            <a:br>
              <a:rPr lang="en-GB" sz="2000" dirty="0">
                <a:solidFill>
                  <a:srgbClr val="0070C0"/>
                </a:solidFill>
              </a:rPr>
            </a:br>
            <a:endParaRPr lang="it-IT" sz="2000" dirty="0">
              <a:solidFill>
                <a:srgbClr val="0070C0"/>
              </a:solidFill>
            </a:endParaRPr>
          </a:p>
          <a:p>
            <a:pPr lvl="0" algn="just"/>
            <a:endParaRPr lang="it-IT" sz="1800" dirty="0">
              <a:solidFill>
                <a:srgbClr val="0070C0"/>
              </a:solidFill>
            </a:endParaRPr>
          </a:p>
          <a:p>
            <a:pPr algn="just"/>
            <a:endParaRPr lang="en-US" sz="1800" dirty="0" smtClean="0">
              <a:solidFill>
                <a:srgbClr val="0070C0"/>
              </a:solidFill>
              <a:latin typeface="Open Sans" pitchFamily="34" charset="0"/>
              <a:ea typeface="Open Sans" pitchFamily="34" charset="0"/>
              <a:cs typeface="Open Sans" pitchFamily="34" charset="0"/>
            </a:endParaRPr>
          </a:p>
        </p:txBody>
      </p:sp>
      <p:pic>
        <p:nvPicPr>
          <p:cNvPr id="2" name="Immagine 1"/>
          <p:cNvPicPr>
            <a:picLocks noChangeAspect="1"/>
          </p:cNvPicPr>
          <p:nvPr/>
        </p:nvPicPr>
        <p:blipFill>
          <a:blip r:embed="rId3"/>
          <a:stretch>
            <a:fillRect/>
          </a:stretch>
        </p:blipFill>
        <p:spPr>
          <a:xfrm>
            <a:off x="395536" y="1917312"/>
            <a:ext cx="7980723" cy="4320000"/>
          </a:xfrm>
          <a:prstGeom prst="rect">
            <a:avLst/>
          </a:prstGeom>
        </p:spPr>
      </p:pic>
    </p:spTree>
    <p:extLst>
      <p:ext uri="{BB962C8B-B14F-4D97-AF65-F5344CB8AC3E}">
        <p14:creationId xmlns:p14="http://schemas.microsoft.com/office/powerpoint/2010/main" val="192725317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0" y="27384"/>
            <a:ext cx="9182100" cy="6858000"/>
          </a:xfrm>
        </p:spPr>
      </p:pic>
      <p:sp>
        <p:nvSpPr>
          <p:cNvPr id="5" name="Titolo 4"/>
          <p:cNvSpPr>
            <a:spLocks noGrp="1"/>
          </p:cNvSpPr>
          <p:nvPr>
            <p:ph type="ctrTitle"/>
          </p:nvPr>
        </p:nvSpPr>
        <p:spPr>
          <a:xfrm>
            <a:off x="821718" y="908720"/>
            <a:ext cx="7772400" cy="605929"/>
          </a:xfrm>
        </p:spPr>
        <p:txBody>
          <a:bodyPr>
            <a:normAutofit fontScale="90000"/>
          </a:bodyPr>
          <a:lstStyle/>
          <a:p>
            <a:pPr algn="l"/>
            <a:r>
              <a:rPr lang="it-IT" sz="2000" b="1" dirty="0">
                <a:solidFill>
                  <a:srgbClr val="00B050"/>
                </a:solidFill>
                <a:latin typeface="Open Sans" pitchFamily="34" charset="0"/>
                <a:ea typeface="Open Sans" pitchFamily="34" charset="0"/>
                <a:cs typeface="Open Sans" pitchFamily="34" charset="0"/>
              </a:rPr>
              <a:t/>
            </a:r>
            <a:br>
              <a:rPr lang="it-IT" sz="2000" b="1" dirty="0">
                <a:solidFill>
                  <a:srgbClr val="00B050"/>
                </a:solidFill>
                <a:latin typeface="Open Sans" pitchFamily="34" charset="0"/>
                <a:ea typeface="Open Sans" pitchFamily="34" charset="0"/>
                <a:cs typeface="Open Sans" pitchFamily="34" charset="0"/>
              </a:rPr>
            </a:br>
            <a:endParaRPr lang="it-IT" sz="2000" b="1" dirty="0">
              <a:solidFill>
                <a:srgbClr val="00B050"/>
              </a:solidFill>
              <a:latin typeface="Open Sans" pitchFamily="34" charset="0"/>
              <a:ea typeface="Open Sans" pitchFamily="34" charset="0"/>
              <a:cs typeface="Open Sans" pitchFamily="34" charset="0"/>
            </a:endParaRPr>
          </a:p>
        </p:txBody>
      </p:sp>
      <p:sp>
        <p:nvSpPr>
          <p:cNvPr id="6" name="Sottotitolo 5"/>
          <p:cNvSpPr>
            <a:spLocks noGrp="1"/>
          </p:cNvSpPr>
          <p:nvPr>
            <p:ph type="subTitle" idx="1"/>
          </p:nvPr>
        </p:nvSpPr>
        <p:spPr>
          <a:xfrm>
            <a:off x="611560" y="1268760"/>
            <a:ext cx="8280920" cy="4320480"/>
          </a:xfrm>
        </p:spPr>
        <p:txBody>
          <a:bodyPr>
            <a:noAutofit/>
          </a:bodyPr>
          <a:lstStyle/>
          <a:p>
            <a:pPr algn="just"/>
            <a:r>
              <a:rPr lang="en-US" sz="2000" b="1" dirty="0" err="1" smtClean="0">
                <a:solidFill>
                  <a:srgbClr val="00B050"/>
                </a:solidFill>
              </a:rPr>
              <a:t>Overwiev</a:t>
            </a:r>
            <a:r>
              <a:rPr lang="en-US" sz="2000" b="1" dirty="0" smtClean="0">
                <a:solidFill>
                  <a:srgbClr val="00B050"/>
                </a:solidFill>
              </a:rPr>
              <a:t> on Integrated Coastal Management Zone</a:t>
            </a:r>
          </a:p>
          <a:p>
            <a:pPr algn="just"/>
            <a:r>
              <a:rPr lang="en-GB" sz="2000" dirty="0">
                <a:solidFill>
                  <a:srgbClr val="0070C0"/>
                </a:solidFill>
              </a:rPr>
              <a:t/>
            </a:r>
            <a:br>
              <a:rPr lang="en-GB" sz="2000" dirty="0">
                <a:solidFill>
                  <a:srgbClr val="0070C0"/>
                </a:solidFill>
              </a:rPr>
            </a:br>
            <a:endParaRPr lang="it-IT" sz="2000" dirty="0">
              <a:solidFill>
                <a:srgbClr val="0070C0"/>
              </a:solidFill>
            </a:endParaRPr>
          </a:p>
          <a:p>
            <a:pPr lvl="0" algn="just"/>
            <a:endParaRPr lang="it-IT" sz="1800" dirty="0">
              <a:solidFill>
                <a:srgbClr val="0070C0"/>
              </a:solidFill>
            </a:endParaRPr>
          </a:p>
          <a:p>
            <a:pPr algn="just"/>
            <a:endParaRPr lang="en-US" sz="1800" dirty="0" smtClean="0">
              <a:solidFill>
                <a:srgbClr val="0070C0"/>
              </a:solidFill>
              <a:latin typeface="Open Sans" pitchFamily="34" charset="0"/>
              <a:ea typeface="Open Sans" pitchFamily="34" charset="0"/>
              <a:cs typeface="Open Sans" pitchFamily="34" charset="0"/>
            </a:endParaRPr>
          </a:p>
        </p:txBody>
      </p:sp>
    </p:spTree>
    <p:extLst>
      <p:ext uri="{BB962C8B-B14F-4D97-AF65-F5344CB8AC3E}">
        <p14:creationId xmlns:p14="http://schemas.microsoft.com/office/powerpoint/2010/main" val="65390574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0" y="27384"/>
            <a:ext cx="9182100" cy="6858000"/>
          </a:xfrm>
        </p:spPr>
      </p:pic>
      <p:sp>
        <p:nvSpPr>
          <p:cNvPr id="5" name="Titolo 4"/>
          <p:cNvSpPr>
            <a:spLocks noGrp="1"/>
          </p:cNvSpPr>
          <p:nvPr>
            <p:ph type="ctrTitle"/>
          </p:nvPr>
        </p:nvSpPr>
        <p:spPr>
          <a:xfrm>
            <a:off x="821718" y="908720"/>
            <a:ext cx="7772400" cy="605929"/>
          </a:xfrm>
        </p:spPr>
        <p:txBody>
          <a:bodyPr>
            <a:normAutofit fontScale="90000"/>
          </a:bodyPr>
          <a:lstStyle/>
          <a:p>
            <a:pPr algn="l"/>
            <a:r>
              <a:rPr lang="it-IT" sz="2000" b="1" dirty="0">
                <a:solidFill>
                  <a:srgbClr val="00B050"/>
                </a:solidFill>
                <a:latin typeface="Open Sans" pitchFamily="34" charset="0"/>
                <a:ea typeface="Open Sans" pitchFamily="34" charset="0"/>
                <a:cs typeface="Open Sans" pitchFamily="34" charset="0"/>
              </a:rPr>
              <a:t/>
            </a:r>
            <a:br>
              <a:rPr lang="it-IT" sz="2000" b="1" dirty="0">
                <a:solidFill>
                  <a:srgbClr val="00B050"/>
                </a:solidFill>
                <a:latin typeface="Open Sans" pitchFamily="34" charset="0"/>
                <a:ea typeface="Open Sans" pitchFamily="34" charset="0"/>
                <a:cs typeface="Open Sans" pitchFamily="34" charset="0"/>
              </a:rPr>
            </a:br>
            <a:endParaRPr lang="it-IT" sz="2000" b="1" dirty="0">
              <a:solidFill>
                <a:srgbClr val="00B050"/>
              </a:solidFill>
              <a:latin typeface="Open Sans" pitchFamily="34" charset="0"/>
              <a:ea typeface="Open Sans" pitchFamily="34" charset="0"/>
              <a:cs typeface="Open Sans" pitchFamily="34" charset="0"/>
            </a:endParaRPr>
          </a:p>
        </p:txBody>
      </p:sp>
      <p:sp>
        <p:nvSpPr>
          <p:cNvPr id="6" name="Sottotitolo 5"/>
          <p:cNvSpPr>
            <a:spLocks noGrp="1"/>
          </p:cNvSpPr>
          <p:nvPr>
            <p:ph type="subTitle" idx="1"/>
          </p:nvPr>
        </p:nvSpPr>
        <p:spPr>
          <a:xfrm>
            <a:off x="611560" y="1268760"/>
            <a:ext cx="3672408" cy="4320480"/>
          </a:xfrm>
        </p:spPr>
        <p:txBody>
          <a:bodyPr>
            <a:noAutofit/>
          </a:bodyPr>
          <a:lstStyle/>
          <a:p>
            <a:pPr algn="just"/>
            <a:r>
              <a:rPr lang="en-GB" sz="2000" dirty="0">
                <a:solidFill>
                  <a:srgbClr val="0070C0"/>
                </a:solidFill>
              </a:rPr>
              <a:t>As a first-pass screening of available data for the case study, European open-source web data portals were explored. Specifically, topographic data (i.e. Digital Elevation Model EU-DEM), as well as socio-economic information concerning the land use pattern (e.g. </a:t>
            </a:r>
            <a:r>
              <a:rPr lang="en-GB" sz="2000" dirty="0" err="1">
                <a:solidFill>
                  <a:srgbClr val="0070C0"/>
                </a:solidFill>
              </a:rPr>
              <a:t>Corine</a:t>
            </a:r>
            <a:r>
              <a:rPr lang="en-GB" sz="2000" dirty="0">
                <a:solidFill>
                  <a:srgbClr val="0070C0"/>
                </a:solidFill>
              </a:rPr>
              <a:t> Land Cover map, localization of main infrastructures) were retrieved from the </a:t>
            </a:r>
            <a:r>
              <a:rPr lang="en-US" sz="2000" dirty="0">
                <a:solidFill>
                  <a:srgbClr val="0070C0"/>
                </a:solidFill>
              </a:rPr>
              <a:t>Copernicus services (e.g. Land Monitoring, Urban Atlas; </a:t>
            </a:r>
            <a:r>
              <a:rPr lang="en-GB" sz="2000" u="sng" dirty="0">
                <a:solidFill>
                  <a:srgbClr val="0070C0"/>
                </a:solidFill>
                <a:hlinkClick r:id="rId3"/>
              </a:rPr>
              <a:t>www.copernicus.eu</a:t>
            </a:r>
            <a:r>
              <a:rPr lang="en-US" sz="2000" dirty="0">
                <a:solidFill>
                  <a:srgbClr val="0070C0"/>
                </a:solidFill>
              </a:rPr>
              <a:t>). </a:t>
            </a:r>
            <a:endParaRPr lang="en-US" sz="2000" dirty="0" smtClean="0">
              <a:solidFill>
                <a:srgbClr val="0070C0"/>
              </a:solidFill>
            </a:endParaRPr>
          </a:p>
          <a:p>
            <a:pPr algn="just"/>
            <a:endParaRPr lang="en-US" sz="2000" dirty="0" smtClean="0">
              <a:solidFill>
                <a:srgbClr val="0070C0"/>
              </a:solidFill>
            </a:endParaRPr>
          </a:p>
          <a:p>
            <a:pPr algn="just"/>
            <a:r>
              <a:rPr lang="en-GB" sz="2000" dirty="0">
                <a:solidFill>
                  <a:srgbClr val="0070C0"/>
                </a:solidFill>
              </a:rPr>
              <a:t/>
            </a:r>
            <a:br>
              <a:rPr lang="en-GB" sz="2000" dirty="0">
                <a:solidFill>
                  <a:srgbClr val="0070C0"/>
                </a:solidFill>
              </a:rPr>
            </a:br>
            <a:endParaRPr lang="it-IT" sz="2000" dirty="0">
              <a:solidFill>
                <a:srgbClr val="0070C0"/>
              </a:solidFill>
            </a:endParaRPr>
          </a:p>
          <a:p>
            <a:pPr lvl="0" algn="just"/>
            <a:endParaRPr lang="it-IT" sz="1800" dirty="0">
              <a:solidFill>
                <a:srgbClr val="0070C0"/>
              </a:solidFill>
            </a:endParaRPr>
          </a:p>
          <a:p>
            <a:pPr algn="just"/>
            <a:endParaRPr lang="en-US" sz="1800" dirty="0" smtClean="0">
              <a:solidFill>
                <a:srgbClr val="0070C0"/>
              </a:solidFill>
              <a:latin typeface="Open Sans" pitchFamily="34" charset="0"/>
              <a:ea typeface="Open Sans" pitchFamily="34" charset="0"/>
              <a:cs typeface="Open Sans" pitchFamily="34" charset="0"/>
            </a:endParaRPr>
          </a:p>
        </p:txBody>
      </p:sp>
      <p:pic>
        <p:nvPicPr>
          <p:cNvPr id="1026"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64" t="8644" r="-1193" b="-8644"/>
          <a:stretch/>
        </p:blipFill>
        <p:spPr bwMode="auto">
          <a:xfrm>
            <a:off x="4309625" y="1700808"/>
            <a:ext cx="4931588" cy="33499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754263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0" y="27384"/>
            <a:ext cx="9182100" cy="6858000"/>
          </a:xfrm>
        </p:spPr>
      </p:pic>
      <p:sp>
        <p:nvSpPr>
          <p:cNvPr id="5" name="Titolo 4"/>
          <p:cNvSpPr>
            <a:spLocks noGrp="1"/>
          </p:cNvSpPr>
          <p:nvPr>
            <p:ph type="ctrTitle"/>
          </p:nvPr>
        </p:nvSpPr>
        <p:spPr>
          <a:xfrm>
            <a:off x="821718" y="908720"/>
            <a:ext cx="7772400" cy="605929"/>
          </a:xfrm>
        </p:spPr>
        <p:txBody>
          <a:bodyPr>
            <a:normAutofit fontScale="90000"/>
          </a:bodyPr>
          <a:lstStyle/>
          <a:p>
            <a:pPr algn="l"/>
            <a:r>
              <a:rPr lang="it-IT" sz="2000" b="1" dirty="0">
                <a:solidFill>
                  <a:srgbClr val="00B050"/>
                </a:solidFill>
                <a:latin typeface="Open Sans" pitchFamily="34" charset="0"/>
                <a:ea typeface="Open Sans" pitchFamily="34" charset="0"/>
                <a:cs typeface="Open Sans" pitchFamily="34" charset="0"/>
              </a:rPr>
              <a:t/>
            </a:r>
            <a:br>
              <a:rPr lang="it-IT" sz="2000" b="1" dirty="0">
                <a:solidFill>
                  <a:srgbClr val="00B050"/>
                </a:solidFill>
                <a:latin typeface="Open Sans" pitchFamily="34" charset="0"/>
                <a:ea typeface="Open Sans" pitchFamily="34" charset="0"/>
                <a:cs typeface="Open Sans" pitchFamily="34" charset="0"/>
              </a:rPr>
            </a:br>
            <a:endParaRPr lang="it-IT" sz="2000" b="1" dirty="0">
              <a:solidFill>
                <a:srgbClr val="00B050"/>
              </a:solidFill>
              <a:latin typeface="Open Sans" pitchFamily="34" charset="0"/>
              <a:ea typeface="Open Sans" pitchFamily="34" charset="0"/>
              <a:cs typeface="Open Sans" pitchFamily="34" charset="0"/>
            </a:endParaRPr>
          </a:p>
        </p:txBody>
      </p:sp>
      <p:sp>
        <p:nvSpPr>
          <p:cNvPr id="6" name="Sottotitolo 5"/>
          <p:cNvSpPr>
            <a:spLocks noGrp="1"/>
          </p:cNvSpPr>
          <p:nvPr>
            <p:ph type="subTitle" idx="1"/>
          </p:nvPr>
        </p:nvSpPr>
        <p:spPr>
          <a:xfrm>
            <a:off x="611560" y="1268760"/>
            <a:ext cx="3672408" cy="4320480"/>
          </a:xfrm>
        </p:spPr>
        <p:txBody>
          <a:bodyPr>
            <a:noAutofit/>
          </a:bodyPr>
          <a:lstStyle/>
          <a:p>
            <a:pPr algn="just"/>
            <a:r>
              <a:rPr lang="en-US" sz="2000" dirty="0">
                <a:solidFill>
                  <a:srgbClr val="0070C0"/>
                </a:solidFill>
              </a:rPr>
              <a:t>Moreover, other relevant geological (e.g. soil types), environmental (e.g. protected areas under the Natura 2000 directive) and base map data (i.e. coastline and administrative boundaries) were collected from the data catalogue of the European Environmental Agency (EEA; </a:t>
            </a:r>
            <a:r>
              <a:rPr lang="en-GB" sz="2000" u="sng" dirty="0">
                <a:solidFill>
                  <a:srgbClr val="0070C0"/>
                </a:solidFill>
                <a:hlinkClick r:id="rId3"/>
              </a:rPr>
              <a:t>www.eea.europa.eu</a:t>
            </a:r>
            <a:r>
              <a:rPr lang="en-GB" sz="2000" dirty="0">
                <a:solidFill>
                  <a:srgbClr val="0070C0"/>
                </a:solidFill>
              </a:rPr>
              <a:t>), making available</a:t>
            </a:r>
            <a:r>
              <a:rPr lang="en-US" sz="2000" dirty="0">
                <a:solidFill>
                  <a:srgbClr val="0070C0"/>
                </a:solidFill>
              </a:rPr>
              <a:t> a wide array of data for environmental assessment and management.</a:t>
            </a:r>
            <a:endParaRPr lang="en-US" sz="2000" dirty="0" smtClean="0">
              <a:solidFill>
                <a:srgbClr val="0070C0"/>
              </a:solidFill>
            </a:endParaRPr>
          </a:p>
          <a:p>
            <a:pPr algn="just"/>
            <a:r>
              <a:rPr lang="en-GB" sz="2000" dirty="0">
                <a:solidFill>
                  <a:srgbClr val="0070C0"/>
                </a:solidFill>
              </a:rPr>
              <a:t/>
            </a:r>
            <a:br>
              <a:rPr lang="en-GB" sz="2000" dirty="0">
                <a:solidFill>
                  <a:srgbClr val="0070C0"/>
                </a:solidFill>
              </a:rPr>
            </a:br>
            <a:endParaRPr lang="it-IT" sz="2000" dirty="0">
              <a:solidFill>
                <a:srgbClr val="0070C0"/>
              </a:solidFill>
            </a:endParaRPr>
          </a:p>
          <a:p>
            <a:pPr lvl="0" algn="just"/>
            <a:endParaRPr lang="it-IT" sz="1800" dirty="0">
              <a:solidFill>
                <a:srgbClr val="0070C0"/>
              </a:solidFill>
            </a:endParaRPr>
          </a:p>
          <a:p>
            <a:pPr algn="just"/>
            <a:endParaRPr lang="en-US" sz="1800" dirty="0" smtClean="0">
              <a:solidFill>
                <a:srgbClr val="0070C0"/>
              </a:solidFill>
              <a:latin typeface="Open Sans" pitchFamily="34" charset="0"/>
              <a:ea typeface="Open Sans" pitchFamily="34" charset="0"/>
              <a:cs typeface="Open Sans" pitchFamily="34" charset="0"/>
            </a:endParaRPr>
          </a:p>
        </p:txBody>
      </p:sp>
      <p:pic>
        <p:nvPicPr>
          <p:cNvPr id="2" name="Immagin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0" y="1340768"/>
            <a:ext cx="4347429" cy="4320480"/>
          </a:xfrm>
          <a:prstGeom prst="rect">
            <a:avLst/>
          </a:prstGeom>
        </p:spPr>
      </p:pic>
    </p:spTree>
    <p:extLst>
      <p:ext uri="{BB962C8B-B14F-4D97-AF65-F5344CB8AC3E}">
        <p14:creationId xmlns:p14="http://schemas.microsoft.com/office/powerpoint/2010/main" val="254204521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108520" y="0"/>
            <a:ext cx="9182100" cy="6858000"/>
          </a:xfrm>
        </p:spPr>
      </p:pic>
      <p:sp>
        <p:nvSpPr>
          <p:cNvPr id="5" name="Titolo 4"/>
          <p:cNvSpPr>
            <a:spLocks noGrp="1"/>
          </p:cNvSpPr>
          <p:nvPr>
            <p:ph type="ctrTitle"/>
          </p:nvPr>
        </p:nvSpPr>
        <p:spPr>
          <a:xfrm>
            <a:off x="685800" y="1238895"/>
            <a:ext cx="7772400" cy="605929"/>
          </a:xfrm>
        </p:spPr>
        <p:txBody>
          <a:bodyPr>
            <a:normAutofit fontScale="90000"/>
          </a:bodyPr>
          <a:lstStyle/>
          <a:p>
            <a:pPr algn="l"/>
            <a:r>
              <a:rPr lang="it-IT" sz="2000" b="1" dirty="0" smtClean="0">
                <a:solidFill>
                  <a:srgbClr val="00B050"/>
                </a:solidFill>
                <a:latin typeface="Open Sans" pitchFamily="34" charset="0"/>
                <a:ea typeface="Open Sans" pitchFamily="34" charset="0"/>
                <a:cs typeface="Open Sans" pitchFamily="34" charset="0"/>
              </a:rPr>
              <a:t>Triton </a:t>
            </a:r>
            <a:r>
              <a:rPr lang="it-IT" sz="2000" b="1" dirty="0" err="1" smtClean="0">
                <a:solidFill>
                  <a:srgbClr val="00B050"/>
                </a:solidFill>
                <a:latin typeface="Open Sans" pitchFamily="34" charset="0"/>
                <a:ea typeface="Open Sans" pitchFamily="34" charset="0"/>
                <a:cs typeface="Open Sans" pitchFamily="34" charset="0"/>
              </a:rPr>
              <a:t>as</a:t>
            </a:r>
            <a:r>
              <a:rPr lang="it-IT" sz="2000" b="1" dirty="0" smtClean="0">
                <a:solidFill>
                  <a:srgbClr val="00B050"/>
                </a:solidFill>
                <a:latin typeface="Open Sans" pitchFamily="34" charset="0"/>
                <a:ea typeface="Open Sans" pitchFamily="34" charset="0"/>
                <a:cs typeface="Open Sans" pitchFamily="34" charset="0"/>
              </a:rPr>
              <a:t> </a:t>
            </a:r>
            <a:r>
              <a:rPr lang="it-IT" sz="2000" b="1" dirty="0" err="1" smtClean="0">
                <a:solidFill>
                  <a:srgbClr val="00B050"/>
                </a:solidFill>
                <a:latin typeface="Open Sans" pitchFamily="34" charset="0"/>
                <a:ea typeface="Open Sans" pitchFamily="34" charset="0"/>
                <a:cs typeface="Open Sans" pitchFamily="34" charset="0"/>
              </a:rPr>
              <a:t>suistainable</a:t>
            </a:r>
            <a:r>
              <a:rPr lang="it-IT" sz="2000" b="1" dirty="0" smtClean="0">
                <a:solidFill>
                  <a:srgbClr val="00B050"/>
                </a:solidFill>
                <a:latin typeface="Open Sans" pitchFamily="34" charset="0"/>
                <a:ea typeface="Open Sans" pitchFamily="34" charset="0"/>
                <a:cs typeface="Open Sans" pitchFamily="34" charset="0"/>
              </a:rPr>
              <a:t> </a:t>
            </a:r>
            <a:r>
              <a:rPr lang="it-IT" sz="2000" b="1" dirty="0" err="1" smtClean="0">
                <a:solidFill>
                  <a:srgbClr val="00B050"/>
                </a:solidFill>
                <a:latin typeface="Open Sans" pitchFamily="34" charset="0"/>
                <a:ea typeface="Open Sans" pitchFamily="34" charset="0"/>
                <a:cs typeface="Open Sans" pitchFamily="34" charset="0"/>
              </a:rPr>
              <a:t>development</a:t>
            </a:r>
            <a:r>
              <a:rPr lang="it-IT" sz="2000" b="1" dirty="0" smtClean="0">
                <a:solidFill>
                  <a:srgbClr val="00B050"/>
                </a:solidFill>
                <a:latin typeface="Open Sans" pitchFamily="34" charset="0"/>
                <a:ea typeface="Open Sans" pitchFamily="34" charset="0"/>
                <a:cs typeface="Open Sans" pitchFamily="34" charset="0"/>
              </a:rPr>
              <a:t> tool: </a:t>
            </a:r>
            <a:r>
              <a:rPr lang="it-IT" sz="2000" b="1" dirty="0" err="1" smtClean="0">
                <a:solidFill>
                  <a:srgbClr val="00B050"/>
                </a:solidFill>
                <a:latin typeface="Open Sans" pitchFamily="34" charset="0"/>
                <a:ea typeface="Open Sans" pitchFamily="34" charset="0"/>
                <a:cs typeface="Open Sans" pitchFamily="34" charset="0"/>
              </a:rPr>
              <a:t>what</a:t>
            </a:r>
            <a:r>
              <a:rPr lang="it-IT" sz="2000" b="1" dirty="0" smtClean="0">
                <a:solidFill>
                  <a:srgbClr val="00B050"/>
                </a:solidFill>
                <a:latin typeface="Open Sans" pitchFamily="34" charset="0"/>
                <a:ea typeface="Open Sans" pitchFamily="34" charset="0"/>
                <a:cs typeface="Open Sans" pitchFamily="34" charset="0"/>
              </a:rPr>
              <a:t> </a:t>
            </a:r>
            <a:r>
              <a:rPr lang="it-IT" sz="2000" b="1" dirty="0" err="1" smtClean="0">
                <a:solidFill>
                  <a:srgbClr val="00B050"/>
                </a:solidFill>
                <a:latin typeface="Open Sans" pitchFamily="34" charset="0"/>
                <a:ea typeface="Open Sans" pitchFamily="34" charset="0"/>
                <a:cs typeface="Open Sans" pitchFamily="34" charset="0"/>
              </a:rPr>
              <a:t>we</a:t>
            </a:r>
            <a:r>
              <a:rPr lang="it-IT" sz="2000" b="1" dirty="0" smtClean="0">
                <a:solidFill>
                  <a:srgbClr val="00B050"/>
                </a:solidFill>
                <a:latin typeface="Open Sans" pitchFamily="34" charset="0"/>
                <a:ea typeface="Open Sans" pitchFamily="34" charset="0"/>
                <a:cs typeface="Open Sans" pitchFamily="34" charset="0"/>
              </a:rPr>
              <a:t> </a:t>
            </a:r>
            <a:r>
              <a:rPr lang="it-IT" sz="2000" b="1" dirty="0" smtClean="0">
                <a:solidFill>
                  <a:srgbClr val="00B050"/>
                </a:solidFill>
                <a:latin typeface="Open Sans" pitchFamily="34" charset="0"/>
                <a:ea typeface="Open Sans" pitchFamily="34" charset="0"/>
                <a:cs typeface="Open Sans" pitchFamily="34" charset="0"/>
              </a:rPr>
              <a:t>do for ICZM and </a:t>
            </a:r>
            <a:r>
              <a:rPr lang="it-IT" sz="2000" b="1" dirty="0" err="1" smtClean="0">
                <a:solidFill>
                  <a:srgbClr val="00B050"/>
                </a:solidFill>
                <a:latin typeface="Open Sans" pitchFamily="34" charset="0"/>
                <a:ea typeface="Open Sans" pitchFamily="34" charset="0"/>
                <a:cs typeface="Open Sans" pitchFamily="34" charset="0"/>
              </a:rPr>
              <a:t>Legislation</a:t>
            </a:r>
            <a:r>
              <a:rPr lang="it-IT" sz="2000" b="1" dirty="0" smtClean="0">
                <a:solidFill>
                  <a:srgbClr val="00B050"/>
                </a:solidFill>
                <a:latin typeface="Open Sans" pitchFamily="34" charset="0"/>
                <a:ea typeface="Open Sans" pitchFamily="34" charset="0"/>
                <a:cs typeface="Open Sans" pitchFamily="34" charset="0"/>
              </a:rPr>
              <a:t> Framework</a:t>
            </a:r>
            <a:endParaRPr lang="it-IT" sz="2000" b="1" dirty="0">
              <a:solidFill>
                <a:srgbClr val="00B050"/>
              </a:solidFill>
              <a:latin typeface="Open Sans" pitchFamily="34" charset="0"/>
              <a:ea typeface="Open Sans" pitchFamily="34" charset="0"/>
              <a:cs typeface="Open Sans" pitchFamily="34" charset="0"/>
            </a:endParaRPr>
          </a:p>
        </p:txBody>
      </p:sp>
      <p:sp>
        <p:nvSpPr>
          <p:cNvPr id="6" name="Sottotitolo 5"/>
          <p:cNvSpPr>
            <a:spLocks noGrp="1"/>
          </p:cNvSpPr>
          <p:nvPr>
            <p:ph type="subTitle" idx="1"/>
          </p:nvPr>
        </p:nvSpPr>
        <p:spPr>
          <a:xfrm>
            <a:off x="827584" y="1988840"/>
            <a:ext cx="6872808" cy="4032448"/>
          </a:xfrm>
        </p:spPr>
        <p:txBody>
          <a:bodyPr>
            <a:normAutofit fontScale="92500"/>
          </a:bodyPr>
          <a:lstStyle/>
          <a:p>
            <a:pPr algn="l"/>
            <a:r>
              <a:rPr lang="it-IT" sz="1800" b="1" dirty="0" smtClean="0">
                <a:solidFill>
                  <a:srgbClr val="003399"/>
                </a:solidFill>
                <a:latin typeface="Open Sans" pitchFamily="34" charset="0"/>
                <a:ea typeface="Open Sans" pitchFamily="34" charset="0"/>
                <a:cs typeface="Open Sans" pitchFamily="34" charset="0"/>
              </a:rPr>
              <a:t>Triton PP’s </a:t>
            </a:r>
            <a:r>
              <a:rPr lang="it-IT" sz="1800" b="1" dirty="0" err="1" smtClean="0">
                <a:solidFill>
                  <a:srgbClr val="003399"/>
                </a:solidFill>
                <a:latin typeface="Open Sans" pitchFamily="34" charset="0"/>
                <a:ea typeface="Open Sans" pitchFamily="34" charset="0"/>
                <a:cs typeface="Open Sans" pitchFamily="34" charset="0"/>
              </a:rPr>
              <a:t>coordinated</a:t>
            </a:r>
            <a:r>
              <a:rPr lang="it-IT" sz="1800" b="1" dirty="0" smtClean="0">
                <a:solidFill>
                  <a:srgbClr val="003399"/>
                </a:solidFill>
                <a:latin typeface="Open Sans" pitchFamily="34" charset="0"/>
                <a:ea typeface="Open Sans" pitchFamily="34" charset="0"/>
                <a:cs typeface="Open Sans" pitchFamily="34" charset="0"/>
              </a:rPr>
              <a:t> by Apulia Region </a:t>
            </a:r>
            <a:r>
              <a:rPr lang="it-IT" sz="1800" b="1" dirty="0" err="1" smtClean="0">
                <a:solidFill>
                  <a:srgbClr val="003399"/>
                </a:solidFill>
                <a:latin typeface="Open Sans" pitchFamily="34" charset="0"/>
                <a:ea typeface="Open Sans" pitchFamily="34" charset="0"/>
                <a:cs typeface="Open Sans" pitchFamily="34" charset="0"/>
              </a:rPr>
              <a:t>is</a:t>
            </a:r>
            <a:r>
              <a:rPr lang="it-IT" sz="1800" b="1" dirty="0" smtClean="0">
                <a:solidFill>
                  <a:srgbClr val="003399"/>
                </a:solidFill>
                <a:latin typeface="Open Sans" pitchFamily="34" charset="0"/>
                <a:ea typeface="Open Sans" pitchFamily="34" charset="0"/>
                <a:cs typeface="Open Sans" pitchFamily="34" charset="0"/>
              </a:rPr>
              <a:t> </a:t>
            </a:r>
            <a:r>
              <a:rPr lang="it-IT" sz="1800" b="1" dirty="0" err="1" smtClean="0">
                <a:solidFill>
                  <a:srgbClr val="003399"/>
                </a:solidFill>
                <a:latin typeface="Open Sans" pitchFamily="34" charset="0"/>
                <a:ea typeface="Open Sans" pitchFamily="34" charset="0"/>
                <a:cs typeface="Open Sans" pitchFamily="34" charset="0"/>
              </a:rPr>
              <a:t>working</a:t>
            </a:r>
            <a:r>
              <a:rPr lang="it-IT" sz="1800" b="1" dirty="0" smtClean="0">
                <a:solidFill>
                  <a:srgbClr val="003399"/>
                </a:solidFill>
                <a:latin typeface="Open Sans" pitchFamily="34" charset="0"/>
                <a:ea typeface="Open Sans" pitchFamily="34" charset="0"/>
                <a:cs typeface="Open Sans" pitchFamily="34" charset="0"/>
              </a:rPr>
              <a:t> </a:t>
            </a:r>
            <a:r>
              <a:rPr lang="it-IT" sz="1800" b="1" dirty="0" err="1" smtClean="0">
                <a:solidFill>
                  <a:srgbClr val="003399"/>
                </a:solidFill>
                <a:latin typeface="Open Sans" pitchFamily="34" charset="0"/>
                <a:ea typeface="Open Sans" pitchFamily="34" charset="0"/>
                <a:cs typeface="Open Sans" pitchFamily="34" charset="0"/>
              </a:rPr>
              <a:t>together</a:t>
            </a:r>
            <a:r>
              <a:rPr lang="it-IT" sz="1800" b="1" dirty="0" smtClean="0">
                <a:solidFill>
                  <a:srgbClr val="003399"/>
                </a:solidFill>
                <a:latin typeface="Open Sans" pitchFamily="34" charset="0"/>
                <a:ea typeface="Open Sans" pitchFamily="34" charset="0"/>
                <a:cs typeface="Open Sans" pitchFamily="34" charset="0"/>
              </a:rPr>
              <a:t> on the </a:t>
            </a:r>
            <a:r>
              <a:rPr lang="it-IT" sz="1800" b="1" dirty="0" err="1" smtClean="0">
                <a:solidFill>
                  <a:srgbClr val="003399"/>
                </a:solidFill>
                <a:latin typeface="Open Sans" pitchFamily="34" charset="0"/>
                <a:ea typeface="Open Sans" pitchFamily="34" charset="0"/>
                <a:cs typeface="Open Sans" pitchFamily="34" charset="0"/>
              </a:rPr>
              <a:t>following</a:t>
            </a:r>
            <a:r>
              <a:rPr lang="it-IT" sz="1800" b="1" dirty="0" smtClean="0">
                <a:solidFill>
                  <a:srgbClr val="003399"/>
                </a:solidFill>
                <a:latin typeface="Open Sans" pitchFamily="34" charset="0"/>
                <a:ea typeface="Open Sans" pitchFamily="34" charset="0"/>
                <a:cs typeface="Open Sans" pitchFamily="34" charset="0"/>
              </a:rPr>
              <a:t> </a:t>
            </a:r>
            <a:r>
              <a:rPr lang="it-IT" sz="1800" b="1" dirty="0" err="1" smtClean="0">
                <a:solidFill>
                  <a:srgbClr val="003399"/>
                </a:solidFill>
                <a:latin typeface="Open Sans" pitchFamily="34" charset="0"/>
                <a:ea typeface="Open Sans" pitchFamily="34" charset="0"/>
                <a:cs typeface="Open Sans" pitchFamily="34" charset="0"/>
              </a:rPr>
              <a:t>main</a:t>
            </a:r>
            <a:r>
              <a:rPr lang="it-IT" sz="1800" b="1" dirty="0" smtClean="0">
                <a:solidFill>
                  <a:srgbClr val="003399"/>
                </a:solidFill>
                <a:latin typeface="Open Sans" pitchFamily="34" charset="0"/>
                <a:ea typeface="Open Sans" pitchFamily="34" charset="0"/>
                <a:cs typeface="Open Sans" pitchFamily="34" charset="0"/>
              </a:rPr>
              <a:t> </a:t>
            </a:r>
            <a:r>
              <a:rPr lang="it-IT" sz="1800" b="1" dirty="0" err="1" smtClean="0">
                <a:solidFill>
                  <a:srgbClr val="003399"/>
                </a:solidFill>
                <a:latin typeface="Open Sans" pitchFamily="34" charset="0"/>
                <a:ea typeface="Open Sans" pitchFamily="34" charset="0"/>
                <a:cs typeface="Open Sans" pitchFamily="34" charset="0"/>
              </a:rPr>
              <a:t>aspects</a:t>
            </a:r>
            <a:r>
              <a:rPr lang="it-IT" sz="1800" b="1" dirty="0" smtClean="0">
                <a:solidFill>
                  <a:srgbClr val="003399"/>
                </a:solidFill>
                <a:latin typeface="Open Sans" pitchFamily="34" charset="0"/>
                <a:ea typeface="Open Sans" pitchFamily="34" charset="0"/>
                <a:cs typeface="Open Sans" pitchFamily="34" charset="0"/>
              </a:rPr>
              <a:t>:</a:t>
            </a:r>
          </a:p>
          <a:p>
            <a:pPr marL="457200" indent="-457200" algn="l">
              <a:buAutoNum type="alphaLcParenR"/>
            </a:pPr>
            <a:r>
              <a:rPr lang="it-IT" sz="1800" dirty="0" smtClean="0">
                <a:solidFill>
                  <a:srgbClr val="FF0000"/>
                </a:solidFill>
                <a:latin typeface="Open Sans" pitchFamily="34" charset="0"/>
                <a:ea typeface="Open Sans" pitchFamily="34" charset="0"/>
                <a:cs typeface="Open Sans" pitchFamily="34" charset="0"/>
              </a:rPr>
              <a:t>Census</a:t>
            </a:r>
            <a:r>
              <a:rPr lang="it-IT" sz="1800" dirty="0" smtClean="0">
                <a:solidFill>
                  <a:srgbClr val="003399"/>
                </a:solidFill>
                <a:latin typeface="Open Sans" pitchFamily="34" charset="0"/>
                <a:ea typeface="Open Sans" pitchFamily="34" charset="0"/>
                <a:cs typeface="Open Sans" pitchFamily="34" charset="0"/>
              </a:rPr>
              <a:t> on State of Art on </a:t>
            </a:r>
            <a:r>
              <a:rPr lang="it-IT" sz="1800" dirty="0" err="1" smtClean="0">
                <a:solidFill>
                  <a:srgbClr val="003399"/>
                </a:solidFill>
                <a:latin typeface="Open Sans" pitchFamily="34" charset="0"/>
                <a:ea typeface="Open Sans" pitchFamily="34" charset="0"/>
                <a:cs typeface="Open Sans" pitchFamily="34" charset="0"/>
              </a:rPr>
              <a:t>Integrated</a:t>
            </a:r>
            <a:r>
              <a:rPr lang="it-IT" sz="1800" dirty="0" smtClean="0">
                <a:solidFill>
                  <a:srgbClr val="003399"/>
                </a:solidFill>
                <a:latin typeface="Open Sans" pitchFamily="34" charset="0"/>
                <a:ea typeface="Open Sans" pitchFamily="34" charset="0"/>
                <a:cs typeface="Open Sans" pitchFamily="34" charset="0"/>
              </a:rPr>
              <a:t> </a:t>
            </a:r>
            <a:r>
              <a:rPr lang="it-IT" sz="1800" dirty="0" err="1" smtClean="0">
                <a:solidFill>
                  <a:srgbClr val="003399"/>
                </a:solidFill>
                <a:latin typeface="Open Sans" pitchFamily="34" charset="0"/>
                <a:ea typeface="Open Sans" pitchFamily="34" charset="0"/>
                <a:cs typeface="Open Sans" pitchFamily="34" charset="0"/>
              </a:rPr>
              <a:t>Coastal</a:t>
            </a:r>
            <a:r>
              <a:rPr lang="it-IT" sz="1800" dirty="0" smtClean="0">
                <a:solidFill>
                  <a:srgbClr val="003399"/>
                </a:solidFill>
                <a:latin typeface="Open Sans" pitchFamily="34" charset="0"/>
                <a:ea typeface="Open Sans" pitchFamily="34" charset="0"/>
                <a:cs typeface="Open Sans" pitchFamily="34" charset="0"/>
              </a:rPr>
              <a:t> Management Zone </a:t>
            </a:r>
            <a:r>
              <a:rPr lang="it-IT" sz="1800" dirty="0" err="1" smtClean="0">
                <a:solidFill>
                  <a:srgbClr val="003399"/>
                </a:solidFill>
                <a:latin typeface="Open Sans" pitchFamily="34" charset="0"/>
                <a:ea typeface="Open Sans" pitchFamily="34" charset="0"/>
                <a:cs typeface="Open Sans" pitchFamily="34" charset="0"/>
              </a:rPr>
              <a:t>scouting</a:t>
            </a:r>
            <a:r>
              <a:rPr lang="it-IT" sz="1800" dirty="0" smtClean="0">
                <a:solidFill>
                  <a:srgbClr val="003399"/>
                </a:solidFill>
                <a:latin typeface="Open Sans" pitchFamily="34" charset="0"/>
                <a:ea typeface="Open Sans" pitchFamily="34" charset="0"/>
                <a:cs typeface="Open Sans" pitchFamily="34" charset="0"/>
              </a:rPr>
              <a:t> the best </a:t>
            </a:r>
            <a:r>
              <a:rPr lang="it-IT" sz="1800" dirty="0" err="1" smtClean="0">
                <a:solidFill>
                  <a:srgbClr val="003399"/>
                </a:solidFill>
                <a:latin typeface="Open Sans" pitchFamily="34" charset="0"/>
                <a:ea typeface="Open Sans" pitchFamily="34" charset="0"/>
                <a:cs typeface="Open Sans" pitchFamily="34" charset="0"/>
              </a:rPr>
              <a:t>practices</a:t>
            </a:r>
            <a:r>
              <a:rPr lang="it-IT" sz="1800" dirty="0" smtClean="0">
                <a:solidFill>
                  <a:srgbClr val="003399"/>
                </a:solidFill>
                <a:latin typeface="Open Sans" pitchFamily="34" charset="0"/>
                <a:ea typeface="Open Sans" pitchFamily="34" charset="0"/>
                <a:cs typeface="Open Sans" pitchFamily="34" charset="0"/>
              </a:rPr>
              <a:t>, the </a:t>
            </a:r>
            <a:r>
              <a:rPr lang="it-IT" sz="1800" dirty="0" err="1" smtClean="0">
                <a:solidFill>
                  <a:srgbClr val="003399"/>
                </a:solidFill>
                <a:latin typeface="Open Sans" pitchFamily="34" charset="0"/>
                <a:ea typeface="Open Sans" pitchFamily="34" charset="0"/>
                <a:cs typeface="Open Sans" pitchFamily="34" charset="0"/>
              </a:rPr>
              <a:t>projects</a:t>
            </a:r>
            <a:r>
              <a:rPr lang="it-IT" sz="1800" dirty="0" smtClean="0">
                <a:solidFill>
                  <a:srgbClr val="003399"/>
                </a:solidFill>
                <a:latin typeface="Open Sans" pitchFamily="34" charset="0"/>
                <a:ea typeface="Open Sans" pitchFamily="34" charset="0"/>
                <a:cs typeface="Open Sans" pitchFamily="34" charset="0"/>
              </a:rPr>
              <a:t> </a:t>
            </a:r>
            <a:r>
              <a:rPr lang="it-IT" sz="1800" dirty="0" err="1" smtClean="0">
                <a:solidFill>
                  <a:srgbClr val="003399"/>
                </a:solidFill>
                <a:latin typeface="Open Sans" pitchFamily="34" charset="0"/>
                <a:ea typeface="Open Sans" pitchFamily="34" charset="0"/>
                <a:cs typeface="Open Sans" pitchFamily="34" charset="0"/>
              </a:rPr>
              <a:t>results</a:t>
            </a:r>
            <a:r>
              <a:rPr lang="it-IT" sz="1800" dirty="0" smtClean="0">
                <a:solidFill>
                  <a:srgbClr val="003399"/>
                </a:solidFill>
                <a:latin typeface="Open Sans" pitchFamily="34" charset="0"/>
                <a:ea typeface="Open Sans" pitchFamily="34" charset="0"/>
                <a:cs typeface="Open Sans" pitchFamily="34" charset="0"/>
              </a:rPr>
              <a:t> and the bottom up </a:t>
            </a:r>
            <a:r>
              <a:rPr lang="it-IT" sz="1800" dirty="0" err="1" smtClean="0">
                <a:solidFill>
                  <a:srgbClr val="003399"/>
                </a:solidFill>
                <a:latin typeface="Open Sans" pitchFamily="34" charset="0"/>
                <a:ea typeface="Open Sans" pitchFamily="34" charset="0"/>
                <a:cs typeface="Open Sans" pitchFamily="34" charset="0"/>
              </a:rPr>
              <a:t>challenges</a:t>
            </a:r>
            <a:r>
              <a:rPr lang="it-IT" sz="1800" dirty="0" smtClean="0">
                <a:solidFill>
                  <a:srgbClr val="003399"/>
                </a:solidFill>
                <a:latin typeface="Open Sans" pitchFamily="34" charset="0"/>
                <a:ea typeface="Open Sans" pitchFamily="34" charset="0"/>
                <a:cs typeface="Open Sans" pitchFamily="34" charset="0"/>
              </a:rPr>
              <a:t>/</a:t>
            </a:r>
            <a:r>
              <a:rPr lang="it-IT" sz="1800" dirty="0" err="1" smtClean="0">
                <a:solidFill>
                  <a:srgbClr val="003399"/>
                </a:solidFill>
                <a:latin typeface="Open Sans" pitchFamily="34" charset="0"/>
                <a:ea typeface="Open Sans" pitchFamily="34" charset="0"/>
                <a:cs typeface="Open Sans" pitchFamily="34" charset="0"/>
              </a:rPr>
              <a:t>difficulties</a:t>
            </a:r>
            <a:r>
              <a:rPr lang="it-IT" sz="1800" dirty="0" smtClean="0">
                <a:solidFill>
                  <a:srgbClr val="003399"/>
                </a:solidFill>
                <a:latin typeface="Open Sans" pitchFamily="34" charset="0"/>
                <a:ea typeface="Open Sans" pitchFamily="34" charset="0"/>
                <a:cs typeface="Open Sans" pitchFamily="34" charset="0"/>
              </a:rPr>
              <a:t> </a:t>
            </a:r>
          </a:p>
          <a:p>
            <a:pPr marL="457200" indent="-457200" algn="l">
              <a:buAutoNum type="alphaLcParenR"/>
            </a:pPr>
            <a:r>
              <a:rPr lang="it-IT" sz="1800" dirty="0" smtClean="0">
                <a:solidFill>
                  <a:srgbClr val="003399"/>
                </a:solidFill>
                <a:latin typeface="Open Sans" pitchFamily="34" charset="0"/>
                <a:ea typeface="Open Sans" pitchFamily="34" charset="0"/>
                <a:cs typeface="Open Sans" pitchFamily="34" charset="0"/>
              </a:rPr>
              <a:t>Analysis on the </a:t>
            </a:r>
            <a:r>
              <a:rPr lang="it-IT" sz="1800" dirty="0" err="1" smtClean="0">
                <a:solidFill>
                  <a:srgbClr val="FF0000"/>
                </a:solidFill>
                <a:latin typeface="Open Sans" pitchFamily="34" charset="0"/>
                <a:ea typeface="Open Sans" pitchFamily="34" charset="0"/>
                <a:cs typeface="Open Sans" pitchFamily="34" charset="0"/>
              </a:rPr>
              <a:t>indicators</a:t>
            </a:r>
            <a:r>
              <a:rPr lang="it-IT" sz="1800" dirty="0" smtClean="0">
                <a:solidFill>
                  <a:srgbClr val="FF0000"/>
                </a:solidFill>
                <a:latin typeface="Open Sans" pitchFamily="34" charset="0"/>
                <a:ea typeface="Open Sans" pitchFamily="34" charset="0"/>
                <a:cs typeface="Open Sans" pitchFamily="34" charset="0"/>
              </a:rPr>
              <a:t> </a:t>
            </a:r>
            <a:r>
              <a:rPr lang="it-IT" sz="1800" dirty="0" err="1" smtClean="0">
                <a:solidFill>
                  <a:srgbClr val="FF0000"/>
                </a:solidFill>
                <a:latin typeface="Open Sans" pitchFamily="34" charset="0"/>
                <a:ea typeface="Open Sans" pitchFamily="34" charset="0"/>
                <a:cs typeface="Open Sans" pitchFamily="34" charset="0"/>
              </a:rPr>
              <a:t>effectiveness</a:t>
            </a:r>
            <a:r>
              <a:rPr lang="it-IT" sz="1800" dirty="0" smtClean="0">
                <a:solidFill>
                  <a:srgbClr val="FF0000"/>
                </a:solidFill>
                <a:latin typeface="Open Sans" pitchFamily="34" charset="0"/>
                <a:ea typeface="Open Sans" pitchFamily="34" charset="0"/>
                <a:cs typeface="Open Sans" pitchFamily="34" charset="0"/>
              </a:rPr>
              <a:t> </a:t>
            </a:r>
            <a:r>
              <a:rPr lang="it-IT" sz="1800" dirty="0" err="1" smtClean="0">
                <a:solidFill>
                  <a:srgbClr val="003399"/>
                </a:solidFill>
                <a:latin typeface="Open Sans" pitchFamily="34" charset="0"/>
                <a:ea typeface="Open Sans" pitchFamily="34" charset="0"/>
                <a:cs typeface="Open Sans" pitchFamily="34" charset="0"/>
              </a:rPr>
              <a:t>at</a:t>
            </a:r>
            <a:r>
              <a:rPr lang="it-IT" sz="1800" dirty="0" smtClean="0">
                <a:solidFill>
                  <a:srgbClr val="003399"/>
                </a:solidFill>
                <a:latin typeface="Open Sans" pitchFamily="34" charset="0"/>
                <a:ea typeface="Open Sans" pitchFamily="34" charset="0"/>
                <a:cs typeface="Open Sans" pitchFamily="34" charset="0"/>
              </a:rPr>
              <a:t> Adriatic-</a:t>
            </a:r>
            <a:r>
              <a:rPr lang="it-IT" sz="1800" dirty="0" err="1" smtClean="0">
                <a:solidFill>
                  <a:srgbClr val="003399"/>
                </a:solidFill>
                <a:latin typeface="Open Sans" pitchFamily="34" charset="0"/>
                <a:ea typeface="Open Sans" pitchFamily="34" charset="0"/>
                <a:cs typeface="Open Sans" pitchFamily="34" charset="0"/>
              </a:rPr>
              <a:t>Ionian</a:t>
            </a:r>
            <a:r>
              <a:rPr lang="it-IT" sz="1800" dirty="0" smtClean="0">
                <a:solidFill>
                  <a:srgbClr val="003399"/>
                </a:solidFill>
                <a:latin typeface="Open Sans" pitchFamily="34" charset="0"/>
                <a:ea typeface="Open Sans" pitchFamily="34" charset="0"/>
                <a:cs typeface="Open Sans" pitchFamily="34" charset="0"/>
              </a:rPr>
              <a:t> </a:t>
            </a:r>
            <a:r>
              <a:rPr lang="it-IT" sz="1800" dirty="0" err="1" smtClean="0">
                <a:solidFill>
                  <a:srgbClr val="003399"/>
                </a:solidFill>
                <a:latin typeface="Open Sans" pitchFamily="34" charset="0"/>
                <a:ea typeface="Open Sans" pitchFamily="34" charset="0"/>
                <a:cs typeface="Open Sans" pitchFamily="34" charset="0"/>
              </a:rPr>
              <a:t>level</a:t>
            </a:r>
            <a:endParaRPr lang="it-IT" sz="1800" dirty="0" smtClean="0">
              <a:solidFill>
                <a:srgbClr val="003399"/>
              </a:solidFill>
              <a:latin typeface="Open Sans" pitchFamily="34" charset="0"/>
              <a:ea typeface="Open Sans" pitchFamily="34" charset="0"/>
              <a:cs typeface="Open Sans" pitchFamily="34" charset="0"/>
            </a:endParaRPr>
          </a:p>
          <a:p>
            <a:pPr marL="457200" indent="-457200" algn="l">
              <a:buAutoNum type="alphaLcParenR"/>
            </a:pPr>
            <a:r>
              <a:rPr lang="it-IT" sz="1800" dirty="0" smtClean="0">
                <a:solidFill>
                  <a:srgbClr val="003399"/>
                </a:solidFill>
                <a:latin typeface="Open Sans" pitchFamily="34" charset="0"/>
                <a:ea typeface="Open Sans" pitchFamily="34" charset="0"/>
                <a:cs typeface="Open Sans" pitchFamily="34" charset="0"/>
              </a:rPr>
              <a:t>Development of a Platform </a:t>
            </a:r>
            <a:r>
              <a:rPr lang="it-IT" sz="1800" dirty="0" err="1" smtClean="0">
                <a:solidFill>
                  <a:srgbClr val="003399"/>
                </a:solidFill>
                <a:latin typeface="Open Sans" pitchFamily="34" charset="0"/>
                <a:ea typeface="Open Sans" pitchFamily="34" charset="0"/>
                <a:cs typeface="Open Sans" pitchFamily="34" charset="0"/>
              </a:rPr>
              <a:t>as</a:t>
            </a:r>
            <a:r>
              <a:rPr lang="it-IT" sz="1800" dirty="0" smtClean="0">
                <a:solidFill>
                  <a:srgbClr val="003399"/>
                </a:solidFill>
                <a:latin typeface="Open Sans" pitchFamily="34" charset="0"/>
                <a:ea typeface="Open Sans" pitchFamily="34" charset="0"/>
                <a:cs typeface="Open Sans" pitchFamily="34" charset="0"/>
              </a:rPr>
              <a:t> </a:t>
            </a:r>
            <a:r>
              <a:rPr lang="it-IT" sz="1800" dirty="0" smtClean="0">
                <a:solidFill>
                  <a:srgbClr val="FF0000"/>
                </a:solidFill>
                <a:latin typeface="Open Sans" pitchFamily="34" charset="0"/>
                <a:ea typeface="Open Sans" pitchFamily="34" charset="0"/>
                <a:cs typeface="Open Sans" pitchFamily="34" charset="0"/>
              </a:rPr>
              <a:t>repository of data </a:t>
            </a:r>
            <a:r>
              <a:rPr lang="it-IT" sz="1800" dirty="0" err="1" smtClean="0">
                <a:solidFill>
                  <a:srgbClr val="003399"/>
                </a:solidFill>
                <a:latin typeface="Open Sans" pitchFamily="34" charset="0"/>
                <a:ea typeface="Open Sans" pitchFamily="34" charset="0"/>
                <a:cs typeface="Open Sans" pitchFamily="34" charset="0"/>
              </a:rPr>
              <a:t>between</a:t>
            </a:r>
            <a:r>
              <a:rPr lang="it-IT" sz="1800" dirty="0" smtClean="0">
                <a:solidFill>
                  <a:srgbClr val="003399"/>
                </a:solidFill>
                <a:latin typeface="Open Sans" pitchFamily="34" charset="0"/>
                <a:ea typeface="Open Sans" pitchFamily="34" charset="0"/>
                <a:cs typeface="Open Sans" pitchFamily="34" charset="0"/>
              </a:rPr>
              <a:t> Greece and Italy </a:t>
            </a:r>
            <a:r>
              <a:rPr lang="it-IT" sz="1800" dirty="0" err="1" smtClean="0">
                <a:solidFill>
                  <a:srgbClr val="003399"/>
                </a:solidFill>
                <a:latin typeface="Open Sans" pitchFamily="34" charset="0"/>
                <a:ea typeface="Open Sans" pitchFamily="34" charset="0"/>
                <a:cs typeface="Open Sans" pitchFamily="34" charset="0"/>
              </a:rPr>
              <a:t>as</a:t>
            </a:r>
            <a:r>
              <a:rPr lang="it-IT" sz="1800" dirty="0" smtClean="0">
                <a:solidFill>
                  <a:srgbClr val="003399"/>
                </a:solidFill>
                <a:latin typeface="Open Sans" pitchFamily="34" charset="0"/>
                <a:ea typeface="Open Sans" pitchFamily="34" charset="0"/>
                <a:cs typeface="Open Sans" pitchFamily="34" charset="0"/>
              </a:rPr>
              <a:t> tool to </a:t>
            </a:r>
            <a:r>
              <a:rPr lang="it-IT" sz="1800" dirty="0" err="1" smtClean="0">
                <a:solidFill>
                  <a:srgbClr val="003399"/>
                </a:solidFill>
                <a:latin typeface="Open Sans" pitchFamily="34" charset="0"/>
                <a:ea typeface="Open Sans" pitchFamily="34" charset="0"/>
                <a:cs typeface="Open Sans" pitchFamily="34" charset="0"/>
              </a:rPr>
              <a:t>support</a:t>
            </a:r>
            <a:r>
              <a:rPr lang="it-IT" sz="1800" dirty="0" smtClean="0">
                <a:solidFill>
                  <a:srgbClr val="003399"/>
                </a:solidFill>
                <a:latin typeface="Open Sans" pitchFamily="34" charset="0"/>
                <a:ea typeface="Open Sans" pitchFamily="34" charset="0"/>
                <a:cs typeface="Open Sans" pitchFamily="34" charset="0"/>
              </a:rPr>
              <a:t> the DSS</a:t>
            </a:r>
          </a:p>
          <a:p>
            <a:pPr marL="457200" indent="-457200" algn="l">
              <a:buAutoNum type="alphaLcParenR"/>
            </a:pPr>
            <a:r>
              <a:rPr lang="it-IT" sz="1800" dirty="0" smtClean="0">
                <a:solidFill>
                  <a:srgbClr val="FF0000"/>
                </a:solidFill>
                <a:latin typeface="Open Sans" pitchFamily="34" charset="0"/>
                <a:ea typeface="Open Sans" pitchFamily="34" charset="0"/>
                <a:cs typeface="Open Sans" pitchFamily="34" charset="0"/>
              </a:rPr>
              <a:t>Test the tools</a:t>
            </a:r>
            <a:r>
              <a:rPr lang="it-IT" sz="1800" dirty="0" smtClean="0">
                <a:solidFill>
                  <a:srgbClr val="003399"/>
                </a:solidFill>
                <a:latin typeface="Open Sans" pitchFamily="34" charset="0"/>
                <a:ea typeface="Open Sans" pitchFamily="34" charset="0"/>
                <a:cs typeface="Open Sans" pitchFamily="34" charset="0"/>
              </a:rPr>
              <a:t> and the KPI in </a:t>
            </a:r>
            <a:r>
              <a:rPr lang="it-IT" sz="1800" dirty="0" err="1" smtClean="0">
                <a:solidFill>
                  <a:srgbClr val="003399"/>
                </a:solidFill>
                <a:latin typeface="Open Sans" pitchFamily="34" charset="0"/>
                <a:ea typeface="Open Sans" pitchFamily="34" charset="0"/>
                <a:cs typeface="Open Sans" pitchFamily="34" charset="0"/>
              </a:rPr>
              <a:t>specific</a:t>
            </a:r>
            <a:r>
              <a:rPr lang="it-IT" sz="1800" dirty="0" smtClean="0">
                <a:solidFill>
                  <a:srgbClr val="003399"/>
                </a:solidFill>
                <a:latin typeface="Open Sans" pitchFamily="34" charset="0"/>
                <a:ea typeface="Open Sans" pitchFamily="34" charset="0"/>
                <a:cs typeface="Open Sans" pitchFamily="34" charset="0"/>
              </a:rPr>
              <a:t> </a:t>
            </a:r>
            <a:r>
              <a:rPr lang="it-IT" sz="1800" dirty="0" err="1" smtClean="0">
                <a:solidFill>
                  <a:srgbClr val="003399"/>
                </a:solidFill>
                <a:latin typeface="Open Sans" pitchFamily="34" charset="0"/>
                <a:ea typeface="Open Sans" pitchFamily="34" charset="0"/>
                <a:cs typeface="Open Sans" pitchFamily="34" charset="0"/>
              </a:rPr>
              <a:t>areas</a:t>
            </a:r>
            <a:r>
              <a:rPr lang="it-IT" sz="1800" dirty="0" smtClean="0">
                <a:solidFill>
                  <a:srgbClr val="003399"/>
                </a:solidFill>
                <a:latin typeface="Open Sans" pitchFamily="34" charset="0"/>
                <a:ea typeface="Open Sans" pitchFamily="34" charset="0"/>
                <a:cs typeface="Open Sans" pitchFamily="34" charset="0"/>
              </a:rPr>
              <a:t> in Greece and Italy</a:t>
            </a:r>
          </a:p>
          <a:p>
            <a:pPr marL="457200" indent="-457200" algn="l">
              <a:buAutoNum type="alphaLcParenR"/>
            </a:pPr>
            <a:r>
              <a:rPr lang="it-IT" sz="1800" dirty="0" smtClean="0">
                <a:solidFill>
                  <a:srgbClr val="003399"/>
                </a:solidFill>
                <a:latin typeface="Open Sans" pitchFamily="34" charset="0"/>
                <a:ea typeface="Open Sans" pitchFamily="34" charset="0"/>
                <a:cs typeface="Open Sans" pitchFamily="34" charset="0"/>
              </a:rPr>
              <a:t>Spread out the </a:t>
            </a:r>
            <a:r>
              <a:rPr lang="it-IT" sz="1800" dirty="0" err="1" smtClean="0">
                <a:solidFill>
                  <a:srgbClr val="FF0000"/>
                </a:solidFill>
                <a:latin typeface="Open Sans" pitchFamily="34" charset="0"/>
                <a:ea typeface="Open Sans" pitchFamily="34" charset="0"/>
                <a:cs typeface="Open Sans" pitchFamily="34" charset="0"/>
              </a:rPr>
              <a:t>knowlegde</a:t>
            </a:r>
            <a:r>
              <a:rPr lang="it-IT" sz="1800" dirty="0" smtClean="0">
                <a:solidFill>
                  <a:srgbClr val="FF0000"/>
                </a:solidFill>
                <a:latin typeface="Open Sans" pitchFamily="34" charset="0"/>
                <a:ea typeface="Open Sans" pitchFamily="34" charset="0"/>
                <a:cs typeface="Open Sans" pitchFamily="34" charset="0"/>
              </a:rPr>
              <a:t> on </a:t>
            </a:r>
            <a:r>
              <a:rPr lang="it-IT" sz="1800" dirty="0" err="1" smtClean="0">
                <a:solidFill>
                  <a:srgbClr val="FF0000"/>
                </a:solidFill>
                <a:latin typeface="Open Sans" pitchFamily="34" charset="0"/>
                <a:ea typeface="Open Sans" pitchFamily="34" charset="0"/>
                <a:cs typeface="Open Sans" pitchFamily="34" charset="0"/>
              </a:rPr>
              <a:t>coastal</a:t>
            </a:r>
            <a:r>
              <a:rPr lang="it-IT" sz="1800" dirty="0" smtClean="0">
                <a:solidFill>
                  <a:srgbClr val="FF0000"/>
                </a:solidFill>
                <a:latin typeface="Open Sans" pitchFamily="34" charset="0"/>
                <a:ea typeface="Open Sans" pitchFamily="34" charset="0"/>
                <a:cs typeface="Open Sans" pitchFamily="34" charset="0"/>
              </a:rPr>
              <a:t> </a:t>
            </a:r>
            <a:r>
              <a:rPr lang="it-IT" sz="1800" dirty="0" err="1" smtClean="0">
                <a:solidFill>
                  <a:srgbClr val="FF0000"/>
                </a:solidFill>
                <a:latin typeface="Open Sans" pitchFamily="34" charset="0"/>
                <a:ea typeface="Open Sans" pitchFamily="34" charset="0"/>
                <a:cs typeface="Open Sans" pitchFamily="34" charset="0"/>
              </a:rPr>
              <a:t>erosion</a:t>
            </a:r>
            <a:r>
              <a:rPr lang="it-IT" sz="1800" dirty="0" smtClean="0">
                <a:solidFill>
                  <a:srgbClr val="FF0000"/>
                </a:solidFill>
                <a:latin typeface="Open Sans" pitchFamily="34" charset="0"/>
                <a:ea typeface="Open Sans" pitchFamily="34" charset="0"/>
                <a:cs typeface="Open Sans" pitchFamily="34" charset="0"/>
              </a:rPr>
              <a:t> </a:t>
            </a:r>
            <a:r>
              <a:rPr lang="it-IT" sz="1800" dirty="0" err="1" smtClean="0">
                <a:solidFill>
                  <a:srgbClr val="FF0000"/>
                </a:solidFill>
                <a:latin typeface="Open Sans" pitchFamily="34" charset="0"/>
                <a:ea typeface="Open Sans" pitchFamily="34" charset="0"/>
                <a:cs typeface="Open Sans" pitchFamily="34" charset="0"/>
              </a:rPr>
              <a:t>risks</a:t>
            </a:r>
            <a:r>
              <a:rPr lang="it-IT" sz="1800" dirty="0" smtClean="0">
                <a:solidFill>
                  <a:srgbClr val="FF0000"/>
                </a:solidFill>
                <a:latin typeface="Open Sans" pitchFamily="34" charset="0"/>
                <a:ea typeface="Open Sans" pitchFamily="34" charset="0"/>
                <a:cs typeface="Open Sans" pitchFamily="34" charset="0"/>
              </a:rPr>
              <a:t> and  </a:t>
            </a:r>
            <a:r>
              <a:rPr lang="it-IT" sz="1800" dirty="0" err="1" smtClean="0">
                <a:solidFill>
                  <a:srgbClr val="FF0000"/>
                </a:solidFill>
                <a:latin typeface="Open Sans" pitchFamily="34" charset="0"/>
                <a:ea typeface="Open Sans" pitchFamily="34" charset="0"/>
                <a:cs typeface="Open Sans" pitchFamily="34" charset="0"/>
              </a:rPr>
              <a:t>prevention</a:t>
            </a:r>
            <a:r>
              <a:rPr lang="it-IT" sz="1800" dirty="0" smtClean="0">
                <a:solidFill>
                  <a:srgbClr val="FF0000"/>
                </a:solidFill>
                <a:latin typeface="Open Sans" pitchFamily="34" charset="0"/>
                <a:ea typeface="Open Sans" pitchFamily="34" charset="0"/>
                <a:cs typeface="Open Sans" pitchFamily="34" charset="0"/>
              </a:rPr>
              <a:t> </a:t>
            </a:r>
            <a:r>
              <a:rPr lang="it-IT" sz="1800" dirty="0" err="1" smtClean="0">
                <a:solidFill>
                  <a:srgbClr val="003399"/>
                </a:solidFill>
                <a:latin typeface="Open Sans" pitchFamily="34" charset="0"/>
                <a:ea typeface="Open Sans" pitchFamily="34" charset="0"/>
                <a:cs typeface="Open Sans" pitchFamily="34" charset="0"/>
              </a:rPr>
              <a:t>trough</a:t>
            </a:r>
            <a:r>
              <a:rPr lang="it-IT" sz="1800" dirty="0" smtClean="0">
                <a:solidFill>
                  <a:srgbClr val="003399"/>
                </a:solidFill>
                <a:latin typeface="Open Sans" pitchFamily="34" charset="0"/>
                <a:ea typeface="Open Sans" pitchFamily="34" charset="0"/>
                <a:cs typeface="Open Sans" pitchFamily="34" charset="0"/>
              </a:rPr>
              <a:t> the Training </a:t>
            </a:r>
            <a:r>
              <a:rPr lang="it-IT" sz="1800" dirty="0" err="1" smtClean="0">
                <a:solidFill>
                  <a:srgbClr val="003399"/>
                </a:solidFill>
                <a:latin typeface="Open Sans" pitchFamily="34" charset="0"/>
                <a:ea typeface="Open Sans" pitchFamily="34" charset="0"/>
                <a:cs typeface="Open Sans" pitchFamily="34" charset="0"/>
              </a:rPr>
              <a:t>Days</a:t>
            </a:r>
            <a:r>
              <a:rPr lang="it-IT" sz="1800" dirty="0" smtClean="0">
                <a:solidFill>
                  <a:srgbClr val="003399"/>
                </a:solidFill>
                <a:latin typeface="Open Sans" pitchFamily="34" charset="0"/>
                <a:ea typeface="Open Sans" pitchFamily="34" charset="0"/>
                <a:cs typeface="Open Sans" pitchFamily="34" charset="0"/>
              </a:rPr>
              <a:t> and Summer School</a:t>
            </a:r>
          </a:p>
          <a:p>
            <a:pPr marL="457200" indent="-457200" algn="l">
              <a:buAutoNum type="alphaLcParenR"/>
            </a:pPr>
            <a:r>
              <a:rPr lang="it-IT" sz="1800" dirty="0" err="1" smtClean="0">
                <a:solidFill>
                  <a:srgbClr val="003399"/>
                </a:solidFill>
                <a:latin typeface="Open Sans" pitchFamily="34" charset="0"/>
                <a:ea typeface="Open Sans" pitchFamily="34" charset="0"/>
                <a:cs typeface="Open Sans" pitchFamily="34" charset="0"/>
              </a:rPr>
              <a:t>Enhance</a:t>
            </a:r>
            <a:r>
              <a:rPr lang="it-IT" sz="1800" dirty="0" smtClean="0">
                <a:solidFill>
                  <a:srgbClr val="003399"/>
                </a:solidFill>
                <a:latin typeface="Open Sans" pitchFamily="34" charset="0"/>
                <a:ea typeface="Open Sans" pitchFamily="34" charset="0"/>
                <a:cs typeface="Open Sans" pitchFamily="34" charset="0"/>
              </a:rPr>
              <a:t> the </a:t>
            </a:r>
            <a:r>
              <a:rPr lang="it-IT" sz="1800" dirty="0" err="1" smtClean="0">
                <a:solidFill>
                  <a:srgbClr val="003399"/>
                </a:solidFill>
                <a:latin typeface="Open Sans" pitchFamily="34" charset="0"/>
                <a:ea typeface="Open Sans" pitchFamily="34" charset="0"/>
                <a:cs typeface="Open Sans" pitchFamily="34" charset="0"/>
              </a:rPr>
              <a:t>awareness</a:t>
            </a:r>
            <a:r>
              <a:rPr lang="it-IT" sz="1800" dirty="0" smtClean="0">
                <a:solidFill>
                  <a:srgbClr val="003399"/>
                </a:solidFill>
                <a:latin typeface="Open Sans" pitchFamily="34" charset="0"/>
                <a:ea typeface="Open Sans" pitchFamily="34" charset="0"/>
                <a:cs typeface="Open Sans" pitchFamily="34" charset="0"/>
              </a:rPr>
              <a:t> on </a:t>
            </a:r>
            <a:r>
              <a:rPr lang="it-IT" sz="1800" dirty="0" err="1" smtClean="0">
                <a:solidFill>
                  <a:srgbClr val="003399"/>
                </a:solidFill>
                <a:latin typeface="Open Sans" pitchFamily="34" charset="0"/>
                <a:ea typeface="Open Sans" pitchFamily="34" charset="0"/>
                <a:cs typeface="Open Sans" pitchFamily="34" charset="0"/>
              </a:rPr>
              <a:t>coastal</a:t>
            </a:r>
            <a:r>
              <a:rPr lang="it-IT" sz="1800" dirty="0" smtClean="0">
                <a:solidFill>
                  <a:srgbClr val="003399"/>
                </a:solidFill>
                <a:latin typeface="Open Sans" pitchFamily="34" charset="0"/>
                <a:ea typeface="Open Sans" pitchFamily="34" charset="0"/>
                <a:cs typeface="Open Sans" pitchFamily="34" charset="0"/>
              </a:rPr>
              <a:t> </a:t>
            </a:r>
            <a:r>
              <a:rPr lang="it-IT" sz="1800" dirty="0" err="1" smtClean="0">
                <a:solidFill>
                  <a:srgbClr val="003399"/>
                </a:solidFill>
                <a:latin typeface="Open Sans" pitchFamily="34" charset="0"/>
                <a:ea typeface="Open Sans" pitchFamily="34" charset="0"/>
                <a:cs typeface="Open Sans" pitchFamily="34" charset="0"/>
              </a:rPr>
              <a:t>erosion</a:t>
            </a:r>
            <a:r>
              <a:rPr lang="it-IT" sz="1800" dirty="0" smtClean="0">
                <a:solidFill>
                  <a:srgbClr val="003399"/>
                </a:solidFill>
                <a:latin typeface="Open Sans" pitchFamily="34" charset="0"/>
                <a:ea typeface="Open Sans" pitchFamily="34" charset="0"/>
                <a:cs typeface="Open Sans" pitchFamily="34" charset="0"/>
              </a:rPr>
              <a:t> </a:t>
            </a:r>
            <a:r>
              <a:rPr lang="it-IT" sz="1800" dirty="0" err="1" smtClean="0">
                <a:solidFill>
                  <a:srgbClr val="003399"/>
                </a:solidFill>
                <a:latin typeface="Open Sans" pitchFamily="34" charset="0"/>
                <a:ea typeface="Open Sans" pitchFamily="34" charset="0"/>
                <a:cs typeface="Open Sans" pitchFamily="34" charset="0"/>
              </a:rPr>
              <a:t>risks</a:t>
            </a:r>
            <a:r>
              <a:rPr lang="it-IT" sz="1800" dirty="0" smtClean="0">
                <a:solidFill>
                  <a:srgbClr val="003399"/>
                </a:solidFill>
                <a:latin typeface="Open Sans" pitchFamily="34" charset="0"/>
                <a:ea typeface="Open Sans" pitchFamily="34" charset="0"/>
                <a:cs typeface="Open Sans" pitchFamily="34" charset="0"/>
              </a:rPr>
              <a:t> and </a:t>
            </a:r>
            <a:r>
              <a:rPr lang="it-IT" sz="1800" dirty="0" err="1" smtClean="0">
                <a:solidFill>
                  <a:srgbClr val="003399"/>
                </a:solidFill>
                <a:latin typeface="Open Sans" pitchFamily="34" charset="0"/>
                <a:ea typeface="Open Sans" pitchFamily="34" charset="0"/>
                <a:cs typeface="Open Sans" pitchFamily="34" charset="0"/>
              </a:rPr>
              <a:t>prevention</a:t>
            </a:r>
            <a:r>
              <a:rPr lang="it-IT" sz="1800" dirty="0" smtClean="0">
                <a:solidFill>
                  <a:srgbClr val="003399"/>
                </a:solidFill>
                <a:latin typeface="Open Sans" pitchFamily="34" charset="0"/>
                <a:ea typeface="Open Sans" pitchFamily="34" charset="0"/>
                <a:cs typeface="Open Sans" pitchFamily="34" charset="0"/>
              </a:rPr>
              <a:t> </a:t>
            </a:r>
            <a:r>
              <a:rPr lang="it-IT" sz="1800" dirty="0" err="1" smtClean="0">
                <a:solidFill>
                  <a:srgbClr val="003399"/>
                </a:solidFill>
                <a:latin typeface="Open Sans" pitchFamily="34" charset="0"/>
                <a:ea typeface="Open Sans" pitchFamily="34" charset="0"/>
                <a:cs typeface="Open Sans" pitchFamily="34" charset="0"/>
              </a:rPr>
              <a:t>trough</a:t>
            </a:r>
            <a:r>
              <a:rPr lang="it-IT" sz="1800" dirty="0" smtClean="0">
                <a:solidFill>
                  <a:srgbClr val="003399"/>
                </a:solidFill>
                <a:latin typeface="Open Sans" pitchFamily="34" charset="0"/>
                <a:ea typeface="Open Sans" pitchFamily="34" charset="0"/>
                <a:cs typeface="Open Sans" pitchFamily="34" charset="0"/>
              </a:rPr>
              <a:t> a Paper Position for EUSAIR</a:t>
            </a:r>
          </a:p>
          <a:p>
            <a:pPr marL="457200" indent="-457200" algn="just">
              <a:buAutoNum type="alphaLcParenR"/>
            </a:pPr>
            <a:endParaRPr lang="it-IT" sz="1800" b="1" dirty="0" smtClean="0">
              <a:solidFill>
                <a:srgbClr val="003399"/>
              </a:solidFill>
              <a:latin typeface="Open Sans" pitchFamily="34" charset="0"/>
              <a:ea typeface="Open Sans" pitchFamily="34" charset="0"/>
              <a:cs typeface="Open Sans" pitchFamily="34" charset="0"/>
            </a:endParaRPr>
          </a:p>
        </p:txBody>
      </p:sp>
    </p:spTree>
    <p:extLst>
      <p:ext uri="{BB962C8B-B14F-4D97-AF65-F5344CB8AC3E}">
        <p14:creationId xmlns:p14="http://schemas.microsoft.com/office/powerpoint/2010/main" val="167565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0" y="27384"/>
            <a:ext cx="9182100" cy="6858000"/>
          </a:xfrm>
        </p:spPr>
      </p:pic>
      <p:sp>
        <p:nvSpPr>
          <p:cNvPr id="5" name="Titolo 4"/>
          <p:cNvSpPr>
            <a:spLocks noGrp="1"/>
          </p:cNvSpPr>
          <p:nvPr>
            <p:ph type="ctrTitle"/>
          </p:nvPr>
        </p:nvSpPr>
        <p:spPr>
          <a:xfrm>
            <a:off x="821718" y="908720"/>
            <a:ext cx="7772400" cy="605929"/>
          </a:xfrm>
        </p:spPr>
        <p:txBody>
          <a:bodyPr>
            <a:normAutofit fontScale="90000"/>
          </a:bodyPr>
          <a:lstStyle/>
          <a:p>
            <a:pPr algn="l"/>
            <a:r>
              <a:rPr lang="it-IT" sz="2000" b="1" dirty="0">
                <a:solidFill>
                  <a:srgbClr val="00B050"/>
                </a:solidFill>
                <a:latin typeface="Open Sans" pitchFamily="34" charset="0"/>
                <a:ea typeface="Open Sans" pitchFamily="34" charset="0"/>
                <a:cs typeface="Open Sans" pitchFamily="34" charset="0"/>
              </a:rPr>
              <a:t/>
            </a:r>
            <a:br>
              <a:rPr lang="it-IT" sz="2000" b="1" dirty="0">
                <a:solidFill>
                  <a:srgbClr val="00B050"/>
                </a:solidFill>
                <a:latin typeface="Open Sans" pitchFamily="34" charset="0"/>
                <a:ea typeface="Open Sans" pitchFamily="34" charset="0"/>
                <a:cs typeface="Open Sans" pitchFamily="34" charset="0"/>
              </a:rPr>
            </a:br>
            <a:endParaRPr lang="it-IT" sz="2000" b="1" dirty="0">
              <a:solidFill>
                <a:srgbClr val="00B050"/>
              </a:solidFill>
              <a:latin typeface="Open Sans" pitchFamily="34" charset="0"/>
              <a:ea typeface="Open Sans" pitchFamily="34" charset="0"/>
              <a:cs typeface="Open Sans" pitchFamily="34" charset="0"/>
            </a:endParaRPr>
          </a:p>
        </p:txBody>
      </p:sp>
      <p:sp>
        <p:nvSpPr>
          <p:cNvPr id="6" name="Sottotitolo 5"/>
          <p:cNvSpPr>
            <a:spLocks noGrp="1"/>
          </p:cNvSpPr>
          <p:nvPr>
            <p:ph type="subTitle" idx="1"/>
          </p:nvPr>
        </p:nvSpPr>
        <p:spPr>
          <a:xfrm>
            <a:off x="611560" y="1268760"/>
            <a:ext cx="3600400" cy="4752528"/>
          </a:xfrm>
        </p:spPr>
        <p:txBody>
          <a:bodyPr>
            <a:noAutofit/>
          </a:bodyPr>
          <a:lstStyle/>
          <a:p>
            <a:pPr algn="just"/>
            <a:r>
              <a:rPr lang="en-GB" sz="1800" dirty="0">
                <a:solidFill>
                  <a:srgbClr val="0070C0"/>
                </a:solidFill>
              </a:rPr>
              <a:t>As far as </a:t>
            </a:r>
            <a:r>
              <a:rPr lang="en-US" sz="1800" dirty="0">
                <a:solidFill>
                  <a:srgbClr val="0070C0"/>
                </a:solidFill>
              </a:rPr>
              <a:t>climate forcing contributing to coastal erosion processes is concerned, EU-scale data were collected from the Joint Research Centre Data Catalogue, providing extreme storm surge level and extreme sea level scenarios for the historical period (1969-2004) and future timeframe (2009-2099), according to the RCP4.5 and 8.5 emission scenarios, developed in the frame of the </a:t>
            </a:r>
            <a:r>
              <a:rPr lang="en-US" sz="1800" dirty="0" err="1">
                <a:solidFill>
                  <a:srgbClr val="0070C0"/>
                </a:solidFill>
              </a:rPr>
              <a:t>LISCoAsT</a:t>
            </a:r>
            <a:r>
              <a:rPr lang="en-US" sz="1800" dirty="0">
                <a:solidFill>
                  <a:srgbClr val="0070C0"/>
                </a:solidFill>
              </a:rPr>
              <a:t> project (Large Scale Integrated Sea-level and Coastal Assessment Tool; </a:t>
            </a:r>
            <a:r>
              <a:rPr lang="en-US" sz="1800" u="sng" dirty="0">
                <a:solidFill>
                  <a:srgbClr val="0070C0"/>
                </a:solidFill>
                <a:hlinkClick r:id="rId3"/>
              </a:rPr>
              <a:t>https://data.jrc.ec.europa.eu/collection/LISCOAST</a:t>
            </a:r>
            <a:r>
              <a:rPr lang="en-US" sz="1800" dirty="0">
                <a:solidFill>
                  <a:srgbClr val="0070C0"/>
                </a:solidFill>
              </a:rPr>
              <a:t>). </a:t>
            </a:r>
            <a:r>
              <a:rPr lang="en-GB" sz="1800" dirty="0">
                <a:solidFill>
                  <a:srgbClr val="0070C0"/>
                </a:solidFill>
              </a:rPr>
              <a:t/>
            </a:r>
            <a:br>
              <a:rPr lang="en-GB" sz="1800" dirty="0">
                <a:solidFill>
                  <a:srgbClr val="0070C0"/>
                </a:solidFill>
              </a:rPr>
            </a:br>
            <a:endParaRPr lang="it-IT" sz="1800" dirty="0">
              <a:solidFill>
                <a:srgbClr val="0070C0"/>
              </a:solidFill>
            </a:endParaRPr>
          </a:p>
          <a:p>
            <a:pPr lvl="0" algn="just"/>
            <a:endParaRPr lang="it-IT" sz="1600" dirty="0">
              <a:solidFill>
                <a:srgbClr val="0070C0"/>
              </a:solidFill>
            </a:endParaRPr>
          </a:p>
          <a:p>
            <a:pPr algn="just"/>
            <a:endParaRPr lang="en-US" sz="1600" dirty="0" smtClean="0">
              <a:solidFill>
                <a:srgbClr val="0070C0"/>
              </a:solidFill>
              <a:latin typeface="Open Sans" pitchFamily="34" charset="0"/>
              <a:ea typeface="Open Sans" pitchFamily="34" charset="0"/>
              <a:cs typeface="Open Sans" pitchFamily="34" charset="0"/>
            </a:endParaRPr>
          </a:p>
        </p:txBody>
      </p:sp>
      <p:pic>
        <p:nvPicPr>
          <p:cNvPr id="3" name="Immagine 2"/>
          <p:cNvPicPr>
            <a:picLocks noChangeAspect="1"/>
          </p:cNvPicPr>
          <p:nvPr/>
        </p:nvPicPr>
        <p:blipFill rotWithShape="1">
          <a:blip r:embed="rId4">
            <a:extLst>
              <a:ext uri="{28A0092B-C50C-407E-A947-70E740481C1C}">
                <a14:useLocalDpi xmlns:a14="http://schemas.microsoft.com/office/drawing/2010/main" val="0"/>
              </a:ext>
            </a:extLst>
          </a:blip>
          <a:srcRect b="32212"/>
          <a:stretch/>
        </p:blipFill>
        <p:spPr>
          <a:xfrm>
            <a:off x="4427984" y="1542247"/>
            <a:ext cx="4416596" cy="4239181"/>
          </a:xfrm>
          <a:prstGeom prst="rect">
            <a:avLst/>
          </a:prstGeom>
        </p:spPr>
      </p:pic>
    </p:spTree>
    <p:extLst>
      <p:ext uri="{BB962C8B-B14F-4D97-AF65-F5344CB8AC3E}">
        <p14:creationId xmlns:p14="http://schemas.microsoft.com/office/powerpoint/2010/main" val="249750289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0" y="27384"/>
            <a:ext cx="9182100" cy="6858000"/>
          </a:xfrm>
        </p:spPr>
      </p:pic>
      <p:sp>
        <p:nvSpPr>
          <p:cNvPr id="5" name="Titolo 4"/>
          <p:cNvSpPr>
            <a:spLocks noGrp="1"/>
          </p:cNvSpPr>
          <p:nvPr>
            <p:ph type="ctrTitle"/>
          </p:nvPr>
        </p:nvSpPr>
        <p:spPr>
          <a:xfrm>
            <a:off x="821718" y="908720"/>
            <a:ext cx="7772400" cy="605929"/>
          </a:xfrm>
        </p:spPr>
        <p:txBody>
          <a:bodyPr>
            <a:normAutofit fontScale="90000"/>
          </a:bodyPr>
          <a:lstStyle/>
          <a:p>
            <a:pPr algn="l"/>
            <a:r>
              <a:rPr lang="it-IT" sz="2000" b="1" dirty="0">
                <a:solidFill>
                  <a:srgbClr val="00B050"/>
                </a:solidFill>
                <a:latin typeface="Open Sans" pitchFamily="34" charset="0"/>
                <a:ea typeface="Open Sans" pitchFamily="34" charset="0"/>
                <a:cs typeface="Open Sans" pitchFamily="34" charset="0"/>
              </a:rPr>
              <a:t/>
            </a:r>
            <a:br>
              <a:rPr lang="it-IT" sz="2000" b="1" dirty="0">
                <a:solidFill>
                  <a:srgbClr val="00B050"/>
                </a:solidFill>
                <a:latin typeface="Open Sans" pitchFamily="34" charset="0"/>
                <a:ea typeface="Open Sans" pitchFamily="34" charset="0"/>
                <a:cs typeface="Open Sans" pitchFamily="34" charset="0"/>
              </a:rPr>
            </a:br>
            <a:endParaRPr lang="it-IT" sz="2000" b="1" dirty="0">
              <a:solidFill>
                <a:srgbClr val="00B050"/>
              </a:solidFill>
              <a:latin typeface="Open Sans" pitchFamily="34" charset="0"/>
              <a:ea typeface="Open Sans" pitchFamily="34" charset="0"/>
              <a:cs typeface="Open Sans" pitchFamily="34" charset="0"/>
            </a:endParaRPr>
          </a:p>
        </p:txBody>
      </p:sp>
      <p:sp>
        <p:nvSpPr>
          <p:cNvPr id="6" name="Sottotitolo 5"/>
          <p:cNvSpPr>
            <a:spLocks noGrp="1"/>
          </p:cNvSpPr>
          <p:nvPr>
            <p:ph type="subTitle" idx="1"/>
          </p:nvPr>
        </p:nvSpPr>
        <p:spPr>
          <a:xfrm>
            <a:off x="467544" y="1268760"/>
            <a:ext cx="3960440" cy="2520280"/>
          </a:xfrm>
        </p:spPr>
        <p:txBody>
          <a:bodyPr>
            <a:noAutofit/>
          </a:bodyPr>
          <a:lstStyle/>
          <a:p>
            <a:pPr algn="just"/>
            <a:r>
              <a:rPr lang="en-US" sz="1800" dirty="0">
                <a:solidFill>
                  <a:srgbClr val="0070C0"/>
                </a:solidFill>
              </a:rPr>
              <a:t>The main source of data concerning the population distribution and age has been the data portal of the Italian National Institute of Statistics (ISTAT; </a:t>
            </a:r>
            <a:r>
              <a:rPr lang="en-GB" sz="1800" u="sng" dirty="0">
                <a:solidFill>
                  <a:srgbClr val="0070C0"/>
                </a:solidFill>
                <a:hlinkClick r:id="rId3"/>
              </a:rPr>
              <a:t>http://dati.istat.it</a:t>
            </a:r>
            <a:r>
              <a:rPr lang="en-US" sz="1800" dirty="0">
                <a:solidFill>
                  <a:srgbClr val="0070C0"/>
                </a:solidFill>
              </a:rPr>
              <a:t>), providing GIS and tabular-based data updated at the 2018 (ISTAT, 2018). More detailed geological and geomorphological information (e.g. coastal types), as well as local scale topographic data for the Apulian shoreline (i.e. Laser Imaging Detection and Ranging – LIDAR data) were instead retrieved from the National Geoportal (</a:t>
            </a:r>
            <a:r>
              <a:rPr lang="en-GB" sz="1800" u="sng" dirty="0">
                <a:solidFill>
                  <a:srgbClr val="0070C0"/>
                </a:solidFill>
                <a:hlinkClick r:id="rId4"/>
              </a:rPr>
              <a:t>www.pcn.minambiente.it</a:t>
            </a:r>
            <a:r>
              <a:rPr lang="en-GB" sz="1800" dirty="0">
                <a:solidFill>
                  <a:srgbClr val="0070C0"/>
                </a:solidFill>
              </a:rPr>
              <a:t>)</a:t>
            </a:r>
            <a:r>
              <a:rPr lang="en-US" sz="1800" dirty="0">
                <a:solidFill>
                  <a:srgbClr val="0070C0"/>
                </a:solidFill>
              </a:rPr>
              <a:t> of the Italian Minister of the Environment.</a:t>
            </a:r>
            <a:endParaRPr lang="it-IT" sz="1600" dirty="0">
              <a:solidFill>
                <a:srgbClr val="0070C0"/>
              </a:solidFill>
            </a:endParaRPr>
          </a:p>
          <a:p>
            <a:pPr algn="just"/>
            <a:endParaRPr lang="en-US" sz="1600" dirty="0" smtClean="0">
              <a:solidFill>
                <a:srgbClr val="0070C0"/>
              </a:solidFill>
              <a:latin typeface="Open Sans" pitchFamily="34" charset="0"/>
              <a:ea typeface="Open Sans" pitchFamily="34" charset="0"/>
              <a:cs typeface="Open Sans" pitchFamily="34" charset="0"/>
            </a:endParaRPr>
          </a:p>
        </p:txBody>
      </p:sp>
      <p:pic>
        <p:nvPicPr>
          <p:cNvPr id="2051" name="Picture 3" descr="C:\Users\user\Dropbox\Screenshot\Screenshot 2019-09-23 19.52.03.png"/>
          <p:cNvPicPr>
            <a:picLocks noChangeAspect="1" noChangeArrowheads="1"/>
          </p:cNvPicPr>
          <p:nvPr/>
        </p:nvPicPr>
        <p:blipFill rotWithShape="1">
          <a:blip r:embed="rId5">
            <a:extLst>
              <a:ext uri="{28A0092B-C50C-407E-A947-70E740481C1C}">
                <a14:useLocalDpi xmlns:a14="http://schemas.microsoft.com/office/drawing/2010/main" val="0"/>
              </a:ext>
            </a:extLst>
          </a:blip>
          <a:srcRect t="13658"/>
          <a:stretch/>
        </p:blipFill>
        <p:spPr bwMode="auto">
          <a:xfrm>
            <a:off x="4532978" y="1340768"/>
            <a:ext cx="4646539" cy="48245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283510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0" y="27384"/>
            <a:ext cx="9182100" cy="6858000"/>
          </a:xfrm>
        </p:spPr>
      </p:pic>
      <p:sp>
        <p:nvSpPr>
          <p:cNvPr id="5" name="Titolo 4"/>
          <p:cNvSpPr>
            <a:spLocks noGrp="1"/>
          </p:cNvSpPr>
          <p:nvPr>
            <p:ph type="ctrTitle"/>
          </p:nvPr>
        </p:nvSpPr>
        <p:spPr>
          <a:xfrm>
            <a:off x="821718" y="908720"/>
            <a:ext cx="7772400" cy="605929"/>
          </a:xfrm>
        </p:spPr>
        <p:txBody>
          <a:bodyPr>
            <a:normAutofit fontScale="90000"/>
          </a:bodyPr>
          <a:lstStyle/>
          <a:p>
            <a:pPr algn="l"/>
            <a:r>
              <a:rPr lang="it-IT" sz="2000" b="1" dirty="0">
                <a:solidFill>
                  <a:srgbClr val="00B050"/>
                </a:solidFill>
                <a:latin typeface="Open Sans" pitchFamily="34" charset="0"/>
                <a:ea typeface="Open Sans" pitchFamily="34" charset="0"/>
                <a:cs typeface="Open Sans" pitchFamily="34" charset="0"/>
              </a:rPr>
              <a:t/>
            </a:r>
            <a:br>
              <a:rPr lang="it-IT" sz="2000" b="1" dirty="0">
                <a:solidFill>
                  <a:srgbClr val="00B050"/>
                </a:solidFill>
                <a:latin typeface="Open Sans" pitchFamily="34" charset="0"/>
                <a:ea typeface="Open Sans" pitchFamily="34" charset="0"/>
                <a:cs typeface="Open Sans" pitchFamily="34" charset="0"/>
              </a:rPr>
            </a:br>
            <a:endParaRPr lang="it-IT" sz="2000" b="1" dirty="0">
              <a:solidFill>
                <a:srgbClr val="00B050"/>
              </a:solidFill>
              <a:latin typeface="Open Sans" pitchFamily="34" charset="0"/>
              <a:ea typeface="Open Sans" pitchFamily="34" charset="0"/>
              <a:cs typeface="Open Sans" pitchFamily="34" charset="0"/>
            </a:endParaRPr>
          </a:p>
        </p:txBody>
      </p:sp>
      <p:graphicFrame>
        <p:nvGraphicFramePr>
          <p:cNvPr id="3" name="Tabella 2"/>
          <p:cNvGraphicFramePr>
            <a:graphicFrameLocks noGrp="1"/>
          </p:cNvGraphicFramePr>
          <p:nvPr>
            <p:extLst/>
          </p:nvPr>
        </p:nvGraphicFramePr>
        <p:xfrm>
          <a:off x="395536" y="1196752"/>
          <a:ext cx="8136904" cy="3154680"/>
        </p:xfrm>
        <a:graphic>
          <a:graphicData uri="http://schemas.openxmlformats.org/drawingml/2006/table">
            <a:tbl>
              <a:tblPr firstRow="1" firstCol="1" bandRow="1">
                <a:tableStyleId>{5C22544A-7EE6-4342-B048-85BDC9FD1C3A}</a:tableStyleId>
              </a:tblPr>
              <a:tblGrid>
                <a:gridCol w="695002">
                  <a:extLst>
                    <a:ext uri="{9D8B030D-6E8A-4147-A177-3AD203B41FA5}">
                      <a16:colId xmlns:a16="http://schemas.microsoft.com/office/drawing/2014/main" val="20000"/>
                    </a:ext>
                  </a:extLst>
                </a:gridCol>
                <a:gridCol w="528226">
                  <a:extLst>
                    <a:ext uri="{9D8B030D-6E8A-4147-A177-3AD203B41FA5}">
                      <a16:colId xmlns:a16="http://schemas.microsoft.com/office/drawing/2014/main" val="20001"/>
                    </a:ext>
                  </a:extLst>
                </a:gridCol>
                <a:gridCol w="542441">
                  <a:extLst>
                    <a:ext uri="{9D8B030D-6E8A-4147-A177-3AD203B41FA5}">
                      <a16:colId xmlns:a16="http://schemas.microsoft.com/office/drawing/2014/main" val="20002"/>
                    </a:ext>
                  </a:extLst>
                </a:gridCol>
                <a:gridCol w="623373">
                  <a:extLst>
                    <a:ext uri="{9D8B030D-6E8A-4147-A177-3AD203B41FA5}">
                      <a16:colId xmlns:a16="http://schemas.microsoft.com/office/drawing/2014/main" val="20003"/>
                    </a:ext>
                  </a:extLst>
                </a:gridCol>
                <a:gridCol w="623373">
                  <a:extLst>
                    <a:ext uri="{9D8B030D-6E8A-4147-A177-3AD203B41FA5}">
                      <a16:colId xmlns:a16="http://schemas.microsoft.com/office/drawing/2014/main" val="20004"/>
                    </a:ext>
                  </a:extLst>
                </a:gridCol>
                <a:gridCol w="2079547">
                  <a:extLst>
                    <a:ext uri="{9D8B030D-6E8A-4147-A177-3AD203B41FA5}">
                      <a16:colId xmlns:a16="http://schemas.microsoft.com/office/drawing/2014/main" val="20005"/>
                    </a:ext>
                  </a:extLst>
                </a:gridCol>
                <a:gridCol w="3044942">
                  <a:extLst>
                    <a:ext uri="{9D8B030D-6E8A-4147-A177-3AD203B41FA5}">
                      <a16:colId xmlns:a16="http://schemas.microsoft.com/office/drawing/2014/main" val="20006"/>
                    </a:ext>
                  </a:extLst>
                </a:gridCol>
              </a:tblGrid>
              <a:tr h="271408">
                <a:tc rowSpan="2">
                  <a:txBody>
                    <a:bodyPr/>
                    <a:lstStyle/>
                    <a:p>
                      <a:pPr algn="ctr">
                        <a:spcAft>
                          <a:spcPts val="0"/>
                        </a:spcAft>
                      </a:pPr>
                      <a:r>
                        <a:rPr lang="en-US" sz="1050" dirty="0">
                          <a:effectLst/>
                        </a:rPr>
                        <a:t>Data type</a:t>
                      </a:r>
                      <a:endParaRPr lang="it-IT" sz="1050" dirty="0">
                        <a:effectLst/>
                        <a:latin typeface="Calibri"/>
                        <a:ea typeface="Calibri"/>
                        <a:cs typeface="Times New Roman"/>
                      </a:endParaRPr>
                    </a:p>
                  </a:txBody>
                  <a:tcPr marL="25522" marR="25522" marT="0" marB="0" anchor="ctr"/>
                </a:tc>
                <a:tc rowSpan="2">
                  <a:txBody>
                    <a:bodyPr/>
                    <a:lstStyle/>
                    <a:p>
                      <a:pPr algn="ctr">
                        <a:spcAft>
                          <a:spcPts val="0"/>
                        </a:spcAft>
                      </a:pPr>
                      <a:r>
                        <a:rPr lang="en-US" sz="1100" dirty="0">
                          <a:effectLst/>
                        </a:rPr>
                        <a:t>Spatial domain</a:t>
                      </a:r>
                      <a:endParaRPr lang="it-IT" sz="1100" dirty="0">
                        <a:effectLst/>
                        <a:latin typeface="Calibri"/>
                        <a:ea typeface="Calibri"/>
                        <a:cs typeface="Times New Roman"/>
                      </a:endParaRPr>
                    </a:p>
                  </a:txBody>
                  <a:tcPr marL="25522" marR="25522" marT="0" marB="0" anchor="ctr"/>
                </a:tc>
                <a:tc rowSpan="2">
                  <a:txBody>
                    <a:bodyPr/>
                    <a:lstStyle/>
                    <a:p>
                      <a:pPr algn="ctr">
                        <a:spcAft>
                          <a:spcPts val="0"/>
                        </a:spcAft>
                      </a:pPr>
                      <a:r>
                        <a:rPr lang="en-US" sz="1100" dirty="0">
                          <a:effectLst/>
                        </a:rPr>
                        <a:t>Year</a:t>
                      </a:r>
                      <a:endParaRPr lang="it-IT" sz="1100" dirty="0">
                        <a:effectLst/>
                        <a:latin typeface="Calibri"/>
                        <a:ea typeface="Calibri"/>
                        <a:cs typeface="Times New Roman"/>
                      </a:endParaRPr>
                    </a:p>
                  </a:txBody>
                  <a:tcPr marL="25522" marR="25522" marT="0" marB="0" anchor="ctr"/>
                </a:tc>
                <a:tc rowSpan="2">
                  <a:txBody>
                    <a:bodyPr/>
                    <a:lstStyle/>
                    <a:p>
                      <a:pPr algn="ctr">
                        <a:spcAft>
                          <a:spcPts val="0"/>
                        </a:spcAft>
                      </a:pPr>
                      <a:r>
                        <a:rPr lang="en-US" sz="1100">
                          <a:effectLst/>
                        </a:rPr>
                        <a:t>Spatial resolution</a:t>
                      </a:r>
                      <a:endParaRPr lang="it-IT" sz="1100">
                        <a:effectLst/>
                        <a:latin typeface="Calibri"/>
                        <a:ea typeface="Calibri"/>
                        <a:cs typeface="Times New Roman"/>
                      </a:endParaRPr>
                    </a:p>
                  </a:txBody>
                  <a:tcPr marL="25522" marR="25522" marT="0" marB="0" anchor="ctr"/>
                </a:tc>
                <a:tc>
                  <a:txBody>
                    <a:bodyPr/>
                    <a:lstStyle/>
                    <a:p>
                      <a:pPr algn="ctr">
                        <a:spcAft>
                          <a:spcPts val="0"/>
                        </a:spcAft>
                      </a:pPr>
                      <a:r>
                        <a:rPr lang="en-US" sz="1100">
                          <a:effectLst/>
                        </a:rPr>
                        <a:t>Time-frame</a:t>
                      </a:r>
                      <a:endParaRPr lang="it-IT" sz="1100">
                        <a:effectLst/>
                        <a:latin typeface="Calibri"/>
                        <a:ea typeface="Calibri"/>
                        <a:cs typeface="Times New Roman"/>
                      </a:endParaRPr>
                    </a:p>
                  </a:txBody>
                  <a:tcPr marL="25522" marR="25522" marT="0" marB="0" anchor="ctr"/>
                </a:tc>
                <a:tc rowSpan="2">
                  <a:txBody>
                    <a:bodyPr/>
                    <a:lstStyle/>
                    <a:p>
                      <a:pPr algn="ctr">
                        <a:spcAft>
                          <a:spcPts val="0"/>
                        </a:spcAft>
                      </a:pPr>
                      <a:r>
                        <a:rPr lang="en-US" sz="1100">
                          <a:effectLst/>
                        </a:rPr>
                        <a:t>GIS Data Format</a:t>
                      </a:r>
                      <a:endParaRPr lang="it-IT" sz="1100">
                        <a:effectLst/>
                        <a:latin typeface="Calibri"/>
                        <a:ea typeface="Calibri"/>
                        <a:cs typeface="Times New Roman"/>
                      </a:endParaRPr>
                    </a:p>
                  </a:txBody>
                  <a:tcPr marL="25522" marR="25522" marT="0" marB="0" anchor="ctr"/>
                </a:tc>
                <a:tc rowSpan="2">
                  <a:txBody>
                    <a:bodyPr/>
                    <a:lstStyle/>
                    <a:p>
                      <a:pPr algn="ctr">
                        <a:spcAft>
                          <a:spcPts val="0"/>
                        </a:spcAft>
                      </a:pPr>
                      <a:r>
                        <a:rPr lang="en-US" sz="1100" dirty="0">
                          <a:effectLst/>
                        </a:rPr>
                        <a:t>Reference/Link</a:t>
                      </a:r>
                      <a:endParaRPr lang="it-IT" sz="1100" dirty="0">
                        <a:effectLst/>
                        <a:latin typeface="Calibri"/>
                        <a:ea typeface="Calibri"/>
                        <a:cs typeface="Times New Roman"/>
                      </a:endParaRPr>
                    </a:p>
                  </a:txBody>
                  <a:tcPr marL="25522" marR="25522" marT="0" marB="0" anchor="ctr"/>
                </a:tc>
                <a:extLst>
                  <a:ext uri="{0D108BD9-81ED-4DB2-BD59-A6C34878D82A}">
                    <a16:rowId xmlns:a16="http://schemas.microsoft.com/office/drawing/2014/main" val="10000"/>
                  </a:ext>
                </a:extLst>
              </a:tr>
              <a:tr h="290701">
                <a:tc vMerge="1">
                  <a:txBody>
                    <a:bodyPr/>
                    <a:lstStyle/>
                    <a:p>
                      <a:endParaRPr lang="it-IT"/>
                    </a:p>
                  </a:txBody>
                  <a:tcPr/>
                </a:tc>
                <a:tc vMerge="1">
                  <a:txBody>
                    <a:bodyPr/>
                    <a:lstStyle/>
                    <a:p>
                      <a:endParaRPr lang="it-IT"/>
                    </a:p>
                  </a:txBody>
                  <a:tcPr/>
                </a:tc>
                <a:tc vMerge="1">
                  <a:txBody>
                    <a:bodyPr/>
                    <a:lstStyle/>
                    <a:p>
                      <a:endParaRPr lang="it-IT"/>
                    </a:p>
                  </a:txBody>
                  <a:tcPr/>
                </a:tc>
                <a:tc vMerge="1">
                  <a:txBody>
                    <a:bodyPr/>
                    <a:lstStyle/>
                    <a:p>
                      <a:endParaRPr lang="it-IT"/>
                    </a:p>
                  </a:txBody>
                  <a:tcPr/>
                </a:tc>
                <a:tc>
                  <a:txBody>
                    <a:bodyPr/>
                    <a:lstStyle/>
                    <a:p>
                      <a:pPr algn="ctr">
                        <a:spcAft>
                          <a:spcPts val="0"/>
                        </a:spcAft>
                      </a:pPr>
                      <a:r>
                        <a:rPr lang="en-US" sz="1100" dirty="0">
                          <a:effectLst/>
                        </a:rPr>
                        <a:t>Reference period</a:t>
                      </a:r>
                      <a:endParaRPr lang="it-IT" sz="1100" dirty="0">
                        <a:effectLst/>
                        <a:latin typeface="Calibri"/>
                        <a:ea typeface="Calibri"/>
                        <a:cs typeface="Times New Roman"/>
                      </a:endParaRPr>
                    </a:p>
                  </a:txBody>
                  <a:tcPr marL="25522" marR="25522" marT="0" marB="0" anchor="ctr"/>
                </a:tc>
                <a:tc vMerge="1">
                  <a:txBody>
                    <a:bodyPr/>
                    <a:lstStyle/>
                    <a:p>
                      <a:endParaRPr lang="it-IT"/>
                    </a:p>
                  </a:txBody>
                  <a:tcPr/>
                </a:tc>
                <a:tc vMerge="1">
                  <a:txBody>
                    <a:bodyPr/>
                    <a:lstStyle/>
                    <a:p>
                      <a:endParaRPr lang="it-IT"/>
                    </a:p>
                  </a:txBody>
                  <a:tcPr/>
                </a:tc>
                <a:extLst>
                  <a:ext uri="{0D108BD9-81ED-4DB2-BD59-A6C34878D82A}">
                    <a16:rowId xmlns:a16="http://schemas.microsoft.com/office/drawing/2014/main" val="10001"/>
                  </a:ext>
                </a:extLst>
              </a:tr>
              <a:tr h="129536">
                <a:tc gridSpan="7">
                  <a:txBody>
                    <a:bodyPr/>
                    <a:lstStyle/>
                    <a:p>
                      <a:pPr algn="ctr">
                        <a:spcAft>
                          <a:spcPts val="0"/>
                        </a:spcAft>
                      </a:pPr>
                      <a:r>
                        <a:rPr lang="en-US" sz="1050">
                          <a:effectLst/>
                        </a:rPr>
                        <a:t>Basemap data</a:t>
                      </a:r>
                      <a:endParaRPr lang="it-IT" sz="1050">
                        <a:effectLst/>
                        <a:latin typeface="Calibri"/>
                        <a:ea typeface="Calibri"/>
                        <a:cs typeface="Times New Roman"/>
                      </a:endParaRPr>
                    </a:p>
                  </a:txBody>
                  <a:tcPr marL="25522" marR="25522" marT="0" marB="0" anchor="ct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extLst>
                  <a:ext uri="{0D108BD9-81ED-4DB2-BD59-A6C34878D82A}">
                    <a16:rowId xmlns:a16="http://schemas.microsoft.com/office/drawing/2014/main" val="10002"/>
                  </a:ext>
                </a:extLst>
              </a:tr>
              <a:tr h="388607">
                <a:tc>
                  <a:txBody>
                    <a:bodyPr/>
                    <a:lstStyle/>
                    <a:p>
                      <a:pPr algn="ctr">
                        <a:spcAft>
                          <a:spcPts val="0"/>
                        </a:spcAft>
                      </a:pPr>
                      <a:r>
                        <a:rPr lang="en-US" sz="1050" dirty="0">
                          <a:effectLst/>
                        </a:rPr>
                        <a:t>Administrative Boundaries</a:t>
                      </a:r>
                      <a:endParaRPr lang="it-IT" sz="1050" dirty="0">
                        <a:effectLst/>
                        <a:latin typeface="Calibri"/>
                        <a:ea typeface="Calibri"/>
                        <a:cs typeface="Times New Roman"/>
                      </a:endParaRPr>
                    </a:p>
                  </a:txBody>
                  <a:tcPr marL="25522" marR="25522" marT="0" marB="0" anchor="ctr"/>
                </a:tc>
                <a:tc>
                  <a:txBody>
                    <a:bodyPr/>
                    <a:lstStyle/>
                    <a:p>
                      <a:pPr algn="ctr">
                        <a:spcAft>
                          <a:spcPts val="0"/>
                        </a:spcAft>
                      </a:pPr>
                      <a:r>
                        <a:rPr lang="en-US" sz="1100">
                          <a:effectLst/>
                        </a:rPr>
                        <a:t>World</a:t>
                      </a:r>
                      <a:endParaRPr lang="it-IT" sz="1100">
                        <a:effectLst/>
                        <a:latin typeface="Calibri"/>
                        <a:ea typeface="Calibri"/>
                        <a:cs typeface="Times New Roman"/>
                      </a:endParaRPr>
                    </a:p>
                  </a:txBody>
                  <a:tcPr marL="25522" marR="25522" marT="0" marB="0" anchor="ctr"/>
                </a:tc>
                <a:tc>
                  <a:txBody>
                    <a:bodyPr/>
                    <a:lstStyle/>
                    <a:p>
                      <a:pPr algn="ctr">
                        <a:spcAft>
                          <a:spcPts val="0"/>
                        </a:spcAft>
                      </a:pPr>
                      <a:r>
                        <a:rPr lang="en-US" sz="1100">
                          <a:effectLst/>
                        </a:rPr>
                        <a:t>2015</a:t>
                      </a:r>
                      <a:endParaRPr lang="it-IT" sz="1100">
                        <a:effectLst/>
                        <a:latin typeface="Calibri"/>
                        <a:ea typeface="Calibri"/>
                        <a:cs typeface="Times New Roman"/>
                      </a:endParaRPr>
                    </a:p>
                  </a:txBody>
                  <a:tcPr marL="25522" marR="25522" marT="0" marB="0" anchor="ctr"/>
                </a:tc>
                <a:tc>
                  <a:txBody>
                    <a:bodyPr/>
                    <a:lstStyle/>
                    <a:p>
                      <a:pPr algn="ctr">
                        <a:spcAft>
                          <a:spcPts val="0"/>
                        </a:spcAft>
                      </a:pPr>
                      <a:r>
                        <a:rPr lang="en-US" sz="1100">
                          <a:effectLst/>
                        </a:rPr>
                        <a:t>/</a:t>
                      </a:r>
                      <a:endParaRPr lang="it-IT" sz="1100">
                        <a:effectLst/>
                        <a:latin typeface="Calibri"/>
                        <a:ea typeface="Calibri"/>
                        <a:cs typeface="Times New Roman"/>
                      </a:endParaRPr>
                    </a:p>
                  </a:txBody>
                  <a:tcPr marL="25522" marR="25522" marT="0" marB="0" anchor="ctr"/>
                </a:tc>
                <a:tc>
                  <a:txBody>
                    <a:bodyPr/>
                    <a:lstStyle/>
                    <a:p>
                      <a:pPr algn="ctr">
                        <a:spcAft>
                          <a:spcPts val="0"/>
                        </a:spcAft>
                      </a:pPr>
                      <a:r>
                        <a:rPr lang="en-US" sz="1100">
                          <a:effectLst/>
                        </a:rPr>
                        <a:t>/</a:t>
                      </a:r>
                      <a:endParaRPr lang="it-IT" sz="1100">
                        <a:effectLst/>
                        <a:latin typeface="Calibri"/>
                        <a:ea typeface="Calibri"/>
                        <a:cs typeface="Times New Roman"/>
                      </a:endParaRPr>
                    </a:p>
                  </a:txBody>
                  <a:tcPr marL="25522" marR="25522" marT="0" marB="0" anchor="ctr"/>
                </a:tc>
                <a:tc>
                  <a:txBody>
                    <a:bodyPr/>
                    <a:lstStyle/>
                    <a:p>
                      <a:pPr algn="ctr">
                        <a:spcAft>
                          <a:spcPts val="0"/>
                        </a:spcAft>
                      </a:pPr>
                      <a:r>
                        <a:rPr lang="en-US" sz="1100">
                          <a:effectLst/>
                        </a:rPr>
                        <a:t>Shape</a:t>
                      </a:r>
                      <a:endParaRPr lang="it-IT" sz="1100">
                        <a:effectLst/>
                        <a:latin typeface="Calibri"/>
                        <a:ea typeface="Calibri"/>
                        <a:cs typeface="Times New Roman"/>
                      </a:endParaRPr>
                    </a:p>
                  </a:txBody>
                  <a:tcPr marL="25522" marR="25522" marT="0" marB="0" anchor="ctr"/>
                </a:tc>
                <a:tc>
                  <a:txBody>
                    <a:bodyPr/>
                    <a:lstStyle/>
                    <a:p>
                      <a:pPr algn="ctr">
                        <a:spcAft>
                          <a:spcPts val="0"/>
                        </a:spcAft>
                      </a:pPr>
                      <a:r>
                        <a:rPr lang="en-US" sz="1100" u="sng">
                          <a:effectLst/>
                          <a:hlinkClick r:id="rId3"/>
                        </a:rPr>
                        <a:t>http://gadm.org</a:t>
                      </a:r>
                      <a:endParaRPr lang="it-IT" sz="1100">
                        <a:effectLst/>
                        <a:latin typeface="Calibri"/>
                        <a:ea typeface="Calibri"/>
                        <a:cs typeface="Times New Roman"/>
                      </a:endParaRPr>
                    </a:p>
                  </a:txBody>
                  <a:tcPr marL="25522" marR="25522" marT="0" marB="0" anchor="ctr"/>
                </a:tc>
                <a:extLst>
                  <a:ext uri="{0D108BD9-81ED-4DB2-BD59-A6C34878D82A}">
                    <a16:rowId xmlns:a16="http://schemas.microsoft.com/office/drawing/2014/main" val="10003"/>
                  </a:ext>
                </a:extLst>
              </a:tr>
              <a:tr h="290701">
                <a:tc>
                  <a:txBody>
                    <a:bodyPr/>
                    <a:lstStyle/>
                    <a:p>
                      <a:pPr algn="ctr">
                        <a:spcAft>
                          <a:spcPts val="0"/>
                        </a:spcAft>
                      </a:pPr>
                      <a:r>
                        <a:rPr lang="en-US" sz="1050">
                          <a:effectLst/>
                        </a:rPr>
                        <a:t>Coastline</a:t>
                      </a:r>
                      <a:endParaRPr lang="it-IT" sz="1050">
                        <a:effectLst/>
                        <a:latin typeface="Calibri"/>
                        <a:ea typeface="Calibri"/>
                        <a:cs typeface="Times New Roman"/>
                      </a:endParaRPr>
                    </a:p>
                  </a:txBody>
                  <a:tcPr marL="25522" marR="25522" marT="0" marB="0" anchor="ctr"/>
                </a:tc>
                <a:tc>
                  <a:txBody>
                    <a:bodyPr/>
                    <a:lstStyle/>
                    <a:p>
                      <a:pPr algn="ctr">
                        <a:spcAft>
                          <a:spcPts val="0"/>
                        </a:spcAft>
                      </a:pPr>
                      <a:r>
                        <a:rPr lang="en-US" sz="1100">
                          <a:effectLst/>
                        </a:rPr>
                        <a:t>Europe</a:t>
                      </a:r>
                      <a:endParaRPr lang="it-IT" sz="1100">
                        <a:effectLst/>
                        <a:latin typeface="Calibri"/>
                        <a:ea typeface="Calibri"/>
                        <a:cs typeface="Times New Roman"/>
                      </a:endParaRPr>
                    </a:p>
                  </a:txBody>
                  <a:tcPr marL="25522" marR="25522" marT="0" marB="0" anchor="ctr"/>
                </a:tc>
                <a:tc>
                  <a:txBody>
                    <a:bodyPr/>
                    <a:lstStyle/>
                    <a:p>
                      <a:pPr algn="ctr">
                        <a:spcAft>
                          <a:spcPts val="0"/>
                        </a:spcAft>
                      </a:pPr>
                      <a:r>
                        <a:rPr lang="en-US" sz="1100">
                          <a:effectLst/>
                        </a:rPr>
                        <a:t>2015</a:t>
                      </a:r>
                      <a:endParaRPr lang="it-IT" sz="1100">
                        <a:effectLst/>
                        <a:latin typeface="Calibri"/>
                        <a:ea typeface="Calibri"/>
                        <a:cs typeface="Times New Roman"/>
                      </a:endParaRPr>
                    </a:p>
                  </a:txBody>
                  <a:tcPr marL="25522" marR="25522" marT="0" marB="0" anchor="ctr"/>
                </a:tc>
                <a:tc>
                  <a:txBody>
                    <a:bodyPr/>
                    <a:lstStyle/>
                    <a:p>
                      <a:pPr algn="ctr">
                        <a:spcAft>
                          <a:spcPts val="0"/>
                        </a:spcAft>
                      </a:pPr>
                      <a:r>
                        <a:rPr lang="en-US" sz="1100">
                          <a:effectLst/>
                        </a:rPr>
                        <a:t>/</a:t>
                      </a:r>
                      <a:endParaRPr lang="it-IT" sz="1100">
                        <a:effectLst/>
                        <a:latin typeface="Calibri"/>
                        <a:ea typeface="Calibri"/>
                        <a:cs typeface="Times New Roman"/>
                      </a:endParaRPr>
                    </a:p>
                  </a:txBody>
                  <a:tcPr marL="25522" marR="25522" marT="0" marB="0" anchor="ctr"/>
                </a:tc>
                <a:tc>
                  <a:txBody>
                    <a:bodyPr/>
                    <a:lstStyle/>
                    <a:p>
                      <a:pPr algn="ctr">
                        <a:spcAft>
                          <a:spcPts val="0"/>
                        </a:spcAft>
                      </a:pPr>
                      <a:r>
                        <a:rPr lang="en-US" sz="1100">
                          <a:effectLst/>
                        </a:rPr>
                        <a:t>/</a:t>
                      </a:r>
                      <a:endParaRPr lang="it-IT" sz="1100">
                        <a:effectLst/>
                        <a:latin typeface="Calibri"/>
                        <a:ea typeface="Calibri"/>
                        <a:cs typeface="Times New Roman"/>
                      </a:endParaRPr>
                    </a:p>
                  </a:txBody>
                  <a:tcPr marL="25522" marR="25522" marT="0" marB="0" anchor="ctr"/>
                </a:tc>
                <a:tc>
                  <a:txBody>
                    <a:bodyPr/>
                    <a:lstStyle/>
                    <a:p>
                      <a:pPr algn="ctr">
                        <a:spcAft>
                          <a:spcPts val="0"/>
                        </a:spcAft>
                      </a:pPr>
                      <a:r>
                        <a:rPr lang="en-US" sz="1100">
                          <a:effectLst/>
                        </a:rPr>
                        <a:t>Shape</a:t>
                      </a:r>
                      <a:endParaRPr lang="it-IT" sz="1100">
                        <a:effectLst/>
                        <a:latin typeface="Calibri"/>
                        <a:ea typeface="Calibri"/>
                        <a:cs typeface="Times New Roman"/>
                      </a:endParaRPr>
                    </a:p>
                  </a:txBody>
                  <a:tcPr marL="25522" marR="25522" marT="0" marB="0" anchor="ctr"/>
                </a:tc>
                <a:tc>
                  <a:txBody>
                    <a:bodyPr/>
                    <a:lstStyle/>
                    <a:p>
                      <a:pPr algn="ctr">
                        <a:spcAft>
                          <a:spcPts val="0"/>
                        </a:spcAft>
                      </a:pPr>
                      <a:r>
                        <a:rPr lang="en-US" sz="1100" u="sng">
                          <a:effectLst/>
                          <a:hlinkClick r:id="rId4"/>
                        </a:rPr>
                        <a:t>https://www.eea.europa.eu/data-and-maps/data/eea-coastline-for-analysis-1</a:t>
                      </a:r>
                      <a:endParaRPr lang="it-IT" sz="1100">
                        <a:effectLst/>
                        <a:latin typeface="Calibri"/>
                        <a:ea typeface="Calibri"/>
                        <a:cs typeface="Times New Roman"/>
                      </a:endParaRPr>
                    </a:p>
                  </a:txBody>
                  <a:tcPr marL="25522" marR="25522" marT="0" marB="0" anchor="ctr"/>
                </a:tc>
                <a:extLst>
                  <a:ext uri="{0D108BD9-81ED-4DB2-BD59-A6C34878D82A}">
                    <a16:rowId xmlns:a16="http://schemas.microsoft.com/office/drawing/2014/main" val="10004"/>
                  </a:ext>
                </a:extLst>
              </a:tr>
              <a:tr h="678520">
                <a:tc>
                  <a:txBody>
                    <a:bodyPr/>
                    <a:lstStyle/>
                    <a:p>
                      <a:pPr algn="ctr">
                        <a:spcAft>
                          <a:spcPts val="0"/>
                        </a:spcAft>
                      </a:pPr>
                      <a:r>
                        <a:rPr lang="en-US" sz="1050">
                          <a:effectLst/>
                        </a:rPr>
                        <a:t>European Reference Grid</a:t>
                      </a:r>
                      <a:endParaRPr lang="it-IT" sz="1050">
                        <a:effectLst/>
                        <a:latin typeface="Calibri"/>
                        <a:ea typeface="Calibri"/>
                        <a:cs typeface="Times New Roman"/>
                      </a:endParaRPr>
                    </a:p>
                  </a:txBody>
                  <a:tcPr marL="25522" marR="25522" marT="0" marB="0" anchor="ctr"/>
                </a:tc>
                <a:tc>
                  <a:txBody>
                    <a:bodyPr/>
                    <a:lstStyle/>
                    <a:p>
                      <a:pPr algn="ctr">
                        <a:spcAft>
                          <a:spcPts val="0"/>
                        </a:spcAft>
                      </a:pPr>
                      <a:r>
                        <a:rPr lang="en-US" sz="1100">
                          <a:effectLst/>
                        </a:rPr>
                        <a:t>Europe</a:t>
                      </a:r>
                      <a:endParaRPr lang="it-IT" sz="1100">
                        <a:effectLst/>
                        <a:latin typeface="Calibri"/>
                        <a:ea typeface="Calibri"/>
                        <a:cs typeface="Times New Roman"/>
                      </a:endParaRPr>
                    </a:p>
                  </a:txBody>
                  <a:tcPr marL="25522" marR="25522" marT="0" marB="0" anchor="ctr"/>
                </a:tc>
                <a:tc>
                  <a:txBody>
                    <a:bodyPr/>
                    <a:lstStyle/>
                    <a:p>
                      <a:pPr algn="ctr">
                        <a:spcAft>
                          <a:spcPts val="0"/>
                        </a:spcAft>
                      </a:pPr>
                      <a:r>
                        <a:rPr lang="en-US" sz="1100">
                          <a:effectLst/>
                        </a:rPr>
                        <a:t>2011</a:t>
                      </a:r>
                      <a:endParaRPr lang="it-IT" sz="1100">
                        <a:effectLst/>
                        <a:latin typeface="Calibri"/>
                        <a:ea typeface="Calibri"/>
                        <a:cs typeface="Times New Roman"/>
                      </a:endParaRPr>
                    </a:p>
                  </a:txBody>
                  <a:tcPr marL="25522" marR="25522" marT="0" marB="0" anchor="ctr"/>
                </a:tc>
                <a:tc>
                  <a:txBody>
                    <a:bodyPr/>
                    <a:lstStyle/>
                    <a:p>
                      <a:pPr algn="ctr">
                        <a:spcAft>
                          <a:spcPts val="0"/>
                        </a:spcAft>
                      </a:pPr>
                      <a:r>
                        <a:rPr lang="en-US" sz="1100">
                          <a:effectLst/>
                        </a:rPr>
                        <a:t>1 km, 10 km, 100 km (plus 15 km buffer)</a:t>
                      </a:r>
                      <a:endParaRPr lang="it-IT" sz="1100">
                        <a:effectLst/>
                        <a:latin typeface="Calibri"/>
                        <a:ea typeface="Calibri"/>
                        <a:cs typeface="Times New Roman"/>
                      </a:endParaRPr>
                    </a:p>
                  </a:txBody>
                  <a:tcPr marL="25522" marR="25522" marT="0" marB="0" anchor="ctr"/>
                </a:tc>
                <a:tc>
                  <a:txBody>
                    <a:bodyPr/>
                    <a:lstStyle/>
                    <a:p>
                      <a:pPr algn="ctr">
                        <a:spcAft>
                          <a:spcPts val="0"/>
                        </a:spcAft>
                      </a:pPr>
                      <a:r>
                        <a:rPr lang="en-US" sz="1100">
                          <a:effectLst/>
                        </a:rPr>
                        <a:t>/</a:t>
                      </a:r>
                      <a:endParaRPr lang="it-IT" sz="1100">
                        <a:effectLst/>
                        <a:latin typeface="Calibri"/>
                        <a:ea typeface="Calibri"/>
                        <a:cs typeface="Times New Roman"/>
                      </a:endParaRPr>
                    </a:p>
                  </a:txBody>
                  <a:tcPr marL="25522" marR="25522" marT="0" marB="0" anchor="ctr"/>
                </a:tc>
                <a:tc>
                  <a:txBody>
                    <a:bodyPr/>
                    <a:lstStyle/>
                    <a:p>
                      <a:pPr algn="ctr">
                        <a:spcAft>
                          <a:spcPts val="0"/>
                        </a:spcAft>
                      </a:pPr>
                      <a:r>
                        <a:rPr lang="en-US" sz="1100">
                          <a:effectLst/>
                        </a:rPr>
                        <a:t>Shape</a:t>
                      </a:r>
                      <a:endParaRPr lang="it-IT" sz="1100">
                        <a:effectLst/>
                        <a:latin typeface="Calibri"/>
                        <a:ea typeface="Calibri"/>
                        <a:cs typeface="Times New Roman"/>
                      </a:endParaRPr>
                    </a:p>
                  </a:txBody>
                  <a:tcPr marL="25522" marR="25522" marT="0" marB="0" anchor="ctr"/>
                </a:tc>
                <a:tc>
                  <a:txBody>
                    <a:bodyPr/>
                    <a:lstStyle/>
                    <a:p>
                      <a:pPr algn="ctr">
                        <a:spcAft>
                          <a:spcPts val="0"/>
                        </a:spcAft>
                      </a:pPr>
                      <a:r>
                        <a:rPr lang="en-US" sz="1100" u="sng">
                          <a:effectLst/>
                          <a:hlinkClick r:id="rId5"/>
                        </a:rPr>
                        <a:t>https://www.eea.europa.eu/data-and-maps/data/eea-reference-grids-2</a:t>
                      </a:r>
                      <a:endParaRPr lang="it-IT" sz="1100">
                        <a:effectLst/>
                        <a:latin typeface="Calibri"/>
                        <a:ea typeface="Calibri"/>
                        <a:cs typeface="Times New Roman"/>
                      </a:endParaRPr>
                    </a:p>
                  </a:txBody>
                  <a:tcPr marL="25522" marR="25522" marT="0" marB="0" anchor="ctr"/>
                </a:tc>
                <a:extLst>
                  <a:ext uri="{0D108BD9-81ED-4DB2-BD59-A6C34878D82A}">
                    <a16:rowId xmlns:a16="http://schemas.microsoft.com/office/drawing/2014/main" val="10005"/>
                  </a:ext>
                </a:extLst>
              </a:tr>
              <a:tr h="542816">
                <a:tc>
                  <a:txBody>
                    <a:bodyPr/>
                    <a:lstStyle/>
                    <a:p>
                      <a:pPr algn="ctr">
                        <a:spcAft>
                          <a:spcPts val="0"/>
                        </a:spcAft>
                      </a:pPr>
                      <a:r>
                        <a:rPr lang="en-US" sz="1050">
                          <a:effectLst/>
                        </a:rPr>
                        <a:t>Bathymetry</a:t>
                      </a:r>
                      <a:endParaRPr lang="it-IT" sz="1050">
                        <a:effectLst/>
                        <a:latin typeface="Calibri"/>
                        <a:ea typeface="Calibri"/>
                        <a:cs typeface="Times New Roman"/>
                      </a:endParaRPr>
                    </a:p>
                  </a:txBody>
                  <a:tcPr marL="25522" marR="25522" marT="0" marB="0" anchor="ctr"/>
                </a:tc>
                <a:tc>
                  <a:txBody>
                    <a:bodyPr/>
                    <a:lstStyle/>
                    <a:p>
                      <a:pPr algn="ctr">
                        <a:spcAft>
                          <a:spcPts val="0"/>
                        </a:spcAft>
                      </a:pPr>
                      <a:r>
                        <a:rPr lang="en-US" sz="1100" dirty="0">
                          <a:effectLst/>
                        </a:rPr>
                        <a:t>Adriatic Sea</a:t>
                      </a:r>
                      <a:endParaRPr lang="it-IT" sz="1100" dirty="0">
                        <a:effectLst/>
                        <a:latin typeface="Calibri"/>
                        <a:ea typeface="Calibri"/>
                        <a:cs typeface="Times New Roman"/>
                      </a:endParaRPr>
                    </a:p>
                  </a:txBody>
                  <a:tcPr marL="25522" marR="25522" marT="0" marB="0" anchor="ctr"/>
                </a:tc>
                <a:tc>
                  <a:txBody>
                    <a:bodyPr/>
                    <a:lstStyle/>
                    <a:p>
                      <a:pPr algn="ctr">
                        <a:spcAft>
                          <a:spcPts val="0"/>
                        </a:spcAft>
                      </a:pPr>
                      <a:r>
                        <a:rPr lang="en-US" sz="1100">
                          <a:effectLst/>
                        </a:rPr>
                        <a:t>2018</a:t>
                      </a:r>
                      <a:endParaRPr lang="it-IT" sz="1100">
                        <a:effectLst/>
                        <a:latin typeface="Calibri"/>
                        <a:ea typeface="Calibri"/>
                        <a:cs typeface="Times New Roman"/>
                      </a:endParaRPr>
                    </a:p>
                  </a:txBody>
                  <a:tcPr marL="25522" marR="25522" marT="0" marB="0" anchor="ctr"/>
                </a:tc>
                <a:tc>
                  <a:txBody>
                    <a:bodyPr/>
                    <a:lstStyle/>
                    <a:p>
                      <a:pPr algn="ctr">
                        <a:spcAft>
                          <a:spcPts val="0"/>
                        </a:spcAft>
                      </a:pPr>
                      <a:r>
                        <a:rPr lang="en-US" sz="1100">
                          <a:effectLst/>
                        </a:rPr>
                        <a:t>200 m</a:t>
                      </a:r>
                      <a:endParaRPr lang="it-IT" sz="1100">
                        <a:effectLst/>
                        <a:latin typeface="Calibri"/>
                        <a:ea typeface="Calibri"/>
                        <a:cs typeface="Times New Roman"/>
                      </a:endParaRPr>
                    </a:p>
                  </a:txBody>
                  <a:tcPr marL="25522" marR="25522" marT="0" marB="0" anchor="ctr"/>
                </a:tc>
                <a:tc>
                  <a:txBody>
                    <a:bodyPr/>
                    <a:lstStyle/>
                    <a:p>
                      <a:pPr algn="ctr">
                        <a:spcAft>
                          <a:spcPts val="0"/>
                        </a:spcAft>
                      </a:pPr>
                      <a:r>
                        <a:rPr lang="en-US" sz="1100">
                          <a:effectLst/>
                        </a:rPr>
                        <a:t>/</a:t>
                      </a:r>
                      <a:endParaRPr lang="it-IT" sz="1100">
                        <a:effectLst/>
                        <a:latin typeface="Calibri"/>
                        <a:ea typeface="Calibri"/>
                        <a:cs typeface="Times New Roman"/>
                      </a:endParaRPr>
                    </a:p>
                  </a:txBody>
                  <a:tcPr marL="25522" marR="25522" marT="0" marB="0" anchor="ctr"/>
                </a:tc>
                <a:tc>
                  <a:txBody>
                    <a:bodyPr/>
                    <a:lstStyle/>
                    <a:p>
                      <a:pPr algn="ctr">
                        <a:spcAft>
                          <a:spcPts val="0"/>
                        </a:spcAft>
                      </a:pPr>
                      <a:r>
                        <a:rPr lang="en-US" sz="1100" dirty="0">
                          <a:effectLst/>
                        </a:rPr>
                        <a:t>Raster</a:t>
                      </a:r>
                      <a:endParaRPr lang="it-IT" sz="1100" dirty="0">
                        <a:effectLst/>
                        <a:latin typeface="Calibri"/>
                        <a:ea typeface="Calibri"/>
                        <a:cs typeface="Times New Roman"/>
                      </a:endParaRPr>
                    </a:p>
                  </a:txBody>
                  <a:tcPr marL="25522" marR="25522" marT="0" marB="0" anchor="ctr"/>
                </a:tc>
                <a:tc>
                  <a:txBody>
                    <a:bodyPr/>
                    <a:lstStyle/>
                    <a:p>
                      <a:pPr algn="ctr">
                        <a:spcAft>
                          <a:spcPts val="0"/>
                        </a:spcAft>
                      </a:pPr>
                      <a:r>
                        <a:rPr lang="en-US" sz="1100" u="sng" dirty="0">
                          <a:effectLst/>
                          <a:hlinkClick r:id="rId6"/>
                        </a:rPr>
                        <a:t>http://www.emodnet-bathymetry.eu/metadata-amp-data/composite-dtms-catalogue-service#/metadata/SDN_CPRD_145_DTM_CNR-ISMAR-22</a:t>
                      </a:r>
                      <a:endParaRPr lang="it-IT" sz="1100" dirty="0">
                        <a:effectLst/>
                        <a:latin typeface="Calibri"/>
                        <a:ea typeface="Calibri"/>
                        <a:cs typeface="Times New Roman"/>
                      </a:endParaRPr>
                    </a:p>
                  </a:txBody>
                  <a:tcPr marL="25522" marR="25522" marT="0" marB="0" anchor="ct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326463901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0" y="27384"/>
            <a:ext cx="9182100" cy="6858000"/>
          </a:xfrm>
        </p:spPr>
      </p:pic>
      <p:sp>
        <p:nvSpPr>
          <p:cNvPr id="5" name="Titolo 4"/>
          <p:cNvSpPr>
            <a:spLocks noGrp="1"/>
          </p:cNvSpPr>
          <p:nvPr>
            <p:ph type="ctrTitle"/>
          </p:nvPr>
        </p:nvSpPr>
        <p:spPr>
          <a:xfrm>
            <a:off x="821718" y="908720"/>
            <a:ext cx="7772400" cy="605929"/>
          </a:xfrm>
        </p:spPr>
        <p:txBody>
          <a:bodyPr>
            <a:normAutofit fontScale="90000"/>
          </a:bodyPr>
          <a:lstStyle/>
          <a:p>
            <a:pPr algn="l"/>
            <a:r>
              <a:rPr lang="it-IT" sz="2000" b="1" dirty="0">
                <a:solidFill>
                  <a:srgbClr val="00B050"/>
                </a:solidFill>
                <a:latin typeface="Open Sans" pitchFamily="34" charset="0"/>
                <a:ea typeface="Open Sans" pitchFamily="34" charset="0"/>
                <a:cs typeface="Open Sans" pitchFamily="34" charset="0"/>
              </a:rPr>
              <a:t/>
            </a:r>
            <a:br>
              <a:rPr lang="it-IT" sz="2000" b="1" dirty="0">
                <a:solidFill>
                  <a:srgbClr val="00B050"/>
                </a:solidFill>
                <a:latin typeface="Open Sans" pitchFamily="34" charset="0"/>
                <a:ea typeface="Open Sans" pitchFamily="34" charset="0"/>
                <a:cs typeface="Open Sans" pitchFamily="34" charset="0"/>
              </a:rPr>
            </a:br>
            <a:endParaRPr lang="it-IT" sz="2000" b="1" dirty="0">
              <a:solidFill>
                <a:srgbClr val="00B050"/>
              </a:solidFill>
              <a:latin typeface="Open Sans" pitchFamily="34" charset="0"/>
              <a:ea typeface="Open Sans" pitchFamily="34" charset="0"/>
              <a:cs typeface="Open Sans" pitchFamily="34" charset="0"/>
            </a:endParaRPr>
          </a:p>
        </p:txBody>
      </p:sp>
      <p:graphicFrame>
        <p:nvGraphicFramePr>
          <p:cNvPr id="6" name="Tabella 5"/>
          <p:cNvGraphicFramePr>
            <a:graphicFrameLocks noGrp="1"/>
          </p:cNvGraphicFramePr>
          <p:nvPr>
            <p:extLst/>
          </p:nvPr>
        </p:nvGraphicFramePr>
        <p:xfrm>
          <a:off x="611560" y="1268760"/>
          <a:ext cx="7920879" cy="3066588"/>
        </p:xfrm>
        <a:graphic>
          <a:graphicData uri="http://schemas.openxmlformats.org/drawingml/2006/table">
            <a:tbl>
              <a:tblPr firstRow="1" firstCol="1" bandRow="1">
                <a:tableStyleId>{5C22544A-7EE6-4342-B048-85BDC9FD1C3A}</a:tableStyleId>
              </a:tblPr>
              <a:tblGrid>
                <a:gridCol w="676550">
                  <a:extLst>
                    <a:ext uri="{9D8B030D-6E8A-4147-A177-3AD203B41FA5}">
                      <a16:colId xmlns:a16="http://schemas.microsoft.com/office/drawing/2014/main" val="20000"/>
                    </a:ext>
                  </a:extLst>
                </a:gridCol>
                <a:gridCol w="514202">
                  <a:extLst>
                    <a:ext uri="{9D8B030D-6E8A-4147-A177-3AD203B41FA5}">
                      <a16:colId xmlns:a16="http://schemas.microsoft.com/office/drawing/2014/main" val="20001"/>
                    </a:ext>
                  </a:extLst>
                </a:gridCol>
                <a:gridCol w="528040">
                  <a:extLst>
                    <a:ext uri="{9D8B030D-6E8A-4147-A177-3AD203B41FA5}">
                      <a16:colId xmlns:a16="http://schemas.microsoft.com/office/drawing/2014/main" val="20002"/>
                    </a:ext>
                  </a:extLst>
                </a:gridCol>
                <a:gridCol w="606823">
                  <a:extLst>
                    <a:ext uri="{9D8B030D-6E8A-4147-A177-3AD203B41FA5}">
                      <a16:colId xmlns:a16="http://schemas.microsoft.com/office/drawing/2014/main" val="20003"/>
                    </a:ext>
                  </a:extLst>
                </a:gridCol>
                <a:gridCol w="606823">
                  <a:extLst>
                    <a:ext uri="{9D8B030D-6E8A-4147-A177-3AD203B41FA5}">
                      <a16:colId xmlns:a16="http://schemas.microsoft.com/office/drawing/2014/main" val="20004"/>
                    </a:ext>
                  </a:extLst>
                </a:gridCol>
                <a:gridCol w="2024337">
                  <a:extLst>
                    <a:ext uri="{9D8B030D-6E8A-4147-A177-3AD203B41FA5}">
                      <a16:colId xmlns:a16="http://schemas.microsoft.com/office/drawing/2014/main" val="20005"/>
                    </a:ext>
                  </a:extLst>
                </a:gridCol>
                <a:gridCol w="2964104">
                  <a:extLst>
                    <a:ext uri="{9D8B030D-6E8A-4147-A177-3AD203B41FA5}">
                      <a16:colId xmlns:a16="http://schemas.microsoft.com/office/drawing/2014/main" val="20006"/>
                    </a:ext>
                  </a:extLst>
                </a:gridCol>
              </a:tblGrid>
              <a:tr h="134750">
                <a:tc gridSpan="7">
                  <a:txBody>
                    <a:bodyPr/>
                    <a:lstStyle/>
                    <a:p>
                      <a:pPr algn="ctr">
                        <a:spcAft>
                          <a:spcPts val="0"/>
                        </a:spcAft>
                      </a:pPr>
                      <a:r>
                        <a:rPr lang="en-US" sz="1050" dirty="0">
                          <a:effectLst/>
                        </a:rPr>
                        <a:t>Topographic data</a:t>
                      </a:r>
                      <a:endParaRPr lang="it-IT" sz="1050" dirty="0">
                        <a:effectLst/>
                        <a:latin typeface="Calibri"/>
                        <a:ea typeface="Calibri"/>
                        <a:cs typeface="Times New Roman"/>
                      </a:endParaRPr>
                    </a:p>
                  </a:txBody>
                  <a:tcPr marL="25522" marR="25522" marT="0" marB="0" anchor="ct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extLst>
                  <a:ext uri="{0D108BD9-81ED-4DB2-BD59-A6C34878D82A}">
                    <a16:rowId xmlns:a16="http://schemas.microsoft.com/office/drawing/2014/main" val="10000"/>
                  </a:ext>
                </a:extLst>
              </a:tr>
              <a:tr h="673752">
                <a:tc>
                  <a:txBody>
                    <a:bodyPr/>
                    <a:lstStyle/>
                    <a:p>
                      <a:pPr algn="ctr">
                        <a:spcAft>
                          <a:spcPts val="0"/>
                        </a:spcAft>
                      </a:pPr>
                      <a:r>
                        <a:rPr lang="en-US" sz="1050">
                          <a:effectLst/>
                        </a:rPr>
                        <a:t>Digital Elevation Model</a:t>
                      </a:r>
                      <a:endParaRPr lang="it-IT" sz="1050">
                        <a:effectLst/>
                      </a:endParaRPr>
                    </a:p>
                    <a:p>
                      <a:pPr algn="ctr">
                        <a:spcAft>
                          <a:spcPts val="0"/>
                        </a:spcAft>
                      </a:pPr>
                      <a:r>
                        <a:rPr lang="en-US" sz="1050">
                          <a:effectLst/>
                        </a:rPr>
                        <a:t>(EU-DEM v1.1)</a:t>
                      </a:r>
                      <a:endParaRPr lang="it-IT" sz="1050">
                        <a:effectLst/>
                        <a:latin typeface="Calibri"/>
                        <a:ea typeface="Calibri"/>
                        <a:cs typeface="Times New Roman"/>
                      </a:endParaRPr>
                    </a:p>
                  </a:txBody>
                  <a:tcPr marL="25522" marR="25522" marT="0" marB="0" anchor="ctr"/>
                </a:tc>
                <a:tc>
                  <a:txBody>
                    <a:bodyPr/>
                    <a:lstStyle/>
                    <a:p>
                      <a:pPr algn="ctr">
                        <a:spcAft>
                          <a:spcPts val="0"/>
                        </a:spcAft>
                      </a:pPr>
                      <a:r>
                        <a:rPr lang="en-US" sz="1100">
                          <a:effectLst/>
                        </a:rPr>
                        <a:t>Europe</a:t>
                      </a:r>
                      <a:endParaRPr lang="it-IT" sz="1100">
                        <a:effectLst/>
                        <a:latin typeface="Calibri"/>
                        <a:ea typeface="Calibri"/>
                        <a:cs typeface="Times New Roman"/>
                      </a:endParaRPr>
                    </a:p>
                  </a:txBody>
                  <a:tcPr marL="25522" marR="25522" marT="0" marB="0" anchor="ctr"/>
                </a:tc>
                <a:tc>
                  <a:txBody>
                    <a:bodyPr/>
                    <a:lstStyle/>
                    <a:p>
                      <a:pPr algn="ctr">
                        <a:spcAft>
                          <a:spcPts val="0"/>
                        </a:spcAft>
                      </a:pPr>
                      <a:r>
                        <a:rPr lang="en-US" sz="1100">
                          <a:effectLst/>
                        </a:rPr>
                        <a:t>2016</a:t>
                      </a:r>
                      <a:endParaRPr lang="it-IT" sz="1100">
                        <a:effectLst/>
                        <a:latin typeface="Calibri"/>
                        <a:ea typeface="Calibri"/>
                        <a:cs typeface="Times New Roman"/>
                      </a:endParaRPr>
                    </a:p>
                  </a:txBody>
                  <a:tcPr marL="25522" marR="25522" marT="0" marB="0" anchor="ctr"/>
                </a:tc>
                <a:tc>
                  <a:txBody>
                    <a:bodyPr/>
                    <a:lstStyle/>
                    <a:p>
                      <a:pPr algn="ctr">
                        <a:spcAft>
                          <a:spcPts val="0"/>
                        </a:spcAft>
                      </a:pPr>
                      <a:r>
                        <a:rPr lang="en-US" sz="1100">
                          <a:effectLst/>
                        </a:rPr>
                        <a:t>25 m</a:t>
                      </a:r>
                      <a:endParaRPr lang="it-IT" sz="1100">
                        <a:effectLst/>
                        <a:latin typeface="Calibri"/>
                        <a:ea typeface="Calibri"/>
                        <a:cs typeface="Times New Roman"/>
                      </a:endParaRPr>
                    </a:p>
                  </a:txBody>
                  <a:tcPr marL="25522" marR="25522" marT="0" marB="0" anchor="ctr"/>
                </a:tc>
                <a:tc>
                  <a:txBody>
                    <a:bodyPr/>
                    <a:lstStyle/>
                    <a:p>
                      <a:pPr algn="ctr">
                        <a:spcAft>
                          <a:spcPts val="0"/>
                        </a:spcAft>
                      </a:pPr>
                      <a:r>
                        <a:rPr lang="en-US" sz="1100">
                          <a:effectLst/>
                        </a:rPr>
                        <a:t>/</a:t>
                      </a:r>
                      <a:endParaRPr lang="it-IT" sz="1100">
                        <a:effectLst/>
                        <a:latin typeface="Calibri"/>
                        <a:ea typeface="Calibri"/>
                        <a:cs typeface="Times New Roman"/>
                      </a:endParaRPr>
                    </a:p>
                  </a:txBody>
                  <a:tcPr marL="25522" marR="25522" marT="0" marB="0" anchor="ctr"/>
                </a:tc>
                <a:tc>
                  <a:txBody>
                    <a:bodyPr/>
                    <a:lstStyle/>
                    <a:p>
                      <a:pPr algn="ctr">
                        <a:spcAft>
                          <a:spcPts val="0"/>
                        </a:spcAft>
                      </a:pPr>
                      <a:r>
                        <a:rPr lang="en-US" sz="1100" dirty="0" err="1">
                          <a:effectLst/>
                        </a:rPr>
                        <a:t>GeoTIFF</a:t>
                      </a:r>
                      <a:endParaRPr lang="it-IT" sz="1100" dirty="0">
                        <a:effectLst/>
                        <a:latin typeface="Calibri"/>
                        <a:ea typeface="Calibri"/>
                        <a:cs typeface="Times New Roman"/>
                      </a:endParaRPr>
                    </a:p>
                  </a:txBody>
                  <a:tcPr marL="25522" marR="25522" marT="0" marB="0" anchor="ctr"/>
                </a:tc>
                <a:tc>
                  <a:txBody>
                    <a:bodyPr/>
                    <a:lstStyle/>
                    <a:p>
                      <a:pPr algn="ctr">
                        <a:spcAft>
                          <a:spcPts val="0"/>
                        </a:spcAft>
                      </a:pPr>
                      <a:r>
                        <a:rPr lang="en-US" sz="1100" u="sng" dirty="0">
                          <a:effectLst/>
                          <a:hlinkClick r:id="rId3"/>
                        </a:rPr>
                        <a:t>http://land.copernicus.eu/pan-european/satellite-derived-products/eu-dem/eu-dem-v1.1</a:t>
                      </a:r>
                      <a:endParaRPr lang="it-IT" sz="1100" dirty="0">
                        <a:effectLst/>
                        <a:latin typeface="Calibri"/>
                        <a:ea typeface="Calibri"/>
                        <a:cs typeface="Times New Roman"/>
                      </a:endParaRPr>
                    </a:p>
                  </a:txBody>
                  <a:tcPr marL="25522" marR="25522" marT="0" marB="0" anchor="ctr"/>
                </a:tc>
                <a:extLst>
                  <a:ext uri="{0D108BD9-81ED-4DB2-BD59-A6C34878D82A}">
                    <a16:rowId xmlns:a16="http://schemas.microsoft.com/office/drawing/2014/main" val="10001"/>
                  </a:ext>
                </a:extLst>
              </a:tr>
              <a:tr h="437688">
                <a:tc>
                  <a:txBody>
                    <a:bodyPr/>
                    <a:lstStyle/>
                    <a:p>
                      <a:pPr algn="ctr">
                        <a:spcAft>
                          <a:spcPts val="0"/>
                        </a:spcAft>
                      </a:pPr>
                      <a:r>
                        <a:rPr lang="en-US" sz="1050">
                          <a:effectLst/>
                        </a:rPr>
                        <a:t>LIDAR</a:t>
                      </a:r>
                      <a:endParaRPr lang="it-IT" sz="1050">
                        <a:effectLst/>
                        <a:latin typeface="Calibri"/>
                        <a:ea typeface="Calibri"/>
                        <a:cs typeface="Times New Roman"/>
                      </a:endParaRPr>
                    </a:p>
                  </a:txBody>
                  <a:tcPr marL="25522" marR="25522" marT="0" marB="0" anchor="ctr"/>
                </a:tc>
                <a:tc>
                  <a:txBody>
                    <a:bodyPr/>
                    <a:lstStyle/>
                    <a:p>
                      <a:pPr algn="ctr">
                        <a:spcAft>
                          <a:spcPts val="0"/>
                        </a:spcAft>
                      </a:pPr>
                      <a:r>
                        <a:rPr lang="en-US" sz="1100">
                          <a:effectLst/>
                        </a:rPr>
                        <a:t>Italy</a:t>
                      </a:r>
                      <a:endParaRPr lang="it-IT" sz="1100">
                        <a:effectLst/>
                        <a:latin typeface="Calibri"/>
                        <a:ea typeface="Calibri"/>
                        <a:cs typeface="Times New Roman"/>
                      </a:endParaRPr>
                    </a:p>
                  </a:txBody>
                  <a:tcPr marL="25522" marR="25522" marT="0" marB="0" anchor="ctr"/>
                </a:tc>
                <a:tc>
                  <a:txBody>
                    <a:bodyPr/>
                    <a:lstStyle/>
                    <a:p>
                      <a:pPr algn="ctr">
                        <a:spcAft>
                          <a:spcPts val="0"/>
                        </a:spcAft>
                      </a:pPr>
                      <a:r>
                        <a:rPr lang="en-US" sz="1100">
                          <a:effectLst/>
                        </a:rPr>
                        <a:t>2016</a:t>
                      </a:r>
                      <a:endParaRPr lang="it-IT" sz="1100">
                        <a:effectLst/>
                        <a:latin typeface="Calibri"/>
                        <a:ea typeface="Calibri"/>
                        <a:cs typeface="Times New Roman"/>
                      </a:endParaRPr>
                    </a:p>
                  </a:txBody>
                  <a:tcPr marL="25522" marR="25522" marT="0" marB="0" anchor="ctr"/>
                </a:tc>
                <a:tc>
                  <a:txBody>
                    <a:bodyPr/>
                    <a:lstStyle/>
                    <a:p>
                      <a:pPr algn="ctr">
                        <a:spcAft>
                          <a:spcPts val="0"/>
                        </a:spcAft>
                      </a:pPr>
                      <a:r>
                        <a:rPr lang="en-US" sz="1100">
                          <a:effectLst/>
                        </a:rPr>
                        <a:t>15 cm</a:t>
                      </a:r>
                      <a:endParaRPr lang="it-IT" sz="1100">
                        <a:effectLst/>
                        <a:latin typeface="Calibri"/>
                        <a:ea typeface="Calibri"/>
                        <a:cs typeface="Times New Roman"/>
                      </a:endParaRPr>
                    </a:p>
                  </a:txBody>
                  <a:tcPr marL="25522" marR="25522" marT="0" marB="0" anchor="ctr"/>
                </a:tc>
                <a:tc>
                  <a:txBody>
                    <a:bodyPr/>
                    <a:lstStyle/>
                    <a:p>
                      <a:pPr algn="ctr">
                        <a:spcAft>
                          <a:spcPts val="0"/>
                        </a:spcAft>
                      </a:pPr>
                      <a:r>
                        <a:rPr lang="en-US" sz="1100">
                          <a:effectLst/>
                        </a:rPr>
                        <a:t>/</a:t>
                      </a:r>
                      <a:endParaRPr lang="it-IT" sz="1100">
                        <a:effectLst/>
                        <a:latin typeface="Calibri"/>
                        <a:ea typeface="Calibri"/>
                        <a:cs typeface="Times New Roman"/>
                      </a:endParaRPr>
                    </a:p>
                  </a:txBody>
                  <a:tcPr marL="25522" marR="25522" marT="0" marB="0" anchor="ctr"/>
                </a:tc>
                <a:tc>
                  <a:txBody>
                    <a:bodyPr/>
                    <a:lstStyle/>
                    <a:p>
                      <a:pPr algn="ctr">
                        <a:spcAft>
                          <a:spcPts val="0"/>
                        </a:spcAft>
                      </a:pPr>
                      <a:r>
                        <a:rPr lang="en-US" sz="1100">
                          <a:effectLst/>
                        </a:rPr>
                        <a:t>Shape</a:t>
                      </a:r>
                      <a:endParaRPr lang="it-IT" sz="1100">
                        <a:effectLst/>
                        <a:latin typeface="Calibri"/>
                        <a:ea typeface="Calibri"/>
                        <a:cs typeface="Times New Roman"/>
                      </a:endParaRPr>
                    </a:p>
                  </a:txBody>
                  <a:tcPr marL="25522" marR="25522" marT="0" marB="0" anchor="ctr"/>
                </a:tc>
                <a:tc>
                  <a:txBody>
                    <a:bodyPr/>
                    <a:lstStyle/>
                    <a:p>
                      <a:pPr algn="ctr">
                        <a:spcAft>
                          <a:spcPts val="0"/>
                        </a:spcAft>
                      </a:pPr>
                      <a:r>
                        <a:rPr lang="en-US" sz="1100" dirty="0">
                          <a:effectLst/>
                        </a:rPr>
                        <a:t>http://www.pcn.minambiente.it/mattm/en/online-the-new-procedure-for-the-request-of-lidar-data-and_or-interferometric-ps/</a:t>
                      </a:r>
                      <a:endParaRPr lang="it-IT" sz="1100" dirty="0">
                        <a:effectLst/>
                        <a:latin typeface="Calibri"/>
                        <a:ea typeface="Calibri"/>
                        <a:cs typeface="Times New Roman"/>
                      </a:endParaRPr>
                    </a:p>
                  </a:txBody>
                  <a:tcPr marL="25522" marR="25522" marT="0" marB="0" anchor="ctr"/>
                </a:tc>
                <a:extLst>
                  <a:ext uri="{0D108BD9-81ED-4DB2-BD59-A6C34878D82A}">
                    <a16:rowId xmlns:a16="http://schemas.microsoft.com/office/drawing/2014/main" val="10002"/>
                  </a:ext>
                </a:extLst>
              </a:tr>
              <a:tr h="134750">
                <a:tc gridSpan="7">
                  <a:txBody>
                    <a:bodyPr/>
                    <a:lstStyle/>
                    <a:p>
                      <a:pPr algn="ctr">
                        <a:spcAft>
                          <a:spcPts val="0"/>
                        </a:spcAft>
                      </a:pPr>
                      <a:r>
                        <a:rPr lang="en-US" sz="1050" dirty="0">
                          <a:effectLst/>
                        </a:rPr>
                        <a:t>Geomorphological data</a:t>
                      </a:r>
                      <a:endParaRPr lang="it-IT" sz="1050" dirty="0">
                        <a:effectLst/>
                        <a:latin typeface="Calibri"/>
                        <a:ea typeface="Calibri"/>
                        <a:cs typeface="Times New Roman"/>
                      </a:endParaRPr>
                    </a:p>
                  </a:txBody>
                  <a:tcPr marL="25522" marR="25522" marT="0" marB="0" anchor="ct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extLst>
                  <a:ext uri="{0D108BD9-81ED-4DB2-BD59-A6C34878D82A}">
                    <a16:rowId xmlns:a16="http://schemas.microsoft.com/office/drawing/2014/main" val="10003"/>
                  </a:ext>
                </a:extLst>
              </a:tr>
              <a:tr h="437688">
                <a:tc>
                  <a:txBody>
                    <a:bodyPr/>
                    <a:lstStyle/>
                    <a:p>
                      <a:pPr algn="ctr">
                        <a:spcAft>
                          <a:spcPts val="0"/>
                        </a:spcAft>
                      </a:pPr>
                      <a:r>
                        <a:rPr lang="en-US" sz="1050">
                          <a:effectLst/>
                        </a:rPr>
                        <a:t>Erosion of the coast</a:t>
                      </a:r>
                      <a:endParaRPr lang="it-IT" sz="1050">
                        <a:effectLst/>
                        <a:latin typeface="Calibri"/>
                        <a:ea typeface="Calibri"/>
                        <a:cs typeface="Times New Roman"/>
                      </a:endParaRPr>
                    </a:p>
                  </a:txBody>
                  <a:tcPr marL="25522" marR="25522" marT="0" marB="0" anchor="ctr"/>
                </a:tc>
                <a:tc>
                  <a:txBody>
                    <a:bodyPr/>
                    <a:lstStyle/>
                    <a:p>
                      <a:pPr algn="ctr">
                        <a:spcAft>
                          <a:spcPts val="0"/>
                        </a:spcAft>
                      </a:pPr>
                      <a:r>
                        <a:rPr lang="en-US" sz="1100">
                          <a:effectLst/>
                        </a:rPr>
                        <a:t>Apulia region</a:t>
                      </a:r>
                      <a:endParaRPr lang="it-IT" sz="1100">
                        <a:effectLst/>
                        <a:latin typeface="Calibri"/>
                        <a:ea typeface="Calibri"/>
                        <a:cs typeface="Times New Roman"/>
                      </a:endParaRPr>
                    </a:p>
                  </a:txBody>
                  <a:tcPr marL="25522" marR="25522" marT="0" marB="0" anchor="ctr"/>
                </a:tc>
                <a:tc>
                  <a:txBody>
                    <a:bodyPr/>
                    <a:lstStyle/>
                    <a:p>
                      <a:pPr algn="ctr">
                        <a:spcAft>
                          <a:spcPts val="0"/>
                        </a:spcAft>
                      </a:pPr>
                      <a:r>
                        <a:rPr lang="en-US" sz="1100">
                          <a:effectLst/>
                        </a:rPr>
                        <a:t> </a:t>
                      </a:r>
                      <a:endParaRPr lang="it-IT" sz="1100">
                        <a:effectLst/>
                        <a:latin typeface="Calibri"/>
                        <a:ea typeface="Calibri"/>
                        <a:cs typeface="Times New Roman"/>
                      </a:endParaRPr>
                    </a:p>
                  </a:txBody>
                  <a:tcPr marL="25522" marR="25522" marT="0" marB="0" anchor="ctr"/>
                </a:tc>
                <a:tc>
                  <a:txBody>
                    <a:bodyPr/>
                    <a:lstStyle/>
                    <a:p>
                      <a:pPr algn="ctr">
                        <a:spcAft>
                          <a:spcPts val="0"/>
                        </a:spcAft>
                      </a:pPr>
                      <a:r>
                        <a:rPr lang="en-US" sz="1100">
                          <a:effectLst/>
                        </a:rPr>
                        <a:t> </a:t>
                      </a:r>
                      <a:endParaRPr lang="it-IT" sz="1100">
                        <a:effectLst/>
                        <a:latin typeface="Calibri"/>
                        <a:ea typeface="Calibri"/>
                        <a:cs typeface="Times New Roman"/>
                      </a:endParaRPr>
                    </a:p>
                  </a:txBody>
                  <a:tcPr marL="25522" marR="25522" marT="0" marB="0" anchor="ctr"/>
                </a:tc>
                <a:tc>
                  <a:txBody>
                    <a:bodyPr/>
                    <a:lstStyle/>
                    <a:p>
                      <a:pPr algn="ctr">
                        <a:spcAft>
                          <a:spcPts val="0"/>
                        </a:spcAft>
                      </a:pPr>
                      <a:r>
                        <a:rPr lang="en-US" sz="1100" dirty="0">
                          <a:effectLst/>
                        </a:rPr>
                        <a:t>5/10/15 years</a:t>
                      </a:r>
                      <a:endParaRPr lang="it-IT" sz="1100" dirty="0">
                        <a:effectLst/>
                        <a:latin typeface="Calibri"/>
                        <a:ea typeface="Calibri"/>
                        <a:cs typeface="Times New Roman"/>
                      </a:endParaRPr>
                    </a:p>
                  </a:txBody>
                  <a:tcPr marL="25522" marR="25522" marT="0" marB="0" anchor="ctr"/>
                </a:tc>
                <a:tc>
                  <a:txBody>
                    <a:bodyPr/>
                    <a:lstStyle/>
                    <a:p>
                      <a:pPr algn="ctr">
                        <a:spcAft>
                          <a:spcPts val="0"/>
                        </a:spcAft>
                      </a:pPr>
                      <a:r>
                        <a:rPr lang="en-US" sz="1100">
                          <a:effectLst/>
                        </a:rPr>
                        <a:t> </a:t>
                      </a:r>
                      <a:endParaRPr lang="it-IT" sz="1100">
                        <a:effectLst/>
                        <a:latin typeface="Calibri"/>
                        <a:ea typeface="Calibri"/>
                        <a:cs typeface="Times New Roman"/>
                      </a:endParaRPr>
                    </a:p>
                  </a:txBody>
                  <a:tcPr marL="25522" marR="25522" marT="0" marB="0" anchor="ctr"/>
                </a:tc>
                <a:tc>
                  <a:txBody>
                    <a:bodyPr/>
                    <a:lstStyle/>
                    <a:p>
                      <a:pPr algn="ctr">
                        <a:spcAft>
                          <a:spcPts val="0"/>
                        </a:spcAft>
                      </a:pPr>
                      <a:r>
                        <a:rPr lang="en-US" sz="1100" u="sng" dirty="0">
                          <a:effectLst/>
                          <a:hlinkClick r:id="rId4"/>
                        </a:rPr>
                        <a:t>https://start.linksmt.it/web/guest/coste</a:t>
                      </a:r>
                      <a:endParaRPr lang="it-IT" sz="1100" dirty="0">
                        <a:effectLst/>
                        <a:latin typeface="Calibri"/>
                        <a:ea typeface="Calibri"/>
                        <a:cs typeface="Times New Roman"/>
                      </a:endParaRPr>
                    </a:p>
                  </a:txBody>
                  <a:tcPr marL="25522" marR="25522" marT="0" marB="0" anchor="ctr"/>
                </a:tc>
                <a:extLst>
                  <a:ext uri="{0D108BD9-81ED-4DB2-BD59-A6C34878D82A}">
                    <a16:rowId xmlns:a16="http://schemas.microsoft.com/office/drawing/2014/main" val="10004"/>
                  </a:ext>
                </a:extLst>
              </a:tr>
              <a:tr h="437688">
                <a:tc rowSpan="2">
                  <a:txBody>
                    <a:bodyPr/>
                    <a:lstStyle/>
                    <a:p>
                      <a:pPr>
                        <a:spcAft>
                          <a:spcPts val="0"/>
                        </a:spcAft>
                      </a:pPr>
                      <a:r>
                        <a:rPr lang="en-US" sz="1050">
                          <a:effectLst/>
                        </a:rPr>
                        <a:t>Shoreline trend</a:t>
                      </a:r>
                      <a:endParaRPr lang="it-IT" sz="1050">
                        <a:effectLst/>
                        <a:latin typeface="Calibri"/>
                        <a:ea typeface="Calibri"/>
                        <a:cs typeface="Times New Roman"/>
                      </a:endParaRPr>
                    </a:p>
                  </a:txBody>
                  <a:tcPr marL="25522" marR="25522" marT="0" marB="0" anchor="ctr"/>
                </a:tc>
                <a:tc>
                  <a:txBody>
                    <a:bodyPr/>
                    <a:lstStyle/>
                    <a:p>
                      <a:pPr algn="ctr">
                        <a:spcAft>
                          <a:spcPts val="0"/>
                        </a:spcAft>
                      </a:pPr>
                      <a:r>
                        <a:rPr lang="en-US" sz="1100">
                          <a:effectLst/>
                        </a:rPr>
                        <a:t>Europe</a:t>
                      </a:r>
                      <a:endParaRPr lang="it-IT" sz="1100">
                        <a:effectLst/>
                        <a:latin typeface="Calibri"/>
                        <a:ea typeface="Calibri"/>
                        <a:cs typeface="Times New Roman"/>
                      </a:endParaRPr>
                    </a:p>
                  </a:txBody>
                  <a:tcPr marL="25522" marR="25522" marT="0" marB="0" anchor="ctr"/>
                </a:tc>
                <a:tc>
                  <a:txBody>
                    <a:bodyPr/>
                    <a:lstStyle/>
                    <a:p>
                      <a:pPr algn="ctr">
                        <a:spcAft>
                          <a:spcPts val="0"/>
                        </a:spcAft>
                      </a:pPr>
                      <a:r>
                        <a:rPr lang="en-US" sz="1100">
                          <a:effectLst/>
                        </a:rPr>
                        <a:t> </a:t>
                      </a:r>
                      <a:endParaRPr lang="it-IT" sz="1100">
                        <a:effectLst/>
                        <a:latin typeface="Calibri"/>
                        <a:ea typeface="Calibri"/>
                        <a:cs typeface="Times New Roman"/>
                      </a:endParaRPr>
                    </a:p>
                  </a:txBody>
                  <a:tcPr marL="25522" marR="25522" marT="0" marB="0" anchor="ctr"/>
                </a:tc>
                <a:tc>
                  <a:txBody>
                    <a:bodyPr/>
                    <a:lstStyle/>
                    <a:p>
                      <a:pPr algn="ctr">
                        <a:spcAft>
                          <a:spcPts val="0"/>
                        </a:spcAft>
                      </a:pPr>
                      <a:r>
                        <a:rPr lang="en-US" sz="1100">
                          <a:effectLst/>
                        </a:rPr>
                        <a:t> </a:t>
                      </a:r>
                      <a:endParaRPr lang="it-IT" sz="1100">
                        <a:effectLst/>
                        <a:latin typeface="Calibri"/>
                        <a:ea typeface="Calibri"/>
                        <a:cs typeface="Times New Roman"/>
                      </a:endParaRPr>
                    </a:p>
                  </a:txBody>
                  <a:tcPr marL="25522" marR="25522" marT="0" marB="0" anchor="ctr"/>
                </a:tc>
                <a:tc>
                  <a:txBody>
                    <a:bodyPr/>
                    <a:lstStyle/>
                    <a:p>
                      <a:pPr algn="ctr">
                        <a:spcAft>
                          <a:spcPts val="0"/>
                        </a:spcAft>
                      </a:pPr>
                      <a:r>
                        <a:rPr lang="en-US" sz="1100" dirty="0">
                          <a:effectLst/>
                        </a:rPr>
                        <a:t> </a:t>
                      </a:r>
                      <a:endParaRPr lang="it-IT" sz="1100" dirty="0">
                        <a:effectLst/>
                        <a:latin typeface="Calibri"/>
                        <a:ea typeface="Calibri"/>
                        <a:cs typeface="Times New Roman"/>
                      </a:endParaRPr>
                    </a:p>
                  </a:txBody>
                  <a:tcPr marL="25522" marR="25522" marT="0" marB="0" anchor="ctr"/>
                </a:tc>
                <a:tc>
                  <a:txBody>
                    <a:bodyPr/>
                    <a:lstStyle/>
                    <a:p>
                      <a:pPr algn="ctr">
                        <a:spcAft>
                          <a:spcPts val="0"/>
                        </a:spcAft>
                      </a:pPr>
                      <a:r>
                        <a:rPr lang="en-US" sz="1100">
                          <a:effectLst/>
                        </a:rPr>
                        <a:t> </a:t>
                      </a:r>
                      <a:endParaRPr lang="it-IT" sz="1100">
                        <a:effectLst/>
                        <a:latin typeface="Calibri"/>
                        <a:ea typeface="Calibri"/>
                        <a:cs typeface="Times New Roman"/>
                      </a:endParaRPr>
                    </a:p>
                  </a:txBody>
                  <a:tcPr marL="25522" marR="25522" marT="0" marB="0" anchor="ctr"/>
                </a:tc>
                <a:tc>
                  <a:txBody>
                    <a:bodyPr/>
                    <a:lstStyle/>
                    <a:p>
                      <a:pPr algn="ctr">
                        <a:spcAft>
                          <a:spcPts val="0"/>
                        </a:spcAft>
                      </a:pPr>
                      <a:r>
                        <a:rPr lang="en-US" sz="1100" u="sng" dirty="0">
                          <a:effectLst/>
                          <a:hlinkClick r:id="rId5"/>
                        </a:rPr>
                        <a:t>https://www.eea.europa.eu/data-and-maps/data/geomorphology-geology-erosion-trends-and-coastal-defence-works</a:t>
                      </a:r>
                      <a:endParaRPr lang="it-IT" sz="1100" dirty="0">
                        <a:effectLst/>
                        <a:latin typeface="Calibri"/>
                        <a:ea typeface="Calibri"/>
                        <a:cs typeface="Times New Roman"/>
                      </a:endParaRPr>
                    </a:p>
                  </a:txBody>
                  <a:tcPr marL="25522" marR="25522" marT="0" marB="0" anchor="ctr"/>
                </a:tc>
                <a:extLst>
                  <a:ext uri="{0D108BD9-81ED-4DB2-BD59-A6C34878D82A}">
                    <a16:rowId xmlns:a16="http://schemas.microsoft.com/office/drawing/2014/main" val="10005"/>
                  </a:ext>
                </a:extLst>
              </a:tr>
              <a:tr h="437688">
                <a:tc vMerge="1">
                  <a:txBody>
                    <a:bodyPr/>
                    <a:lstStyle/>
                    <a:p>
                      <a:endParaRPr lang="it-IT"/>
                    </a:p>
                  </a:txBody>
                  <a:tcPr/>
                </a:tc>
                <a:tc>
                  <a:txBody>
                    <a:bodyPr/>
                    <a:lstStyle/>
                    <a:p>
                      <a:pPr algn="ctr">
                        <a:spcAft>
                          <a:spcPts val="0"/>
                        </a:spcAft>
                      </a:pPr>
                      <a:r>
                        <a:rPr lang="en-US" sz="1100" dirty="0">
                          <a:effectLst/>
                        </a:rPr>
                        <a:t>Italy</a:t>
                      </a:r>
                      <a:endParaRPr lang="it-IT" sz="1100" dirty="0">
                        <a:effectLst/>
                        <a:latin typeface="Calibri"/>
                        <a:ea typeface="Calibri"/>
                        <a:cs typeface="Times New Roman"/>
                      </a:endParaRPr>
                    </a:p>
                  </a:txBody>
                  <a:tcPr marL="25522" marR="25522" marT="0" marB="0" anchor="ctr"/>
                </a:tc>
                <a:tc>
                  <a:txBody>
                    <a:bodyPr/>
                    <a:lstStyle/>
                    <a:p>
                      <a:pPr algn="ctr">
                        <a:spcAft>
                          <a:spcPts val="0"/>
                        </a:spcAft>
                      </a:pPr>
                      <a:r>
                        <a:rPr lang="en-US" sz="1100">
                          <a:effectLst/>
                        </a:rPr>
                        <a:t>2010</a:t>
                      </a:r>
                      <a:endParaRPr lang="it-IT" sz="1100">
                        <a:effectLst/>
                        <a:latin typeface="Calibri"/>
                        <a:ea typeface="Calibri"/>
                        <a:cs typeface="Times New Roman"/>
                      </a:endParaRPr>
                    </a:p>
                  </a:txBody>
                  <a:tcPr marL="25522" marR="25522" marT="0" marB="0" anchor="ctr"/>
                </a:tc>
                <a:tc>
                  <a:txBody>
                    <a:bodyPr/>
                    <a:lstStyle/>
                    <a:p>
                      <a:pPr algn="ctr">
                        <a:spcAft>
                          <a:spcPts val="0"/>
                        </a:spcAft>
                      </a:pPr>
                      <a:r>
                        <a:rPr lang="en-US" sz="1100">
                          <a:effectLst/>
                        </a:rPr>
                        <a:t>1:2000</a:t>
                      </a:r>
                      <a:endParaRPr lang="it-IT" sz="1100">
                        <a:effectLst/>
                        <a:latin typeface="Calibri"/>
                        <a:ea typeface="Calibri"/>
                        <a:cs typeface="Times New Roman"/>
                      </a:endParaRPr>
                    </a:p>
                  </a:txBody>
                  <a:tcPr marL="25522" marR="25522" marT="0" marB="0" anchor="ctr"/>
                </a:tc>
                <a:tc>
                  <a:txBody>
                    <a:bodyPr/>
                    <a:lstStyle/>
                    <a:p>
                      <a:pPr algn="ctr">
                        <a:spcAft>
                          <a:spcPts val="0"/>
                        </a:spcAft>
                      </a:pPr>
                      <a:r>
                        <a:rPr lang="en-US" sz="1100" dirty="0">
                          <a:effectLst/>
                        </a:rPr>
                        <a:t>/</a:t>
                      </a:r>
                      <a:endParaRPr lang="it-IT" sz="1100" dirty="0">
                        <a:effectLst/>
                        <a:latin typeface="Calibri"/>
                        <a:ea typeface="Calibri"/>
                        <a:cs typeface="Times New Roman"/>
                      </a:endParaRPr>
                    </a:p>
                  </a:txBody>
                  <a:tcPr marL="25522" marR="25522" marT="0" marB="0" anchor="ctr"/>
                </a:tc>
                <a:tc>
                  <a:txBody>
                    <a:bodyPr/>
                    <a:lstStyle/>
                    <a:p>
                      <a:pPr algn="ctr">
                        <a:spcAft>
                          <a:spcPts val="0"/>
                        </a:spcAft>
                      </a:pPr>
                      <a:r>
                        <a:rPr lang="en-US" sz="1100" dirty="0">
                          <a:effectLst/>
                        </a:rPr>
                        <a:t>Shape</a:t>
                      </a:r>
                      <a:endParaRPr lang="it-IT" sz="1100" dirty="0">
                        <a:effectLst/>
                        <a:latin typeface="Calibri"/>
                        <a:ea typeface="Calibri"/>
                        <a:cs typeface="Times New Roman"/>
                      </a:endParaRPr>
                    </a:p>
                  </a:txBody>
                  <a:tcPr marL="25522" marR="25522" marT="0" marB="0" anchor="ctr"/>
                </a:tc>
                <a:tc>
                  <a:txBody>
                    <a:bodyPr/>
                    <a:lstStyle/>
                    <a:p>
                      <a:pPr algn="ctr">
                        <a:spcAft>
                          <a:spcPts val="0"/>
                        </a:spcAft>
                      </a:pPr>
                      <a:r>
                        <a:rPr lang="en-US" sz="1100" u="sng" dirty="0">
                          <a:effectLst/>
                          <a:hlinkClick r:id="rId6"/>
                        </a:rPr>
                        <a:t>http://www.pcn.minambiente.it/geoportal/catalog/search/resource/details.page?uuid=%7BC49FEE18-000C-4B37-B062-E76BCAD5104F%7D</a:t>
                      </a:r>
                      <a:endParaRPr lang="it-IT" sz="1100" dirty="0">
                        <a:effectLst/>
                        <a:latin typeface="Calibri"/>
                        <a:ea typeface="Calibri"/>
                        <a:cs typeface="Times New Roman"/>
                      </a:endParaRPr>
                    </a:p>
                  </a:txBody>
                  <a:tcPr marL="25522" marR="25522" marT="0" marB="0" anchor="ct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154367776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0" y="27384"/>
            <a:ext cx="9182100" cy="6858000"/>
          </a:xfrm>
        </p:spPr>
      </p:pic>
      <p:sp>
        <p:nvSpPr>
          <p:cNvPr id="5" name="Titolo 4"/>
          <p:cNvSpPr>
            <a:spLocks noGrp="1"/>
          </p:cNvSpPr>
          <p:nvPr>
            <p:ph type="ctrTitle"/>
          </p:nvPr>
        </p:nvSpPr>
        <p:spPr>
          <a:xfrm>
            <a:off x="821718" y="908720"/>
            <a:ext cx="7772400" cy="605929"/>
          </a:xfrm>
        </p:spPr>
        <p:txBody>
          <a:bodyPr>
            <a:normAutofit fontScale="90000"/>
          </a:bodyPr>
          <a:lstStyle/>
          <a:p>
            <a:pPr algn="l"/>
            <a:r>
              <a:rPr lang="it-IT" sz="2000" b="1" dirty="0">
                <a:solidFill>
                  <a:srgbClr val="00B050"/>
                </a:solidFill>
                <a:latin typeface="Open Sans" pitchFamily="34" charset="0"/>
                <a:ea typeface="Open Sans" pitchFamily="34" charset="0"/>
                <a:cs typeface="Open Sans" pitchFamily="34" charset="0"/>
              </a:rPr>
              <a:t/>
            </a:r>
            <a:br>
              <a:rPr lang="it-IT" sz="2000" b="1" dirty="0">
                <a:solidFill>
                  <a:srgbClr val="00B050"/>
                </a:solidFill>
                <a:latin typeface="Open Sans" pitchFamily="34" charset="0"/>
                <a:ea typeface="Open Sans" pitchFamily="34" charset="0"/>
                <a:cs typeface="Open Sans" pitchFamily="34" charset="0"/>
              </a:rPr>
            </a:br>
            <a:endParaRPr lang="it-IT" sz="2000" b="1" dirty="0">
              <a:solidFill>
                <a:srgbClr val="00B050"/>
              </a:solidFill>
              <a:latin typeface="Open Sans" pitchFamily="34" charset="0"/>
              <a:ea typeface="Open Sans" pitchFamily="34" charset="0"/>
              <a:cs typeface="Open Sans" pitchFamily="34" charset="0"/>
            </a:endParaRPr>
          </a:p>
        </p:txBody>
      </p:sp>
      <p:graphicFrame>
        <p:nvGraphicFramePr>
          <p:cNvPr id="3" name="Tabella 2"/>
          <p:cNvGraphicFramePr>
            <a:graphicFrameLocks noGrp="1"/>
          </p:cNvGraphicFramePr>
          <p:nvPr>
            <p:extLst/>
          </p:nvPr>
        </p:nvGraphicFramePr>
        <p:xfrm>
          <a:off x="467544" y="1196752"/>
          <a:ext cx="8486600" cy="5204821"/>
        </p:xfrm>
        <a:graphic>
          <a:graphicData uri="http://schemas.openxmlformats.org/drawingml/2006/table">
            <a:tbl>
              <a:tblPr firstRow="1" firstCol="1" bandRow="1">
                <a:tableStyleId>{5C22544A-7EE6-4342-B048-85BDC9FD1C3A}</a:tableStyleId>
              </a:tblPr>
              <a:tblGrid>
                <a:gridCol w="724871">
                  <a:extLst>
                    <a:ext uri="{9D8B030D-6E8A-4147-A177-3AD203B41FA5}">
                      <a16:colId xmlns:a16="http://schemas.microsoft.com/office/drawing/2014/main" val="20000"/>
                    </a:ext>
                  </a:extLst>
                </a:gridCol>
                <a:gridCol w="550927">
                  <a:extLst>
                    <a:ext uri="{9D8B030D-6E8A-4147-A177-3AD203B41FA5}">
                      <a16:colId xmlns:a16="http://schemas.microsoft.com/office/drawing/2014/main" val="20001"/>
                    </a:ext>
                  </a:extLst>
                </a:gridCol>
                <a:gridCol w="565754">
                  <a:extLst>
                    <a:ext uri="{9D8B030D-6E8A-4147-A177-3AD203B41FA5}">
                      <a16:colId xmlns:a16="http://schemas.microsoft.com/office/drawing/2014/main" val="20002"/>
                    </a:ext>
                  </a:extLst>
                </a:gridCol>
                <a:gridCol w="650163">
                  <a:extLst>
                    <a:ext uri="{9D8B030D-6E8A-4147-A177-3AD203B41FA5}">
                      <a16:colId xmlns:a16="http://schemas.microsoft.com/office/drawing/2014/main" val="20003"/>
                    </a:ext>
                  </a:extLst>
                </a:gridCol>
                <a:gridCol w="650163">
                  <a:extLst>
                    <a:ext uri="{9D8B030D-6E8A-4147-A177-3AD203B41FA5}">
                      <a16:colId xmlns:a16="http://schemas.microsoft.com/office/drawing/2014/main" val="20004"/>
                    </a:ext>
                  </a:extLst>
                </a:gridCol>
                <a:gridCol w="2168918">
                  <a:extLst>
                    <a:ext uri="{9D8B030D-6E8A-4147-A177-3AD203B41FA5}">
                      <a16:colId xmlns:a16="http://schemas.microsoft.com/office/drawing/2014/main" val="20005"/>
                    </a:ext>
                  </a:extLst>
                </a:gridCol>
                <a:gridCol w="3175804">
                  <a:extLst>
                    <a:ext uri="{9D8B030D-6E8A-4147-A177-3AD203B41FA5}">
                      <a16:colId xmlns:a16="http://schemas.microsoft.com/office/drawing/2014/main" val="20006"/>
                    </a:ext>
                  </a:extLst>
                </a:gridCol>
              </a:tblGrid>
              <a:tr h="322281">
                <a:tc gridSpan="7">
                  <a:txBody>
                    <a:bodyPr/>
                    <a:lstStyle/>
                    <a:p>
                      <a:pPr algn="ctr">
                        <a:spcAft>
                          <a:spcPts val="0"/>
                        </a:spcAft>
                      </a:pPr>
                      <a:r>
                        <a:rPr lang="en-US" sz="1100" dirty="0">
                          <a:effectLst/>
                        </a:rPr>
                        <a:t>Climate forcing</a:t>
                      </a:r>
                      <a:endParaRPr lang="it-IT" sz="1100" dirty="0">
                        <a:effectLst/>
                        <a:latin typeface="Calibri"/>
                        <a:ea typeface="Calibri"/>
                        <a:cs typeface="Times New Roman"/>
                      </a:endParaRPr>
                    </a:p>
                  </a:txBody>
                  <a:tcPr marL="25522" marR="25522" marT="0" marB="0" anchor="ct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extLst>
                  <a:ext uri="{0D108BD9-81ED-4DB2-BD59-A6C34878D82A}">
                    <a16:rowId xmlns:a16="http://schemas.microsoft.com/office/drawing/2014/main" val="10000"/>
                  </a:ext>
                </a:extLst>
              </a:tr>
              <a:tr h="513212">
                <a:tc>
                  <a:txBody>
                    <a:bodyPr/>
                    <a:lstStyle/>
                    <a:p>
                      <a:pPr algn="ctr">
                        <a:spcAft>
                          <a:spcPts val="0"/>
                        </a:spcAft>
                      </a:pPr>
                      <a:r>
                        <a:rPr lang="en-US" sz="1100">
                          <a:effectLst/>
                        </a:rPr>
                        <a:t>Sea level</a:t>
                      </a:r>
                      <a:endParaRPr lang="it-IT" sz="1100">
                        <a:effectLst/>
                        <a:latin typeface="Calibri"/>
                        <a:ea typeface="Calibri"/>
                        <a:cs typeface="Times New Roman"/>
                      </a:endParaRPr>
                    </a:p>
                  </a:txBody>
                  <a:tcPr marL="25522" marR="25522" marT="0" marB="0" anchor="ctr"/>
                </a:tc>
                <a:tc>
                  <a:txBody>
                    <a:bodyPr/>
                    <a:lstStyle/>
                    <a:p>
                      <a:pPr algn="ctr">
                        <a:spcAft>
                          <a:spcPts val="0"/>
                        </a:spcAft>
                      </a:pPr>
                      <a:r>
                        <a:rPr lang="en-US" sz="1200">
                          <a:effectLst/>
                        </a:rPr>
                        <a:t>Apulia region</a:t>
                      </a:r>
                      <a:endParaRPr lang="it-IT" sz="1200">
                        <a:effectLst/>
                        <a:latin typeface="Calibri"/>
                        <a:ea typeface="Calibri"/>
                        <a:cs typeface="Times New Roman"/>
                      </a:endParaRPr>
                    </a:p>
                  </a:txBody>
                  <a:tcPr marL="25522" marR="25522" marT="0" marB="0" anchor="ctr"/>
                </a:tc>
                <a:tc>
                  <a:txBody>
                    <a:bodyPr/>
                    <a:lstStyle/>
                    <a:p>
                      <a:pPr algn="ctr">
                        <a:spcAft>
                          <a:spcPts val="0"/>
                        </a:spcAft>
                      </a:pPr>
                      <a:r>
                        <a:rPr lang="en-US" sz="1200">
                          <a:effectLst/>
                        </a:rPr>
                        <a:t> </a:t>
                      </a:r>
                      <a:endParaRPr lang="it-IT" sz="1200">
                        <a:effectLst/>
                        <a:latin typeface="Calibri"/>
                        <a:ea typeface="Calibri"/>
                        <a:cs typeface="Times New Roman"/>
                      </a:endParaRPr>
                    </a:p>
                  </a:txBody>
                  <a:tcPr marL="25522" marR="25522" marT="0" marB="0" anchor="ctr"/>
                </a:tc>
                <a:tc>
                  <a:txBody>
                    <a:bodyPr/>
                    <a:lstStyle/>
                    <a:p>
                      <a:pPr algn="ctr">
                        <a:spcAft>
                          <a:spcPts val="0"/>
                        </a:spcAft>
                      </a:pPr>
                      <a:r>
                        <a:rPr lang="en-US" sz="1200">
                          <a:effectLst/>
                        </a:rPr>
                        <a:t> </a:t>
                      </a:r>
                      <a:endParaRPr lang="it-IT" sz="1200">
                        <a:effectLst/>
                        <a:latin typeface="Calibri"/>
                        <a:ea typeface="Calibri"/>
                        <a:cs typeface="Times New Roman"/>
                      </a:endParaRPr>
                    </a:p>
                  </a:txBody>
                  <a:tcPr marL="25522" marR="25522" marT="0" marB="0" anchor="ctr"/>
                </a:tc>
                <a:tc>
                  <a:txBody>
                    <a:bodyPr/>
                    <a:lstStyle/>
                    <a:p>
                      <a:pPr algn="ctr">
                        <a:spcAft>
                          <a:spcPts val="0"/>
                        </a:spcAft>
                      </a:pPr>
                      <a:r>
                        <a:rPr lang="en-US" sz="1200">
                          <a:effectLst/>
                        </a:rPr>
                        <a:t> </a:t>
                      </a:r>
                      <a:endParaRPr lang="it-IT" sz="1200">
                        <a:effectLst/>
                        <a:latin typeface="Calibri"/>
                        <a:ea typeface="Calibri"/>
                        <a:cs typeface="Times New Roman"/>
                      </a:endParaRPr>
                    </a:p>
                  </a:txBody>
                  <a:tcPr marL="25522" marR="25522" marT="0" marB="0" anchor="ctr"/>
                </a:tc>
                <a:tc>
                  <a:txBody>
                    <a:bodyPr/>
                    <a:lstStyle/>
                    <a:p>
                      <a:pPr algn="ctr">
                        <a:spcAft>
                          <a:spcPts val="0"/>
                        </a:spcAft>
                      </a:pPr>
                      <a:r>
                        <a:rPr lang="en-US" sz="1200">
                          <a:effectLst/>
                        </a:rPr>
                        <a:t>Raster</a:t>
                      </a:r>
                      <a:endParaRPr lang="it-IT" sz="1200">
                        <a:effectLst/>
                        <a:latin typeface="Calibri"/>
                        <a:ea typeface="Calibri"/>
                        <a:cs typeface="Times New Roman"/>
                      </a:endParaRPr>
                    </a:p>
                  </a:txBody>
                  <a:tcPr marL="25522" marR="25522" marT="0" marB="0" anchor="ctr"/>
                </a:tc>
                <a:tc>
                  <a:txBody>
                    <a:bodyPr/>
                    <a:lstStyle/>
                    <a:p>
                      <a:pPr algn="ctr">
                        <a:spcAft>
                          <a:spcPts val="0"/>
                        </a:spcAft>
                      </a:pPr>
                      <a:r>
                        <a:rPr lang="en-US" sz="1200" u="sng" dirty="0">
                          <a:effectLst/>
                          <a:hlinkClick r:id="rId3"/>
                        </a:rPr>
                        <a:t>https://start.linksmt.it/web/guest/coste</a:t>
                      </a:r>
                      <a:endParaRPr lang="it-IT" sz="1200" dirty="0">
                        <a:effectLst/>
                        <a:latin typeface="Calibri"/>
                        <a:ea typeface="Calibri"/>
                        <a:cs typeface="Times New Roman"/>
                      </a:endParaRPr>
                    </a:p>
                  </a:txBody>
                  <a:tcPr marL="25522" marR="25522" marT="0" marB="0" anchor="ctr"/>
                </a:tc>
                <a:extLst>
                  <a:ext uri="{0D108BD9-81ED-4DB2-BD59-A6C34878D82A}">
                    <a16:rowId xmlns:a16="http://schemas.microsoft.com/office/drawing/2014/main" val="10001"/>
                  </a:ext>
                </a:extLst>
              </a:tr>
              <a:tr h="513212">
                <a:tc>
                  <a:txBody>
                    <a:bodyPr/>
                    <a:lstStyle/>
                    <a:p>
                      <a:pPr algn="ctr">
                        <a:spcAft>
                          <a:spcPts val="0"/>
                        </a:spcAft>
                      </a:pPr>
                      <a:r>
                        <a:rPr lang="en-US" sz="1100">
                          <a:effectLst/>
                        </a:rPr>
                        <a:t>Sea temperature </a:t>
                      </a:r>
                      <a:endParaRPr lang="it-IT" sz="1100">
                        <a:effectLst/>
                        <a:latin typeface="Calibri"/>
                        <a:ea typeface="Calibri"/>
                        <a:cs typeface="Times New Roman"/>
                      </a:endParaRPr>
                    </a:p>
                  </a:txBody>
                  <a:tcPr marL="25522" marR="25522" marT="0" marB="0" anchor="ctr"/>
                </a:tc>
                <a:tc>
                  <a:txBody>
                    <a:bodyPr/>
                    <a:lstStyle/>
                    <a:p>
                      <a:pPr algn="ctr">
                        <a:spcAft>
                          <a:spcPts val="0"/>
                        </a:spcAft>
                      </a:pPr>
                      <a:r>
                        <a:rPr lang="en-US" sz="1200">
                          <a:effectLst/>
                        </a:rPr>
                        <a:t>Apulia region</a:t>
                      </a:r>
                      <a:endParaRPr lang="it-IT" sz="1200">
                        <a:effectLst/>
                        <a:latin typeface="Calibri"/>
                        <a:ea typeface="Calibri"/>
                        <a:cs typeface="Times New Roman"/>
                      </a:endParaRPr>
                    </a:p>
                  </a:txBody>
                  <a:tcPr marL="25522" marR="25522" marT="0" marB="0" anchor="ctr"/>
                </a:tc>
                <a:tc>
                  <a:txBody>
                    <a:bodyPr/>
                    <a:lstStyle/>
                    <a:p>
                      <a:pPr algn="ctr">
                        <a:spcAft>
                          <a:spcPts val="0"/>
                        </a:spcAft>
                      </a:pPr>
                      <a:r>
                        <a:rPr lang="en-US" sz="1200">
                          <a:effectLst/>
                        </a:rPr>
                        <a:t> </a:t>
                      </a:r>
                      <a:endParaRPr lang="it-IT" sz="1200">
                        <a:effectLst/>
                        <a:latin typeface="Calibri"/>
                        <a:ea typeface="Calibri"/>
                        <a:cs typeface="Times New Roman"/>
                      </a:endParaRPr>
                    </a:p>
                  </a:txBody>
                  <a:tcPr marL="25522" marR="25522" marT="0" marB="0" anchor="ctr"/>
                </a:tc>
                <a:tc>
                  <a:txBody>
                    <a:bodyPr/>
                    <a:lstStyle/>
                    <a:p>
                      <a:pPr algn="ctr">
                        <a:spcAft>
                          <a:spcPts val="0"/>
                        </a:spcAft>
                      </a:pPr>
                      <a:r>
                        <a:rPr lang="en-US" sz="1200">
                          <a:effectLst/>
                        </a:rPr>
                        <a:t> </a:t>
                      </a:r>
                      <a:endParaRPr lang="it-IT" sz="1200">
                        <a:effectLst/>
                        <a:latin typeface="Calibri"/>
                        <a:ea typeface="Calibri"/>
                        <a:cs typeface="Times New Roman"/>
                      </a:endParaRPr>
                    </a:p>
                  </a:txBody>
                  <a:tcPr marL="25522" marR="25522" marT="0" marB="0" anchor="ctr"/>
                </a:tc>
                <a:tc>
                  <a:txBody>
                    <a:bodyPr/>
                    <a:lstStyle/>
                    <a:p>
                      <a:pPr algn="ctr">
                        <a:spcAft>
                          <a:spcPts val="0"/>
                        </a:spcAft>
                      </a:pPr>
                      <a:r>
                        <a:rPr lang="en-US" sz="1200">
                          <a:effectLst/>
                        </a:rPr>
                        <a:t> </a:t>
                      </a:r>
                      <a:endParaRPr lang="it-IT" sz="1200">
                        <a:effectLst/>
                        <a:latin typeface="Calibri"/>
                        <a:ea typeface="Calibri"/>
                        <a:cs typeface="Times New Roman"/>
                      </a:endParaRPr>
                    </a:p>
                  </a:txBody>
                  <a:tcPr marL="25522" marR="25522" marT="0" marB="0" anchor="ctr"/>
                </a:tc>
                <a:tc>
                  <a:txBody>
                    <a:bodyPr/>
                    <a:lstStyle/>
                    <a:p>
                      <a:pPr algn="ctr">
                        <a:spcAft>
                          <a:spcPts val="0"/>
                        </a:spcAft>
                      </a:pPr>
                      <a:r>
                        <a:rPr lang="en-US" sz="1200">
                          <a:effectLst/>
                        </a:rPr>
                        <a:t>Raster</a:t>
                      </a:r>
                      <a:endParaRPr lang="it-IT" sz="1200">
                        <a:effectLst/>
                        <a:latin typeface="Calibri"/>
                        <a:ea typeface="Calibri"/>
                        <a:cs typeface="Times New Roman"/>
                      </a:endParaRPr>
                    </a:p>
                  </a:txBody>
                  <a:tcPr marL="25522" marR="25522" marT="0" marB="0" anchor="ctr"/>
                </a:tc>
                <a:tc>
                  <a:txBody>
                    <a:bodyPr/>
                    <a:lstStyle/>
                    <a:p>
                      <a:pPr algn="ctr">
                        <a:spcAft>
                          <a:spcPts val="0"/>
                        </a:spcAft>
                      </a:pPr>
                      <a:r>
                        <a:rPr lang="en-US" sz="1200" u="sng" dirty="0">
                          <a:effectLst/>
                          <a:hlinkClick r:id="rId3"/>
                        </a:rPr>
                        <a:t>https://start.linksmt.it/web/guest/coste</a:t>
                      </a:r>
                      <a:endParaRPr lang="it-IT" sz="1200" dirty="0">
                        <a:effectLst/>
                        <a:latin typeface="Calibri"/>
                        <a:ea typeface="Calibri"/>
                        <a:cs typeface="Times New Roman"/>
                      </a:endParaRPr>
                    </a:p>
                  </a:txBody>
                  <a:tcPr marL="25522" marR="25522" marT="0" marB="0" anchor="ctr"/>
                </a:tc>
                <a:extLst>
                  <a:ext uri="{0D108BD9-81ED-4DB2-BD59-A6C34878D82A}">
                    <a16:rowId xmlns:a16="http://schemas.microsoft.com/office/drawing/2014/main" val="10002"/>
                  </a:ext>
                </a:extLst>
              </a:tr>
              <a:tr h="513212">
                <a:tc>
                  <a:txBody>
                    <a:bodyPr/>
                    <a:lstStyle/>
                    <a:p>
                      <a:pPr algn="ctr">
                        <a:spcAft>
                          <a:spcPts val="0"/>
                        </a:spcAft>
                      </a:pPr>
                      <a:r>
                        <a:rPr lang="en-US" sz="1100">
                          <a:effectLst/>
                        </a:rPr>
                        <a:t>Sea salinity </a:t>
                      </a:r>
                      <a:endParaRPr lang="it-IT" sz="1100">
                        <a:effectLst/>
                        <a:latin typeface="Calibri"/>
                        <a:ea typeface="Calibri"/>
                        <a:cs typeface="Times New Roman"/>
                      </a:endParaRPr>
                    </a:p>
                  </a:txBody>
                  <a:tcPr marL="25522" marR="25522" marT="0" marB="0" anchor="ctr"/>
                </a:tc>
                <a:tc>
                  <a:txBody>
                    <a:bodyPr/>
                    <a:lstStyle/>
                    <a:p>
                      <a:pPr algn="ctr">
                        <a:spcAft>
                          <a:spcPts val="0"/>
                        </a:spcAft>
                      </a:pPr>
                      <a:r>
                        <a:rPr lang="en-US" sz="1200">
                          <a:effectLst/>
                        </a:rPr>
                        <a:t>Apulia region</a:t>
                      </a:r>
                      <a:endParaRPr lang="it-IT" sz="1200">
                        <a:effectLst/>
                        <a:latin typeface="Calibri"/>
                        <a:ea typeface="Calibri"/>
                        <a:cs typeface="Times New Roman"/>
                      </a:endParaRPr>
                    </a:p>
                  </a:txBody>
                  <a:tcPr marL="25522" marR="25522" marT="0" marB="0" anchor="ctr"/>
                </a:tc>
                <a:tc>
                  <a:txBody>
                    <a:bodyPr/>
                    <a:lstStyle/>
                    <a:p>
                      <a:pPr algn="ctr">
                        <a:spcAft>
                          <a:spcPts val="0"/>
                        </a:spcAft>
                      </a:pPr>
                      <a:r>
                        <a:rPr lang="en-US" sz="1200">
                          <a:effectLst/>
                        </a:rPr>
                        <a:t> </a:t>
                      </a:r>
                      <a:endParaRPr lang="it-IT" sz="1200">
                        <a:effectLst/>
                        <a:latin typeface="Calibri"/>
                        <a:ea typeface="Calibri"/>
                        <a:cs typeface="Times New Roman"/>
                      </a:endParaRPr>
                    </a:p>
                  </a:txBody>
                  <a:tcPr marL="25522" marR="25522" marT="0" marB="0" anchor="ctr"/>
                </a:tc>
                <a:tc>
                  <a:txBody>
                    <a:bodyPr/>
                    <a:lstStyle/>
                    <a:p>
                      <a:pPr algn="ctr">
                        <a:spcAft>
                          <a:spcPts val="0"/>
                        </a:spcAft>
                      </a:pPr>
                      <a:r>
                        <a:rPr lang="en-US" sz="1200">
                          <a:effectLst/>
                        </a:rPr>
                        <a:t> </a:t>
                      </a:r>
                      <a:endParaRPr lang="it-IT" sz="1200">
                        <a:effectLst/>
                        <a:latin typeface="Calibri"/>
                        <a:ea typeface="Calibri"/>
                        <a:cs typeface="Times New Roman"/>
                      </a:endParaRPr>
                    </a:p>
                  </a:txBody>
                  <a:tcPr marL="25522" marR="25522" marT="0" marB="0" anchor="ctr"/>
                </a:tc>
                <a:tc>
                  <a:txBody>
                    <a:bodyPr/>
                    <a:lstStyle/>
                    <a:p>
                      <a:pPr algn="ctr">
                        <a:spcAft>
                          <a:spcPts val="0"/>
                        </a:spcAft>
                      </a:pPr>
                      <a:r>
                        <a:rPr lang="en-US" sz="1200">
                          <a:effectLst/>
                        </a:rPr>
                        <a:t> </a:t>
                      </a:r>
                      <a:endParaRPr lang="it-IT" sz="1200">
                        <a:effectLst/>
                        <a:latin typeface="Calibri"/>
                        <a:ea typeface="Calibri"/>
                        <a:cs typeface="Times New Roman"/>
                      </a:endParaRPr>
                    </a:p>
                  </a:txBody>
                  <a:tcPr marL="25522" marR="25522" marT="0" marB="0" anchor="ctr"/>
                </a:tc>
                <a:tc>
                  <a:txBody>
                    <a:bodyPr/>
                    <a:lstStyle/>
                    <a:p>
                      <a:pPr algn="ctr">
                        <a:spcAft>
                          <a:spcPts val="0"/>
                        </a:spcAft>
                      </a:pPr>
                      <a:r>
                        <a:rPr lang="en-US" sz="1200" dirty="0">
                          <a:effectLst/>
                        </a:rPr>
                        <a:t>Raster</a:t>
                      </a:r>
                      <a:endParaRPr lang="it-IT" sz="1200" dirty="0">
                        <a:effectLst/>
                        <a:latin typeface="Calibri"/>
                        <a:ea typeface="Calibri"/>
                        <a:cs typeface="Times New Roman"/>
                      </a:endParaRPr>
                    </a:p>
                  </a:txBody>
                  <a:tcPr marL="25522" marR="25522" marT="0" marB="0" anchor="ctr"/>
                </a:tc>
                <a:tc>
                  <a:txBody>
                    <a:bodyPr/>
                    <a:lstStyle/>
                    <a:p>
                      <a:pPr algn="ctr">
                        <a:spcAft>
                          <a:spcPts val="0"/>
                        </a:spcAft>
                      </a:pPr>
                      <a:r>
                        <a:rPr lang="en-US" sz="1200" u="sng" dirty="0">
                          <a:effectLst/>
                          <a:hlinkClick r:id="rId3"/>
                        </a:rPr>
                        <a:t>https://start.linksmt.it/web/guest/coste</a:t>
                      </a:r>
                      <a:r>
                        <a:rPr lang="en-US" sz="1200" u="sng" dirty="0">
                          <a:effectLst/>
                        </a:rPr>
                        <a:t>S</a:t>
                      </a:r>
                      <a:endParaRPr lang="it-IT" sz="1200" dirty="0">
                        <a:effectLst/>
                        <a:latin typeface="Calibri"/>
                        <a:ea typeface="Calibri"/>
                        <a:cs typeface="Times New Roman"/>
                      </a:endParaRPr>
                    </a:p>
                  </a:txBody>
                  <a:tcPr marL="25522" marR="25522" marT="0" marB="0" anchor="ctr"/>
                </a:tc>
                <a:extLst>
                  <a:ext uri="{0D108BD9-81ED-4DB2-BD59-A6C34878D82A}">
                    <a16:rowId xmlns:a16="http://schemas.microsoft.com/office/drawing/2014/main" val="10003"/>
                  </a:ext>
                </a:extLst>
              </a:tr>
              <a:tr h="513212">
                <a:tc>
                  <a:txBody>
                    <a:bodyPr/>
                    <a:lstStyle/>
                    <a:p>
                      <a:pPr algn="ctr">
                        <a:spcAft>
                          <a:spcPts val="0"/>
                        </a:spcAft>
                      </a:pPr>
                      <a:r>
                        <a:rPr lang="en-US" sz="1100">
                          <a:effectLst/>
                        </a:rPr>
                        <a:t>Sea surface currents </a:t>
                      </a:r>
                      <a:endParaRPr lang="it-IT" sz="1100">
                        <a:effectLst/>
                        <a:latin typeface="Calibri"/>
                        <a:ea typeface="Calibri"/>
                        <a:cs typeface="Times New Roman"/>
                      </a:endParaRPr>
                    </a:p>
                  </a:txBody>
                  <a:tcPr marL="25522" marR="25522" marT="0" marB="0" anchor="ctr"/>
                </a:tc>
                <a:tc>
                  <a:txBody>
                    <a:bodyPr/>
                    <a:lstStyle/>
                    <a:p>
                      <a:pPr algn="ctr">
                        <a:spcAft>
                          <a:spcPts val="0"/>
                        </a:spcAft>
                      </a:pPr>
                      <a:r>
                        <a:rPr lang="en-US" sz="1200">
                          <a:effectLst/>
                        </a:rPr>
                        <a:t>Apulia region</a:t>
                      </a:r>
                      <a:endParaRPr lang="it-IT" sz="1200">
                        <a:effectLst/>
                        <a:latin typeface="Calibri"/>
                        <a:ea typeface="Calibri"/>
                        <a:cs typeface="Times New Roman"/>
                      </a:endParaRPr>
                    </a:p>
                  </a:txBody>
                  <a:tcPr marL="25522" marR="25522" marT="0" marB="0" anchor="ctr"/>
                </a:tc>
                <a:tc>
                  <a:txBody>
                    <a:bodyPr/>
                    <a:lstStyle/>
                    <a:p>
                      <a:pPr algn="ctr">
                        <a:spcAft>
                          <a:spcPts val="0"/>
                        </a:spcAft>
                      </a:pPr>
                      <a:r>
                        <a:rPr lang="en-US" sz="1200">
                          <a:effectLst/>
                        </a:rPr>
                        <a:t> </a:t>
                      </a:r>
                      <a:endParaRPr lang="it-IT" sz="1200">
                        <a:effectLst/>
                        <a:latin typeface="Calibri"/>
                        <a:ea typeface="Calibri"/>
                        <a:cs typeface="Times New Roman"/>
                      </a:endParaRPr>
                    </a:p>
                  </a:txBody>
                  <a:tcPr marL="25522" marR="25522" marT="0" marB="0" anchor="ctr"/>
                </a:tc>
                <a:tc>
                  <a:txBody>
                    <a:bodyPr/>
                    <a:lstStyle/>
                    <a:p>
                      <a:pPr algn="ctr">
                        <a:spcAft>
                          <a:spcPts val="0"/>
                        </a:spcAft>
                      </a:pPr>
                      <a:r>
                        <a:rPr lang="en-US" sz="1200">
                          <a:effectLst/>
                        </a:rPr>
                        <a:t> </a:t>
                      </a:r>
                      <a:endParaRPr lang="it-IT" sz="1200">
                        <a:effectLst/>
                        <a:latin typeface="Calibri"/>
                        <a:ea typeface="Calibri"/>
                        <a:cs typeface="Times New Roman"/>
                      </a:endParaRPr>
                    </a:p>
                  </a:txBody>
                  <a:tcPr marL="25522" marR="25522" marT="0" marB="0" anchor="ctr"/>
                </a:tc>
                <a:tc>
                  <a:txBody>
                    <a:bodyPr/>
                    <a:lstStyle/>
                    <a:p>
                      <a:pPr algn="ctr">
                        <a:spcAft>
                          <a:spcPts val="0"/>
                        </a:spcAft>
                      </a:pPr>
                      <a:r>
                        <a:rPr lang="en-US" sz="1200">
                          <a:effectLst/>
                        </a:rPr>
                        <a:t> </a:t>
                      </a:r>
                      <a:endParaRPr lang="it-IT" sz="1200">
                        <a:effectLst/>
                        <a:latin typeface="Calibri"/>
                        <a:ea typeface="Calibri"/>
                        <a:cs typeface="Times New Roman"/>
                      </a:endParaRPr>
                    </a:p>
                  </a:txBody>
                  <a:tcPr marL="25522" marR="25522" marT="0" marB="0" anchor="ctr"/>
                </a:tc>
                <a:tc>
                  <a:txBody>
                    <a:bodyPr/>
                    <a:lstStyle/>
                    <a:p>
                      <a:pPr algn="ctr">
                        <a:spcAft>
                          <a:spcPts val="0"/>
                        </a:spcAft>
                      </a:pPr>
                      <a:r>
                        <a:rPr lang="en-US" sz="1200">
                          <a:effectLst/>
                        </a:rPr>
                        <a:t>Raster</a:t>
                      </a:r>
                      <a:endParaRPr lang="it-IT" sz="1200">
                        <a:effectLst/>
                        <a:latin typeface="Calibri"/>
                        <a:ea typeface="Calibri"/>
                        <a:cs typeface="Times New Roman"/>
                      </a:endParaRPr>
                    </a:p>
                  </a:txBody>
                  <a:tcPr marL="25522" marR="25522" marT="0" marB="0" anchor="ctr"/>
                </a:tc>
                <a:tc>
                  <a:txBody>
                    <a:bodyPr/>
                    <a:lstStyle/>
                    <a:p>
                      <a:pPr algn="ctr">
                        <a:spcAft>
                          <a:spcPts val="0"/>
                        </a:spcAft>
                      </a:pPr>
                      <a:r>
                        <a:rPr lang="en-US" sz="1200" u="sng" dirty="0">
                          <a:effectLst/>
                          <a:hlinkClick r:id="rId3"/>
                        </a:rPr>
                        <a:t>https://start.linksmt.it/web/guest/coste</a:t>
                      </a:r>
                      <a:r>
                        <a:rPr lang="en-US" sz="1200" u="sng" dirty="0">
                          <a:effectLst/>
                        </a:rPr>
                        <a:t>S</a:t>
                      </a:r>
                      <a:endParaRPr lang="it-IT" sz="1200" dirty="0">
                        <a:effectLst/>
                        <a:latin typeface="Calibri"/>
                        <a:ea typeface="Calibri"/>
                        <a:cs typeface="Times New Roman"/>
                      </a:endParaRPr>
                    </a:p>
                  </a:txBody>
                  <a:tcPr marL="25522" marR="25522" marT="0" marB="0" anchor="ctr"/>
                </a:tc>
                <a:extLst>
                  <a:ext uri="{0D108BD9-81ED-4DB2-BD59-A6C34878D82A}">
                    <a16:rowId xmlns:a16="http://schemas.microsoft.com/office/drawing/2014/main" val="10004"/>
                  </a:ext>
                </a:extLst>
              </a:tr>
              <a:tr h="513212">
                <a:tc>
                  <a:txBody>
                    <a:bodyPr/>
                    <a:lstStyle/>
                    <a:p>
                      <a:pPr algn="ctr">
                        <a:spcAft>
                          <a:spcPts val="0"/>
                        </a:spcAft>
                      </a:pPr>
                      <a:r>
                        <a:rPr lang="en-US" sz="1100">
                          <a:effectLst/>
                        </a:rPr>
                        <a:t>Wave height and direction</a:t>
                      </a:r>
                      <a:endParaRPr lang="it-IT" sz="1100">
                        <a:effectLst/>
                        <a:latin typeface="Calibri"/>
                        <a:ea typeface="Calibri"/>
                        <a:cs typeface="Times New Roman"/>
                      </a:endParaRPr>
                    </a:p>
                  </a:txBody>
                  <a:tcPr marL="25522" marR="25522" marT="0" marB="0" anchor="ctr"/>
                </a:tc>
                <a:tc>
                  <a:txBody>
                    <a:bodyPr/>
                    <a:lstStyle/>
                    <a:p>
                      <a:pPr algn="ctr">
                        <a:spcAft>
                          <a:spcPts val="0"/>
                        </a:spcAft>
                      </a:pPr>
                      <a:r>
                        <a:rPr lang="en-US" sz="1200">
                          <a:effectLst/>
                        </a:rPr>
                        <a:t>Apulia region</a:t>
                      </a:r>
                      <a:endParaRPr lang="it-IT" sz="1200">
                        <a:effectLst/>
                        <a:latin typeface="Calibri"/>
                        <a:ea typeface="Calibri"/>
                        <a:cs typeface="Times New Roman"/>
                      </a:endParaRPr>
                    </a:p>
                  </a:txBody>
                  <a:tcPr marL="25522" marR="25522" marT="0" marB="0" anchor="ctr"/>
                </a:tc>
                <a:tc>
                  <a:txBody>
                    <a:bodyPr/>
                    <a:lstStyle/>
                    <a:p>
                      <a:pPr algn="ctr">
                        <a:spcAft>
                          <a:spcPts val="0"/>
                        </a:spcAft>
                      </a:pPr>
                      <a:r>
                        <a:rPr lang="en-US" sz="1200">
                          <a:effectLst/>
                        </a:rPr>
                        <a:t> </a:t>
                      </a:r>
                      <a:endParaRPr lang="it-IT" sz="1200">
                        <a:effectLst/>
                        <a:latin typeface="Calibri"/>
                        <a:ea typeface="Calibri"/>
                        <a:cs typeface="Times New Roman"/>
                      </a:endParaRPr>
                    </a:p>
                  </a:txBody>
                  <a:tcPr marL="25522" marR="25522" marT="0" marB="0" anchor="ctr"/>
                </a:tc>
                <a:tc>
                  <a:txBody>
                    <a:bodyPr/>
                    <a:lstStyle/>
                    <a:p>
                      <a:pPr algn="ctr">
                        <a:spcAft>
                          <a:spcPts val="0"/>
                        </a:spcAft>
                      </a:pPr>
                      <a:r>
                        <a:rPr lang="en-US" sz="1200">
                          <a:effectLst/>
                        </a:rPr>
                        <a:t> </a:t>
                      </a:r>
                      <a:endParaRPr lang="it-IT" sz="1200">
                        <a:effectLst/>
                        <a:latin typeface="Calibri"/>
                        <a:ea typeface="Calibri"/>
                        <a:cs typeface="Times New Roman"/>
                      </a:endParaRPr>
                    </a:p>
                  </a:txBody>
                  <a:tcPr marL="25522" marR="25522" marT="0" marB="0" anchor="ctr"/>
                </a:tc>
                <a:tc>
                  <a:txBody>
                    <a:bodyPr/>
                    <a:lstStyle/>
                    <a:p>
                      <a:pPr algn="ctr">
                        <a:spcAft>
                          <a:spcPts val="0"/>
                        </a:spcAft>
                      </a:pPr>
                      <a:r>
                        <a:rPr lang="en-US" sz="1200">
                          <a:effectLst/>
                        </a:rPr>
                        <a:t> </a:t>
                      </a:r>
                      <a:endParaRPr lang="it-IT" sz="1200">
                        <a:effectLst/>
                        <a:latin typeface="Calibri"/>
                        <a:ea typeface="Calibri"/>
                        <a:cs typeface="Times New Roman"/>
                      </a:endParaRPr>
                    </a:p>
                  </a:txBody>
                  <a:tcPr marL="25522" marR="25522" marT="0" marB="0" anchor="ctr"/>
                </a:tc>
                <a:tc>
                  <a:txBody>
                    <a:bodyPr/>
                    <a:lstStyle/>
                    <a:p>
                      <a:pPr algn="ctr">
                        <a:spcAft>
                          <a:spcPts val="0"/>
                        </a:spcAft>
                      </a:pPr>
                      <a:r>
                        <a:rPr lang="en-US" sz="1200">
                          <a:effectLst/>
                        </a:rPr>
                        <a:t>Raster</a:t>
                      </a:r>
                      <a:endParaRPr lang="it-IT" sz="1200">
                        <a:effectLst/>
                        <a:latin typeface="Calibri"/>
                        <a:ea typeface="Calibri"/>
                        <a:cs typeface="Times New Roman"/>
                      </a:endParaRPr>
                    </a:p>
                  </a:txBody>
                  <a:tcPr marL="25522" marR="25522" marT="0" marB="0" anchor="ctr"/>
                </a:tc>
                <a:tc>
                  <a:txBody>
                    <a:bodyPr/>
                    <a:lstStyle/>
                    <a:p>
                      <a:pPr algn="ctr">
                        <a:spcAft>
                          <a:spcPts val="0"/>
                        </a:spcAft>
                      </a:pPr>
                      <a:r>
                        <a:rPr lang="en-US" sz="1200" u="sng" dirty="0">
                          <a:effectLst/>
                          <a:hlinkClick r:id="rId3"/>
                        </a:rPr>
                        <a:t>https://start.linksmt.it/web/guest/coste</a:t>
                      </a:r>
                      <a:endParaRPr lang="it-IT" sz="1200" dirty="0">
                        <a:effectLst/>
                        <a:latin typeface="Calibri"/>
                        <a:ea typeface="Calibri"/>
                        <a:cs typeface="Times New Roman"/>
                      </a:endParaRPr>
                    </a:p>
                  </a:txBody>
                  <a:tcPr marL="25522" marR="25522" marT="0" marB="0" anchor="ctr"/>
                </a:tc>
                <a:extLst>
                  <a:ext uri="{0D108BD9-81ED-4DB2-BD59-A6C34878D82A}">
                    <a16:rowId xmlns:a16="http://schemas.microsoft.com/office/drawing/2014/main" val="10005"/>
                  </a:ext>
                </a:extLst>
              </a:tr>
              <a:tr h="561326">
                <a:tc>
                  <a:txBody>
                    <a:bodyPr/>
                    <a:lstStyle/>
                    <a:p>
                      <a:pPr algn="ctr">
                        <a:spcAft>
                          <a:spcPts val="0"/>
                        </a:spcAft>
                      </a:pPr>
                      <a:r>
                        <a:rPr lang="en-US" sz="1100">
                          <a:effectLst/>
                        </a:rPr>
                        <a:t>Marine circulation along main ports</a:t>
                      </a:r>
                      <a:endParaRPr lang="it-IT" sz="1100">
                        <a:effectLst/>
                        <a:latin typeface="Calibri"/>
                        <a:ea typeface="Calibri"/>
                        <a:cs typeface="Times New Roman"/>
                      </a:endParaRPr>
                    </a:p>
                  </a:txBody>
                  <a:tcPr marL="25522" marR="25522" marT="0" marB="0" anchor="ctr"/>
                </a:tc>
                <a:tc>
                  <a:txBody>
                    <a:bodyPr/>
                    <a:lstStyle/>
                    <a:p>
                      <a:pPr algn="ctr">
                        <a:spcAft>
                          <a:spcPts val="0"/>
                        </a:spcAft>
                      </a:pPr>
                      <a:r>
                        <a:rPr lang="en-US" sz="1200">
                          <a:effectLst/>
                        </a:rPr>
                        <a:t>Apulia region</a:t>
                      </a:r>
                      <a:endParaRPr lang="it-IT" sz="1200">
                        <a:effectLst/>
                        <a:latin typeface="Calibri"/>
                        <a:ea typeface="Calibri"/>
                        <a:cs typeface="Times New Roman"/>
                      </a:endParaRPr>
                    </a:p>
                  </a:txBody>
                  <a:tcPr marL="25522" marR="25522" marT="0" marB="0" anchor="ctr"/>
                </a:tc>
                <a:tc>
                  <a:txBody>
                    <a:bodyPr/>
                    <a:lstStyle/>
                    <a:p>
                      <a:pPr algn="ctr">
                        <a:spcAft>
                          <a:spcPts val="0"/>
                        </a:spcAft>
                      </a:pPr>
                      <a:r>
                        <a:rPr lang="en-US" sz="1200">
                          <a:effectLst/>
                        </a:rPr>
                        <a:t> </a:t>
                      </a:r>
                      <a:endParaRPr lang="it-IT" sz="1200">
                        <a:effectLst/>
                        <a:latin typeface="Calibri"/>
                        <a:ea typeface="Calibri"/>
                        <a:cs typeface="Times New Roman"/>
                      </a:endParaRPr>
                    </a:p>
                  </a:txBody>
                  <a:tcPr marL="25522" marR="25522" marT="0" marB="0" anchor="ctr"/>
                </a:tc>
                <a:tc>
                  <a:txBody>
                    <a:bodyPr/>
                    <a:lstStyle/>
                    <a:p>
                      <a:pPr algn="ctr">
                        <a:spcAft>
                          <a:spcPts val="0"/>
                        </a:spcAft>
                      </a:pPr>
                      <a:r>
                        <a:rPr lang="en-US" sz="1200">
                          <a:effectLst/>
                        </a:rPr>
                        <a:t> </a:t>
                      </a:r>
                      <a:endParaRPr lang="it-IT" sz="1200">
                        <a:effectLst/>
                        <a:latin typeface="Calibri"/>
                        <a:ea typeface="Calibri"/>
                        <a:cs typeface="Times New Roman"/>
                      </a:endParaRPr>
                    </a:p>
                  </a:txBody>
                  <a:tcPr marL="25522" marR="25522" marT="0" marB="0" anchor="ctr"/>
                </a:tc>
                <a:tc>
                  <a:txBody>
                    <a:bodyPr/>
                    <a:lstStyle/>
                    <a:p>
                      <a:pPr algn="ctr">
                        <a:spcAft>
                          <a:spcPts val="0"/>
                        </a:spcAft>
                      </a:pPr>
                      <a:r>
                        <a:rPr lang="en-US" sz="1200">
                          <a:effectLst/>
                        </a:rPr>
                        <a:t> </a:t>
                      </a:r>
                      <a:endParaRPr lang="it-IT" sz="1200">
                        <a:effectLst/>
                        <a:latin typeface="Calibri"/>
                        <a:ea typeface="Calibri"/>
                        <a:cs typeface="Times New Roman"/>
                      </a:endParaRPr>
                    </a:p>
                  </a:txBody>
                  <a:tcPr marL="25522" marR="25522" marT="0" marB="0" anchor="ctr"/>
                </a:tc>
                <a:tc>
                  <a:txBody>
                    <a:bodyPr/>
                    <a:lstStyle/>
                    <a:p>
                      <a:pPr algn="ctr">
                        <a:spcAft>
                          <a:spcPts val="0"/>
                        </a:spcAft>
                      </a:pPr>
                      <a:r>
                        <a:rPr lang="en-US" sz="1200">
                          <a:effectLst/>
                        </a:rPr>
                        <a:t>Raster</a:t>
                      </a:r>
                      <a:endParaRPr lang="it-IT" sz="1200">
                        <a:effectLst/>
                        <a:latin typeface="Calibri"/>
                        <a:ea typeface="Calibri"/>
                        <a:cs typeface="Times New Roman"/>
                      </a:endParaRPr>
                    </a:p>
                  </a:txBody>
                  <a:tcPr marL="25522" marR="25522" marT="0" marB="0" anchor="ctr"/>
                </a:tc>
                <a:tc>
                  <a:txBody>
                    <a:bodyPr/>
                    <a:lstStyle/>
                    <a:p>
                      <a:pPr algn="ctr">
                        <a:spcAft>
                          <a:spcPts val="0"/>
                        </a:spcAft>
                      </a:pPr>
                      <a:r>
                        <a:rPr lang="en-US" sz="1200" u="sng" dirty="0">
                          <a:effectLst/>
                          <a:hlinkClick r:id="rId3"/>
                        </a:rPr>
                        <a:t>https://start.linksmt.it/web/guest/coste</a:t>
                      </a:r>
                      <a:endParaRPr lang="it-IT" sz="1200" dirty="0">
                        <a:effectLst/>
                        <a:latin typeface="Calibri"/>
                        <a:ea typeface="Calibri"/>
                        <a:cs typeface="Times New Roman"/>
                      </a:endParaRPr>
                    </a:p>
                  </a:txBody>
                  <a:tcPr marL="25522" marR="25522" marT="0" marB="0" anchor="ctr"/>
                </a:tc>
                <a:extLst>
                  <a:ext uri="{0D108BD9-81ED-4DB2-BD59-A6C34878D82A}">
                    <a16:rowId xmlns:a16="http://schemas.microsoft.com/office/drawing/2014/main" val="10006"/>
                  </a:ext>
                </a:extLst>
              </a:tr>
              <a:tr h="513212">
                <a:tc rowSpan="2">
                  <a:txBody>
                    <a:bodyPr/>
                    <a:lstStyle/>
                    <a:p>
                      <a:pPr algn="ctr">
                        <a:spcAft>
                          <a:spcPts val="0"/>
                        </a:spcAft>
                      </a:pPr>
                      <a:r>
                        <a:rPr lang="en-US" sz="1100">
                          <a:effectLst/>
                        </a:rPr>
                        <a:t>Extreme Sea Level and Extreme Storm Surge Level</a:t>
                      </a:r>
                      <a:endParaRPr lang="it-IT" sz="1100">
                        <a:effectLst/>
                        <a:latin typeface="Calibri"/>
                        <a:ea typeface="Calibri"/>
                        <a:cs typeface="Times New Roman"/>
                      </a:endParaRPr>
                    </a:p>
                  </a:txBody>
                  <a:tcPr marL="25522" marR="25522" marT="0" marB="0" anchor="ctr"/>
                </a:tc>
                <a:tc rowSpan="2">
                  <a:txBody>
                    <a:bodyPr/>
                    <a:lstStyle/>
                    <a:p>
                      <a:pPr algn="ctr">
                        <a:spcAft>
                          <a:spcPts val="0"/>
                        </a:spcAft>
                      </a:pPr>
                      <a:r>
                        <a:rPr lang="en-US" sz="1200">
                          <a:effectLst/>
                        </a:rPr>
                        <a:t>Europe</a:t>
                      </a:r>
                      <a:endParaRPr lang="it-IT" sz="1200">
                        <a:effectLst/>
                        <a:latin typeface="Calibri"/>
                        <a:ea typeface="Calibri"/>
                        <a:cs typeface="Times New Roman"/>
                      </a:endParaRPr>
                    </a:p>
                  </a:txBody>
                  <a:tcPr marL="25522" marR="25522" marT="0" marB="0" anchor="ctr"/>
                </a:tc>
                <a:tc rowSpan="2">
                  <a:txBody>
                    <a:bodyPr/>
                    <a:lstStyle/>
                    <a:p>
                      <a:pPr algn="ctr">
                        <a:spcAft>
                          <a:spcPts val="0"/>
                        </a:spcAft>
                      </a:pPr>
                      <a:r>
                        <a:rPr lang="en-US" sz="1200">
                          <a:effectLst/>
                        </a:rPr>
                        <a:t>2017</a:t>
                      </a:r>
                      <a:endParaRPr lang="it-IT" sz="1200">
                        <a:effectLst/>
                        <a:latin typeface="Calibri"/>
                        <a:ea typeface="Calibri"/>
                        <a:cs typeface="Times New Roman"/>
                      </a:endParaRPr>
                    </a:p>
                  </a:txBody>
                  <a:tcPr marL="25522" marR="25522" marT="0" marB="0" anchor="ctr"/>
                </a:tc>
                <a:tc rowSpan="2">
                  <a:txBody>
                    <a:bodyPr/>
                    <a:lstStyle/>
                    <a:p>
                      <a:pPr algn="ctr">
                        <a:spcAft>
                          <a:spcPts val="0"/>
                        </a:spcAft>
                      </a:pPr>
                      <a:r>
                        <a:rPr lang="en-US" sz="1200">
                          <a:effectLst/>
                        </a:rPr>
                        <a:t>~ 11 km</a:t>
                      </a:r>
                      <a:endParaRPr lang="it-IT" sz="1200">
                        <a:effectLst/>
                        <a:latin typeface="Calibri"/>
                        <a:ea typeface="Calibri"/>
                        <a:cs typeface="Times New Roman"/>
                      </a:endParaRPr>
                    </a:p>
                  </a:txBody>
                  <a:tcPr marL="25522" marR="25522" marT="0" marB="0" anchor="ctr"/>
                </a:tc>
                <a:tc>
                  <a:txBody>
                    <a:bodyPr/>
                    <a:lstStyle/>
                    <a:p>
                      <a:pPr algn="ctr">
                        <a:spcAft>
                          <a:spcPts val="0"/>
                        </a:spcAft>
                      </a:pPr>
                      <a:r>
                        <a:rPr lang="en-US" sz="1200">
                          <a:effectLst/>
                        </a:rPr>
                        <a:t>Historical: 1969-2004</a:t>
                      </a:r>
                      <a:endParaRPr lang="it-IT" sz="1200">
                        <a:effectLst/>
                        <a:latin typeface="Calibri"/>
                        <a:ea typeface="Calibri"/>
                        <a:cs typeface="Times New Roman"/>
                      </a:endParaRPr>
                    </a:p>
                  </a:txBody>
                  <a:tcPr marL="25522" marR="25522" marT="0" marB="0" anchor="ctr"/>
                </a:tc>
                <a:tc rowSpan="2">
                  <a:txBody>
                    <a:bodyPr/>
                    <a:lstStyle/>
                    <a:p>
                      <a:pPr algn="ctr">
                        <a:spcAft>
                          <a:spcPts val="0"/>
                        </a:spcAft>
                      </a:pPr>
                      <a:r>
                        <a:rPr lang="en-US" sz="1200">
                          <a:effectLst/>
                        </a:rPr>
                        <a:t>NetCDF</a:t>
                      </a:r>
                      <a:endParaRPr lang="it-IT" sz="1200">
                        <a:effectLst/>
                        <a:latin typeface="Calibri"/>
                        <a:ea typeface="Calibri"/>
                        <a:cs typeface="Times New Roman"/>
                      </a:endParaRPr>
                    </a:p>
                  </a:txBody>
                  <a:tcPr marL="25522" marR="25522" marT="0" marB="0" anchor="ctr"/>
                </a:tc>
                <a:tc rowSpan="2">
                  <a:txBody>
                    <a:bodyPr/>
                    <a:lstStyle/>
                    <a:p>
                      <a:pPr algn="ctr">
                        <a:spcAft>
                          <a:spcPts val="0"/>
                        </a:spcAft>
                      </a:pPr>
                      <a:r>
                        <a:rPr lang="en-US" sz="1200" u="sng" dirty="0">
                          <a:effectLst/>
                          <a:hlinkClick r:id="rId4"/>
                        </a:rPr>
                        <a:t>http://data.jrc.ec.europa.eu/dataset/jrc-liscoast-10012</a:t>
                      </a:r>
                      <a:endParaRPr lang="it-IT" sz="1200" dirty="0">
                        <a:effectLst/>
                        <a:latin typeface="Calibri"/>
                        <a:ea typeface="Calibri"/>
                        <a:cs typeface="Times New Roman"/>
                      </a:endParaRPr>
                    </a:p>
                  </a:txBody>
                  <a:tcPr marL="25522" marR="25522" marT="0" marB="0" anchor="ctr"/>
                </a:tc>
                <a:extLst>
                  <a:ext uri="{0D108BD9-81ED-4DB2-BD59-A6C34878D82A}">
                    <a16:rowId xmlns:a16="http://schemas.microsoft.com/office/drawing/2014/main" val="10007"/>
                  </a:ext>
                </a:extLst>
              </a:tr>
              <a:tr h="769818">
                <a:tc vMerge="1">
                  <a:txBody>
                    <a:bodyPr/>
                    <a:lstStyle/>
                    <a:p>
                      <a:endParaRPr lang="it-IT"/>
                    </a:p>
                  </a:txBody>
                  <a:tcPr/>
                </a:tc>
                <a:tc vMerge="1">
                  <a:txBody>
                    <a:bodyPr/>
                    <a:lstStyle/>
                    <a:p>
                      <a:endParaRPr lang="it-IT"/>
                    </a:p>
                  </a:txBody>
                  <a:tcPr/>
                </a:tc>
                <a:tc vMerge="1">
                  <a:txBody>
                    <a:bodyPr/>
                    <a:lstStyle/>
                    <a:p>
                      <a:endParaRPr lang="it-IT"/>
                    </a:p>
                  </a:txBody>
                  <a:tcPr/>
                </a:tc>
                <a:tc vMerge="1">
                  <a:txBody>
                    <a:bodyPr/>
                    <a:lstStyle/>
                    <a:p>
                      <a:endParaRPr lang="it-IT"/>
                    </a:p>
                  </a:txBody>
                  <a:tcPr/>
                </a:tc>
                <a:tc>
                  <a:txBody>
                    <a:bodyPr/>
                    <a:lstStyle/>
                    <a:p>
                      <a:pPr algn="ctr">
                        <a:spcAft>
                          <a:spcPts val="0"/>
                        </a:spcAft>
                      </a:pPr>
                      <a:r>
                        <a:rPr lang="en-US" sz="1200" dirty="0">
                          <a:effectLst/>
                        </a:rPr>
                        <a:t>Future: 2009-2099 under RCP8.5, 4.5</a:t>
                      </a:r>
                      <a:endParaRPr lang="it-IT" sz="1200" dirty="0">
                        <a:effectLst/>
                        <a:latin typeface="Calibri"/>
                        <a:ea typeface="Calibri"/>
                        <a:cs typeface="Times New Roman"/>
                      </a:endParaRPr>
                    </a:p>
                  </a:txBody>
                  <a:tcPr marL="25522" marR="25522" marT="0" marB="0" anchor="ctr"/>
                </a:tc>
                <a:tc vMerge="1">
                  <a:txBody>
                    <a:bodyPr/>
                    <a:lstStyle/>
                    <a:p>
                      <a:endParaRPr lang="it-IT"/>
                    </a:p>
                  </a:txBody>
                  <a:tcPr/>
                </a:tc>
                <a:tc vMerge="1">
                  <a:txBody>
                    <a:bodyPr/>
                    <a:lstStyle/>
                    <a:p>
                      <a:endParaRPr lang="it-IT"/>
                    </a:p>
                  </a:txBody>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119808883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0" y="27384"/>
            <a:ext cx="9182100" cy="6858000"/>
          </a:xfrm>
        </p:spPr>
      </p:pic>
      <p:sp>
        <p:nvSpPr>
          <p:cNvPr id="5" name="Titolo 4"/>
          <p:cNvSpPr>
            <a:spLocks noGrp="1"/>
          </p:cNvSpPr>
          <p:nvPr>
            <p:ph type="ctrTitle"/>
          </p:nvPr>
        </p:nvSpPr>
        <p:spPr>
          <a:xfrm>
            <a:off x="821718" y="908720"/>
            <a:ext cx="7772400" cy="605929"/>
          </a:xfrm>
        </p:spPr>
        <p:txBody>
          <a:bodyPr>
            <a:normAutofit fontScale="90000"/>
          </a:bodyPr>
          <a:lstStyle/>
          <a:p>
            <a:pPr algn="l"/>
            <a:r>
              <a:rPr lang="it-IT" sz="2000" b="1" dirty="0">
                <a:solidFill>
                  <a:srgbClr val="00B050"/>
                </a:solidFill>
                <a:latin typeface="Open Sans" pitchFamily="34" charset="0"/>
                <a:ea typeface="Open Sans" pitchFamily="34" charset="0"/>
                <a:cs typeface="Open Sans" pitchFamily="34" charset="0"/>
              </a:rPr>
              <a:t/>
            </a:r>
            <a:br>
              <a:rPr lang="it-IT" sz="2000" b="1" dirty="0">
                <a:solidFill>
                  <a:srgbClr val="00B050"/>
                </a:solidFill>
                <a:latin typeface="Open Sans" pitchFamily="34" charset="0"/>
                <a:ea typeface="Open Sans" pitchFamily="34" charset="0"/>
                <a:cs typeface="Open Sans" pitchFamily="34" charset="0"/>
              </a:rPr>
            </a:br>
            <a:endParaRPr lang="it-IT" sz="2000" b="1" dirty="0">
              <a:solidFill>
                <a:srgbClr val="00B050"/>
              </a:solidFill>
              <a:latin typeface="Open Sans" pitchFamily="34" charset="0"/>
              <a:ea typeface="Open Sans" pitchFamily="34" charset="0"/>
              <a:cs typeface="Open Sans" pitchFamily="34" charset="0"/>
            </a:endParaRPr>
          </a:p>
        </p:txBody>
      </p:sp>
      <p:graphicFrame>
        <p:nvGraphicFramePr>
          <p:cNvPr id="2" name="Tabella 1"/>
          <p:cNvGraphicFramePr>
            <a:graphicFrameLocks noGrp="1"/>
          </p:cNvGraphicFramePr>
          <p:nvPr/>
        </p:nvGraphicFramePr>
        <p:xfrm>
          <a:off x="457200" y="1600200"/>
          <a:ext cx="8568952" cy="3720644"/>
        </p:xfrm>
        <a:graphic>
          <a:graphicData uri="http://schemas.openxmlformats.org/drawingml/2006/table">
            <a:tbl>
              <a:tblPr firstRow="1" firstCol="1" bandRow="1">
                <a:tableStyleId>{5C22544A-7EE6-4342-B048-85BDC9FD1C3A}</a:tableStyleId>
              </a:tblPr>
              <a:tblGrid>
                <a:gridCol w="731905">
                  <a:extLst>
                    <a:ext uri="{9D8B030D-6E8A-4147-A177-3AD203B41FA5}">
                      <a16:colId xmlns:a16="http://schemas.microsoft.com/office/drawing/2014/main" val="20000"/>
                    </a:ext>
                  </a:extLst>
                </a:gridCol>
                <a:gridCol w="556273">
                  <a:extLst>
                    <a:ext uri="{9D8B030D-6E8A-4147-A177-3AD203B41FA5}">
                      <a16:colId xmlns:a16="http://schemas.microsoft.com/office/drawing/2014/main" val="20001"/>
                    </a:ext>
                  </a:extLst>
                </a:gridCol>
                <a:gridCol w="571244">
                  <a:extLst>
                    <a:ext uri="{9D8B030D-6E8A-4147-A177-3AD203B41FA5}">
                      <a16:colId xmlns:a16="http://schemas.microsoft.com/office/drawing/2014/main" val="20002"/>
                    </a:ext>
                  </a:extLst>
                </a:gridCol>
                <a:gridCol w="656472">
                  <a:extLst>
                    <a:ext uri="{9D8B030D-6E8A-4147-A177-3AD203B41FA5}">
                      <a16:colId xmlns:a16="http://schemas.microsoft.com/office/drawing/2014/main" val="20003"/>
                    </a:ext>
                  </a:extLst>
                </a:gridCol>
                <a:gridCol w="656472">
                  <a:extLst>
                    <a:ext uri="{9D8B030D-6E8A-4147-A177-3AD203B41FA5}">
                      <a16:colId xmlns:a16="http://schemas.microsoft.com/office/drawing/2014/main" val="20004"/>
                    </a:ext>
                  </a:extLst>
                </a:gridCol>
                <a:gridCol w="2189965">
                  <a:extLst>
                    <a:ext uri="{9D8B030D-6E8A-4147-A177-3AD203B41FA5}">
                      <a16:colId xmlns:a16="http://schemas.microsoft.com/office/drawing/2014/main" val="20005"/>
                    </a:ext>
                  </a:extLst>
                </a:gridCol>
                <a:gridCol w="3206621">
                  <a:extLst>
                    <a:ext uri="{9D8B030D-6E8A-4147-A177-3AD203B41FA5}">
                      <a16:colId xmlns:a16="http://schemas.microsoft.com/office/drawing/2014/main" val="20006"/>
                    </a:ext>
                  </a:extLst>
                </a:gridCol>
              </a:tblGrid>
              <a:tr h="177174">
                <a:tc gridSpan="7">
                  <a:txBody>
                    <a:bodyPr/>
                    <a:lstStyle/>
                    <a:p>
                      <a:pPr algn="ctr">
                        <a:spcAft>
                          <a:spcPts val="0"/>
                        </a:spcAft>
                      </a:pPr>
                      <a:r>
                        <a:rPr lang="en-US" sz="1100" dirty="0">
                          <a:effectLst/>
                        </a:rPr>
                        <a:t>Environmental data</a:t>
                      </a:r>
                      <a:endParaRPr lang="it-IT" sz="1100" dirty="0">
                        <a:effectLst/>
                        <a:latin typeface="Calibri"/>
                        <a:ea typeface="Calibri"/>
                        <a:cs typeface="Times New Roman"/>
                      </a:endParaRPr>
                    </a:p>
                  </a:txBody>
                  <a:tcPr marL="25522" marR="25522" marT="0" marB="0" anchor="ct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extLst>
                  <a:ext uri="{0D108BD9-81ED-4DB2-BD59-A6C34878D82A}">
                    <a16:rowId xmlns:a16="http://schemas.microsoft.com/office/drawing/2014/main" val="10000"/>
                  </a:ext>
                </a:extLst>
              </a:tr>
              <a:tr h="607452">
                <a:tc>
                  <a:txBody>
                    <a:bodyPr/>
                    <a:lstStyle/>
                    <a:p>
                      <a:pPr algn="ctr">
                        <a:spcAft>
                          <a:spcPts val="0"/>
                        </a:spcAft>
                      </a:pPr>
                      <a:r>
                        <a:rPr lang="en-US" sz="1100">
                          <a:effectLst/>
                        </a:rPr>
                        <a:t>Protected areas</a:t>
                      </a:r>
                      <a:endParaRPr lang="it-IT" sz="1100">
                        <a:effectLst/>
                        <a:latin typeface="Calibri"/>
                        <a:ea typeface="Calibri"/>
                        <a:cs typeface="Times New Roman"/>
                      </a:endParaRPr>
                    </a:p>
                  </a:txBody>
                  <a:tcPr marL="25522" marR="25522" marT="0" marB="0" anchor="ctr"/>
                </a:tc>
                <a:tc>
                  <a:txBody>
                    <a:bodyPr/>
                    <a:lstStyle/>
                    <a:p>
                      <a:pPr algn="ctr">
                        <a:spcAft>
                          <a:spcPts val="0"/>
                        </a:spcAft>
                      </a:pPr>
                      <a:r>
                        <a:rPr lang="en-US" sz="1200">
                          <a:effectLst/>
                        </a:rPr>
                        <a:t>Europe</a:t>
                      </a:r>
                      <a:endParaRPr lang="it-IT" sz="1200">
                        <a:effectLst/>
                        <a:latin typeface="Calibri"/>
                        <a:ea typeface="Calibri"/>
                        <a:cs typeface="Times New Roman"/>
                      </a:endParaRPr>
                    </a:p>
                  </a:txBody>
                  <a:tcPr marL="25522" marR="25522" marT="0" marB="0" anchor="ctr"/>
                </a:tc>
                <a:tc>
                  <a:txBody>
                    <a:bodyPr/>
                    <a:lstStyle/>
                    <a:p>
                      <a:pPr algn="ctr">
                        <a:spcAft>
                          <a:spcPts val="0"/>
                        </a:spcAft>
                      </a:pPr>
                      <a:r>
                        <a:rPr lang="en-US" sz="1200">
                          <a:effectLst/>
                        </a:rPr>
                        <a:t>2017</a:t>
                      </a:r>
                      <a:endParaRPr lang="it-IT" sz="1200">
                        <a:effectLst/>
                        <a:latin typeface="Calibri"/>
                        <a:ea typeface="Calibri"/>
                        <a:cs typeface="Times New Roman"/>
                      </a:endParaRPr>
                    </a:p>
                  </a:txBody>
                  <a:tcPr marL="25522" marR="25522" marT="0" marB="0" anchor="ctr"/>
                </a:tc>
                <a:tc>
                  <a:txBody>
                    <a:bodyPr/>
                    <a:lstStyle/>
                    <a:p>
                      <a:pPr algn="ctr">
                        <a:spcAft>
                          <a:spcPts val="0"/>
                        </a:spcAft>
                      </a:pPr>
                      <a:r>
                        <a:rPr lang="en-US" sz="1200">
                          <a:effectLst/>
                        </a:rPr>
                        <a:t>/</a:t>
                      </a:r>
                      <a:endParaRPr lang="it-IT" sz="1200">
                        <a:effectLst/>
                        <a:latin typeface="Calibri"/>
                        <a:ea typeface="Calibri"/>
                        <a:cs typeface="Times New Roman"/>
                      </a:endParaRPr>
                    </a:p>
                  </a:txBody>
                  <a:tcPr marL="25522" marR="25522" marT="0" marB="0" anchor="ctr"/>
                </a:tc>
                <a:tc>
                  <a:txBody>
                    <a:bodyPr/>
                    <a:lstStyle/>
                    <a:p>
                      <a:pPr algn="ctr">
                        <a:spcAft>
                          <a:spcPts val="0"/>
                        </a:spcAft>
                      </a:pPr>
                      <a:r>
                        <a:rPr lang="en-US" sz="1200">
                          <a:effectLst/>
                        </a:rPr>
                        <a:t>/</a:t>
                      </a:r>
                      <a:endParaRPr lang="it-IT" sz="1200">
                        <a:effectLst/>
                        <a:latin typeface="Calibri"/>
                        <a:ea typeface="Calibri"/>
                        <a:cs typeface="Times New Roman"/>
                      </a:endParaRPr>
                    </a:p>
                  </a:txBody>
                  <a:tcPr marL="25522" marR="25522" marT="0" marB="0" anchor="ctr"/>
                </a:tc>
                <a:tc>
                  <a:txBody>
                    <a:bodyPr/>
                    <a:lstStyle/>
                    <a:p>
                      <a:pPr algn="ctr">
                        <a:spcAft>
                          <a:spcPts val="0"/>
                        </a:spcAft>
                      </a:pPr>
                      <a:r>
                        <a:rPr lang="en-US" sz="1200">
                          <a:effectLst/>
                        </a:rPr>
                        <a:t>GeoTIFF</a:t>
                      </a:r>
                      <a:endParaRPr lang="it-IT" sz="1200">
                        <a:effectLst/>
                        <a:latin typeface="Calibri"/>
                        <a:ea typeface="Calibri"/>
                        <a:cs typeface="Times New Roman"/>
                      </a:endParaRPr>
                    </a:p>
                  </a:txBody>
                  <a:tcPr marL="25522" marR="25522" marT="0" marB="0" anchor="ctr"/>
                </a:tc>
                <a:tc>
                  <a:txBody>
                    <a:bodyPr/>
                    <a:lstStyle/>
                    <a:p>
                      <a:pPr algn="ctr">
                        <a:spcAft>
                          <a:spcPts val="0"/>
                        </a:spcAft>
                      </a:pPr>
                      <a:r>
                        <a:rPr lang="en-US" sz="1200" u="sng" dirty="0">
                          <a:effectLst/>
                          <a:hlinkClick r:id="rId3"/>
                        </a:rPr>
                        <a:t>https://www.eea.europa.eu/data-and-maps/data/nationally-designated-areas-national-cdda-13</a:t>
                      </a:r>
                      <a:endParaRPr lang="it-IT" sz="1200" dirty="0">
                        <a:effectLst/>
                        <a:latin typeface="Calibri"/>
                        <a:ea typeface="Calibri"/>
                        <a:cs typeface="Times New Roman"/>
                      </a:endParaRPr>
                    </a:p>
                  </a:txBody>
                  <a:tcPr marL="25522" marR="25522" marT="0" marB="0" anchor="ctr"/>
                </a:tc>
                <a:extLst>
                  <a:ext uri="{0D108BD9-81ED-4DB2-BD59-A6C34878D82A}">
                    <a16:rowId xmlns:a16="http://schemas.microsoft.com/office/drawing/2014/main" val="10001"/>
                  </a:ext>
                </a:extLst>
              </a:tr>
              <a:tr h="809936">
                <a:tc>
                  <a:txBody>
                    <a:bodyPr/>
                    <a:lstStyle/>
                    <a:p>
                      <a:pPr algn="ctr">
                        <a:spcAft>
                          <a:spcPts val="0"/>
                        </a:spcAft>
                      </a:pPr>
                      <a:r>
                        <a:rPr lang="en-US" sz="1100">
                          <a:effectLst/>
                        </a:rPr>
                        <a:t>Transportation of sediments</a:t>
                      </a:r>
                      <a:endParaRPr lang="it-IT" sz="1100">
                        <a:effectLst/>
                        <a:latin typeface="Calibri"/>
                        <a:ea typeface="Calibri"/>
                        <a:cs typeface="Times New Roman"/>
                      </a:endParaRPr>
                    </a:p>
                  </a:txBody>
                  <a:tcPr marL="25522" marR="25522" marT="0" marB="0" anchor="ctr"/>
                </a:tc>
                <a:tc>
                  <a:txBody>
                    <a:bodyPr/>
                    <a:lstStyle/>
                    <a:p>
                      <a:pPr algn="ctr">
                        <a:spcAft>
                          <a:spcPts val="0"/>
                        </a:spcAft>
                      </a:pPr>
                      <a:r>
                        <a:rPr lang="en-US" sz="1200">
                          <a:effectLst/>
                        </a:rPr>
                        <a:t>Apulia region</a:t>
                      </a:r>
                      <a:endParaRPr lang="it-IT" sz="1200">
                        <a:effectLst/>
                        <a:latin typeface="Calibri"/>
                        <a:ea typeface="Calibri"/>
                        <a:cs typeface="Times New Roman"/>
                      </a:endParaRPr>
                    </a:p>
                  </a:txBody>
                  <a:tcPr marL="25522" marR="25522" marT="0" marB="0" anchor="ctr"/>
                </a:tc>
                <a:tc>
                  <a:txBody>
                    <a:bodyPr/>
                    <a:lstStyle/>
                    <a:p>
                      <a:pPr algn="ctr">
                        <a:spcAft>
                          <a:spcPts val="0"/>
                        </a:spcAft>
                      </a:pPr>
                      <a:r>
                        <a:rPr lang="en-US" sz="1200">
                          <a:effectLst/>
                        </a:rPr>
                        <a:t> </a:t>
                      </a:r>
                      <a:endParaRPr lang="it-IT" sz="1200">
                        <a:effectLst/>
                        <a:latin typeface="Calibri"/>
                        <a:ea typeface="Calibri"/>
                        <a:cs typeface="Times New Roman"/>
                      </a:endParaRPr>
                    </a:p>
                  </a:txBody>
                  <a:tcPr marL="25522" marR="25522" marT="0" marB="0" anchor="ctr"/>
                </a:tc>
                <a:tc>
                  <a:txBody>
                    <a:bodyPr/>
                    <a:lstStyle/>
                    <a:p>
                      <a:pPr algn="ctr">
                        <a:spcAft>
                          <a:spcPts val="0"/>
                        </a:spcAft>
                      </a:pPr>
                      <a:r>
                        <a:rPr lang="en-US" sz="1200">
                          <a:effectLst/>
                        </a:rPr>
                        <a:t> </a:t>
                      </a:r>
                      <a:endParaRPr lang="it-IT" sz="1200">
                        <a:effectLst/>
                        <a:latin typeface="Calibri"/>
                        <a:ea typeface="Calibri"/>
                        <a:cs typeface="Times New Roman"/>
                      </a:endParaRPr>
                    </a:p>
                  </a:txBody>
                  <a:tcPr marL="25522" marR="25522" marT="0" marB="0" anchor="ctr"/>
                </a:tc>
                <a:tc>
                  <a:txBody>
                    <a:bodyPr/>
                    <a:lstStyle/>
                    <a:p>
                      <a:pPr algn="ctr">
                        <a:spcAft>
                          <a:spcPts val="0"/>
                        </a:spcAft>
                      </a:pPr>
                      <a:r>
                        <a:rPr lang="en-US" sz="1200">
                          <a:effectLst/>
                        </a:rPr>
                        <a:t> </a:t>
                      </a:r>
                      <a:endParaRPr lang="it-IT" sz="1200">
                        <a:effectLst/>
                        <a:latin typeface="Calibri"/>
                        <a:ea typeface="Calibri"/>
                        <a:cs typeface="Times New Roman"/>
                      </a:endParaRPr>
                    </a:p>
                  </a:txBody>
                  <a:tcPr marL="25522" marR="25522" marT="0" marB="0" anchor="ctr"/>
                </a:tc>
                <a:tc>
                  <a:txBody>
                    <a:bodyPr/>
                    <a:lstStyle/>
                    <a:p>
                      <a:pPr algn="ctr">
                        <a:spcAft>
                          <a:spcPts val="0"/>
                        </a:spcAft>
                      </a:pPr>
                      <a:r>
                        <a:rPr lang="en-US" sz="1200">
                          <a:effectLst/>
                        </a:rPr>
                        <a:t> </a:t>
                      </a:r>
                      <a:endParaRPr lang="it-IT" sz="1200">
                        <a:effectLst/>
                        <a:latin typeface="Calibri"/>
                        <a:ea typeface="Calibri"/>
                        <a:cs typeface="Times New Roman"/>
                      </a:endParaRPr>
                    </a:p>
                  </a:txBody>
                  <a:tcPr marL="25522" marR="25522" marT="0" marB="0" anchor="ctr"/>
                </a:tc>
                <a:tc>
                  <a:txBody>
                    <a:bodyPr/>
                    <a:lstStyle/>
                    <a:p>
                      <a:pPr algn="ctr">
                        <a:spcAft>
                          <a:spcPts val="0"/>
                        </a:spcAft>
                      </a:pPr>
                      <a:r>
                        <a:rPr lang="en-US" sz="1200" u="sng" dirty="0">
                          <a:effectLst/>
                          <a:hlinkClick r:id="rId4"/>
                        </a:rPr>
                        <a:t>https://start.linksmt.it/web/guest/coste</a:t>
                      </a:r>
                      <a:endParaRPr lang="it-IT" sz="1200" dirty="0">
                        <a:effectLst/>
                        <a:latin typeface="Calibri"/>
                        <a:ea typeface="Calibri"/>
                        <a:cs typeface="Times New Roman"/>
                      </a:endParaRPr>
                    </a:p>
                  </a:txBody>
                  <a:tcPr marL="25522" marR="25522" marT="0" marB="0" anchor="ctr"/>
                </a:tc>
                <a:extLst>
                  <a:ext uri="{0D108BD9-81ED-4DB2-BD59-A6C34878D82A}">
                    <a16:rowId xmlns:a16="http://schemas.microsoft.com/office/drawing/2014/main" val="10002"/>
                  </a:ext>
                </a:extLst>
              </a:tr>
              <a:tr h="607452">
                <a:tc>
                  <a:txBody>
                    <a:bodyPr/>
                    <a:lstStyle/>
                    <a:p>
                      <a:pPr algn="ctr">
                        <a:spcAft>
                          <a:spcPts val="0"/>
                        </a:spcAft>
                      </a:pPr>
                      <a:r>
                        <a:rPr lang="en-US" sz="1100">
                          <a:effectLst/>
                        </a:rPr>
                        <a:t>Soil type</a:t>
                      </a:r>
                      <a:endParaRPr lang="it-IT" sz="1100">
                        <a:effectLst/>
                        <a:latin typeface="Calibri"/>
                        <a:ea typeface="Calibri"/>
                        <a:cs typeface="Times New Roman"/>
                      </a:endParaRPr>
                    </a:p>
                  </a:txBody>
                  <a:tcPr marL="25522" marR="25522" marT="0" marB="0" anchor="ctr"/>
                </a:tc>
                <a:tc>
                  <a:txBody>
                    <a:bodyPr/>
                    <a:lstStyle/>
                    <a:p>
                      <a:pPr algn="ctr">
                        <a:spcAft>
                          <a:spcPts val="0"/>
                        </a:spcAft>
                      </a:pPr>
                      <a:r>
                        <a:rPr lang="en-US" sz="1200">
                          <a:effectLst/>
                        </a:rPr>
                        <a:t>Europe</a:t>
                      </a:r>
                      <a:endParaRPr lang="it-IT" sz="1200">
                        <a:effectLst/>
                        <a:latin typeface="Calibri"/>
                        <a:ea typeface="Calibri"/>
                        <a:cs typeface="Times New Roman"/>
                      </a:endParaRPr>
                    </a:p>
                  </a:txBody>
                  <a:tcPr marL="25522" marR="25522" marT="0" marB="0" anchor="ctr"/>
                </a:tc>
                <a:tc>
                  <a:txBody>
                    <a:bodyPr/>
                    <a:lstStyle/>
                    <a:p>
                      <a:pPr algn="ctr">
                        <a:spcAft>
                          <a:spcPts val="0"/>
                        </a:spcAft>
                      </a:pPr>
                      <a:r>
                        <a:rPr lang="en-US" sz="1200">
                          <a:effectLst/>
                        </a:rPr>
                        <a:t>2006</a:t>
                      </a:r>
                      <a:endParaRPr lang="it-IT" sz="1200">
                        <a:effectLst/>
                        <a:latin typeface="Calibri"/>
                        <a:ea typeface="Calibri"/>
                        <a:cs typeface="Times New Roman"/>
                      </a:endParaRPr>
                    </a:p>
                  </a:txBody>
                  <a:tcPr marL="25522" marR="25522" marT="0" marB="0" anchor="ctr"/>
                </a:tc>
                <a:tc>
                  <a:txBody>
                    <a:bodyPr/>
                    <a:lstStyle/>
                    <a:p>
                      <a:pPr algn="ctr">
                        <a:spcAft>
                          <a:spcPts val="0"/>
                        </a:spcAft>
                      </a:pPr>
                      <a:r>
                        <a:rPr lang="en-US" sz="1200">
                          <a:effectLst/>
                        </a:rPr>
                        <a:t>1 km x 1 km</a:t>
                      </a:r>
                      <a:endParaRPr lang="it-IT" sz="1200">
                        <a:effectLst/>
                        <a:latin typeface="Calibri"/>
                        <a:ea typeface="Calibri"/>
                        <a:cs typeface="Times New Roman"/>
                      </a:endParaRPr>
                    </a:p>
                  </a:txBody>
                  <a:tcPr marL="25522" marR="25522" marT="0" marB="0" anchor="ctr"/>
                </a:tc>
                <a:tc>
                  <a:txBody>
                    <a:bodyPr/>
                    <a:lstStyle/>
                    <a:p>
                      <a:pPr algn="ctr">
                        <a:spcAft>
                          <a:spcPts val="0"/>
                        </a:spcAft>
                      </a:pPr>
                      <a:r>
                        <a:rPr lang="en-US" sz="1200">
                          <a:effectLst/>
                        </a:rPr>
                        <a:t>/</a:t>
                      </a:r>
                      <a:endParaRPr lang="it-IT" sz="1200">
                        <a:effectLst/>
                        <a:latin typeface="Calibri"/>
                        <a:ea typeface="Calibri"/>
                        <a:cs typeface="Times New Roman"/>
                      </a:endParaRPr>
                    </a:p>
                  </a:txBody>
                  <a:tcPr marL="25522" marR="25522" marT="0" marB="0" anchor="ctr"/>
                </a:tc>
                <a:tc>
                  <a:txBody>
                    <a:bodyPr/>
                    <a:lstStyle/>
                    <a:p>
                      <a:pPr algn="ctr">
                        <a:spcAft>
                          <a:spcPts val="0"/>
                        </a:spcAft>
                      </a:pPr>
                      <a:r>
                        <a:rPr lang="en-US" sz="1200">
                          <a:effectLst/>
                        </a:rPr>
                        <a:t>Raster</a:t>
                      </a:r>
                      <a:endParaRPr lang="it-IT" sz="1200">
                        <a:effectLst/>
                        <a:latin typeface="Calibri"/>
                        <a:ea typeface="Calibri"/>
                        <a:cs typeface="Times New Roman"/>
                      </a:endParaRPr>
                    </a:p>
                  </a:txBody>
                  <a:tcPr marL="25522" marR="25522" marT="0" marB="0" anchor="ctr"/>
                </a:tc>
                <a:tc>
                  <a:txBody>
                    <a:bodyPr/>
                    <a:lstStyle/>
                    <a:p>
                      <a:pPr algn="ctr">
                        <a:spcAft>
                          <a:spcPts val="0"/>
                        </a:spcAft>
                      </a:pPr>
                      <a:r>
                        <a:rPr lang="en-US" sz="1200" u="sng" dirty="0">
                          <a:effectLst/>
                          <a:hlinkClick r:id="rId5"/>
                        </a:rPr>
                        <a:t>https://esdac.jrc.ec.europa.eu/content/european-soil-database-v2-raster-library-1kmx1km</a:t>
                      </a:r>
                      <a:endParaRPr lang="it-IT" sz="1200" dirty="0">
                        <a:effectLst/>
                        <a:latin typeface="Calibri"/>
                        <a:ea typeface="Calibri"/>
                        <a:cs typeface="Times New Roman"/>
                      </a:endParaRPr>
                    </a:p>
                  </a:txBody>
                  <a:tcPr marL="25522" marR="25522" marT="0" marB="0" anchor="ctr"/>
                </a:tc>
                <a:extLst>
                  <a:ext uri="{0D108BD9-81ED-4DB2-BD59-A6C34878D82A}">
                    <a16:rowId xmlns:a16="http://schemas.microsoft.com/office/drawing/2014/main" val="10003"/>
                  </a:ext>
                </a:extLst>
              </a:tr>
              <a:tr h="708694">
                <a:tc>
                  <a:txBody>
                    <a:bodyPr/>
                    <a:lstStyle/>
                    <a:p>
                      <a:pPr algn="ctr">
                        <a:spcAft>
                          <a:spcPts val="0"/>
                        </a:spcAft>
                      </a:pPr>
                      <a:r>
                        <a:rPr lang="en-US" sz="1100">
                          <a:effectLst/>
                        </a:rPr>
                        <a:t>Biodiversity/ Natura 2000</a:t>
                      </a:r>
                      <a:endParaRPr lang="it-IT" sz="1100">
                        <a:effectLst/>
                        <a:latin typeface="Calibri"/>
                        <a:ea typeface="Calibri"/>
                        <a:cs typeface="Times New Roman"/>
                      </a:endParaRPr>
                    </a:p>
                  </a:txBody>
                  <a:tcPr marL="25522" marR="25522" marT="0" marB="0" anchor="ctr"/>
                </a:tc>
                <a:tc>
                  <a:txBody>
                    <a:bodyPr/>
                    <a:lstStyle/>
                    <a:p>
                      <a:pPr algn="ctr">
                        <a:spcAft>
                          <a:spcPts val="0"/>
                        </a:spcAft>
                      </a:pPr>
                      <a:r>
                        <a:rPr lang="en-US" sz="1200">
                          <a:effectLst/>
                        </a:rPr>
                        <a:t>Europe</a:t>
                      </a:r>
                      <a:endParaRPr lang="it-IT" sz="1200">
                        <a:effectLst/>
                        <a:latin typeface="Calibri"/>
                        <a:ea typeface="Calibri"/>
                        <a:cs typeface="Times New Roman"/>
                      </a:endParaRPr>
                    </a:p>
                  </a:txBody>
                  <a:tcPr marL="25522" marR="25522" marT="0" marB="0" anchor="ctr"/>
                </a:tc>
                <a:tc>
                  <a:txBody>
                    <a:bodyPr/>
                    <a:lstStyle/>
                    <a:p>
                      <a:pPr algn="ctr">
                        <a:spcAft>
                          <a:spcPts val="0"/>
                        </a:spcAft>
                      </a:pPr>
                      <a:r>
                        <a:rPr lang="en-US" sz="1200">
                          <a:effectLst/>
                        </a:rPr>
                        <a:t>2018</a:t>
                      </a:r>
                      <a:endParaRPr lang="it-IT" sz="1200">
                        <a:effectLst/>
                        <a:latin typeface="Calibri"/>
                        <a:ea typeface="Calibri"/>
                        <a:cs typeface="Times New Roman"/>
                      </a:endParaRPr>
                    </a:p>
                  </a:txBody>
                  <a:tcPr marL="25522" marR="25522" marT="0" marB="0" anchor="ctr"/>
                </a:tc>
                <a:tc>
                  <a:txBody>
                    <a:bodyPr/>
                    <a:lstStyle/>
                    <a:p>
                      <a:pPr algn="ctr">
                        <a:spcAft>
                          <a:spcPts val="0"/>
                        </a:spcAft>
                      </a:pPr>
                      <a:r>
                        <a:rPr lang="en-US" sz="1200">
                          <a:effectLst/>
                        </a:rPr>
                        <a:t> </a:t>
                      </a:r>
                      <a:endParaRPr lang="it-IT" sz="1200">
                        <a:effectLst/>
                        <a:latin typeface="Calibri"/>
                        <a:ea typeface="Calibri"/>
                        <a:cs typeface="Times New Roman"/>
                      </a:endParaRPr>
                    </a:p>
                  </a:txBody>
                  <a:tcPr marL="25522" marR="25522" marT="0" marB="0" anchor="ctr"/>
                </a:tc>
                <a:tc>
                  <a:txBody>
                    <a:bodyPr/>
                    <a:lstStyle/>
                    <a:p>
                      <a:pPr algn="ctr">
                        <a:spcAft>
                          <a:spcPts val="0"/>
                        </a:spcAft>
                      </a:pPr>
                      <a:r>
                        <a:rPr lang="en-US" sz="1200">
                          <a:effectLst/>
                        </a:rPr>
                        <a:t>/</a:t>
                      </a:r>
                      <a:endParaRPr lang="it-IT" sz="1200">
                        <a:effectLst/>
                        <a:latin typeface="Calibri"/>
                        <a:ea typeface="Calibri"/>
                        <a:cs typeface="Times New Roman"/>
                      </a:endParaRPr>
                    </a:p>
                  </a:txBody>
                  <a:tcPr marL="25522" marR="25522" marT="0" marB="0" anchor="ctr"/>
                </a:tc>
                <a:tc>
                  <a:txBody>
                    <a:bodyPr/>
                    <a:lstStyle/>
                    <a:p>
                      <a:pPr algn="ctr">
                        <a:spcAft>
                          <a:spcPts val="0"/>
                        </a:spcAft>
                      </a:pPr>
                      <a:r>
                        <a:rPr lang="en-US" sz="1200">
                          <a:effectLst/>
                        </a:rPr>
                        <a:t>Raster</a:t>
                      </a:r>
                      <a:endParaRPr lang="it-IT" sz="1200">
                        <a:effectLst/>
                        <a:latin typeface="Calibri"/>
                        <a:ea typeface="Calibri"/>
                        <a:cs typeface="Times New Roman"/>
                      </a:endParaRPr>
                    </a:p>
                  </a:txBody>
                  <a:tcPr marL="25522" marR="25522" marT="0" marB="0" anchor="ctr"/>
                </a:tc>
                <a:tc>
                  <a:txBody>
                    <a:bodyPr/>
                    <a:lstStyle/>
                    <a:p>
                      <a:pPr algn="ctr">
                        <a:spcAft>
                          <a:spcPts val="0"/>
                        </a:spcAft>
                      </a:pPr>
                      <a:r>
                        <a:rPr lang="en-US" sz="1200" u="sng" dirty="0">
                          <a:effectLst/>
                          <a:hlinkClick r:id="rId6"/>
                        </a:rPr>
                        <a:t>https://www.eea.europa.eu/data-and-maps/data/natura-10</a:t>
                      </a:r>
                      <a:endParaRPr lang="it-IT" sz="1200" dirty="0">
                        <a:effectLst/>
                        <a:latin typeface="Calibri"/>
                        <a:ea typeface="Calibri"/>
                        <a:cs typeface="Times New Roman"/>
                      </a:endParaRPr>
                    </a:p>
                  </a:txBody>
                  <a:tcPr marL="25522" marR="25522" marT="0" marB="0" anchor="ctr"/>
                </a:tc>
                <a:extLst>
                  <a:ext uri="{0D108BD9-81ED-4DB2-BD59-A6C34878D82A}">
                    <a16:rowId xmlns:a16="http://schemas.microsoft.com/office/drawing/2014/main" val="10004"/>
                  </a:ext>
                </a:extLst>
              </a:tr>
              <a:tr h="809936">
                <a:tc>
                  <a:txBody>
                    <a:bodyPr/>
                    <a:lstStyle/>
                    <a:p>
                      <a:pPr algn="ctr">
                        <a:spcAft>
                          <a:spcPts val="0"/>
                        </a:spcAft>
                      </a:pPr>
                      <a:r>
                        <a:rPr lang="en-US" sz="1100">
                          <a:effectLst/>
                        </a:rPr>
                        <a:t>Nationally Designed Areas</a:t>
                      </a:r>
                      <a:endParaRPr lang="it-IT" sz="1100">
                        <a:effectLst/>
                        <a:latin typeface="Calibri"/>
                        <a:ea typeface="Calibri"/>
                        <a:cs typeface="Times New Roman"/>
                      </a:endParaRPr>
                    </a:p>
                  </a:txBody>
                  <a:tcPr marL="25522" marR="25522" marT="0" marB="0" anchor="ctr"/>
                </a:tc>
                <a:tc>
                  <a:txBody>
                    <a:bodyPr/>
                    <a:lstStyle/>
                    <a:p>
                      <a:pPr algn="ctr">
                        <a:spcAft>
                          <a:spcPts val="0"/>
                        </a:spcAft>
                      </a:pPr>
                      <a:r>
                        <a:rPr lang="en-US" sz="1200">
                          <a:effectLst/>
                        </a:rPr>
                        <a:t>Europe</a:t>
                      </a:r>
                      <a:endParaRPr lang="it-IT" sz="1200">
                        <a:effectLst/>
                        <a:latin typeface="Calibri"/>
                        <a:ea typeface="Calibri"/>
                        <a:cs typeface="Times New Roman"/>
                      </a:endParaRPr>
                    </a:p>
                  </a:txBody>
                  <a:tcPr marL="25522" marR="25522" marT="0" marB="0" anchor="ctr"/>
                </a:tc>
                <a:tc>
                  <a:txBody>
                    <a:bodyPr/>
                    <a:lstStyle/>
                    <a:p>
                      <a:pPr algn="ctr">
                        <a:spcAft>
                          <a:spcPts val="0"/>
                        </a:spcAft>
                      </a:pPr>
                      <a:r>
                        <a:rPr lang="en-US" sz="1200">
                          <a:effectLst/>
                        </a:rPr>
                        <a:t>2017</a:t>
                      </a:r>
                      <a:endParaRPr lang="it-IT" sz="1200">
                        <a:effectLst/>
                        <a:latin typeface="Calibri"/>
                        <a:ea typeface="Calibri"/>
                        <a:cs typeface="Times New Roman"/>
                      </a:endParaRPr>
                    </a:p>
                  </a:txBody>
                  <a:tcPr marL="25522" marR="25522" marT="0" marB="0" anchor="ctr"/>
                </a:tc>
                <a:tc>
                  <a:txBody>
                    <a:bodyPr/>
                    <a:lstStyle/>
                    <a:p>
                      <a:pPr algn="ctr">
                        <a:spcAft>
                          <a:spcPts val="0"/>
                        </a:spcAft>
                      </a:pPr>
                      <a:r>
                        <a:rPr lang="en-US" sz="1200">
                          <a:effectLst/>
                        </a:rPr>
                        <a:t>/</a:t>
                      </a:r>
                      <a:endParaRPr lang="it-IT" sz="1200">
                        <a:effectLst/>
                        <a:latin typeface="Calibri"/>
                        <a:ea typeface="Calibri"/>
                        <a:cs typeface="Times New Roman"/>
                      </a:endParaRPr>
                    </a:p>
                  </a:txBody>
                  <a:tcPr marL="25522" marR="25522" marT="0" marB="0" anchor="ctr"/>
                </a:tc>
                <a:tc>
                  <a:txBody>
                    <a:bodyPr/>
                    <a:lstStyle/>
                    <a:p>
                      <a:pPr algn="ctr">
                        <a:spcAft>
                          <a:spcPts val="0"/>
                        </a:spcAft>
                      </a:pPr>
                      <a:r>
                        <a:rPr lang="en-US" sz="1200">
                          <a:effectLst/>
                        </a:rPr>
                        <a:t>/</a:t>
                      </a:r>
                      <a:endParaRPr lang="it-IT" sz="1200">
                        <a:effectLst/>
                        <a:latin typeface="Calibri"/>
                        <a:ea typeface="Calibri"/>
                        <a:cs typeface="Times New Roman"/>
                      </a:endParaRPr>
                    </a:p>
                  </a:txBody>
                  <a:tcPr marL="25522" marR="25522" marT="0" marB="0" anchor="ctr"/>
                </a:tc>
                <a:tc>
                  <a:txBody>
                    <a:bodyPr/>
                    <a:lstStyle/>
                    <a:p>
                      <a:pPr algn="ctr">
                        <a:spcAft>
                          <a:spcPts val="0"/>
                        </a:spcAft>
                      </a:pPr>
                      <a:r>
                        <a:rPr lang="en-US" sz="1200">
                          <a:effectLst/>
                        </a:rPr>
                        <a:t>Shape</a:t>
                      </a:r>
                      <a:endParaRPr lang="it-IT" sz="1200">
                        <a:effectLst/>
                        <a:latin typeface="Calibri"/>
                        <a:ea typeface="Calibri"/>
                        <a:cs typeface="Times New Roman"/>
                      </a:endParaRPr>
                    </a:p>
                  </a:txBody>
                  <a:tcPr marL="25522" marR="25522" marT="0" marB="0" anchor="ctr"/>
                </a:tc>
                <a:tc>
                  <a:txBody>
                    <a:bodyPr/>
                    <a:lstStyle/>
                    <a:p>
                      <a:pPr algn="ctr">
                        <a:spcAft>
                          <a:spcPts val="0"/>
                        </a:spcAft>
                      </a:pPr>
                      <a:r>
                        <a:rPr lang="en-US" sz="1200" u="sng" dirty="0">
                          <a:effectLst/>
                          <a:hlinkClick r:id="rId7"/>
                        </a:rPr>
                        <a:t>https://www.eea.europa.eu/data-and-maps/data/nationally-designated-areas-national-cdda-12#tab-gis-data</a:t>
                      </a:r>
                      <a:endParaRPr lang="it-IT" sz="1200" dirty="0">
                        <a:effectLst/>
                        <a:latin typeface="Calibri"/>
                        <a:ea typeface="Calibri"/>
                        <a:cs typeface="Times New Roman"/>
                      </a:endParaRPr>
                    </a:p>
                  </a:txBody>
                  <a:tcPr marL="25522" marR="25522" marT="0" marB="0" anchor="ct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313096673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0" y="27384"/>
            <a:ext cx="9182100" cy="6858000"/>
          </a:xfrm>
        </p:spPr>
      </p:pic>
      <p:sp>
        <p:nvSpPr>
          <p:cNvPr id="5" name="Titolo 4"/>
          <p:cNvSpPr>
            <a:spLocks noGrp="1"/>
          </p:cNvSpPr>
          <p:nvPr>
            <p:ph type="ctrTitle"/>
          </p:nvPr>
        </p:nvSpPr>
        <p:spPr>
          <a:xfrm>
            <a:off x="821718" y="908720"/>
            <a:ext cx="7772400" cy="605929"/>
          </a:xfrm>
        </p:spPr>
        <p:txBody>
          <a:bodyPr>
            <a:normAutofit fontScale="90000"/>
          </a:bodyPr>
          <a:lstStyle/>
          <a:p>
            <a:pPr algn="l"/>
            <a:r>
              <a:rPr lang="it-IT" sz="2000" b="1" dirty="0">
                <a:solidFill>
                  <a:srgbClr val="00B050"/>
                </a:solidFill>
                <a:latin typeface="Open Sans" pitchFamily="34" charset="0"/>
                <a:ea typeface="Open Sans" pitchFamily="34" charset="0"/>
                <a:cs typeface="Open Sans" pitchFamily="34" charset="0"/>
              </a:rPr>
              <a:t/>
            </a:r>
            <a:br>
              <a:rPr lang="it-IT" sz="2000" b="1" dirty="0">
                <a:solidFill>
                  <a:srgbClr val="00B050"/>
                </a:solidFill>
                <a:latin typeface="Open Sans" pitchFamily="34" charset="0"/>
                <a:ea typeface="Open Sans" pitchFamily="34" charset="0"/>
                <a:cs typeface="Open Sans" pitchFamily="34" charset="0"/>
              </a:rPr>
            </a:br>
            <a:endParaRPr lang="it-IT" sz="2000" b="1" dirty="0">
              <a:solidFill>
                <a:srgbClr val="00B050"/>
              </a:solidFill>
              <a:latin typeface="Open Sans" pitchFamily="34" charset="0"/>
              <a:ea typeface="Open Sans" pitchFamily="34" charset="0"/>
              <a:cs typeface="Open Sans" pitchFamily="34" charset="0"/>
            </a:endParaRPr>
          </a:p>
        </p:txBody>
      </p:sp>
      <p:graphicFrame>
        <p:nvGraphicFramePr>
          <p:cNvPr id="3" name="Tabella 2"/>
          <p:cNvGraphicFramePr>
            <a:graphicFrameLocks noGrp="1"/>
          </p:cNvGraphicFramePr>
          <p:nvPr/>
        </p:nvGraphicFramePr>
        <p:xfrm>
          <a:off x="457200" y="1600200"/>
          <a:ext cx="8568952" cy="3416918"/>
        </p:xfrm>
        <a:graphic>
          <a:graphicData uri="http://schemas.openxmlformats.org/drawingml/2006/table">
            <a:tbl>
              <a:tblPr firstRow="1" firstCol="1" bandRow="1">
                <a:tableStyleId>{5C22544A-7EE6-4342-B048-85BDC9FD1C3A}</a:tableStyleId>
              </a:tblPr>
              <a:tblGrid>
                <a:gridCol w="731905">
                  <a:extLst>
                    <a:ext uri="{9D8B030D-6E8A-4147-A177-3AD203B41FA5}">
                      <a16:colId xmlns:a16="http://schemas.microsoft.com/office/drawing/2014/main" val="20000"/>
                    </a:ext>
                  </a:extLst>
                </a:gridCol>
                <a:gridCol w="556273">
                  <a:extLst>
                    <a:ext uri="{9D8B030D-6E8A-4147-A177-3AD203B41FA5}">
                      <a16:colId xmlns:a16="http://schemas.microsoft.com/office/drawing/2014/main" val="20001"/>
                    </a:ext>
                  </a:extLst>
                </a:gridCol>
                <a:gridCol w="571244">
                  <a:extLst>
                    <a:ext uri="{9D8B030D-6E8A-4147-A177-3AD203B41FA5}">
                      <a16:colId xmlns:a16="http://schemas.microsoft.com/office/drawing/2014/main" val="20002"/>
                    </a:ext>
                  </a:extLst>
                </a:gridCol>
                <a:gridCol w="656472">
                  <a:extLst>
                    <a:ext uri="{9D8B030D-6E8A-4147-A177-3AD203B41FA5}">
                      <a16:colId xmlns:a16="http://schemas.microsoft.com/office/drawing/2014/main" val="20003"/>
                    </a:ext>
                  </a:extLst>
                </a:gridCol>
                <a:gridCol w="656472">
                  <a:extLst>
                    <a:ext uri="{9D8B030D-6E8A-4147-A177-3AD203B41FA5}">
                      <a16:colId xmlns:a16="http://schemas.microsoft.com/office/drawing/2014/main" val="20004"/>
                    </a:ext>
                  </a:extLst>
                </a:gridCol>
                <a:gridCol w="2189965">
                  <a:extLst>
                    <a:ext uri="{9D8B030D-6E8A-4147-A177-3AD203B41FA5}">
                      <a16:colId xmlns:a16="http://schemas.microsoft.com/office/drawing/2014/main" val="20005"/>
                    </a:ext>
                  </a:extLst>
                </a:gridCol>
                <a:gridCol w="3206621">
                  <a:extLst>
                    <a:ext uri="{9D8B030D-6E8A-4147-A177-3AD203B41FA5}">
                      <a16:colId xmlns:a16="http://schemas.microsoft.com/office/drawing/2014/main" val="20006"/>
                    </a:ext>
                  </a:extLst>
                </a:gridCol>
              </a:tblGrid>
              <a:tr h="177174">
                <a:tc gridSpan="7">
                  <a:txBody>
                    <a:bodyPr/>
                    <a:lstStyle/>
                    <a:p>
                      <a:pPr algn="ctr">
                        <a:spcAft>
                          <a:spcPts val="0"/>
                        </a:spcAft>
                      </a:pPr>
                      <a:r>
                        <a:rPr lang="en-US" sz="1100" dirty="0">
                          <a:effectLst/>
                        </a:rPr>
                        <a:t>Socio-economic data</a:t>
                      </a:r>
                      <a:endParaRPr lang="it-IT" sz="1100" dirty="0">
                        <a:effectLst/>
                        <a:latin typeface="Calibri"/>
                        <a:ea typeface="Calibri"/>
                        <a:cs typeface="Times New Roman"/>
                      </a:endParaRPr>
                    </a:p>
                  </a:txBody>
                  <a:tcPr marL="25522" marR="25522" marT="0" marB="0" anchor="ct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extLst>
                  <a:ext uri="{0D108BD9-81ED-4DB2-BD59-A6C34878D82A}">
                    <a16:rowId xmlns:a16="http://schemas.microsoft.com/office/drawing/2014/main" val="10000"/>
                  </a:ext>
                </a:extLst>
              </a:tr>
              <a:tr h="404968">
                <a:tc>
                  <a:txBody>
                    <a:bodyPr/>
                    <a:lstStyle/>
                    <a:p>
                      <a:pPr algn="ctr">
                        <a:spcAft>
                          <a:spcPts val="0"/>
                        </a:spcAft>
                      </a:pPr>
                      <a:r>
                        <a:rPr lang="en-US" sz="1100">
                          <a:effectLst/>
                        </a:rPr>
                        <a:t>Land cover</a:t>
                      </a:r>
                      <a:endParaRPr lang="it-IT" sz="1100">
                        <a:effectLst/>
                        <a:latin typeface="Calibri"/>
                        <a:ea typeface="Calibri"/>
                        <a:cs typeface="Times New Roman"/>
                      </a:endParaRPr>
                    </a:p>
                  </a:txBody>
                  <a:tcPr marL="25522" marR="25522" marT="0" marB="0" anchor="ctr"/>
                </a:tc>
                <a:tc>
                  <a:txBody>
                    <a:bodyPr/>
                    <a:lstStyle/>
                    <a:p>
                      <a:pPr algn="ctr">
                        <a:spcAft>
                          <a:spcPts val="0"/>
                        </a:spcAft>
                      </a:pPr>
                      <a:r>
                        <a:rPr lang="en-US" sz="1200">
                          <a:effectLst/>
                        </a:rPr>
                        <a:t>Europe</a:t>
                      </a:r>
                      <a:endParaRPr lang="it-IT" sz="1200">
                        <a:effectLst/>
                        <a:latin typeface="Calibri"/>
                        <a:ea typeface="Calibri"/>
                        <a:cs typeface="Times New Roman"/>
                      </a:endParaRPr>
                    </a:p>
                  </a:txBody>
                  <a:tcPr marL="25522" marR="25522" marT="0" marB="0" anchor="ctr"/>
                </a:tc>
                <a:tc>
                  <a:txBody>
                    <a:bodyPr/>
                    <a:lstStyle/>
                    <a:p>
                      <a:pPr algn="ctr">
                        <a:spcAft>
                          <a:spcPts val="0"/>
                        </a:spcAft>
                      </a:pPr>
                      <a:r>
                        <a:rPr lang="en-US" sz="1200">
                          <a:effectLst/>
                        </a:rPr>
                        <a:t>2018</a:t>
                      </a:r>
                      <a:endParaRPr lang="it-IT" sz="1200">
                        <a:effectLst/>
                        <a:latin typeface="Calibri"/>
                        <a:ea typeface="Calibri"/>
                        <a:cs typeface="Times New Roman"/>
                      </a:endParaRPr>
                    </a:p>
                  </a:txBody>
                  <a:tcPr marL="25522" marR="25522" marT="0" marB="0" anchor="ctr"/>
                </a:tc>
                <a:tc>
                  <a:txBody>
                    <a:bodyPr/>
                    <a:lstStyle/>
                    <a:p>
                      <a:pPr algn="ctr">
                        <a:spcAft>
                          <a:spcPts val="0"/>
                        </a:spcAft>
                      </a:pPr>
                      <a:r>
                        <a:rPr lang="en-US" sz="1200">
                          <a:effectLst/>
                        </a:rPr>
                        <a:t>500 m</a:t>
                      </a:r>
                      <a:endParaRPr lang="it-IT" sz="1200">
                        <a:effectLst/>
                        <a:latin typeface="Calibri"/>
                        <a:ea typeface="Calibri"/>
                        <a:cs typeface="Times New Roman"/>
                      </a:endParaRPr>
                    </a:p>
                  </a:txBody>
                  <a:tcPr marL="25522" marR="25522" marT="0" marB="0" anchor="ctr"/>
                </a:tc>
                <a:tc>
                  <a:txBody>
                    <a:bodyPr/>
                    <a:lstStyle/>
                    <a:p>
                      <a:pPr algn="ctr">
                        <a:spcAft>
                          <a:spcPts val="0"/>
                        </a:spcAft>
                      </a:pPr>
                      <a:r>
                        <a:rPr lang="en-US" sz="1200">
                          <a:effectLst/>
                        </a:rPr>
                        <a:t>CLC2018</a:t>
                      </a:r>
                      <a:endParaRPr lang="it-IT" sz="1200">
                        <a:effectLst/>
                        <a:latin typeface="Calibri"/>
                        <a:ea typeface="Calibri"/>
                        <a:cs typeface="Times New Roman"/>
                      </a:endParaRPr>
                    </a:p>
                  </a:txBody>
                  <a:tcPr marL="25522" marR="25522" marT="0" marB="0" anchor="ctr"/>
                </a:tc>
                <a:tc>
                  <a:txBody>
                    <a:bodyPr/>
                    <a:lstStyle/>
                    <a:p>
                      <a:pPr algn="ctr">
                        <a:spcAft>
                          <a:spcPts val="0"/>
                        </a:spcAft>
                      </a:pPr>
                      <a:r>
                        <a:rPr lang="en-US" sz="1200">
                          <a:effectLst/>
                        </a:rPr>
                        <a:t>GeoTIFF</a:t>
                      </a:r>
                      <a:endParaRPr lang="it-IT" sz="1200">
                        <a:effectLst/>
                        <a:latin typeface="Calibri"/>
                        <a:ea typeface="Calibri"/>
                        <a:cs typeface="Times New Roman"/>
                      </a:endParaRPr>
                    </a:p>
                  </a:txBody>
                  <a:tcPr marL="25522" marR="25522" marT="0" marB="0" anchor="ctr"/>
                </a:tc>
                <a:tc>
                  <a:txBody>
                    <a:bodyPr/>
                    <a:lstStyle/>
                    <a:p>
                      <a:pPr algn="ctr">
                        <a:spcAft>
                          <a:spcPts val="0"/>
                        </a:spcAft>
                      </a:pPr>
                      <a:r>
                        <a:rPr lang="en-US" sz="1200" u="sng" dirty="0">
                          <a:effectLst/>
                          <a:hlinkClick r:id="rId3"/>
                        </a:rPr>
                        <a:t>https://land.copernicus.eu/local/urban-atlas</a:t>
                      </a:r>
                      <a:endParaRPr lang="it-IT" sz="1200" dirty="0">
                        <a:effectLst/>
                        <a:latin typeface="Calibri"/>
                        <a:ea typeface="Calibri"/>
                        <a:cs typeface="Times New Roman"/>
                      </a:endParaRPr>
                    </a:p>
                  </a:txBody>
                  <a:tcPr marL="25522" marR="25522" marT="0" marB="0" anchor="ctr"/>
                </a:tc>
                <a:extLst>
                  <a:ext uri="{0D108BD9-81ED-4DB2-BD59-A6C34878D82A}">
                    <a16:rowId xmlns:a16="http://schemas.microsoft.com/office/drawing/2014/main" val="10001"/>
                  </a:ext>
                </a:extLst>
              </a:tr>
              <a:tr h="404968">
                <a:tc>
                  <a:txBody>
                    <a:bodyPr/>
                    <a:lstStyle/>
                    <a:p>
                      <a:pPr algn="ctr">
                        <a:spcAft>
                          <a:spcPts val="0"/>
                        </a:spcAft>
                      </a:pPr>
                      <a:r>
                        <a:rPr lang="en-US" sz="1100">
                          <a:effectLst/>
                        </a:rPr>
                        <a:t>Urban Atlas</a:t>
                      </a:r>
                      <a:endParaRPr lang="it-IT" sz="1100">
                        <a:effectLst/>
                        <a:latin typeface="Calibri"/>
                        <a:ea typeface="Calibri"/>
                        <a:cs typeface="Times New Roman"/>
                      </a:endParaRPr>
                    </a:p>
                  </a:txBody>
                  <a:tcPr marL="25522" marR="25522" marT="0" marB="0" anchor="ctr"/>
                </a:tc>
                <a:tc>
                  <a:txBody>
                    <a:bodyPr/>
                    <a:lstStyle/>
                    <a:p>
                      <a:pPr algn="ctr">
                        <a:spcAft>
                          <a:spcPts val="0"/>
                        </a:spcAft>
                      </a:pPr>
                      <a:r>
                        <a:rPr lang="en-US" sz="1200">
                          <a:effectLst/>
                        </a:rPr>
                        <a:t>Europe</a:t>
                      </a:r>
                      <a:endParaRPr lang="it-IT" sz="1200">
                        <a:effectLst/>
                        <a:latin typeface="Calibri"/>
                        <a:ea typeface="Calibri"/>
                        <a:cs typeface="Times New Roman"/>
                      </a:endParaRPr>
                    </a:p>
                  </a:txBody>
                  <a:tcPr marL="25522" marR="25522" marT="0" marB="0" anchor="ctr"/>
                </a:tc>
                <a:tc>
                  <a:txBody>
                    <a:bodyPr/>
                    <a:lstStyle/>
                    <a:p>
                      <a:pPr algn="ctr">
                        <a:spcAft>
                          <a:spcPts val="0"/>
                        </a:spcAft>
                      </a:pPr>
                      <a:r>
                        <a:rPr lang="en-US" sz="1200">
                          <a:effectLst/>
                        </a:rPr>
                        <a:t>2012</a:t>
                      </a:r>
                      <a:endParaRPr lang="it-IT" sz="1200">
                        <a:effectLst/>
                        <a:latin typeface="Calibri"/>
                        <a:ea typeface="Calibri"/>
                        <a:cs typeface="Times New Roman"/>
                      </a:endParaRPr>
                    </a:p>
                  </a:txBody>
                  <a:tcPr marL="25522" marR="25522" marT="0" marB="0" anchor="ctr"/>
                </a:tc>
                <a:tc>
                  <a:txBody>
                    <a:bodyPr/>
                    <a:lstStyle/>
                    <a:p>
                      <a:pPr algn="ctr">
                        <a:spcAft>
                          <a:spcPts val="0"/>
                        </a:spcAft>
                      </a:pPr>
                      <a:r>
                        <a:rPr lang="en-US" sz="1200">
                          <a:effectLst/>
                        </a:rPr>
                        <a:t> </a:t>
                      </a:r>
                      <a:endParaRPr lang="it-IT" sz="1200">
                        <a:effectLst/>
                        <a:latin typeface="Calibri"/>
                        <a:ea typeface="Calibri"/>
                        <a:cs typeface="Times New Roman"/>
                      </a:endParaRPr>
                    </a:p>
                  </a:txBody>
                  <a:tcPr marL="25522" marR="25522" marT="0" marB="0" anchor="ctr"/>
                </a:tc>
                <a:tc>
                  <a:txBody>
                    <a:bodyPr/>
                    <a:lstStyle/>
                    <a:p>
                      <a:pPr algn="ctr">
                        <a:spcAft>
                          <a:spcPts val="0"/>
                        </a:spcAft>
                      </a:pPr>
                      <a:r>
                        <a:rPr lang="en-US" sz="1200">
                          <a:effectLst/>
                        </a:rPr>
                        <a:t>/</a:t>
                      </a:r>
                      <a:endParaRPr lang="it-IT" sz="1200">
                        <a:effectLst/>
                        <a:latin typeface="Calibri"/>
                        <a:ea typeface="Calibri"/>
                        <a:cs typeface="Times New Roman"/>
                      </a:endParaRPr>
                    </a:p>
                  </a:txBody>
                  <a:tcPr marL="25522" marR="25522" marT="0" marB="0" anchor="ctr"/>
                </a:tc>
                <a:tc>
                  <a:txBody>
                    <a:bodyPr/>
                    <a:lstStyle/>
                    <a:p>
                      <a:pPr algn="ctr">
                        <a:spcAft>
                          <a:spcPts val="0"/>
                        </a:spcAft>
                      </a:pPr>
                      <a:r>
                        <a:rPr lang="en-US" sz="1200">
                          <a:effectLst/>
                        </a:rPr>
                        <a:t>Raster</a:t>
                      </a:r>
                      <a:endParaRPr lang="it-IT" sz="1200">
                        <a:effectLst/>
                        <a:latin typeface="Calibri"/>
                        <a:ea typeface="Calibri"/>
                        <a:cs typeface="Times New Roman"/>
                      </a:endParaRPr>
                    </a:p>
                  </a:txBody>
                  <a:tcPr marL="25522" marR="25522" marT="0" marB="0" anchor="ctr"/>
                </a:tc>
                <a:tc>
                  <a:txBody>
                    <a:bodyPr/>
                    <a:lstStyle/>
                    <a:p>
                      <a:pPr algn="ctr">
                        <a:spcAft>
                          <a:spcPts val="0"/>
                        </a:spcAft>
                      </a:pPr>
                      <a:r>
                        <a:rPr lang="en-US" sz="1200" u="sng" dirty="0">
                          <a:effectLst/>
                          <a:hlinkClick r:id="rId4"/>
                        </a:rPr>
                        <a:t>https://land.copernicus.eu/local/urban-atlas/urban-atlas-2012/view</a:t>
                      </a:r>
                      <a:endParaRPr lang="it-IT" sz="1200" dirty="0">
                        <a:effectLst/>
                        <a:latin typeface="Calibri"/>
                        <a:ea typeface="Calibri"/>
                        <a:cs typeface="Times New Roman"/>
                      </a:endParaRPr>
                    </a:p>
                  </a:txBody>
                  <a:tcPr marL="25522" marR="25522" marT="0" marB="0" anchor="ctr"/>
                </a:tc>
                <a:extLst>
                  <a:ext uri="{0D108BD9-81ED-4DB2-BD59-A6C34878D82A}">
                    <a16:rowId xmlns:a16="http://schemas.microsoft.com/office/drawing/2014/main" val="10002"/>
                  </a:ext>
                </a:extLst>
              </a:tr>
              <a:tr h="1012420">
                <a:tc>
                  <a:txBody>
                    <a:bodyPr/>
                    <a:lstStyle/>
                    <a:p>
                      <a:pPr algn="ctr">
                        <a:spcAft>
                          <a:spcPts val="0"/>
                        </a:spcAft>
                      </a:pPr>
                      <a:r>
                        <a:rPr lang="en-US" sz="1100">
                          <a:effectLst/>
                        </a:rPr>
                        <a:t>Settlement</a:t>
                      </a:r>
                      <a:endParaRPr lang="it-IT" sz="1100">
                        <a:effectLst/>
                        <a:latin typeface="Calibri"/>
                        <a:ea typeface="Calibri"/>
                        <a:cs typeface="Times New Roman"/>
                      </a:endParaRPr>
                    </a:p>
                  </a:txBody>
                  <a:tcPr marL="25522" marR="25522" marT="0" marB="0" anchor="ctr"/>
                </a:tc>
                <a:tc>
                  <a:txBody>
                    <a:bodyPr/>
                    <a:lstStyle/>
                    <a:p>
                      <a:pPr algn="ctr">
                        <a:spcAft>
                          <a:spcPts val="0"/>
                        </a:spcAft>
                      </a:pPr>
                      <a:r>
                        <a:rPr lang="en-US" sz="1200">
                          <a:effectLst/>
                        </a:rPr>
                        <a:t>Europe</a:t>
                      </a:r>
                      <a:endParaRPr lang="it-IT" sz="1200">
                        <a:effectLst/>
                        <a:latin typeface="Calibri"/>
                        <a:ea typeface="Calibri"/>
                        <a:cs typeface="Times New Roman"/>
                      </a:endParaRPr>
                    </a:p>
                  </a:txBody>
                  <a:tcPr marL="25522" marR="25522" marT="0" marB="0" anchor="ctr"/>
                </a:tc>
                <a:tc>
                  <a:txBody>
                    <a:bodyPr/>
                    <a:lstStyle/>
                    <a:p>
                      <a:pPr algn="ctr">
                        <a:spcAft>
                          <a:spcPts val="0"/>
                        </a:spcAft>
                      </a:pPr>
                      <a:r>
                        <a:rPr lang="en-US" sz="1200">
                          <a:effectLst/>
                        </a:rPr>
                        <a:t>2012 (released in 2017)</a:t>
                      </a:r>
                      <a:endParaRPr lang="it-IT" sz="1200">
                        <a:effectLst/>
                        <a:latin typeface="Calibri"/>
                        <a:ea typeface="Calibri"/>
                        <a:cs typeface="Times New Roman"/>
                      </a:endParaRPr>
                    </a:p>
                  </a:txBody>
                  <a:tcPr marL="25522" marR="25522" marT="0" marB="0" anchor="ctr"/>
                </a:tc>
                <a:tc>
                  <a:txBody>
                    <a:bodyPr/>
                    <a:lstStyle/>
                    <a:p>
                      <a:pPr algn="ctr">
                        <a:spcAft>
                          <a:spcPts val="0"/>
                        </a:spcAft>
                      </a:pPr>
                      <a:r>
                        <a:rPr lang="en-US" sz="1200">
                          <a:effectLst/>
                        </a:rPr>
                        <a:t>2.5 m pixel</a:t>
                      </a:r>
                      <a:endParaRPr lang="it-IT" sz="1200">
                        <a:effectLst/>
                        <a:latin typeface="Calibri"/>
                        <a:ea typeface="Calibri"/>
                        <a:cs typeface="Times New Roman"/>
                      </a:endParaRPr>
                    </a:p>
                  </a:txBody>
                  <a:tcPr marL="25522" marR="25522" marT="0" marB="0" anchor="ctr"/>
                </a:tc>
                <a:tc>
                  <a:txBody>
                    <a:bodyPr/>
                    <a:lstStyle/>
                    <a:p>
                      <a:pPr algn="ctr">
                        <a:spcAft>
                          <a:spcPts val="0"/>
                        </a:spcAft>
                      </a:pPr>
                      <a:r>
                        <a:rPr lang="en-US" sz="1200">
                          <a:effectLst/>
                        </a:rPr>
                        <a:t>2006-2012</a:t>
                      </a:r>
                      <a:endParaRPr lang="it-IT" sz="1200">
                        <a:effectLst/>
                        <a:latin typeface="Calibri"/>
                        <a:ea typeface="Calibri"/>
                        <a:cs typeface="Times New Roman"/>
                      </a:endParaRPr>
                    </a:p>
                  </a:txBody>
                  <a:tcPr marL="25522" marR="25522" marT="0" marB="0" anchor="ctr"/>
                </a:tc>
                <a:tc>
                  <a:txBody>
                    <a:bodyPr/>
                    <a:lstStyle/>
                    <a:p>
                      <a:pPr algn="ctr">
                        <a:spcAft>
                          <a:spcPts val="0"/>
                        </a:spcAft>
                      </a:pPr>
                      <a:r>
                        <a:rPr lang="en-US" sz="1200">
                          <a:effectLst/>
                        </a:rPr>
                        <a:t>Raster</a:t>
                      </a:r>
                      <a:endParaRPr lang="it-IT" sz="1200">
                        <a:effectLst/>
                        <a:latin typeface="Calibri"/>
                        <a:ea typeface="Calibri"/>
                        <a:cs typeface="Times New Roman"/>
                      </a:endParaRPr>
                    </a:p>
                  </a:txBody>
                  <a:tcPr marL="25522" marR="25522" marT="0" marB="0" anchor="ctr"/>
                </a:tc>
                <a:tc>
                  <a:txBody>
                    <a:bodyPr/>
                    <a:lstStyle/>
                    <a:p>
                      <a:pPr algn="ctr">
                        <a:spcAft>
                          <a:spcPts val="0"/>
                        </a:spcAft>
                      </a:pPr>
                      <a:r>
                        <a:rPr lang="en-US" sz="1200" u="sng" dirty="0">
                          <a:effectLst/>
                          <a:hlinkClick r:id="rId5"/>
                        </a:rPr>
                        <a:t>https://land.copernicus.eu/pan-european/GHSL/european-settlement-map/esm-2012-release-2017-urban-green</a:t>
                      </a:r>
                      <a:endParaRPr lang="it-IT" sz="1200" dirty="0">
                        <a:effectLst/>
                      </a:endParaRPr>
                    </a:p>
                    <a:p>
                      <a:pPr algn="ctr">
                        <a:spcAft>
                          <a:spcPts val="0"/>
                        </a:spcAft>
                      </a:pPr>
                      <a:r>
                        <a:rPr lang="en-US" sz="1200" dirty="0">
                          <a:effectLst/>
                        </a:rPr>
                        <a:t> </a:t>
                      </a:r>
                      <a:endParaRPr lang="it-IT" sz="1200" dirty="0">
                        <a:effectLst/>
                        <a:latin typeface="Calibri"/>
                        <a:ea typeface="Calibri"/>
                        <a:cs typeface="Times New Roman"/>
                      </a:endParaRPr>
                    </a:p>
                  </a:txBody>
                  <a:tcPr marL="25522" marR="25522" marT="0" marB="0" anchor="ctr"/>
                </a:tc>
                <a:extLst>
                  <a:ext uri="{0D108BD9-81ED-4DB2-BD59-A6C34878D82A}">
                    <a16:rowId xmlns:a16="http://schemas.microsoft.com/office/drawing/2014/main" val="10003"/>
                  </a:ext>
                </a:extLst>
              </a:tr>
              <a:tr h="708694">
                <a:tc>
                  <a:txBody>
                    <a:bodyPr/>
                    <a:lstStyle/>
                    <a:p>
                      <a:pPr algn="ctr">
                        <a:spcAft>
                          <a:spcPts val="0"/>
                        </a:spcAft>
                      </a:pPr>
                      <a:r>
                        <a:rPr lang="en-US" sz="1100">
                          <a:effectLst/>
                        </a:rPr>
                        <a:t>Population and building census</a:t>
                      </a:r>
                      <a:endParaRPr lang="it-IT" sz="1100">
                        <a:effectLst/>
                        <a:latin typeface="Calibri"/>
                        <a:ea typeface="Calibri"/>
                        <a:cs typeface="Times New Roman"/>
                      </a:endParaRPr>
                    </a:p>
                  </a:txBody>
                  <a:tcPr marL="25522" marR="25522" marT="0" marB="0" anchor="ctr"/>
                </a:tc>
                <a:tc>
                  <a:txBody>
                    <a:bodyPr/>
                    <a:lstStyle/>
                    <a:p>
                      <a:pPr algn="ctr">
                        <a:spcAft>
                          <a:spcPts val="0"/>
                        </a:spcAft>
                      </a:pPr>
                      <a:r>
                        <a:rPr lang="en-US" sz="1200">
                          <a:effectLst/>
                        </a:rPr>
                        <a:t>Italy</a:t>
                      </a:r>
                      <a:endParaRPr lang="it-IT" sz="1200">
                        <a:effectLst/>
                        <a:latin typeface="Calibri"/>
                        <a:ea typeface="Calibri"/>
                        <a:cs typeface="Times New Roman"/>
                      </a:endParaRPr>
                    </a:p>
                  </a:txBody>
                  <a:tcPr marL="25522" marR="25522" marT="0" marB="0" anchor="ctr"/>
                </a:tc>
                <a:tc>
                  <a:txBody>
                    <a:bodyPr/>
                    <a:lstStyle/>
                    <a:p>
                      <a:pPr algn="ctr">
                        <a:spcAft>
                          <a:spcPts val="0"/>
                        </a:spcAft>
                      </a:pPr>
                      <a:r>
                        <a:rPr lang="en-US" sz="1200">
                          <a:effectLst/>
                        </a:rPr>
                        <a:t>2018</a:t>
                      </a:r>
                      <a:endParaRPr lang="it-IT" sz="1200">
                        <a:effectLst/>
                        <a:latin typeface="Calibri"/>
                        <a:ea typeface="Calibri"/>
                        <a:cs typeface="Times New Roman"/>
                      </a:endParaRPr>
                    </a:p>
                  </a:txBody>
                  <a:tcPr marL="25522" marR="25522" marT="0" marB="0" anchor="ctr"/>
                </a:tc>
                <a:tc>
                  <a:txBody>
                    <a:bodyPr/>
                    <a:lstStyle/>
                    <a:p>
                      <a:pPr algn="ctr">
                        <a:spcAft>
                          <a:spcPts val="0"/>
                        </a:spcAft>
                      </a:pPr>
                      <a:r>
                        <a:rPr lang="en-US" sz="1200">
                          <a:effectLst/>
                        </a:rPr>
                        <a:t>/</a:t>
                      </a:r>
                      <a:endParaRPr lang="it-IT" sz="1200">
                        <a:effectLst/>
                        <a:latin typeface="Calibri"/>
                        <a:ea typeface="Calibri"/>
                        <a:cs typeface="Times New Roman"/>
                      </a:endParaRPr>
                    </a:p>
                  </a:txBody>
                  <a:tcPr marL="25522" marR="25522" marT="0" marB="0" anchor="ctr"/>
                </a:tc>
                <a:tc>
                  <a:txBody>
                    <a:bodyPr/>
                    <a:lstStyle/>
                    <a:p>
                      <a:pPr algn="ctr">
                        <a:spcAft>
                          <a:spcPts val="0"/>
                        </a:spcAft>
                      </a:pPr>
                      <a:r>
                        <a:rPr lang="en-US" sz="1200">
                          <a:effectLst/>
                        </a:rPr>
                        <a:t>2018</a:t>
                      </a:r>
                      <a:endParaRPr lang="it-IT" sz="1200">
                        <a:effectLst/>
                        <a:latin typeface="Calibri"/>
                        <a:ea typeface="Calibri"/>
                        <a:cs typeface="Times New Roman"/>
                      </a:endParaRPr>
                    </a:p>
                  </a:txBody>
                  <a:tcPr marL="25522" marR="25522" marT="0" marB="0" anchor="ctr"/>
                </a:tc>
                <a:tc>
                  <a:txBody>
                    <a:bodyPr/>
                    <a:lstStyle/>
                    <a:p>
                      <a:pPr algn="ctr">
                        <a:spcAft>
                          <a:spcPts val="0"/>
                        </a:spcAft>
                      </a:pPr>
                      <a:r>
                        <a:rPr lang="en-US" sz="1200">
                          <a:effectLst/>
                        </a:rPr>
                        <a:t>Shape</a:t>
                      </a:r>
                      <a:endParaRPr lang="it-IT" sz="1200">
                        <a:effectLst/>
                        <a:latin typeface="Calibri"/>
                        <a:ea typeface="Calibri"/>
                        <a:cs typeface="Times New Roman"/>
                      </a:endParaRPr>
                    </a:p>
                  </a:txBody>
                  <a:tcPr marL="25522" marR="25522" marT="0" marB="0" anchor="ctr"/>
                </a:tc>
                <a:tc>
                  <a:txBody>
                    <a:bodyPr/>
                    <a:lstStyle/>
                    <a:p>
                      <a:pPr algn="ctr">
                        <a:spcAft>
                          <a:spcPts val="0"/>
                        </a:spcAft>
                      </a:pPr>
                      <a:r>
                        <a:rPr lang="en-US" sz="1200" dirty="0">
                          <a:effectLst/>
                        </a:rPr>
                        <a:t>https://www.istat.it/it/archivio/104317#accordions</a:t>
                      </a:r>
                      <a:endParaRPr lang="it-IT" sz="1200" dirty="0">
                        <a:effectLst/>
                        <a:latin typeface="Calibri"/>
                        <a:ea typeface="Calibri"/>
                        <a:cs typeface="Times New Roman"/>
                      </a:endParaRPr>
                    </a:p>
                  </a:txBody>
                  <a:tcPr marL="25522" marR="25522" marT="0" marB="0" anchor="ctr"/>
                </a:tc>
                <a:extLst>
                  <a:ext uri="{0D108BD9-81ED-4DB2-BD59-A6C34878D82A}">
                    <a16:rowId xmlns:a16="http://schemas.microsoft.com/office/drawing/2014/main" val="10004"/>
                  </a:ext>
                </a:extLst>
              </a:tr>
              <a:tr h="708694">
                <a:tc>
                  <a:txBody>
                    <a:bodyPr/>
                    <a:lstStyle/>
                    <a:p>
                      <a:pPr algn="ctr">
                        <a:spcAft>
                          <a:spcPts val="0"/>
                        </a:spcAft>
                      </a:pPr>
                      <a:r>
                        <a:rPr lang="en-US" sz="1100" dirty="0">
                          <a:effectLst/>
                        </a:rPr>
                        <a:t>Population projections</a:t>
                      </a:r>
                      <a:endParaRPr lang="it-IT" sz="1100" dirty="0">
                        <a:effectLst/>
                        <a:latin typeface="Calibri"/>
                        <a:ea typeface="Calibri"/>
                        <a:cs typeface="Times New Roman"/>
                      </a:endParaRPr>
                    </a:p>
                  </a:txBody>
                  <a:tcPr marL="25522" marR="25522" marT="0" marB="0" anchor="ctr"/>
                </a:tc>
                <a:tc>
                  <a:txBody>
                    <a:bodyPr/>
                    <a:lstStyle/>
                    <a:p>
                      <a:pPr algn="ctr">
                        <a:spcAft>
                          <a:spcPts val="0"/>
                        </a:spcAft>
                      </a:pPr>
                      <a:r>
                        <a:rPr lang="en-US" sz="1200">
                          <a:effectLst/>
                        </a:rPr>
                        <a:t>Italy</a:t>
                      </a:r>
                      <a:endParaRPr lang="it-IT" sz="1200">
                        <a:effectLst/>
                        <a:latin typeface="Calibri"/>
                        <a:ea typeface="Calibri"/>
                        <a:cs typeface="Times New Roman"/>
                      </a:endParaRPr>
                    </a:p>
                  </a:txBody>
                  <a:tcPr marL="25522" marR="25522" marT="0" marB="0" anchor="ctr"/>
                </a:tc>
                <a:tc>
                  <a:txBody>
                    <a:bodyPr/>
                    <a:lstStyle/>
                    <a:p>
                      <a:pPr algn="ctr">
                        <a:spcAft>
                          <a:spcPts val="0"/>
                        </a:spcAft>
                      </a:pPr>
                      <a:r>
                        <a:rPr lang="en-US" sz="1200">
                          <a:effectLst/>
                        </a:rPr>
                        <a:t>2018</a:t>
                      </a:r>
                      <a:endParaRPr lang="it-IT" sz="1200">
                        <a:effectLst/>
                        <a:latin typeface="Calibri"/>
                        <a:ea typeface="Calibri"/>
                        <a:cs typeface="Times New Roman"/>
                      </a:endParaRPr>
                    </a:p>
                  </a:txBody>
                  <a:tcPr marL="25522" marR="25522" marT="0" marB="0" anchor="ctr"/>
                </a:tc>
                <a:tc>
                  <a:txBody>
                    <a:bodyPr/>
                    <a:lstStyle/>
                    <a:p>
                      <a:pPr algn="ctr">
                        <a:spcAft>
                          <a:spcPts val="0"/>
                        </a:spcAft>
                      </a:pPr>
                      <a:r>
                        <a:rPr lang="en-US" sz="1200">
                          <a:effectLst/>
                        </a:rPr>
                        <a:t>/</a:t>
                      </a:r>
                      <a:endParaRPr lang="it-IT" sz="1200">
                        <a:effectLst/>
                        <a:latin typeface="Calibri"/>
                        <a:ea typeface="Calibri"/>
                        <a:cs typeface="Times New Roman"/>
                      </a:endParaRPr>
                    </a:p>
                  </a:txBody>
                  <a:tcPr marL="25522" marR="25522" marT="0" marB="0" anchor="ctr"/>
                </a:tc>
                <a:tc>
                  <a:txBody>
                    <a:bodyPr/>
                    <a:lstStyle/>
                    <a:p>
                      <a:pPr algn="ctr">
                        <a:spcAft>
                          <a:spcPts val="0"/>
                        </a:spcAft>
                      </a:pPr>
                      <a:r>
                        <a:rPr lang="en-US" sz="1200">
                          <a:effectLst/>
                        </a:rPr>
                        <a:t>2017-2065</a:t>
                      </a:r>
                      <a:endParaRPr lang="it-IT" sz="1200">
                        <a:effectLst/>
                        <a:latin typeface="Calibri"/>
                        <a:ea typeface="Calibri"/>
                        <a:cs typeface="Times New Roman"/>
                      </a:endParaRPr>
                    </a:p>
                  </a:txBody>
                  <a:tcPr marL="25522" marR="25522" marT="0" marB="0" anchor="ctr"/>
                </a:tc>
                <a:tc>
                  <a:txBody>
                    <a:bodyPr/>
                    <a:lstStyle/>
                    <a:p>
                      <a:pPr algn="ctr">
                        <a:spcAft>
                          <a:spcPts val="0"/>
                        </a:spcAft>
                      </a:pPr>
                      <a:r>
                        <a:rPr lang="en-US" sz="1200">
                          <a:effectLst/>
                        </a:rPr>
                        <a:t>Shape</a:t>
                      </a:r>
                      <a:endParaRPr lang="it-IT" sz="1200">
                        <a:effectLst/>
                        <a:latin typeface="Calibri"/>
                        <a:ea typeface="Calibri"/>
                        <a:cs typeface="Times New Roman"/>
                      </a:endParaRPr>
                    </a:p>
                  </a:txBody>
                  <a:tcPr marL="25522" marR="25522" marT="0" marB="0" anchor="ctr"/>
                </a:tc>
                <a:tc>
                  <a:txBody>
                    <a:bodyPr/>
                    <a:lstStyle/>
                    <a:p>
                      <a:pPr algn="ctr">
                        <a:spcAft>
                          <a:spcPts val="0"/>
                        </a:spcAft>
                      </a:pPr>
                      <a:r>
                        <a:rPr lang="en-US" sz="1200" u="sng" dirty="0">
                          <a:effectLst/>
                          <a:hlinkClick r:id="rId6"/>
                        </a:rPr>
                        <a:t>http://dati.istat.it/Index.aspx?DataSetCode=DCIS_PREVDEM1</a:t>
                      </a:r>
                      <a:endParaRPr lang="it-IT" sz="1200" dirty="0">
                        <a:effectLst/>
                        <a:latin typeface="Calibri"/>
                        <a:ea typeface="Calibri"/>
                        <a:cs typeface="Times New Roman"/>
                      </a:endParaRPr>
                    </a:p>
                  </a:txBody>
                  <a:tcPr marL="25522" marR="25522" marT="0" marB="0" anchor="ct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4077524730"/>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p:cNvSpPr>
            <a:spLocks noGrp="1"/>
          </p:cNvSpPr>
          <p:nvPr>
            <p:ph type="ctrTitle"/>
          </p:nvPr>
        </p:nvSpPr>
        <p:spPr/>
        <p:txBody>
          <a:bodyPr/>
          <a:lstStyle/>
          <a:p>
            <a:r>
              <a:rPr lang="it-IT" smtClean="0"/>
              <a:t/>
            </a:r>
            <a:br>
              <a:rPr lang="it-IT" smtClean="0"/>
            </a:br>
            <a:endParaRPr lang="it-IT" dirty="0"/>
          </a:p>
        </p:txBody>
      </p:sp>
      <p:sp>
        <p:nvSpPr>
          <p:cNvPr id="7" name="Sottotitolo 6"/>
          <p:cNvSpPr>
            <a:spLocks noGrp="1"/>
          </p:cNvSpPr>
          <p:nvPr>
            <p:ph type="subTitle" idx="1"/>
          </p:nvPr>
        </p:nvSpPr>
        <p:spPr/>
        <p:txBody>
          <a:bodyPr/>
          <a:lstStyle/>
          <a:p>
            <a:endParaRPr lang="it-IT"/>
          </a:p>
        </p:txBody>
      </p:sp>
      <p:pic>
        <p:nvPicPr>
          <p:cNvPr id="4" name="Segnaposto contenuto 3"/>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38100" y="26988"/>
            <a:ext cx="9182100" cy="6858000"/>
          </a:xfrm>
        </p:spPr>
      </p:pic>
      <p:sp>
        <p:nvSpPr>
          <p:cNvPr id="2" name="Rettangolo 1"/>
          <p:cNvSpPr/>
          <p:nvPr/>
        </p:nvSpPr>
        <p:spPr>
          <a:xfrm>
            <a:off x="467544" y="1268761"/>
            <a:ext cx="7704856" cy="1815882"/>
          </a:xfrm>
          <a:prstGeom prst="rect">
            <a:avLst/>
          </a:prstGeom>
        </p:spPr>
        <p:txBody>
          <a:bodyPr wrap="square">
            <a:spAutoFit/>
          </a:bodyPr>
          <a:lstStyle/>
          <a:p>
            <a:pPr algn="just"/>
            <a:r>
              <a:rPr lang="en-US" sz="1600" dirty="0">
                <a:solidFill>
                  <a:srgbClr val="0070C0"/>
                </a:solidFill>
              </a:rPr>
              <a:t>Other useful data were retrieved by exploring European and national projects dealing with the analysis of coastal erosion processes and ICZM (e.g. EUROSION, PEGASO, etc.). Among these, the largest amount of data concerning climate related forcing were retrieved from the web-data portal of the START project (</a:t>
            </a:r>
            <a:r>
              <a:rPr lang="en-GB" sz="1600" dirty="0" err="1">
                <a:solidFill>
                  <a:srgbClr val="0070C0"/>
                </a:solidFill>
              </a:rPr>
              <a:t>SisTemi</a:t>
            </a:r>
            <a:r>
              <a:rPr lang="en-GB" sz="1600" dirty="0">
                <a:solidFill>
                  <a:srgbClr val="0070C0"/>
                </a:solidFill>
              </a:rPr>
              <a:t> di </a:t>
            </a:r>
            <a:r>
              <a:rPr lang="en-GB" sz="1600" dirty="0" err="1">
                <a:solidFill>
                  <a:srgbClr val="0070C0"/>
                </a:solidFill>
              </a:rPr>
              <a:t>rApid</a:t>
            </a:r>
            <a:r>
              <a:rPr lang="en-GB" sz="1600" dirty="0">
                <a:solidFill>
                  <a:srgbClr val="0070C0"/>
                </a:solidFill>
              </a:rPr>
              <a:t> mapping e </a:t>
            </a:r>
            <a:r>
              <a:rPr lang="en-GB" sz="1600" dirty="0" err="1">
                <a:solidFill>
                  <a:srgbClr val="0070C0"/>
                </a:solidFill>
              </a:rPr>
              <a:t>contRollo</a:t>
            </a:r>
            <a:r>
              <a:rPr lang="en-GB" sz="1600" dirty="0">
                <a:solidFill>
                  <a:srgbClr val="0070C0"/>
                </a:solidFill>
              </a:rPr>
              <a:t> del </a:t>
            </a:r>
            <a:r>
              <a:rPr lang="en-GB" sz="1600" dirty="0" err="1">
                <a:solidFill>
                  <a:srgbClr val="0070C0"/>
                </a:solidFill>
              </a:rPr>
              <a:t>Territorio</a:t>
            </a:r>
            <a:r>
              <a:rPr lang="en-GB" sz="1600" dirty="0">
                <a:solidFill>
                  <a:srgbClr val="0070C0"/>
                </a:solidFill>
              </a:rPr>
              <a:t> </a:t>
            </a:r>
            <a:r>
              <a:rPr lang="en-GB" sz="1600" dirty="0" err="1">
                <a:solidFill>
                  <a:srgbClr val="0070C0"/>
                </a:solidFill>
              </a:rPr>
              <a:t>costiero</a:t>
            </a:r>
            <a:r>
              <a:rPr lang="en-GB" sz="1600" dirty="0">
                <a:solidFill>
                  <a:srgbClr val="0070C0"/>
                </a:solidFill>
              </a:rPr>
              <a:t> e </a:t>
            </a:r>
            <a:r>
              <a:rPr lang="en-GB" sz="1600" dirty="0" err="1">
                <a:solidFill>
                  <a:srgbClr val="0070C0"/>
                </a:solidFill>
              </a:rPr>
              <a:t>marino</a:t>
            </a:r>
            <a:r>
              <a:rPr lang="en-GB" sz="1600" dirty="0">
                <a:solidFill>
                  <a:srgbClr val="0070C0"/>
                </a:solidFill>
              </a:rPr>
              <a:t>; </a:t>
            </a:r>
            <a:r>
              <a:rPr lang="en-GB" sz="1600" u="sng" dirty="0">
                <a:solidFill>
                  <a:srgbClr val="0070C0"/>
                </a:solidFill>
                <a:hlinkClick r:id="rId3"/>
              </a:rPr>
              <a:t>https://start.linksmt.it/</a:t>
            </a:r>
            <a:r>
              <a:rPr lang="en-US" sz="1600" dirty="0">
                <a:solidFill>
                  <a:srgbClr val="0070C0"/>
                </a:solidFill>
              </a:rPr>
              <a:t>), a national project aimed at providing a decision support system for coastal and port monitoring and planning activities along the Apulian coasts as well as an early warning system for climate extreme events. </a:t>
            </a:r>
            <a:endParaRPr lang="it-IT" sz="1600" dirty="0">
              <a:solidFill>
                <a:srgbClr val="0070C0"/>
              </a:solidFill>
            </a:endParaRPr>
          </a:p>
        </p:txBody>
      </p:sp>
      <p:pic>
        <p:nvPicPr>
          <p:cNvPr id="8194" name="Picture 2" descr="C:\Users\user\Dropbox\Screenshot\Screenshot 2019-09-23 20.08.07.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1600" y="3116587"/>
            <a:ext cx="6619668" cy="324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558869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p:cNvSpPr>
            <a:spLocks noGrp="1"/>
          </p:cNvSpPr>
          <p:nvPr>
            <p:ph type="ctrTitle"/>
          </p:nvPr>
        </p:nvSpPr>
        <p:spPr/>
        <p:txBody>
          <a:bodyPr/>
          <a:lstStyle/>
          <a:p>
            <a:r>
              <a:rPr lang="it-IT" smtClean="0"/>
              <a:t/>
            </a:r>
            <a:br>
              <a:rPr lang="it-IT" smtClean="0"/>
            </a:br>
            <a:endParaRPr lang="it-IT" dirty="0"/>
          </a:p>
        </p:txBody>
      </p:sp>
      <p:sp>
        <p:nvSpPr>
          <p:cNvPr id="7" name="Sottotitolo 6"/>
          <p:cNvSpPr>
            <a:spLocks noGrp="1"/>
          </p:cNvSpPr>
          <p:nvPr>
            <p:ph type="subTitle" idx="1"/>
          </p:nvPr>
        </p:nvSpPr>
        <p:spPr/>
        <p:txBody>
          <a:bodyPr/>
          <a:lstStyle/>
          <a:p>
            <a:endParaRPr lang="it-IT"/>
          </a:p>
        </p:txBody>
      </p:sp>
      <p:pic>
        <p:nvPicPr>
          <p:cNvPr id="4" name="Segnaposto contenuto 3"/>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38100" y="26988"/>
            <a:ext cx="9182100" cy="6858000"/>
          </a:xfrm>
        </p:spPr>
      </p:pic>
      <p:sp>
        <p:nvSpPr>
          <p:cNvPr id="2" name="Rettangolo 1"/>
          <p:cNvSpPr/>
          <p:nvPr/>
        </p:nvSpPr>
        <p:spPr>
          <a:xfrm>
            <a:off x="611560" y="2060848"/>
            <a:ext cx="7704856" cy="3046988"/>
          </a:xfrm>
          <a:prstGeom prst="rect">
            <a:avLst/>
          </a:prstGeom>
        </p:spPr>
        <p:txBody>
          <a:bodyPr wrap="square">
            <a:spAutoFit/>
          </a:bodyPr>
          <a:lstStyle/>
          <a:p>
            <a:r>
              <a:rPr lang="en-US" sz="2400" dirty="0">
                <a:solidFill>
                  <a:srgbClr val="0070C0"/>
                </a:solidFill>
              </a:rPr>
              <a:t>Specifically, the web-GIS of the project makes available a wide array of information including sea and morphological observational data, sea forecast (i.e. height, period and direction of waves, sea temperature, surface currents, wave height and direction, marine circulation along the ports, sea level, sea surface salinity) and atmospheric data (i.e. air temperature, winds to 10 meters, surface pressure, cloud cover, precipitation).</a:t>
            </a:r>
            <a:endParaRPr lang="it-IT" sz="2400" dirty="0">
              <a:solidFill>
                <a:srgbClr val="0070C0"/>
              </a:solidFill>
            </a:endParaRPr>
          </a:p>
        </p:txBody>
      </p:sp>
    </p:spTree>
    <p:extLst>
      <p:ext uri="{BB962C8B-B14F-4D97-AF65-F5344CB8AC3E}">
        <p14:creationId xmlns:p14="http://schemas.microsoft.com/office/powerpoint/2010/main" val="274366428"/>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p:cNvSpPr>
            <a:spLocks noGrp="1"/>
          </p:cNvSpPr>
          <p:nvPr>
            <p:ph type="ctrTitle"/>
          </p:nvPr>
        </p:nvSpPr>
        <p:spPr/>
        <p:txBody>
          <a:bodyPr/>
          <a:lstStyle/>
          <a:p>
            <a:r>
              <a:rPr lang="it-IT" smtClean="0"/>
              <a:t/>
            </a:r>
            <a:br>
              <a:rPr lang="it-IT" smtClean="0"/>
            </a:br>
            <a:endParaRPr lang="it-IT" dirty="0"/>
          </a:p>
        </p:txBody>
      </p:sp>
      <p:sp>
        <p:nvSpPr>
          <p:cNvPr id="7" name="Sottotitolo 6"/>
          <p:cNvSpPr>
            <a:spLocks noGrp="1"/>
          </p:cNvSpPr>
          <p:nvPr>
            <p:ph type="subTitle" idx="1"/>
          </p:nvPr>
        </p:nvSpPr>
        <p:spPr/>
        <p:txBody>
          <a:bodyPr/>
          <a:lstStyle/>
          <a:p>
            <a:endParaRPr lang="it-IT"/>
          </a:p>
        </p:txBody>
      </p:sp>
      <p:pic>
        <p:nvPicPr>
          <p:cNvPr id="4" name="Segnaposto contenuto 3"/>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38100" y="26988"/>
            <a:ext cx="9182100" cy="6858000"/>
          </a:xfrm>
        </p:spPr>
      </p:pic>
      <p:sp>
        <p:nvSpPr>
          <p:cNvPr id="2" name="Rettangolo 1"/>
          <p:cNvSpPr/>
          <p:nvPr/>
        </p:nvSpPr>
        <p:spPr>
          <a:xfrm>
            <a:off x="485132" y="1196752"/>
            <a:ext cx="8136904" cy="1754326"/>
          </a:xfrm>
          <a:prstGeom prst="rect">
            <a:avLst/>
          </a:prstGeom>
        </p:spPr>
        <p:txBody>
          <a:bodyPr wrap="square">
            <a:spAutoFit/>
          </a:bodyPr>
          <a:lstStyle/>
          <a:p>
            <a:r>
              <a:rPr lang="en-US" dirty="0">
                <a:solidFill>
                  <a:srgbClr val="0070C0"/>
                </a:solidFill>
              </a:rPr>
              <a:t>Another relevant source of data has been the web-data portal of the EUROSION project (</a:t>
            </a:r>
            <a:r>
              <a:rPr lang="en-US" u="sng" dirty="0">
                <a:solidFill>
                  <a:srgbClr val="0070C0"/>
                </a:solidFill>
                <a:hlinkClick r:id="rId3"/>
              </a:rPr>
              <a:t>www.eurosion.org</a:t>
            </a:r>
            <a:r>
              <a:rPr lang="en-US" dirty="0">
                <a:solidFill>
                  <a:srgbClr val="0070C0"/>
                </a:solidFill>
              </a:rPr>
              <a:t>), providing EU-scale environmental data (e.g. sediment flows, shoreline erosion trend, areas of high ecological value), socio-economic information (e.g. localization of main infrastructures and coastal artificial protections, land cover and land cover changes since 1975) and base-map layers (i.e. maritime and shoreline boundaries).</a:t>
            </a:r>
            <a:endParaRPr lang="it-IT" dirty="0">
              <a:solidFill>
                <a:srgbClr val="0070C0"/>
              </a:solidFill>
            </a:endParaRPr>
          </a:p>
        </p:txBody>
      </p:sp>
      <p:pic>
        <p:nvPicPr>
          <p:cNvPr id="7170" name="Picture 2" descr="C:\Users\user\Dropbox\Screenshot\Screenshot 2019-09-23 20.06.55.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9431" y="2958148"/>
            <a:ext cx="6908305" cy="33118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252225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12596" y="17170"/>
            <a:ext cx="9182100" cy="6858000"/>
          </a:xfrm>
        </p:spPr>
      </p:pic>
      <p:sp>
        <p:nvSpPr>
          <p:cNvPr id="5" name="Titolo 4"/>
          <p:cNvSpPr>
            <a:spLocks noGrp="1"/>
          </p:cNvSpPr>
          <p:nvPr>
            <p:ph type="ctrTitle"/>
          </p:nvPr>
        </p:nvSpPr>
        <p:spPr>
          <a:xfrm>
            <a:off x="685800" y="1238895"/>
            <a:ext cx="7772400" cy="605929"/>
          </a:xfrm>
        </p:spPr>
        <p:txBody>
          <a:bodyPr>
            <a:normAutofit fontScale="90000"/>
          </a:bodyPr>
          <a:lstStyle/>
          <a:p>
            <a:pPr algn="l"/>
            <a:r>
              <a:rPr lang="it-IT" sz="2000" b="1" dirty="0">
                <a:solidFill>
                  <a:srgbClr val="00B050"/>
                </a:solidFill>
                <a:latin typeface="Open Sans" pitchFamily="34" charset="0"/>
                <a:ea typeface="Open Sans" pitchFamily="34" charset="0"/>
                <a:cs typeface="Open Sans" pitchFamily="34" charset="0"/>
              </a:rPr>
              <a:t/>
            </a:r>
            <a:br>
              <a:rPr lang="it-IT" sz="2000" b="1" dirty="0">
                <a:solidFill>
                  <a:srgbClr val="00B050"/>
                </a:solidFill>
                <a:latin typeface="Open Sans" pitchFamily="34" charset="0"/>
                <a:ea typeface="Open Sans" pitchFamily="34" charset="0"/>
                <a:cs typeface="Open Sans" pitchFamily="34" charset="0"/>
              </a:rPr>
            </a:br>
            <a:endParaRPr lang="it-IT" sz="2000" b="1" dirty="0">
              <a:solidFill>
                <a:srgbClr val="00B050"/>
              </a:solidFill>
              <a:latin typeface="Open Sans" pitchFamily="34" charset="0"/>
              <a:ea typeface="Open Sans" pitchFamily="34" charset="0"/>
              <a:cs typeface="Open Sans" pitchFamily="34" charset="0"/>
            </a:endParaRPr>
          </a:p>
        </p:txBody>
      </p:sp>
      <p:sp>
        <p:nvSpPr>
          <p:cNvPr id="6" name="Sottotitolo 5"/>
          <p:cNvSpPr>
            <a:spLocks noGrp="1"/>
          </p:cNvSpPr>
          <p:nvPr>
            <p:ph type="subTitle" idx="1"/>
          </p:nvPr>
        </p:nvSpPr>
        <p:spPr>
          <a:xfrm>
            <a:off x="827584" y="1988840"/>
            <a:ext cx="6872808" cy="4032448"/>
          </a:xfrm>
        </p:spPr>
        <p:txBody>
          <a:bodyPr>
            <a:normAutofit/>
          </a:bodyPr>
          <a:lstStyle/>
          <a:p>
            <a:pPr algn="just"/>
            <a:r>
              <a:rPr lang="it-IT" sz="1800" dirty="0" smtClean="0">
                <a:solidFill>
                  <a:srgbClr val="003399"/>
                </a:solidFill>
                <a:latin typeface="Open Sans" pitchFamily="34" charset="0"/>
                <a:ea typeface="Open Sans" pitchFamily="34" charset="0"/>
                <a:cs typeface="Open Sans" pitchFamily="34" charset="0"/>
              </a:rPr>
              <a:t>Development of a Platform </a:t>
            </a:r>
            <a:r>
              <a:rPr lang="it-IT" sz="1800" dirty="0" err="1" smtClean="0">
                <a:solidFill>
                  <a:srgbClr val="003399"/>
                </a:solidFill>
                <a:latin typeface="Open Sans" pitchFamily="34" charset="0"/>
                <a:ea typeface="Open Sans" pitchFamily="34" charset="0"/>
                <a:cs typeface="Open Sans" pitchFamily="34" charset="0"/>
              </a:rPr>
              <a:t>as</a:t>
            </a:r>
            <a:r>
              <a:rPr lang="it-IT" sz="1800" dirty="0" smtClean="0">
                <a:solidFill>
                  <a:srgbClr val="003399"/>
                </a:solidFill>
                <a:latin typeface="Open Sans" pitchFamily="34" charset="0"/>
                <a:ea typeface="Open Sans" pitchFamily="34" charset="0"/>
                <a:cs typeface="Open Sans" pitchFamily="34" charset="0"/>
              </a:rPr>
              <a:t> </a:t>
            </a:r>
            <a:r>
              <a:rPr lang="it-IT" sz="1800" dirty="0" smtClean="0">
                <a:solidFill>
                  <a:srgbClr val="FF0000"/>
                </a:solidFill>
                <a:latin typeface="Open Sans" pitchFamily="34" charset="0"/>
                <a:ea typeface="Open Sans" pitchFamily="34" charset="0"/>
                <a:cs typeface="Open Sans" pitchFamily="34" charset="0"/>
              </a:rPr>
              <a:t>repository of data </a:t>
            </a:r>
            <a:r>
              <a:rPr lang="it-IT" sz="1800" dirty="0" err="1" smtClean="0">
                <a:solidFill>
                  <a:srgbClr val="003399"/>
                </a:solidFill>
                <a:latin typeface="Open Sans" pitchFamily="34" charset="0"/>
                <a:ea typeface="Open Sans" pitchFamily="34" charset="0"/>
                <a:cs typeface="Open Sans" pitchFamily="34" charset="0"/>
              </a:rPr>
              <a:t>between</a:t>
            </a:r>
            <a:r>
              <a:rPr lang="it-IT" sz="1800" dirty="0" smtClean="0">
                <a:solidFill>
                  <a:srgbClr val="003399"/>
                </a:solidFill>
                <a:latin typeface="Open Sans" pitchFamily="34" charset="0"/>
                <a:ea typeface="Open Sans" pitchFamily="34" charset="0"/>
                <a:cs typeface="Open Sans" pitchFamily="34" charset="0"/>
              </a:rPr>
              <a:t> Greece and Italy </a:t>
            </a:r>
            <a:r>
              <a:rPr lang="it-IT" sz="1800" dirty="0" err="1" smtClean="0">
                <a:solidFill>
                  <a:srgbClr val="003399"/>
                </a:solidFill>
                <a:latin typeface="Open Sans" pitchFamily="34" charset="0"/>
                <a:ea typeface="Open Sans" pitchFamily="34" charset="0"/>
                <a:cs typeface="Open Sans" pitchFamily="34" charset="0"/>
              </a:rPr>
              <a:t>as</a:t>
            </a:r>
            <a:r>
              <a:rPr lang="it-IT" sz="1800" dirty="0" smtClean="0">
                <a:solidFill>
                  <a:srgbClr val="003399"/>
                </a:solidFill>
                <a:latin typeface="Open Sans" pitchFamily="34" charset="0"/>
                <a:ea typeface="Open Sans" pitchFamily="34" charset="0"/>
                <a:cs typeface="Open Sans" pitchFamily="34" charset="0"/>
              </a:rPr>
              <a:t> tool to </a:t>
            </a:r>
            <a:r>
              <a:rPr lang="it-IT" sz="1800" dirty="0" err="1" smtClean="0">
                <a:solidFill>
                  <a:srgbClr val="003399"/>
                </a:solidFill>
                <a:latin typeface="Open Sans" pitchFamily="34" charset="0"/>
                <a:ea typeface="Open Sans" pitchFamily="34" charset="0"/>
                <a:cs typeface="Open Sans" pitchFamily="34" charset="0"/>
              </a:rPr>
              <a:t>support</a:t>
            </a:r>
            <a:r>
              <a:rPr lang="it-IT" sz="1800" dirty="0" smtClean="0">
                <a:solidFill>
                  <a:srgbClr val="003399"/>
                </a:solidFill>
                <a:latin typeface="Open Sans" pitchFamily="34" charset="0"/>
                <a:ea typeface="Open Sans" pitchFamily="34" charset="0"/>
                <a:cs typeface="Open Sans" pitchFamily="34" charset="0"/>
              </a:rPr>
              <a:t> the DSS</a:t>
            </a:r>
          </a:p>
          <a:p>
            <a:pPr algn="just"/>
            <a:r>
              <a:rPr lang="it-IT" sz="1800" dirty="0" smtClean="0">
                <a:solidFill>
                  <a:srgbClr val="003399"/>
                </a:solidFill>
                <a:latin typeface="Open Sans" pitchFamily="34" charset="0"/>
                <a:ea typeface="Open Sans" pitchFamily="34" charset="0"/>
                <a:cs typeface="Open Sans" pitchFamily="34" charset="0"/>
              </a:rPr>
              <a:t>The </a:t>
            </a:r>
            <a:r>
              <a:rPr lang="it-IT" sz="1800" dirty="0" err="1" smtClean="0">
                <a:solidFill>
                  <a:srgbClr val="003399"/>
                </a:solidFill>
                <a:latin typeface="Open Sans" pitchFamily="34" charset="0"/>
                <a:ea typeface="Open Sans" pitchFamily="34" charset="0"/>
                <a:cs typeface="Open Sans" pitchFamily="34" charset="0"/>
              </a:rPr>
              <a:t>lack</a:t>
            </a:r>
            <a:r>
              <a:rPr lang="it-IT" sz="1800" dirty="0" smtClean="0">
                <a:solidFill>
                  <a:srgbClr val="003399"/>
                </a:solidFill>
                <a:latin typeface="Open Sans" pitchFamily="34" charset="0"/>
                <a:ea typeface="Open Sans" pitchFamily="34" charset="0"/>
                <a:cs typeface="Open Sans" pitchFamily="34" charset="0"/>
              </a:rPr>
              <a:t> of </a:t>
            </a:r>
            <a:r>
              <a:rPr lang="it-IT" sz="1800" dirty="0" err="1" smtClean="0">
                <a:solidFill>
                  <a:srgbClr val="003399"/>
                </a:solidFill>
                <a:latin typeface="Open Sans" pitchFamily="34" charset="0"/>
                <a:ea typeface="Open Sans" pitchFamily="34" charset="0"/>
                <a:cs typeface="Open Sans" pitchFamily="34" charset="0"/>
              </a:rPr>
              <a:t>coordination</a:t>
            </a:r>
            <a:r>
              <a:rPr lang="it-IT" sz="1800" dirty="0" smtClean="0">
                <a:solidFill>
                  <a:srgbClr val="003399"/>
                </a:solidFill>
                <a:latin typeface="Open Sans" pitchFamily="34" charset="0"/>
                <a:ea typeface="Open Sans" pitchFamily="34" charset="0"/>
                <a:cs typeface="Open Sans" pitchFamily="34" charset="0"/>
              </a:rPr>
              <a:t> of information </a:t>
            </a:r>
            <a:r>
              <a:rPr lang="it-IT" sz="1800" dirty="0" err="1" smtClean="0">
                <a:solidFill>
                  <a:srgbClr val="003399"/>
                </a:solidFill>
                <a:latin typeface="Open Sans" pitchFamily="34" charset="0"/>
                <a:ea typeface="Open Sans" pitchFamily="34" charset="0"/>
                <a:cs typeface="Open Sans" pitchFamily="34" charset="0"/>
              </a:rPr>
              <a:t>is</a:t>
            </a:r>
            <a:r>
              <a:rPr lang="it-IT" sz="1800" dirty="0" smtClean="0">
                <a:solidFill>
                  <a:srgbClr val="003399"/>
                </a:solidFill>
                <a:latin typeface="Open Sans" pitchFamily="34" charset="0"/>
                <a:ea typeface="Open Sans" pitchFamily="34" charset="0"/>
                <a:cs typeface="Open Sans" pitchFamily="34" charset="0"/>
              </a:rPr>
              <a:t> </a:t>
            </a:r>
            <a:r>
              <a:rPr lang="it-IT" sz="1800" dirty="0" err="1" smtClean="0">
                <a:solidFill>
                  <a:srgbClr val="003399"/>
                </a:solidFill>
                <a:latin typeface="Open Sans" pitchFamily="34" charset="0"/>
                <a:ea typeface="Open Sans" pitchFamily="34" charset="0"/>
                <a:cs typeface="Open Sans" pitchFamily="34" charset="0"/>
              </a:rPr>
              <a:t>going</a:t>
            </a:r>
            <a:r>
              <a:rPr lang="it-IT" sz="1800" dirty="0" smtClean="0">
                <a:solidFill>
                  <a:srgbClr val="003399"/>
                </a:solidFill>
                <a:latin typeface="Open Sans" pitchFamily="34" charset="0"/>
                <a:ea typeface="Open Sans" pitchFamily="34" charset="0"/>
                <a:cs typeface="Open Sans" pitchFamily="34" charset="0"/>
              </a:rPr>
              <a:t> to be </a:t>
            </a:r>
            <a:r>
              <a:rPr lang="it-IT" sz="1800" dirty="0" err="1" smtClean="0">
                <a:solidFill>
                  <a:srgbClr val="003399"/>
                </a:solidFill>
                <a:latin typeface="Open Sans" pitchFamily="34" charset="0"/>
                <a:ea typeface="Open Sans" pitchFamily="34" charset="0"/>
                <a:cs typeface="Open Sans" pitchFamily="34" charset="0"/>
              </a:rPr>
              <a:t>overcome</a:t>
            </a:r>
            <a:r>
              <a:rPr lang="it-IT" sz="1800" dirty="0" smtClean="0">
                <a:solidFill>
                  <a:srgbClr val="003399"/>
                </a:solidFill>
                <a:latin typeface="Open Sans" pitchFamily="34" charset="0"/>
                <a:ea typeface="Open Sans" pitchFamily="34" charset="0"/>
                <a:cs typeface="Open Sans" pitchFamily="34" charset="0"/>
              </a:rPr>
              <a:t> </a:t>
            </a:r>
            <a:r>
              <a:rPr lang="it-IT" sz="1800" dirty="0" err="1" smtClean="0">
                <a:solidFill>
                  <a:srgbClr val="003399"/>
                </a:solidFill>
                <a:latin typeface="Open Sans" pitchFamily="34" charset="0"/>
                <a:ea typeface="Open Sans" pitchFamily="34" charset="0"/>
                <a:cs typeface="Open Sans" pitchFamily="34" charset="0"/>
              </a:rPr>
              <a:t>torugh</a:t>
            </a:r>
            <a:r>
              <a:rPr lang="it-IT" sz="1800" dirty="0" smtClean="0">
                <a:solidFill>
                  <a:srgbClr val="003399"/>
                </a:solidFill>
                <a:latin typeface="Open Sans" pitchFamily="34" charset="0"/>
                <a:ea typeface="Open Sans" pitchFamily="34" charset="0"/>
                <a:cs typeface="Open Sans" pitchFamily="34" charset="0"/>
              </a:rPr>
              <a:t> the </a:t>
            </a:r>
            <a:r>
              <a:rPr lang="it-IT" sz="1800" dirty="0" err="1" smtClean="0">
                <a:solidFill>
                  <a:srgbClr val="003399"/>
                </a:solidFill>
                <a:latin typeface="Open Sans" pitchFamily="34" charset="0"/>
                <a:ea typeface="Open Sans" pitchFamily="34" charset="0"/>
                <a:cs typeface="Open Sans" pitchFamily="34" charset="0"/>
              </a:rPr>
              <a:t>development</a:t>
            </a:r>
            <a:r>
              <a:rPr lang="it-IT" sz="1800" dirty="0" smtClean="0">
                <a:solidFill>
                  <a:srgbClr val="003399"/>
                </a:solidFill>
                <a:latin typeface="Open Sans" pitchFamily="34" charset="0"/>
                <a:ea typeface="Open Sans" pitchFamily="34" charset="0"/>
                <a:cs typeface="Open Sans" pitchFamily="34" charset="0"/>
              </a:rPr>
              <a:t> of an open </a:t>
            </a:r>
            <a:r>
              <a:rPr lang="it-IT" sz="1800" dirty="0" err="1" smtClean="0">
                <a:solidFill>
                  <a:srgbClr val="003399"/>
                </a:solidFill>
                <a:latin typeface="Open Sans" pitchFamily="34" charset="0"/>
                <a:ea typeface="Open Sans" pitchFamily="34" charset="0"/>
                <a:cs typeface="Open Sans" pitchFamily="34" charset="0"/>
              </a:rPr>
              <a:t>platform</a:t>
            </a:r>
            <a:r>
              <a:rPr lang="it-IT" sz="1800" dirty="0" smtClean="0">
                <a:solidFill>
                  <a:srgbClr val="003399"/>
                </a:solidFill>
                <a:latin typeface="Open Sans" pitchFamily="34" charset="0"/>
                <a:ea typeface="Open Sans" pitchFamily="34" charset="0"/>
                <a:cs typeface="Open Sans" pitchFamily="34" charset="0"/>
              </a:rPr>
              <a:t> on project website</a:t>
            </a:r>
          </a:p>
          <a:p>
            <a:pPr algn="just"/>
            <a:r>
              <a:rPr lang="it-IT" sz="1800" u="sng" dirty="0" smtClean="0">
                <a:solidFill>
                  <a:srgbClr val="003399"/>
                </a:solidFill>
                <a:latin typeface="Open Sans" pitchFamily="34" charset="0"/>
                <a:ea typeface="Open Sans" pitchFamily="34" charset="0"/>
                <a:cs typeface="Open Sans" pitchFamily="34" charset="0"/>
              </a:rPr>
              <a:t>https</a:t>
            </a:r>
            <a:r>
              <a:rPr lang="it-IT" sz="1800" u="sng" dirty="0">
                <a:solidFill>
                  <a:srgbClr val="003399"/>
                </a:solidFill>
                <a:latin typeface="Open Sans" pitchFamily="34" charset="0"/>
                <a:ea typeface="Open Sans" pitchFamily="34" charset="0"/>
                <a:cs typeface="Open Sans" pitchFamily="34" charset="0"/>
              </a:rPr>
              <a:t>://greece-italy.eu/rlb-funded-projects/triton/</a:t>
            </a:r>
            <a:endParaRPr lang="it-IT" sz="1800" b="1" u="sng" dirty="0">
              <a:solidFill>
                <a:srgbClr val="003399"/>
              </a:solidFill>
              <a:latin typeface="Open Sans" pitchFamily="34" charset="0"/>
              <a:ea typeface="Open Sans" pitchFamily="34" charset="0"/>
              <a:cs typeface="Open Sans" pitchFamily="34" charset="0"/>
            </a:endParaRPr>
          </a:p>
          <a:p>
            <a:pPr algn="just"/>
            <a:r>
              <a:rPr lang="it-IT" sz="1800" dirty="0" err="1" smtClean="0">
                <a:solidFill>
                  <a:srgbClr val="003399"/>
                </a:solidFill>
                <a:latin typeface="Open Sans" pitchFamily="34" charset="0"/>
                <a:ea typeface="Open Sans" pitchFamily="34" charset="0"/>
                <a:cs typeface="Open Sans" pitchFamily="34" charset="0"/>
              </a:rPr>
              <a:t>able</a:t>
            </a:r>
            <a:r>
              <a:rPr lang="it-IT" sz="1800" dirty="0" smtClean="0">
                <a:solidFill>
                  <a:srgbClr val="003399"/>
                </a:solidFill>
                <a:latin typeface="Open Sans" pitchFamily="34" charset="0"/>
                <a:ea typeface="Open Sans" pitchFamily="34" charset="0"/>
                <a:cs typeface="Open Sans" pitchFamily="34" charset="0"/>
              </a:rPr>
              <a:t> to </a:t>
            </a:r>
            <a:r>
              <a:rPr lang="it-IT" sz="1800" dirty="0" err="1" smtClean="0">
                <a:solidFill>
                  <a:srgbClr val="003399"/>
                </a:solidFill>
                <a:latin typeface="Open Sans" pitchFamily="34" charset="0"/>
                <a:ea typeface="Open Sans" pitchFamily="34" charset="0"/>
                <a:cs typeface="Open Sans" pitchFamily="34" charset="0"/>
              </a:rPr>
              <a:t>give</a:t>
            </a:r>
            <a:r>
              <a:rPr lang="it-IT" sz="1800" dirty="0" smtClean="0">
                <a:solidFill>
                  <a:srgbClr val="003399"/>
                </a:solidFill>
                <a:latin typeface="Open Sans" pitchFamily="34" charset="0"/>
                <a:ea typeface="Open Sans" pitchFamily="34" charset="0"/>
                <a:cs typeface="Open Sans" pitchFamily="34" charset="0"/>
              </a:rPr>
              <a:t> a </a:t>
            </a:r>
            <a:r>
              <a:rPr lang="it-IT" sz="1800" dirty="0" err="1" smtClean="0">
                <a:solidFill>
                  <a:srgbClr val="003399"/>
                </a:solidFill>
                <a:latin typeface="Open Sans" pitchFamily="34" charset="0"/>
                <a:ea typeface="Open Sans" pitchFamily="34" charset="0"/>
                <a:cs typeface="Open Sans" pitchFamily="34" charset="0"/>
              </a:rPr>
              <a:t>framework</a:t>
            </a:r>
            <a:r>
              <a:rPr lang="it-IT" sz="1800" dirty="0" smtClean="0">
                <a:solidFill>
                  <a:srgbClr val="003399"/>
                </a:solidFill>
                <a:latin typeface="Open Sans" pitchFamily="34" charset="0"/>
                <a:ea typeface="Open Sans" pitchFamily="34" charset="0"/>
                <a:cs typeface="Open Sans" pitchFamily="34" charset="0"/>
              </a:rPr>
              <a:t> for </a:t>
            </a:r>
            <a:r>
              <a:rPr lang="it-IT" sz="1800" dirty="0" err="1" smtClean="0">
                <a:solidFill>
                  <a:srgbClr val="003399"/>
                </a:solidFill>
                <a:latin typeface="Open Sans" pitchFamily="34" charset="0"/>
                <a:ea typeface="Open Sans" pitchFamily="34" charset="0"/>
                <a:cs typeface="Open Sans" pitchFamily="34" charset="0"/>
              </a:rPr>
              <a:t>each</a:t>
            </a:r>
            <a:r>
              <a:rPr lang="it-IT" sz="1800" dirty="0" smtClean="0">
                <a:solidFill>
                  <a:srgbClr val="003399"/>
                </a:solidFill>
                <a:latin typeface="Open Sans" pitchFamily="34" charset="0"/>
                <a:ea typeface="Open Sans" pitchFamily="34" charset="0"/>
                <a:cs typeface="Open Sans" pitchFamily="34" charset="0"/>
              </a:rPr>
              <a:t> stakeholders </a:t>
            </a:r>
            <a:r>
              <a:rPr lang="it-IT" sz="1800" dirty="0" err="1" smtClean="0">
                <a:solidFill>
                  <a:srgbClr val="003399"/>
                </a:solidFill>
                <a:latin typeface="Open Sans" pitchFamily="34" charset="0"/>
                <a:ea typeface="Open Sans" pitchFamily="34" charset="0"/>
                <a:cs typeface="Open Sans" pitchFamily="34" charset="0"/>
              </a:rPr>
              <a:t>involved</a:t>
            </a:r>
            <a:r>
              <a:rPr lang="it-IT" sz="1800" dirty="0" smtClean="0">
                <a:solidFill>
                  <a:srgbClr val="003399"/>
                </a:solidFill>
                <a:latin typeface="Open Sans" pitchFamily="34" charset="0"/>
                <a:ea typeface="Open Sans" pitchFamily="34" charset="0"/>
                <a:cs typeface="Open Sans" pitchFamily="34" charset="0"/>
              </a:rPr>
              <a:t> in the </a:t>
            </a:r>
            <a:r>
              <a:rPr lang="it-IT" sz="1800" dirty="0" err="1" smtClean="0">
                <a:solidFill>
                  <a:srgbClr val="003399"/>
                </a:solidFill>
                <a:latin typeface="Open Sans" pitchFamily="34" charset="0"/>
                <a:ea typeface="Open Sans" pitchFamily="34" charset="0"/>
                <a:cs typeface="Open Sans" pitchFamily="34" charset="0"/>
              </a:rPr>
              <a:t>coastal</a:t>
            </a:r>
            <a:r>
              <a:rPr lang="it-IT" sz="1800" dirty="0" smtClean="0">
                <a:solidFill>
                  <a:srgbClr val="003399"/>
                </a:solidFill>
                <a:latin typeface="Open Sans" pitchFamily="34" charset="0"/>
                <a:ea typeface="Open Sans" pitchFamily="34" charset="0"/>
                <a:cs typeface="Open Sans" pitchFamily="34" charset="0"/>
              </a:rPr>
              <a:t> management.</a:t>
            </a:r>
          </a:p>
          <a:p>
            <a:pPr algn="just"/>
            <a:r>
              <a:rPr lang="it-IT" sz="1800" dirty="0" smtClean="0">
                <a:solidFill>
                  <a:srgbClr val="003399"/>
                </a:solidFill>
                <a:latin typeface="Open Sans" pitchFamily="34" charset="0"/>
                <a:ea typeface="Open Sans" pitchFamily="34" charset="0"/>
                <a:cs typeface="Open Sans" pitchFamily="34" charset="0"/>
              </a:rPr>
              <a:t>The </a:t>
            </a:r>
            <a:r>
              <a:rPr lang="it-IT" sz="1800" dirty="0" err="1" smtClean="0">
                <a:solidFill>
                  <a:srgbClr val="003399"/>
                </a:solidFill>
                <a:latin typeface="Open Sans" pitchFamily="34" charset="0"/>
                <a:ea typeface="Open Sans" pitchFamily="34" charset="0"/>
                <a:cs typeface="Open Sans" pitchFamily="34" charset="0"/>
              </a:rPr>
              <a:t>main</a:t>
            </a:r>
            <a:r>
              <a:rPr lang="it-IT" sz="1800" dirty="0" smtClean="0">
                <a:solidFill>
                  <a:srgbClr val="003399"/>
                </a:solidFill>
                <a:latin typeface="Open Sans" pitchFamily="34" charset="0"/>
                <a:ea typeface="Open Sans" pitchFamily="34" charset="0"/>
                <a:cs typeface="Open Sans" pitchFamily="34" charset="0"/>
              </a:rPr>
              <a:t> utilities from </a:t>
            </a:r>
            <a:r>
              <a:rPr lang="it-IT" sz="1800" dirty="0" err="1" smtClean="0">
                <a:solidFill>
                  <a:srgbClr val="003399"/>
                </a:solidFill>
                <a:latin typeface="Open Sans" pitchFamily="34" charset="0"/>
                <a:ea typeface="Open Sans" pitchFamily="34" charset="0"/>
                <a:cs typeface="Open Sans" pitchFamily="34" charset="0"/>
              </a:rPr>
              <a:t>platform</a:t>
            </a:r>
            <a:r>
              <a:rPr lang="it-IT" sz="1800" dirty="0" smtClean="0">
                <a:solidFill>
                  <a:srgbClr val="003399"/>
                </a:solidFill>
                <a:latin typeface="Open Sans" pitchFamily="34" charset="0"/>
                <a:ea typeface="Open Sans" pitchFamily="34" charset="0"/>
                <a:cs typeface="Open Sans" pitchFamily="34" charset="0"/>
              </a:rPr>
              <a:t> are </a:t>
            </a:r>
            <a:r>
              <a:rPr lang="it-IT" sz="1800" dirty="0" err="1" smtClean="0">
                <a:solidFill>
                  <a:srgbClr val="003399"/>
                </a:solidFill>
                <a:latin typeface="Open Sans" pitchFamily="34" charset="0"/>
                <a:ea typeface="Open Sans" pitchFamily="34" charset="0"/>
                <a:cs typeface="Open Sans" pitchFamily="34" charset="0"/>
              </a:rPr>
              <a:t>finalized</a:t>
            </a:r>
            <a:r>
              <a:rPr lang="it-IT" sz="1800" dirty="0" smtClean="0">
                <a:solidFill>
                  <a:srgbClr val="003399"/>
                </a:solidFill>
                <a:latin typeface="Open Sans" pitchFamily="34" charset="0"/>
                <a:ea typeface="Open Sans" pitchFamily="34" charset="0"/>
                <a:cs typeface="Open Sans" pitchFamily="34" charset="0"/>
              </a:rPr>
              <a:t> to </a:t>
            </a:r>
            <a:r>
              <a:rPr lang="it-IT" sz="1800" dirty="0" err="1" smtClean="0">
                <a:solidFill>
                  <a:srgbClr val="003399"/>
                </a:solidFill>
                <a:latin typeface="Open Sans" pitchFamily="34" charset="0"/>
                <a:ea typeface="Open Sans" pitchFamily="34" charset="0"/>
                <a:cs typeface="Open Sans" pitchFamily="34" charset="0"/>
              </a:rPr>
              <a:t>give</a:t>
            </a:r>
            <a:r>
              <a:rPr lang="it-IT" sz="1800" dirty="0" smtClean="0">
                <a:solidFill>
                  <a:srgbClr val="003399"/>
                </a:solidFill>
                <a:latin typeface="Open Sans" pitchFamily="34" charset="0"/>
                <a:ea typeface="Open Sans" pitchFamily="34" charset="0"/>
                <a:cs typeface="Open Sans" pitchFamily="34" charset="0"/>
              </a:rPr>
              <a:t> </a:t>
            </a:r>
            <a:r>
              <a:rPr lang="it-IT" sz="1800" dirty="0" err="1" smtClean="0">
                <a:solidFill>
                  <a:srgbClr val="003399"/>
                </a:solidFill>
                <a:latin typeface="Open Sans" pitchFamily="34" charset="0"/>
                <a:ea typeface="Open Sans" pitchFamily="34" charset="0"/>
                <a:cs typeface="Open Sans" pitchFamily="34" charset="0"/>
              </a:rPr>
              <a:t>accessible</a:t>
            </a:r>
            <a:r>
              <a:rPr lang="it-IT" sz="1800" dirty="0" smtClean="0">
                <a:solidFill>
                  <a:srgbClr val="003399"/>
                </a:solidFill>
                <a:latin typeface="Open Sans" pitchFamily="34" charset="0"/>
                <a:ea typeface="Open Sans" pitchFamily="34" charset="0"/>
                <a:cs typeface="Open Sans" pitchFamily="34" charset="0"/>
              </a:rPr>
              <a:t> data to </a:t>
            </a:r>
            <a:r>
              <a:rPr lang="it-IT" sz="1800" dirty="0" err="1" smtClean="0">
                <a:solidFill>
                  <a:srgbClr val="003399"/>
                </a:solidFill>
                <a:latin typeface="Open Sans" pitchFamily="34" charset="0"/>
                <a:ea typeface="Open Sans" pitchFamily="34" charset="0"/>
                <a:cs typeface="Open Sans" pitchFamily="34" charset="0"/>
              </a:rPr>
              <a:t>support</a:t>
            </a:r>
            <a:r>
              <a:rPr lang="it-IT" sz="1800" dirty="0" smtClean="0">
                <a:solidFill>
                  <a:srgbClr val="003399"/>
                </a:solidFill>
                <a:latin typeface="Open Sans" pitchFamily="34" charset="0"/>
                <a:ea typeface="Open Sans" pitchFamily="34" charset="0"/>
                <a:cs typeface="Open Sans" pitchFamily="34" charset="0"/>
              </a:rPr>
              <a:t> the </a:t>
            </a:r>
            <a:r>
              <a:rPr lang="it-IT" sz="1800" dirty="0" err="1" smtClean="0">
                <a:solidFill>
                  <a:srgbClr val="003399"/>
                </a:solidFill>
                <a:latin typeface="Open Sans" pitchFamily="34" charset="0"/>
                <a:ea typeface="Open Sans" pitchFamily="34" charset="0"/>
                <a:cs typeface="Open Sans" pitchFamily="34" charset="0"/>
              </a:rPr>
              <a:t>decision</a:t>
            </a:r>
            <a:r>
              <a:rPr lang="it-IT" sz="1800" dirty="0" smtClean="0">
                <a:solidFill>
                  <a:srgbClr val="003399"/>
                </a:solidFill>
                <a:latin typeface="Open Sans" pitchFamily="34" charset="0"/>
                <a:ea typeface="Open Sans" pitchFamily="34" charset="0"/>
                <a:cs typeface="Open Sans" pitchFamily="34" charset="0"/>
              </a:rPr>
              <a:t> on </a:t>
            </a:r>
            <a:r>
              <a:rPr lang="it-IT" sz="1800" dirty="0" err="1" smtClean="0">
                <a:solidFill>
                  <a:srgbClr val="003399"/>
                </a:solidFill>
                <a:latin typeface="Open Sans" pitchFamily="34" charset="0"/>
                <a:ea typeface="Open Sans" pitchFamily="34" charset="0"/>
                <a:cs typeface="Open Sans" pitchFamily="34" charset="0"/>
              </a:rPr>
              <a:t>coastal</a:t>
            </a:r>
            <a:r>
              <a:rPr lang="it-IT" sz="1800" dirty="0" smtClean="0">
                <a:solidFill>
                  <a:srgbClr val="003399"/>
                </a:solidFill>
                <a:latin typeface="Open Sans" pitchFamily="34" charset="0"/>
                <a:ea typeface="Open Sans" pitchFamily="34" charset="0"/>
                <a:cs typeface="Open Sans" pitchFamily="34" charset="0"/>
              </a:rPr>
              <a:t> management and </a:t>
            </a:r>
            <a:r>
              <a:rPr lang="it-IT" sz="1800" dirty="0" err="1" smtClean="0">
                <a:solidFill>
                  <a:srgbClr val="003399"/>
                </a:solidFill>
                <a:latin typeface="Open Sans" pitchFamily="34" charset="0"/>
                <a:ea typeface="Open Sans" pitchFamily="34" charset="0"/>
                <a:cs typeface="Open Sans" pitchFamily="34" charset="0"/>
              </a:rPr>
              <a:t>risks</a:t>
            </a:r>
            <a:r>
              <a:rPr lang="it-IT" sz="1800" dirty="0" smtClean="0">
                <a:solidFill>
                  <a:srgbClr val="003399"/>
                </a:solidFill>
                <a:latin typeface="Open Sans" pitchFamily="34" charset="0"/>
                <a:ea typeface="Open Sans" pitchFamily="34" charset="0"/>
                <a:cs typeface="Open Sans" pitchFamily="34" charset="0"/>
              </a:rPr>
              <a:t> </a:t>
            </a:r>
            <a:r>
              <a:rPr lang="it-IT" sz="1800" dirty="0" err="1" smtClean="0">
                <a:solidFill>
                  <a:srgbClr val="003399"/>
                </a:solidFill>
                <a:latin typeface="Open Sans" pitchFamily="34" charset="0"/>
                <a:ea typeface="Open Sans" pitchFamily="34" charset="0"/>
                <a:cs typeface="Open Sans" pitchFamily="34" charset="0"/>
              </a:rPr>
              <a:t>prevention</a:t>
            </a:r>
            <a:r>
              <a:rPr lang="it-IT" sz="1800" dirty="0" smtClean="0">
                <a:solidFill>
                  <a:srgbClr val="003399"/>
                </a:solidFill>
                <a:latin typeface="Open Sans" pitchFamily="34" charset="0"/>
                <a:ea typeface="Open Sans" pitchFamily="34" charset="0"/>
                <a:cs typeface="Open Sans" pitchFamily="34" charset="0"/>
              </a:rPr>
              <a:t> </a:t>
            </a:r>
            <a:r>
              <a:rPr lang="it-IT" sz="1800" dirty="0" err="1" smtClean="0">
                <a:solidFill>
                  <a:srgbClr val="003399"/>
                </a:solidFill>
                <a:latin typeface="Open Sans" pitchFamily="34" charset="0"/>
                <a:ea typeface="Open Sans" pitchFamily="34" charset="0"/>
                <a:cs typeface="Open Sans" pitchFamily="34" charset="0"/>
              </a:rPr>
              <a:t>at</a:t>
            </a:r>
            <a:r>
              <a:rPr lang="it-IT" sz="1800" dirty="0" smtClean="0">
                <a:solidFill>
                  <a:srgbClr val="003399"/>
                </a:solidFill>
                <a:latin typeface="Open Sans" pitchFamily="34" charset="0"/>
                <a:ea typeface="Open Sans" pitchFamily="34" charset="0"/>
                <a:cs typeface="Open Sans" pitchFamily="34" charset="0"/>
              </a:rPr>
              <a:t> </a:t>
            </a:r>
            <a:r>
              <a:rPr lang="it-IT" sz="1800" dirty="0" err="1" smtClean="0">
                <a:solidFill>
                  <a:srgbClr val="003399"/>
                </a:solidFill>
                <a:latin typeface="Open Sans" pitchFamily="34" charset="0"/>
                <a:ea typeface="Open Sans" pitchFamily="34" charset="0"/>
                <a:cs typeface="Open Sans" pitchFamily="34" charset="0"/>
              </a:rPr>
              <a:t>different</a:t>
            </a:r>
            <a:r>
              <a:rPr lang="it-IT" sz="1800" dirty="0" smtClean="0">
                <a:solidFill>
                  <a:srgbClr val="003399"/>
                </a:solidFill>
                <a:latin typeface="Open Sans" pitchFamily="34" charset="0"/>
                <a:ea typeface="Open Sans" pitchFamily="34" charset="0"/>
                <a:cs typeface="Open Sans" pitchFamily="34" charset="0"/>
              </a:rPr>
              <a:t> </a:t>
            </a:r>
            <a:r>
              <a:rPr lang="it-IT" sz="1800" dirty="0" err="1" smtClean="0">
                <a:solidFill>
                  <a:srgbClr val="003399"/>
                </a:solidFill>
                <a:latin typeface="Open Sans" pitchFamily="34" charset="0"/>
                <a:ea typeface="Open Sans" pitchFamily="34" charset="0"/>
                <a:cs typeface="Open Sans" pitchFamily="34" charset="0"/>
              </a:rPr>
              <a:t>level</a:t>
            </a:r>
            <a:r>
              <a:rPr lang="it-IT" sz="1800" dirty="0" smtClean="0">
                <a:solidFill>
                  <a:srgbClr val="003399"/>
                </a:solidFill>
                <a:latin typeface="Open Sans" pitchFamily="34" charset="0"/>
                <a:ea typeface="Open Sans" pitchFamily="34" charset="0"/>
                <a:cs typeface="Open Sans" pitchFamily="34" charset="0"/>
              </a:rPr>
              <a:t>.</a:t>
            </a:r>
          </a:p>
          <a:p>
            <a:pPr algn="just"/>
            <a:r>
              <a:rPr lang="it-IT" sz="1800" dirty="0" err="1" smtClean="0">
                <a:solidFill>
                  <a:srgbClr val="003399"/>
                </a:solidFill>
                <a:latin typeface="Open Sans" pitchFamily="34" charset="0"/>
                <a:ea typeface="Open Sans" pitchFamily="34" charset="0"/>
                <a:cs typeface="Open Sans" pitchFamily="34" charset="0"/>
              </a:rPr>
              <a:t>It</a:t>
            </a:r>
            <a:r>
              <a:rPr lang="it-IT" sz="1800" dirty="0" smtClean="0">
                <a:solidFill>
                  <a:srgbClr val="003399"/>
                </a:solidFill>
                <a:latin typeface="Open Sans" pitchFamily="34" charset="0"/>
                <a:ea typeface="Open Sans" pitchFamily="34" charset="0"/>
                <a:cs typeface="Open Sans" pitchFamily="34" charset="0"/>
              </a:rPr>
              <a:t> </a:t>
            </a:r>
            <a:r>
              <a:rPr lang="it-IT" sz="1800" dirty="0" err="1" smtClean="0">
                <a:solidFill>
                  <a:srgbClr val="003399"/>
                </a:solidFill>
                <a:latin typeface="Open Sans" pitchFamily="34" charset="0"/>
                <a:ea typeface="Open Sans" pitchFamily="34" charset="0"/>
                <a:cs typeface="Open Sans" pitchFamily="34" charset="0"/>
              </a:rPr>
              <a:t>supports</a:t>
            </a:r>
            <a:r>
              <a:rPr lang="it-IT" sz="1800" dirty="0" smtClean="0">
                <a:solidFill>
                  <a:srgbClr val="003399"/>
                </a:solidFill>
                <a:latin typeface="Open Sans" pitchFamily="34" charset="0"/>
                <a:ea typeface="Open Sans" pitchFamily="34" charset="0"/>
                <a:cs typeface="Open Sans" pitchFamily="34" charset="0"/>
              </a:rPr>
              <a:t> </a:t>
            </a:r>
            <a:r>
              <a:rPr lang="it-IT" sz="1800" dirty="0" smtClean="0">
                <a:solidFill>
                  <a:srgbClr val="FF0000"/>
                </a:solidFill>
                <a:latin typeface="Open Sans" pitchFamily="34" charset="0"/>
                <a:ea typeface="Open Sans" pitchFamily="34" charset="0"/>
                <a:cs typeface="Open Sans" pitchFamily="34" charset="0"/>
              </a:rPr>
              <a:t>the paradigm</a:t>
            </a:r>
            <a:r>
              <a:rPr lang="it-IT" sz="1800" dirty="0">
                <a:solidFill>
                  <a:srgbClr val="FF0000"/>
                </a:solidFill>
                <a:latin typeface="Open Sans" pitchFamily="34" charset="0"/>
                <a:ea typeface="Open Sans" pitchFamily="34" charset="0"/>
                <a:cs typeface="Open Sans" pitchFamily="34" charset="0"/>
              </a:rPr>
              <a:t>a</a:t>
            </a:r>
            <a:r>
              <a:rPr lang="it-IT" sz="1800" dirty="0" smtClean="0">
                <a:solidFill>
                  <a:srgbClr val="FF0000"/>
                </a:solidFill>
                <a:latin typeface="Open Sans" pitchFamily="34" charset="0"/>
                <a:ea typeface="Open Sans" pitchFamily="34" charset="0"/>
                <a:cs typeface="Open Sans" pitchFamily="34" charset="0"/>
              </a:rPr>
              <a:t> of </a:t>
            </a:r>
            <a:r>
              <a:rPr lang="it-IT" sz="1800" dirty="0" err="1" smtClean="0">
                <a:solidFill>
                  <a:srgbClr val="FF0000"/>
                </a:solidFill>
                <a:latin typeface="Open Sans" pitchFamily="34" charset="0"/>
                <a:ea typeface="Open Sans" pitchFamily="34" charset="0"/>
                <a:cs typeface="Open Sans" pitchFamily="34" charset="0"/>
              </a:rPr>
              <a:t>decision</a:t>
            </a:r>
            <a:r>
              <a:rPr lang="it-IT" sz="1800" dirty="0" smtClean="0">
                <a:solidFill>
                  <a:srgbClr val="FF0000"/>
                </a:solidFill>
                <a:latin typeface="Open Sans" pitchFamily="34" charset="0"/>
                <a:ea typeface="Open Sans" pitchFamily="34" charset="0"/>
                <a:cs typeface="Open Sans" pitchFamily="34" charset="0"/>
              </a:rPr>
              <a:t> </a:t>
            </a:r>
            <a:r>
              <a:rPr lang="it-IT" sz="1800" dirty="0" err="1" smtClean="0">
                <a:solidFill>
                  <a:srgbClr val="FF0000"/>
                </a:solidFill>
                <a:latin typeface="Open Sans" pitchFamily="34" charset="0"/>
                <a:ea typeface="Open Sans" pitchFamily="34" charset="0"/>
                <a:cs typeface="Open Sans" pitchFamily="34" charset="0"/>
              </a:rPr>
              <a:t>makers</a:t>
            </a:r>
            <a:r>
              <a:rPr lang="it-IT" sz="1800" dirty="0" smtClean="0">
                <a:solidFill>
                  <a:srgbClr val="003399"/>
                </a:solidFill>
                <a:latin typeface="Open Sans" pitchFamily="34" charset="0"/>
                <a:ea typeface="Open Sans" pitchFamily="34" charset="0"/>
                <a:cs typeface="Open Sans" pitchFamily="34" charset="0"/>
              </a:rPr>
              <a:t> </a:t>
            </a:r>
            <a:r>
              <a:rPr lang="it-IT" sz="1800" dirty="0" err="1" smtClean="0">
                <a:solidFill>
                  <a:srgbClr val="003399"/>
                </a:solidFill>
                <a:latin typeface="Open Sans" pitchFamily="34" charset="0"/>
                <a:ea typeface="Open Sans" pitchFamily="34" charset="0"/>
                <a:cs typeface="Open Sans" pitchFamily="34" charset="0"/>
              </a:rPr>
              <a:t>because</a:t>
            </a:r>
            <a:r>
              <a:rPr lang="it-IT" sz="1800" dirty="0" smtClean="0">
                <a:solidFill>
                  <a:srgbClr val="003399"/>
                </a:solidFill>
                <a:latin typeface="Open Sans" pitchFamily="34" charset="0"/>
                <a:ea typeface="Open Sans" pitchFamily="34" charset="0"/>
                <a:cs typeface="Open Sans" pitchFamily="34" charset="0"/>
              </a:rPr>
              <a:t> </a:t>
            </a:r>
            <a:r>
              <a:rPr lang="it-IT" sz="1800" dirty="0" err="1" smtClean="0">
                <a:solidFill>
                  <a:srgbClr val="003399"/>
                </a:solidFill>
                <a:latin typeface="Open Sans" pitchFamily="34" charset="0"/>
                <a:ea typeface="Open Sans" pitchFamily="34" charset="0"/>
                <a:cs typeface="Open Sans" pitchFamily="34" charset="0"/>
              </a:rPr>
              <a:t>it</a:t>
            </a:r>
            <a:r>
              <a:rPr lang="it-IT" sz="1800" dirty="0" smtClean="0">
                <a:solidFill>
                  <a:srgbClr val="003399"/>
                </a:solidFill>
                <a:latin typeface="Open Sans" pitchFamily="34" charset="0"/>
                <a:ea typeface="Open Sans" pitchFamily="34" charset="0"/>
                <a:cs typeface="Open Sans" pitchFamily="34" charset="0"/>
              </a:rPr>
              <a:t> </a:t>
            </a:r>
            <a:r>
              <a:rPr lang="it-IT" sz="1800" dirty="0" err="1" smtClean="0">
                <a:solidFill>
                  <a:srgbClr val="003399"/>
                </a:solidFill>
                <a:latin typeface="Open Sans" pitchFamily="34" charset="0"/>
                <a:ea typeface="Open Sans" pitchFamily="34" charset="0"/>
                <a:cs typeface="Open Sans" pitchFamily="34" charset="0"/>
              </a:rPr>
              <a:t>support</a:t>
            </a:r>
            <a:r>
              <a:rPr lang="it-IT" sz="1800" dirty="0" smtClean="0">
                <a:solidFill>
                  <a:srgbClr val="003399"/>
                </a:solidFill>
                <a:latin typeface="Open Sans" pitchFamily="34" charset="0"/>
                <a:ea typeface="Open Sans" pitchFamily="34" charset="0"/>
                <a:cs typeface="Open Sans" pitchFamily="34" charset="0"/>
              </a:rPr>
              <a:t> the scenario analysis for stakeholders </a:t>
            </a:r>
            <a:r>
              <a:rPr lang="it-IT" sz="1800" dirty="0" err="1" smtClean="0">
                <a:solidFill>
                  <a:srgbClr val="003399"/>
                </a:solidFill>
                <a:latin typeface="Open Sans" pitchFamily="34" charset="0"/>
                <a:ea typeface="Open Sans" pitchFamily="34" charset="0"/>
                <a:cs typeface="Open Sans" pitchFamily="34" charset="0"/>
              </a:rPr>
              <a:t>at</a:t>
            </a:r>
            <a:r>
              <a:rPr lang="it-IT" sz="1800" dirty="0" smtClean="0">
                <a:solidFill>
                  <a:srgbClr val="003399"/>
                </a:solidFill>
                <a:latin typeface="Open Sans" pitchFamily="34" charset="0"/>
                <a:ea typeface="Open Sans" pitchFamily="34" charset="0"/>
                <a:cs typeface="Open Sans" pitchFamily="34" charset="0"/>
              </a:rPr>
              <a:t> </a:t>
            </a:r>
            <a:r>
              <a:rPr lang="it-IT" sz="1800" dirty="0" err="1" smtClean="0">
                <a:solidFill>
                  <a:srgbClr val="003399"/>
                </a:solidFill>
                <a:latin typeface="Open Sans" pitchFamily="34" charset="0"/>
                <a:ea typeface="Open Sans" pitchFamily="34" charset="0"/>
                <a:cs typeface="Open Sans" pitchFamily="34" charset="0"/>
              </a:rPr>
              <a:t>local</a:t>
            </a:r>
            <a:r>
              <a:rPr lang="it-IT" sz="1800" dirty="0" smtClean="0">
                <a:solidFill>
                  <a:srgbClr val="003399"/>
                </a:solidFill>
                <a:latin typeface="Open Sans" pitchFamily="34" charset="0"/>
                <a:ea typeface="Open Sans" pitchFamily="34" charset="0"/>
                <a:cs typeface="Open Sans" pitchFamily="34" charset="0"/>
              </a:rPr>
              <a:t>, </a:t>
            </a:r>
            <a:r>
              <a:rPr lang="it-IT" sz="1800" dirty="0" err="1" smtClean="0">
                <a:solidFill>
                  <a:srgbClr val="003399"/>
                </a:solidFill>
                <a:latin typeface="Open Sans" pitchFamily="34" charset="0"/>
                <a:ea typeface="Open Sans" pitchFamily="34" charset="0"/>
                <a:cs typeface="Open Sans" pitchFamily="34" charset="0"/>
              </a:rPr>
              <a:t>regional</a:t>
            </a:r>
            <a:r>
              <a:rPr lang="it-IT" sz="1800" dirty="0" smtClean="0">
                <a:solidFill>
                  <a:srgbClr val="003399"/>
                </a:solidFill>
                <a:latin typeface="Open Sans" pitchFamily="34" charset="0"/>
                <a:ea typeface="Open Sans" pitchFamily="34" charset="0"/>
                <a:cs typeface="Open Sans" pitchFamily="34" charset="0"/>
              </a:rPr>
              <a:t> and </a:t>
            </a:r>
            <a:r>
              <a:rPr lang="it-IT" sz="1800" dirty="0" err="1" smtClean="0">
                <a:solidFill>
                  <a:srgbClr val="003399"/>
                </a:solidFill>
                <a:latin typeface="Open Sans" pitchFamily="34" charset="0"/>
                <a:ea typeface="Open Sans" pitchFamily="34" charset="0"/>
                <a:cs typeface="Open Sans" pitchFamily="34" charset="0"/>
              </a:rPr>
              <a:t>inernational</a:t>
            </a:r>
            <a:r>
              <a:rPr lang="it-IT" sz="1800" dirty="0" smtClean="0">
                <a:solidFill>
                  <a:srgbClr val="003399"/>
                </a:solidFill>
                <a:latin typeface="Open Sans" pitchFamily="34" charset="0"/>
                <a:ea typeface="Open Sans" pitchFamily="34" charset="0"/>
                <a:cs typeface="Open Sans" pitchFamily="34" charset="0"/>
              </a:rPr>
              <a:t> </a:t>
            </a:r>
            <a:r>
              <a:rPr lang="it-IT" sz="1800" dirty="0" err="1" smtClean="0">
                <a:solidFill>
                  <a:srgbClr val="003399"/>
                </a:solidFill>
                <a:latin typeface="Open Sans" pitchFamily="34" charset="0"/>
                <a:ea typeface="Open Sans" pitchFamily="34" charset="0"/>
                <a:cs typeface="Open Sans" pitchFamily="34" charset="0"/>
              </a:rPr>
              <a:t>level</a:t>
            </a:r>
            <a:r>
              <a:rPr lang="it-IT" sz="1800" dirty="0" smtClean="0">
                <a:solidFill>
                  <a:srgbClr val="003399"/>
                </a:solidFill>
                <a:latin typeface="Open Sans" pitchFamily="34" charset="0"/>
                <a:ea typeface="Open Sans" pitchFamily="34" charset="0"/>
                <a:cs typeface="Open Sans" pitchFamily="34" charset="0"/>
              </a:rPr>
              <a:t>.</a:t>
            </a:r>
          </a:p>
        </p:txBody>
      </p:sp>
      <p:sp>
        <p:nvSpPr>
          <p:cNvPr id="7" name="Titolo 4"/>
          <p:cNvSpPr txBox="1">
            <a:spLocks/>
          </p:cNvSpPr>
          <p:nvPr/>
        </p:nvSpPr>
        <p:spPr>
          <a:xfrm>
            <a:off x="838200" y="1391295"/>
            <a:ext cx="7772400" cy="605929"/>
          </a:xfrm>
          <a:prstGeom prst="rect">
            <a:avLst/>
          </a:prstGeom>
        </p:spPr>
        <p:txBody>
          <a:bodyPr vert="horz" lIns="91440" tIns="45720" rIns="91440" bIns="45720" rtlCol="0" anchor="ctr">
            <a:normAutofit fontScale="900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it-IT" sz="2000" b="1" dirty="0" smtClean="0">
                <a:solidFill>
                  <a:srgbClr val="00B050"/>
                </a:solidFill>
                <a:latin typeface="Open Sans" pitchFamily="34" charset="0"/>
                <a:ea typeface="Open Sans" pitchFamily="34" charset="0"/>
                <a:cs typeface="Open Sans" pitchFamily="34" charset="0"/>
              </a:rPr>
              <a:t>Triton </a:t>
            </a:r>
            <a:r>
              <a:rPr lang="it-IT" sz="2000" b="1" dirty="0" err="1" smtClean="0">
                <a:solidFill>
                  <a:srgbClr val="00B050"/>
                </a:solidFill>
                <a:latin typeface="Open Sans" pitchFamily="34" charset="0"/>
                <a:ea typeface="Open Sans" pitchFamily="34" charset="0"/>
                <a:cs typeface="Open Sans" pitchFamily="34" charset="0"/>
              </a:rPr>
              <a:t>as</a:t>
            </a:r>
            <a:r>
              <a:rPr lang="it-IT" sz="2000" b="1" dirty="0" smtClean="0">
                <a:solidFill>
                  <a:srgbClr val="00B050"/>
                </a:solidFill>
                <a:latin typeface="Open Sans" pitchFamily="34" charset="0"/>
                <a:ea typeface="Open Sans" pitchFamily="34" charset="0"/>
                <a:cs typeface="Open Sans" pitchFamily="34" charset="0"/>
              </a:rPr>
              <a:t> </a:t>
            </a:r>
            <a:r>
              <a:rPr lang="it-IT" sz="2000" b="1" dirty="0" err="1" smtClean="0">
                <a:solidFill>
                  <a:srgbClr val="00B050"/>
                </a:solidFill>
                <a:latin typeface="Open Sans" pitchFamily="34" charset="0"/>
                <a:ea typeface="Open Sans" pitchFamily="34" charset="0"/>
                <a:cs typeface="Open Sans" pitchFamily="34" charset="0"/>
              </a:rPr>
              <a:t>suistainable</a:t>
            </a:r>
            <a:r>
              <a:rPr lang="it-IT" sz="2000" b="1" dirty="0" smtClean="0">
                <a:solidFill>
                  <a:srgbClr val="00B050"/>
                </a:solidFill>
                <a:latin typeface="Open Sans" pitchFamily="34" charset="0"/>
                <a:ea typeface="Open Sans" pitchFamily="34" charset="0"/>
                <a:cs typeface="Open Sans" pitchFamily="34" charset="0"/>
              </a:rPr>
              <a:t> </a:t>
            </a:r>
            <a:r>
              <a:rPr lang="it-IT" sz="2000" b="1" dirty="0" err="1" smtClean="0">
                <a:solidFill>
                  <a:srgbClr val="00B050"/>
                </a:solidFill>
                <a:latin typeface="Open Sans" pitchFamily="34" charset="0"/>
                <a:ea typeface="Open Sans" pitchFamily="34" charset="0"/>
                <a:cs typeface="Open Sans" pitchFamily="34" charset="0"/>
              </a:rPr>
              <a:t>development</a:t>
            </a:r>
            <a:r>
              <a:rPr lang="it-IT" sz="2000" b="1" dirty="0" smtClean="0">
                <a:solidFill>
                  <a:srgbClr val="00B050"/>
                </a:solidFill>
                <a:latin typeface="Open Sans" pitchFamily="34" charset="0"/>
                <a:ea typeface="Open Sans" pitchFamily="34" charset="0"/>
                <a:cs typeface="Open Sans" pitchFamily="34" charset="0"/>
              </a:rPr>
              <a:t> tool/2</a:t>
            </a:r>
            <a:br>
              <a:rPr lang="it-IT" sz="2000" b="1" dirty="0" smtClean="0">
                <a:solidFill>
                  <a:srgbClr val="00B050"/>
                </a:solidFill>
                <a:latin typeface="Open Sans" pitchFamily="34" charset="0"/>
                <a:ea typeface="Open Sans" pitchFamily="34" charset="0"/>
                <a:cs typeface="Open Sans" pitchFamily="34" charset="0"/>
              </a:rPr>
            </a:br>
            <a:endParaRPr lang="it-IT" sz="2000" b="1" dirty="0">
              <a:solidFill>
                <a:srgbClr val="00B050"/>
              </a:solidFill>
              <a:latin typeface="Open Sans" pitchFamily="34" charset="0"/>
              <a:ea typeface="Open Sans" pitchFamily="34" charset="0"/>
              <a:cs typeface="Open Sans" pitchFamily="34" charset="0"/>
            </a:endParaRPr>
          </a:p>
        </p:txBody>
      </p:sp>
    </p:spTree>
    <p:extLst>
      <p:ext uri="{BB962C8B-B14F-4D97-AF65-F5344CB8AC3E}">
        <p14:creationId xmlns:p14="http://schemas.microsoft.com/office/powerpoint/2010/main" val="425041209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p:cNvSpPr>
            <a:spLocks noGrp="1"/>
          </p:cNvSpPr>
          <p:nvPr>
            <p:ph type="ctrTitle"/>
          </p:nvPr>
        </p:nvSpPr>
        <p:spPr/>
        <p:txBody>
          <a:bodyPr/>
          <a:lstStyle/>
          <a:p>
            <a:r>
              <a:rPr lang="it-IT" smtClean="0"/>
              <a:t/>
            </a:r>
            <a:br>
              <a:rPr lang="it-IT" smtClean="0"/>
            </a:br>
            <a:endParaRPr lang="it-IT" dirty="0"/>
          </a:p>
        </p:txBody>
      </p:sp>
      <p:sp>
        <p:nvSpPr>
          <p:cNvPr id="7" name="Sottotitolo 6"/>
          <p:cNvSpPr>
            <a:spLocks noGrp="1"/>
          </p:cNvSpPr>
          <p:nvPr>
            <p:ph type="subTitle" idx="1"/>
          </p:nvPr>
        </p:nvSpPr>
        <p:spPr/>
        <p:txBody>
          <a:bodyPr/>
          <a:lstStyle/>
          <a:p>
            <a:endParaRPr lang="it-IT"/>
          </a:p>
        </p:txBody>
      </p:sp>
      <p:pic>
        <p:nvPicPr>
          <p:cNvPr id="4" name="Segnaposto contenuto 3"/>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38100" y="26988"/>
            <a:ext cx="9182100" cy="6858000"/>
          </a:xfrm>
        </p:spPr>
      </p:pic>
      <p:sp>
        <p:nvSpPr>
          <p:cNvPr id="2" name="Rettangolo 1"/>
          <p:cNvSpPr/>
          <p:nvPr/>
        </p:nvSpPr>
        <p:spPr>
          <a:xfrm>
            <a:off x="467544" y="1268760"/>
            <a:ext cx="8136904" cy="2031325"/>
          </a:xfrm>
          <a:prstGeom prst="rect">
            <a:avLst/>
          </a:prstGeom>
        </p:spPr>
        <p:txBody>
          <a:bodyPr wrap="square">
            <a:spAutoFit/>
          </a:bodyPr>
          <a:lstStyle/>
          <a:p>
            <a:r>
              <a:rPr lang="en-US" dirty="0" smtClean="0">
                <a:solidFill>
                  <a:srgbClr val="0070C0"/>
                </a:solidFill>
              </a:rPr>
              <a:t>Finally</a:t>
            </a:r>
            <a:r>
              <a:rPr lang="en-US" dirty="0">
                <a:solidFill>
                  <a:srgbClr val="0070C0"/>
                </a:solidFill>
              </a:rPr>
              <a:t>, other local-scale data were acquired from the Regional Coastal Plan (PRC) of the Apulia region, making available in the web-data portal of the region (</a:t>
            </a:r>
            <a:r>
              <a:rPr lang="en-GB" u="sng" dirty="0">
                <a:solidFill>
                  <a:srgbClr val="0070C0"/>
                </a:solidFill>
                <a:hlinkClick r:id="rId3"/>
              </a:rPr>
              <a:t>http://www.sit.puglia.it/portal/portale_pianificazione_regionale/Piano%20Regionale%20delle%20Coste</a:t>
            </a:r>
            <a:r>
              <a:rPr lang="en-US" dirty="0">
                <a:solidFill>
                  <a:srgbClr val="0070C0"/>
                </a:solidFill>
              </a:rPr>
              <a:t>) the GIS-based maps used for the analysis of shoreline evolution in the 2005-2017 timeframe (e.g. shoreline boundaries, hydrological network, land-use). </a:t>
            </a:r>
            <a:endParaRPr lang="it-IT" dirty="0">
              <a:solidFill>
                <a:srgbClr val="0070C0"/>
              </a:solidFill>
            </a:endParaRPr>
          </a:p>
          <a:p>
            <a:r>
              <a:rPr lang="en-US" dirty="0">
                <a:solidFill>
                  <a:srgbClr val="0070C0"/>
                </a:solidFill>
              </a:rPr>
              <a:t> </a:t>
            </a:r>
            <a:endParaRPr lang="it-IT" dirty="0">
              <a:solidFill>
                <a:srgbClr val="0070C0"/>
              </a:solidFill>
            </a:endParaRPr>
          </a:p>
        </p:txBody>
      </p:sp>
      <p:pic>
        <p:nvPicPr>
          <p:cNvPr id="6146" name="Picture 2" descr="C:\Users\user\Dropbox\Screenshot\Screenshot 2019-09-23 20.05.2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91680" y="2852936"/>
            <a:ext cx="4968552" cy="35667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8633602"/>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0" y="0"/>
            <a:ext cx="9182100" cy="6858000"/>
          </a:xfrm>
        </p:spPr>
      </p:pic>
      <p:sp>
        <p:nvSpPr>
          <p:cNvPr id="5" name="Titolo 4"/>
          <p:cNvSpPr>
            <a:spLocks noGrp="1"/>
          </p:cNvSpPr>
          <p:nvPr>
            <p:ph type="ctrTitle"/>
          </p:nvPr>
        </p:nvSpPr>
        <p:spPr>
          <a:xfrm>
            <a:off x="685800" y="1238895"/>
            <a:ext cx="7772400" cy="1470025"/>
          </a:xfrm>
        </p:spPr>
        <p:txBody>
          <a:bodyPr>
            <a:normAutofit/>
          </a:bodyPr>
          <a:lstStyle/>
          <a:p>
            <a:endParaRPr lang="it-IT" sz="3200" b="1" dirty="0">
              <a:solidFill>
                <a:srgbClr val="003399"/>
              </a:solidFill>
              <a:latin typeface="Open Sans" pitchFamily="34" charset="0"/>
              <a:ea typeface="Open Sans" pitchFamily="34" charset="0"/>
              <a:cs typeface="Open Sans" pitchFamily="34" charset="0"/>
            </a:endParaRPr>
          </a:p>
        </p:txBody>
      </p:sp>
      <p:sp>
        <p:nvSpPr>
          <p:cNvPr id="6" name="Sottotitolo 5"/>
          <p:cNvSpPr>
            <a:spLocks noGrp="1"/>
          </p:cNvSpPr>
          <p:nvPr>
            <p:ph type="subTitle" idx="1"/>
          </p:nvPr>
        </p:nvSpPr>
        <p:spPr>
          <a:xfrm>
            <a:off x="1043608" y="3068960"/>
            <a:ext cx="6872808" cy="2713856"/>
          </a:xfrm>
        </p:spPr>
        <p:txBody>
          <a:bodyPr>
            <a:normAutofit/>
          </a:bodyPr>
          <a:lstStyle/>
          <a:p>
            <a:r>
              <a:rPr lang="it-IT" dirty="0" err="1" smtClean="0">
                <a:solidFill>
                  <a:srgbClr val="003399"/>
                </a:solidFill>
                <a:latin typeface="Open Sans" pitchFamily="34" charset="0"/>
                <a:ea typeface="Open Sans" pitchFamily="34" charset="0"/>
                <a:cs typeface="Open Sans" pitchFamily="34" charset="0"/>
              </a:rPr>
              <a:t>Thank</a:t>
            </a:r>
            <a:r>
              <a:rPr lang="it-IT" dirty="0" smtClean="0">
                <a:solidFill>
                  <a:srgbClr val="003399"/>
                </a:solidFill>
                <a:latin typeface="Open Sans" pitchFamily="34" charset="0"/>
                <a:ea typeface="Open Sans" pitchFamily="34" charset="0"/>
                <a:cs typeface="Open Sans" pitchFamily="34" charset="0"/>
              </a:rPr>
              <a:t> </a:t>
            </a:r>
            <a:r>
              <a:rPr lang="it-IT" dirty="0" err="1" smtClean="0">
                <a:solidFill>
                  <a:srgbClr val="003399"/>
                </a:solidFill>
                <a:latin typeface="Open Sans" pitchFamily="34" charset="0"/>
                <a:ea typeface="Open Sans" pitchFamily="34" charset="0"/>
                <a:cs typeface="Open Sans" pitchFamily="34" charset="0"/>
              </a:rPr>
              <a:t>you</a:t>
            </a:r>
            <a:r>
              <a:rPr lang="it-IT" dirty="0" smtClean="0">
                <a:solidFill>
                  <a:srgbClr val="003399"/>
                </a:solidFill>
                <a:latin typeface="Open Sans" pitchFamily="34" charset="0"/>
                <a:ea typeface="Open Sans" pitchFamily="34" charset="0"/>
                <a:cs typeface="Open Sans" pitchFamily="34" charset="0"/>
              </a:rPr>
              <a:t> for </a:t>
            </a:r>
            <a:r>
              <a:rPr lang="it-IT" dirty="0" err="1" smtClean="0">
                <a:solidFill>
                  <a:srgbClr val="003399"/>
                </a:solidFill>
                <a:latin typeface="Open Sans" pitchFamily="34" charset="0"/>
                <a:ea typeface="Open Sans" pitchFamily="34" charset="0"/>
                <a:cs typeface="Open Sans" pitchFamily="34" charset="0"/>
              </a:rPr>
              <a:t>your</a:t>
            </a:r>
            <a:r>
              <a:rPr lang="it-IT" dirty="0" smtClean="0">
                <a:solidFill>
                  <a:srgbClr val="003399"/>
                </a:solidFill>
                <a:latin typeface="Open Sans" pitchFamily="34" charset="0"/>
                <a:ea typeface="Open Sans" pitchFamily="34" charset="0"/>
                <a:cs typeface="Open Sans" pitchFamily="34" charset="0"/>
              </a:rPr>
              <a:t> </a:t>
            </a:r>
            <a:r>
              <a:rPr lang="it-IT" dirty="0" err="1" smtClean="0">
                <a:solidFill>
                  <a:srgbClr val="003399"/>
                </a:solidFill>
                <a:latin typeface="Open Sans" pitchFamily="34" charset="0"/>
                <a:ea typeface="Open Sans" pitchFamily="34" charset="0"/>
                <a:cs typeface="Open Sans" pitchFamily="34" charset="0"/>
              </a:rPr>
              <a:t>kind</a:t>
            </a:r>
            <a:r>
              <a:rPr lang="it-IT" dirty="0" smtClean="0">
                <a:solidFill>
                  <a:srgbClr val="003399"/>
                </a:solidFill>
                <a:latin typeface="Open Sans" pitchFamily="34" charset="0"/>
                <a:ea typeface="Open Sans" pitchFamily="34" charset="0"/>
                <a:cs typeface="Open Sans" pitchFamily="34" charset="0"/>
              </a:rPr>
              <a:t> </a:t>
            </a:r>
            <a:r>
              <a:rPr lang="it-IT" dirty="0" err="1" smtClean="0">
                <a:solidFill>
                  <a:srgbClr val="003399"/>
                </a:solidFill>
                <a:latin typeface="Open Sans" pitchFamily="34" charset="0"/>
                <a:ea typeface="Open Sans" pitchFamily="34" charset="0"/>
                <a:cs typeface="Open Sans" pitchFamily="34" charset="0"/>
              </a:rPr>
              <a:t>attention</a:t>
            </a:r>
            <a:r>
              <a:rPr lang="it-IT" dirty="0" smtClean="0">
                <a:solidFill>
                  <a:srgbClr val="003399"/>
                </a:solidFill>
                <a:latin typeface="Open Sans" pitchFamily="34" charset="0"/>
                <a:ea typeface="Open Sans" pitchFamily="34" charset="0"/>
                <a:cs typeface="Open Sans" pitchFamily="34" charset="0"/>
              </a:rPr>
              <a:t>!</a:t>
            </a:r>
          </a:p>
          <a:p>
            <a:endParaRPr lang="it-IT" dirty="0" smtClean="0">
              <a:solidFill>
                <a:srgbClr val="003399"/>
              </a:solidFill>
              <a:latin typeface="Open Sans" pitchFamily="34" charset="0"/>
              <a:ea typeface="Open Sans" pitchFamily="34" charset="0"/>
              <a:cs typeface="Open Sans" pitchFamily="34" charset="0"/>
            </a:endParaRPr>
          </a:p>
          <a:p>
            <a:r>
              <a:rPr lang="it-IT" sz="2000" dirty="0" smtClean="0">
                <a:solidFill>
                  <a:srgbClr val="003399"/>
                </a:solidFill>
                <a:latin typeface="Open Sans" pitchFamily="34" charset="0"/>
                <a:ea typeface="Open Sans" pitchFamily="34" charset="0"/>
                <a:cs typeface="Open Sans" pitchFamily="34" charset="0"/>
              </a:rPr>
              <a:t>Michela Cariglia – PM Assistant </a:t>
            </a:r>
          </a:p>
          <a:p>
            <a:r>
              <a:rPr lang="it-IT" sz="1600" dirty="0" smtClean="0">
                <a:solidFill>
                  <a:srgbClr val="003399"/>
                </a:solidFill>
                <a:latin typeface="Open Sans" pitchFamily="34" charset="0"/>
                <a:ea typeface="Open Sans" pitchFamily="34" charset="0"/>
                <a:cs typeface="Open Sans" pitchFamily="34" charset="0"/>
              </a:rPr>
              <a:t>ARTI- </a:t>
            </a:r>
            <a:r>
              <a:rPr lang="it-IT" sz="1600" dirty="0" err="1" smtClean="0">
                <a:solidFill>
                  <a:srgbClr val="003399"/>
                </a:solidFill>
                <a:latin typeface="Open Sans" pitchFamily="34" charset="0"/>
                <a:ea typeface="Open Sans" pitchFamily="34" charset="0"/>
                <a:cs typeface="Open Sans" pitchFamily="34" charset="0"/>
              </a:rPr>
              <a:t>Regional</a:t>
            </a:r>
            <a:r>
              <a:rPr lang="it-IT" sz="1600" dirty="0" smtClean="0">
                <a:solidFill>
                  <a:srgbClr val="003399"/>
                </a:solidFill>
                <a:latin typeface="Open Sans" pitchFamily="34" charset="0"/>
                <a:ea typeface="Open Sans" pitchFamily="34" charset="0"/>
                <a:cs typeface="Open Sans" pitchFamily="34" charset="0"/>
              </a:rPr>
              <a:t> Development Agency for Technologies and </a:t>
            </a:r>
            <a:r>
              <a:rPr lang="it-IT" sz="1600" dirty="0" err="1" smtClean="0">
                <a:solidFill>
                  <a:srgbClr val="003399"/>
                </a:solidFill>
                <a:latin typeface="Open Sans" pitchFamily="34" charset="0"/>
                <a:ea typeface="Open Sans" pitchFamily="34" charset="0"/>
                <a:cs typeface="Open Sans" pitchFamily="34" charset="0"/>
              </a:rPr>
              <a:t>Innovation</a:t>
            </a:r>
            <a:endParaRPr lang="it-IT" sz="1600" dirty="0" smtClean="0">
              <a:solidFill>
                <a:srgbClr val="003399"/>
              </a:solidFill>
              <a:latin typeface="Open Sans" pitchFamily="34" charset="0"/>
              <a:ea typeface="Open Sans" pitchFamily="34" charset="0"/>
              <a:cs typeface="Open Sans" pitchFamily="34" charset="0"/>
            </a:endParaRPr>
          </a:p>
          <a:p>
            <a:r>
              <a:rPr lang="it-IT" sz="2000" dirty="0" smtClean="0">
                <a:solidFill>
                  <a:srgbClr val="003399"/>
                </a:solidFill>
                <a:latin typeface="Open Sans" pitchFamily="34" charset="0"/>
                <a:ea typeface="Open Sans" pitchFamily="34" charset="0"/>
                <a:cs typeface="Open Sans" pitchFamily="34" charset="0"/>
              </a:rPr>
              <a:t>lptriton@regione.puglia.it</a:t>
            </a:r>
            <a:endParaRPr lang="it-IT" sz="2000" dirty="0">
              <a:solidFill>
                <a:srgbClr val="003399"/>
              </a:solidFill>
              <a:latin typeface="Open Sans" pitchFamily="34" charset="0"/>
              <a:ea typeface="Open Sans" pitchFamily="34" charset="0"/>
              <a:cs typeface="Open Sans" pitchFamily="34" charset="0"/>
            </a:endParaRPr>
          </a:p>
        </p:txBody>
      </p:sp>
    </p:spTree>
    <p:extLst>
      <p:ext uri="{BB962C8B-B14F-4D97-AF65-F5344CB8AC3E}">
        <p14:creationId xmlns:p14="http://schemas.microsoft.com/office/powerpoint/2010/main" val="31456314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12596" y="17170"/>
            <a:ext cx="9182100" cy="6858000"/>
          </a:xfrm>
        </p:spPr>
      </p:pic>
      <p:sp>
        <p:nvSpPr>
          <p:cNvPr id="5" name="Titolo 4"/>
          <p:cNvSpPr>
            <a:spLocks noGrp="1"/>
          </p:cNvSpPr>
          <p:nvPr>
            <p:ph type="ctrTitle"/>
          </p:nvPr>
        </p:nvSpPr>
        <p:spPr>
          <a:xfrm>
            <a:off x="685800" y="1238895"/>
            <a:ext cx="7772400" cy="605929"/>
          </a:xfrm>
        </p:spPr>
        <p:txBody>
          <a:bodyPr>
            <a:normAutofit fontScale="90000"/>
          </a:bodyPr>
          <a:lstStyle/>
          <a:p>
            <a:pPr algn="l"/>
            <a:r>
              <a:rPr lang="it-IT" sz="2000" b="1" dirty="0">
                <a:solidFill>
                  <a:srgbClr val="00B050"/>
                </a:solidFill>
                <a:latin typeface="Open Sans" pitchFamily="34" charset="0"/>
                <a:ea typeface="Open Sans" pitchFamily="34" charset="0"/>
                <a:cs typeface="Open Sans" pitchFamily="34" charset="0"/>
              </a:rPr>
              <a:t/>
            </a:r>
            <a:br>
              <a:rPr lang="it-IT" sz="2000" b="1" dirty="0">
                <a:solidFill>
                  <a:srgbClr val="00B050"/>
                </a:solidFill>
                <a:latin typeface="Open Sans" pitchFamily="34" charset="0"/>
                <a:ea typeface="Open Sans" pitchFamily="34" charset="0"/>
                <a:cs typeface="Open Sans" pitchFamily="34" charset="0"/>
              </a:rPr>
            </a:br>
            <a:endParaRPr lang="it-IT" sz="2000" b="1" dirty="0">
              <a:solidFill>
                <a:srgbClr val="00B050"/>
              </a:solidFill>
              <a:latin typeface="Open Sans" pitchFamily="34" charset="0"/>
              <a:ea typeface="Open Sans" pitchFamily="34" charset="0"/>
              <a:cs typeface="Open Sans" pitchFamily="34" charset="0"/>
            </a:endParaRPr>
          </a:p>
        </p:txBody>
      </p:sp>
      <p:sp>
        <p:nvSpPr>
          <p:cNvPr id="6" name="Sottotitolo 5"/>
          <p:cNvSpPr>
            <a:spLocks noGrp="1"/>
          </p:cNvSpPr>
          <p:nvPr>
            <p:ph type="subTitle" idx="1"/>
          </p:nvPr>
        </p:nvSpPr>
        <p:spPr>
          <a:xfrm>
            <a:off x="827584" y="1700808"/>
            <a:ext cx="6872808" cy="4032448"/>
          </a:xfrm>
        </p:spPr>
        <p:txBody>
          <a:bodyPr>
            <a:normAutofit/>
          </a:bodyPr>
          <a:lstStyle/>
          <a:p>
            <a:pPr algn="just"/>
            <a:r>
              <a:rPr lang="it-IT" sz="1800" dirty="0" smtClean="0">
                <a:solidFill>
                  <a:srgbClr val="003399"/>
                </a:solidFill>
                <a:latin typeface="Open Sans" pitchFamily="34" charset="0"/>
                <a:ea typeface="Open Sans" pitchFamily="34" charset="0"/>
                <a:cs typeface="Open Sans" pitchFamily="34" charset="0"/>
              </a:rPr>
              <a:t>Network, WEB GIS and DSS</a:t>
            </a:r>
            <a:r>
              <a:rPr lang="it-IT" sz="1800" dirty="0">
                <a:solidFill>
                  <a:srgbClr val="003399"/>
                </a:solidFill>
                <a:latin typeface="Open Sans" pitchFamily="34" charset="0"/>
                <a:ea typeface="Open Sans" pitchFamily="34" charset="0"/>
                <a:cs typeface="Open Sans" pitchFamily="34" charset="0"/>
              </a:rPr>
              <a:t> </a:t>
            </a:r>
            <a:r>
              <a:rPr lang="it-IT" sz="1800" dirty="0" err="1" smtClean="0">
                <a:solidFill>
                  <a:srgbClr val="003399"/>
                </a:solidFill>
                <a:latin typeface="Open Sans" pitchFamily="34" charset="0"/>
                <a:ea typeface="Open Sans" pitchFamily="34" charset="0"/>
                <a:cs typeface="Open Sans" pitchFamily="34" charset="0"/>
              </a:rPr>
              <a:t>three</a:t>
            </a:r>
            <a:r>
              <a:rPr lang="it-IT" sz="1800" dirty="0" smtClean="0">
                <a:solidFill>
                  <a:srgbClr val="003399"/>
                </a:solidFill>
                <a:latin typeface="Open Sans" pitchFamily="34" charset="0"/>
                <a:ea typeface="Open Sans" pitchFamily="34" charset="0"/>
                <a:cs typeface="Open Sans" pitchFamily="34" charset="0"/>
              </a:rPr>
              <a:t> </a:t>
            </a:r>
            <a:r>
              <a:rPr lang="it-IT" sz="1800" dirty="0" err="1" smtClean="0">
                <a:solidFill>
                  <a:srgbClr val="003399"/>
                </a:solidFill>
                <a:latin typeface="Open Sans" pitchFamily="34" charset="0"/>
                <a:ea typeface="Open Sans" pitchFamily="34" charset="0"/>
                <a:cs typeface="Open Sans" pitchFamily="34" charset="0"/>
              </a:rPr>
              <a:t>pillars</a:t>
            </a:r>
            <a:r>
              <a:rPr lang="it-IT" sz="1800" dirty="0" smtClean="0">
                <a:solidFill>
                  <a:srgbClr val="003399"/>
                </a:solidFill>
                <a:latin typeface="Open Sans" pitchFamily="34" charset="0"/>
                <a:ea typeface="Open Sans" pitchFamily="34" charset="0"/>
                <a:cs typeface="Open Sans" pitchFamily="34" charset="0"/>
              </a:rPr>
              <a:t> </a:t>
            </a:r>
          </a:p>
          <a:p>
            <a:pPr marL="342900" indent="-342900" algn="just">
              <a:buAutoNum type="arabicParenR"/>
            </a:pPr>
            <a:r>
              <a:rPr lang="it-IT" sz="1800" dirty="0" smtClean="0">
                <a:solidFill>
                  <a:srgbClr val="003399"/>
                </a:solidFill>
                <a:latin typeface="Open Sans" pitchFamily="34" charset="0"/>
                <a:ea typeface="Open Sans" pitchFamily="34" charset="0"/>
                <a:cs typeface="Open Sans" pitchFamily="34" charset="0"/>
              </a:rPr>
              <a:t>The </a:t>
            </a:r>
            <a:r>
              <a:rPr lang="it-IT" sz="1800" b="1" dirty="0" smtClean="0">
                <a:solidFill>
                  <a:srgbClr val="003399"/>
                </a:solidFill>
                <a:latin typeface="Open Sans" pitchFamily="34" charset="0"/>
                <a:ea typeface="Open Sans" pitchFamily="34" charset="0"/>
                <a:cs typeface="Open Sans" pitchFamily="34" charset="0"/>
              </a:rPr>
              <a:t>network </a:t>
            </a:r>
            <a:r>
              <a:rPr lang="it-IT" sz="1800" dirty="0" err="1" smtClean="0">
                <a:solidFill>
                  <a:srgbClr val="003399"/>
                </a:solidFill>
                <a:latin typeface="Open Sans" pitchFamily="34" charset="0"/>
                <a:ea typeface="Open Sans" pitchFamily="34" charset="0"/>
                <a:cs typeface="Open Sans" pitchFamily="34" charset="0"/>
              </a:rPr>
              <a:t>is</a:t>
            </a:r>
            <a:r>
              <a:rPr lang="it-IT" sz="1800" dirty="0" smtClean="0">
                <a:solidFill>
                  <a:srgbClr val="003399"/>
                </a:solidFill>
                <a:latin typeface="Open Sans" pitchFamily="34" charset="0"/>
                <a:ea typeface="Open Sans" pitchFamily="34" charset="0"/>
                <a:cs typeface="Open Sans" pitchFamily="34" charset="0"/>
              </a:rPr>
              <a:t> </a:t>
            </a:r>
            <a:r>
              <a:rPr lang="it-IT" sz="1800" dirty="0" err="1" smtClean="0">
                <a:solidFill>
                  <a:srgbClr val="003399"/>
                </a:solidFill>
                <a:latin typeface="Open Sans" pitchFamily="34" charset="0"/>
                <a:ea typeface="Open Sans" pitchFamily="34" charset="0"/>
                <a:cs typeface="Open Sans" pitchFamily="34" charset="0"/>
              </a:rPr>
              <a:t>finalized</a:t>
            </a:r>
            <a:r>
              <a:rPr lang="it-IT" sz="1800" dirty="0" smtClean="0">
                <a:solidFill>
                  <a:srgbClr val="003399"/>
                </a:solidFill>
                <a:latin typeface="Open Sans" pitchFamily="34" charset="0"/>
                <a:ea typeface="Open Sans" pitchFamily="34" charset="0"/>
                <a:cs typeface="Open Sans" pitchFamily="34" charset="0"/>
              </a:rPr>
              <a:t> to work on </a:t>
            </a:r>
            <a:r>
              <a:rPr lang="it-IT" sz="1800" dirty="0" err="1" smtClean="0">
                <a:solidFill>
                  <a:srgbClr val="003399"/>
                </a:solidFill>
                <a:latin typeface="Open Sans" pitchFamily="34" charset="0"/>
                <a:ea typeface="Open Sans" pitchFamily="34" charset="0"/>
                <a:cs typeface="Open Sans" pitchFamily="34" charset="0"/>
              </a:rPr>
              <a:t>pilot</a:t>
            </a:r>
            <a:r>
              <a:rPr lang="it-IT" sz="1800" dirty="0" smtClean="0">
                <a:solidFill>
                  <a:srgbClr val="003399"/>
                </a:solidFill>
                <a:latin typeface="Open Sans" pitchFamily="34" charset="0"/>
                <a:ea typeface="Open Sans" pitchFamily="34" charset="0"/>
                <a:cs typeface="Open Sans" pitchFamily="34" charset="0"/>
              </a:rPr>
              <a:t> </a:t>
            </a:r>
            <a:r>
              <a:rPr lang="it-IT" sz="1800" dirty="0" err="1" smtClean="0">
                <a:solidFill>
                  <a:srgbClr val="003399"/>
                </a:solidFill>
                <a:latin typeface="Open Sans" pitchFamily="34" charset="0"/>
                <a:ea typeface="Open Sans" pitchFamily="34" charset="0"/>
                <a:cs typeface="Open Sans" pitchFamily="34" charset="0"/>
              </a:rPr>
              <a:t>areas</a:t>
            </a:r>
            <a:r>
              <a:rPr lang="it-IT" sz="1800" dirty="0" smtClean="0">
                <a:solidFill>
                  <a:srgbClr val="003399"/>
                </a:solidFill>
                <a:latin typeface="Open Sans" pitchFamily="34" charset="0"/>
                <a:ea typeface="Open Sans" pitchFamily="34" charset="0"/>
                <a:cs typeface="Open Sans" pitchFamily="34" charset="0"/>
              </a:rPr>
              <a:t> on </a:t>
            </a:r>
            <a:r>
              <a:rPr lang="it-IT" sz="1800" dirty="0" err="1" smtClean="0">
                <a:solidFill>
                  <a:srgbClr val="003399"/>
                </a:solidFill>
                <a:latin typeface="Open Sans" pitchFamily="34" charset="0"/>
                <a:ea typeface="Open Sans" pitchFamily="34" charset="0"/>
                <a:cs typeface="Open Sans" pitchFamily="34" charset="0"/>
              </a:rPr>
              <a:t>both</a:t>
            </a:r>
            <a:r>
              <a:rPr lang="it-IT" sz="1800" dirty="0" smtClean="0">
                <a:solidFill>
                  <a:srgbClr val="003399"/>
                </a:solidFill>
                <a:latin typeface="Open Sans" pitchFamily="34" charset="0"/>
                <a:ea typeface="Open Sans" pitchFamily="34" charset="0"/>
                <a:cs typeface="Open Sans" pitchFamily="34" charset="0"/>
              </a:rPr>
              <a:t> </a:t>
            </a:r>
            <a:r>
              <a:rPr lang="it-IT" sz="1800" dirty="0" err="1" smtClean="0">
                <a:solidFill>
                  <a:srgbClr val="003399"/>
                </a:solidFill>
                <a:latin typeface="Open Sans" pitchFamily="34" charset="0"/>
                <a:ea typeface="Open Sans" pitchFamily="34" charset="0"/>
                <a:cs typeface="Open Sans" pitchFamily="34" charset="0"/>
              </a:rPr>
              <a:t>Countries</a:t>
            </a:r>
            <a:endParaRPr lang="it-IT" sz="1800" dirty="0" smtClean="0">
              <a:solidFill>
                <a:srgbClr val="003399"/>
              </a:solidFill>
              <a:latin typeface="Open Sans" pitchFamily="34" charset="0"/>
              <a:ea typeface="Open Sans" pitchFamily="34" charset="0"/>
              <a:cs typeface="Open Sans" pitchFamily="34" charset="0"/>
            </a:endParaRPr>
          </a:p>
          <a:p>
            <a:pPr algn="just"/>
            <a:r>
              <a:rPr lang="it-IT" sz="1600" dirty="0" smtClean="0">
                <a:solidFill>
                  <a:srgbClr val="003399"/>
                </a:solidFill>
                <a:latin typeface="Open Sans" pitchFamily="34" charset="0"/>
                <a:ea typeface="Open Sans" pitchFamily="34" charset="0"/>
                <a:cs typeface="Open Sans" pitchFamily="34" charset="0"/>
              </a:rPr>
              <a:t>On </a:t>
            </a:r>
            <a:r>
              <a:rPr lang="it-IT" sz="1600" dirty="0" err="1" smtClean="0">
                <a:solidFill>
                  <a:srgbClr val="003399"/>
                </a:solidFill>
                <a:latin typeface="Open Sans" pitchFamily="34" charset="0"/>
                <a:ea typeface="Open Sans" pitchFamily="34" charset="0"/>
                <a:cs typeface="Open Sans" pitchFamily="34" charset="0"/>
              </a:rPr>
              <a:t>Greek</a:t>
            </a:r>
            <a:r>
              <a:rPr lang="it-IT" sz="1600" dirty="0" smtClean="0">
                <a:solidFill>
                  <a:srgbClr val="003399"/>
                </a:solidFill>
                <a:latin typeface="Open Sans" pitchFamily="34" charset="0"/>
                <a:ea typeface="Open Sans" pitchFamily="34" charset="0"/>
                <a:cs typeface="Open Sans" pitchFamily="34" charset="0"/>
              </a:rPr>
              <a:t> side a </a:t>
            </a:r>
            <a:r>
              <a:rPr lang="it-IT" sz="1600" dirty="0" err="1" smtClean="0">
                <a:solidFill>
                  <a:srgbClr val="003399"/>
                </a:solidFill>
                <a:latin typeface="Open Sans" pitchFamily="34" charset="0"/>
                <a:ea typeface="Open Sans" pitchFamily="34" charset="0"/>
                <a:cs typeface="Open Sans" pitchFamily="34" charset="0"/>
              </a:rPr>
              <a:t>pilot</a:t>
            </a:r>
            <a:r>
              <a:rPr lang="it-IT" sz="1600" dirty="0" smtClean="0">
                <a:solidFill>
                  <a:srgbClr val="003399"/>
                </a:solidFill>
                <a:latin typeface="Open Sans" pitchFamily="34" charset="0"/>
                <a:ea typeface="Open Sans" pitchFamily="34" charset="0"/>
                <a:cs typeface="Open Sans" pitchFamily="34" charset="0"/>
              </a:rPr>
              <a:t> test </a:t>
            </a:r>
            <a:r>
              <a:rPr lang="it-IT" sz="1600" dirty="0" err="1" smtClean="0">
                <a:solidFill>
                  <a:srgbClr val="003399"/>
                </a:solidFill>
                <a:latin typeface="Open Sans" pitchFamily="34" charset="0"/>
                <a:ea typeface="Open Sans" pitchFamily="34" charset="0"/>
                <a:cs typeface="Open Sans" pitchFamily="34" charset="0"/>
              </a:rPr>
              <a:t>is</a:t>
            </a:r>
            <a:r>
              <a:rPr lang="it-IT" sz="1600" dirty="0" smtClean="0">
                <a:solidFill>
                  <a:srgbClr val="003399"/>
                </a:solidFill>
                <a:latin typeface="Open Sans" pitchFamily="34" charset="0"/>
                <a:ea typeface="Open Sans" pitchFamily="34" charset="0"/>
                <a:cs typeface="Open Sans" pitchFamily="34" charset="0"/>
              </a:rPr>
              <a:t> </a:t>
            </a:r>
            <a:r>
              <a:rPr lang="it-IT" sz="1600" dirty="0" err="1" smtClean="0">
                <a:solidFill>
                  <a:srgbClr val="003399"/>
                </a:solidFill>
                <a:latin typeface="Open Sans" pitchFamily="34" charset="0"/>
                <a:ea typeface="Open Sans" pitchFamily="34" charset="0"/>
                <a:cs typeface="Open Sans" pitchFamily="34" charset="0"/>
              </a:rPr>
              <a:t>foreseen</a:t>
            </a:r>
            <a:r>
              <a:rPr lang="it-IT" sz="1600" dirty="0" smtClean="0">
                <a:solidFill>
                  <a:srgbClr val="003399"/>
                </a:solidFill>
                <a:latin typeface="Open Sans" pitchFamily="34" charset="0"/>
                <a:ea typeface="Open Sans" pitchFamily="34" charset="0"/>
                <a:cs typeface="Open Sans" pitchFamily="34" charset="0"/>
              </a:rPr>
              <a:t> in </a:t>
            </a:r>
            <a:r>
              <a:rPr lang="it-IT" sz="1600" dirty="0" err="1" smtClean="0">
                <a:solidFill>
                  <a:srgbClr val="003399"/>
                </a:solidFill>
                <a:latin typeface="Open Sans" pitchFamily="34" charset="0"/>
                <a:ea typeface="Open Sans" pitchFamily="34" charset="0"/>
                <a:cs typeface="Open Sans" pitchFamily="34" charset="0"/>
              </a:rPr>
              <a:t>Missolonghi</a:t>
            </a:r>
            <a:r>
              <a:rPr lang="it-IT" sz="1600" dirty="0" smtClean="0">
                <a:solidFill>
                  <a:srgbClr val="003399"/>
                </a:solidFill>
                <a:latin typeface="Open Sans" pitchFamily="34" charset="0"/>
                <a:ea typeface="Open Sans" pitchFamily="34" charset="0"/>
                <a:cs typeface="Open Sans" pitchFamily="34" charset="0"/>
              </a:rPr>
              <a:t> area</a:t>
            </a:r>
          </a:p>
          <a:p>
            <a:pPr algn="just"/>
            <a:r>
              <a:rPr lang="it-IT" sz="1600" dirty="0" smtClean="0">
                <a:solidFill>
                  <a:srgbClr val="003399"/>
                </a:solidFill>
                <a:latin typeface="Open Sans" pitchFamily="34" charset="0"/>
                <a:ea typeface="Open Sans" pitchFamily="34" charset="0"/>
                <a:cs typeface="Open Sans" pitchFamily="34" charset="0"/>
              </a:rPr>
              <a:t>On </a:t>
            </a:r>
            <a:r>
              <a:rPr lang="it-IT" sz="1600" dirty="0" err="1" smtClean="0">
                <a:solidFill>
                  <a:srgbClr val="003399"/>
                </a:solidFill>
                <a:latin typeface="Open Sans" pitchFamily="34" charset="0"/>
                <a:ea typeface="Open Sans" pitchFamily="34" charset="0"/>
                <a:cs typeface="Open Sans" pitchFamily="34" charset="0"/>
              </a:rPr>
              <a:t>Apulian</a:t>
            </a:r>
            <a:r>
              <a:rPr lang="it-IT" sz="1600" dirty="0" smtClean="0">
                <a:solidFill>
                  <a:srgbClr val="003399"/>
                </a:solidFill>
                <a:latin typeface="Open Sans" pitchFamily="34" charset="0"/>
                <a:ea typeface="Open Sans" pitchFamily="34" charset="0"/>
                <a:cs typeface="Open Sans" pitchFamily="34" charset="0"/>
              </a:rPr>
              <a:t> side a set of </a:t>
            </a:r>
            <a:r>
              <a:rPr lang="it-IT" sz="1600" dirty="0" err="1" smtClean="0">
                <a:solidFill>
                  <a:srgbClr val="003399"/>
                </a:solidFill>
                <a:latin typeface="Open Sans" pitchFamily="34" charset="0"/>
                <a:ea typeface="Open Sans" pitchFamily="34" charset="0"/>
                <a:cs typeface="Open Sans" pitchFamily="34" charset="0"/>
              </a:rPr>
              <a:t>pilot</a:t>
            </a:r>
            <a:r>
              <a:rPr lang="it-IT" sz="1600" dirty="0" smtClean="0">
                <a:solidFill>
                  <a:srgbClr val="003399"/>
                </a:solidFill>
                <a:latin typeface="Open Sans" pitchFamily="34" charset="0"/>
                <a:ea typeface="Open Sans" pitchFamily="34" charset="0"/>
                <a:cs typeface="Open Sans" pitchFamily="34" charset="0"/>
              </a:rPr>
              <a:t> test </a:t>
            </a:r>
            <a:r>
              <a:rPr lang="it-IT" sz="1600" dirty="0" err="1" smtClean="0">
                <a:solidFill>
                  <a:srgbClr val="003399"/>
                </a:solidFill>
                <a:latin typeface="Open Sans" pitchFamily="34" charset="0"/>
                <a:ea typeface="Open Sans" pitchFamily="34" charset="0"/>
                <a:cs typeface="Open Sans" pitchFamily="34" charset="0"/>
              </a:rPr>
              <a:t>based</a:t>
            </a:r>
            <a:r>
              <a:rPr lang="it-IT" sz="1600" dirty="0" smtClean="0">
                <a:solidFill>
                  <a:srgbClr val="003399"/>
                </a:solidFill>
                <a:latin typeface="Open Sans" pitchFamily="34" charset="0"/>
                <a:ea typeface="Open Sans" pitchFamily="34" charset="0"/>
                <a:cs typeface="Open Sans" pitchFamily="34" charset="0"/>
              </a:rPr>
              <a:t> on the </a:t>
            </a:r>
            <a:r>
              <a:rPr lang="it-IT" sz="1600" dirty="0" err="1" smtClean="0">
                <a:solidFill>
                  <a:srgbClr val="003399"/>
                </a:solidFill>
                <a:latin typeface="Open Sans" pitchFamily="34" charset="0"/>
                <a:ea typeface="Open Sans" pitchFamily="34" charset="0"/>
                <a:cs typeface="Open Sans" pitchFamily="34" charset="0"/>
              </a:rPr>
              <a:t>meseauremnt</a:t>
            </a:r>
            <a:r>
              <a:rPr lang="it-IT" sz="1600" dirty="0" smtClean="0">
                <a:solidFill>
                  <a:srgbClr val="003399"/>
                </a:solidFill>
                <a:latin typeface="Open Sans" pitchFamily="34" charset="0"/>
                <a:ea typeface="Open Sans" pitchFamily="34" charset="0"/>
                <a:cs typeface="Open Sans" pitchFamily="34" charset="0"/>
              </a:rPr>
              <a:t> of </a:t>
            </a:r>
            <a:r>
              <a:rPr lang="it-IT" sz="1600" dirty="0" err="1" smtClean="0">
                <a:solidFill>
                  <a:srgbClr val="003399"/>
                </a:solidFill>
                <a:latin typeface="Open Sans" pitchFamily="34" charset="0"/>
                <a:ea typeface="Open Sans" pitchFamily="34" charset="0"/>
                <a:cs typeface="Open Sans" pitchFamily="34" charset="0"/>
              </a:rPr>
              <a:t>effectiveness</a:t>
            </a:r>
            <a:r>
              <a:rPr lang="it-IT" sz="1600" dirty="0" smtClean="0">
                <a:solidFill>
                  <a:srgbClr val="003399"/>
                </a:solidFill>
                <a:latin typeface="Open Sans" pitchFamily="34" charset="0"/>
                <a:ea typeface="Open Sans" pitchFamily="34" charset="0"/>
                <a:cs typeface="Open Sans" pitchFamily="34" charset="0"/>
              </a:rPr>
              <a:t> of </a:t>
            </a:r>
            <a:r>
              <a:rPr lang="it-IT" sz="1600" dirty="0" err="1" smtClean="0">
                <a:solidFill>
                  <a:srgbClr val="003399"/>
                </a:solidFill>
                <a:latin typeface="Open Sans" pitchFamily="34" charset="0"/>
                <a:ea typeface="Open Sans" pitchFamily="34" charset="0"/>
                <a:cs typeface="Open Sans" pitchFamily="34" charset="0"/>
              </a:rPr>
              <a:t>coastal</a:t>
            </a:r>
            <a:r>
              <a:rPr lang="it-IT" sz="1600" dirty="0" smtClean="0">
                <a:solidFill>
                  <a:srgbClr val="003399"/>
                </a:solidFill>
                <a:latin typeface="Open Sans" pitchFamily="34" charset="0"/>
                <a:ea typeface="Open Sans" pitchFamily="34" charset="0"/>
                <a:cs typeface="Open Sans" pitchFamily="34" charset="0"/>
              </a:rPr>
              <a:t> </a:t>
            </a:r>
            <a:r>
              <a:rPr lang="it-IT" sz="1600" dirty="0" err="1" smtClean="0">
                <a:solidFill>
                  <a:srgbClr val="003399"/>
                </a:solidFill>
                <a:latin typeface="Open Sans" pitchFamily="34" charset="0"/>
                <a:ea typeface="Open Sans" pitchFamily="34" charset="0"/>
                <a:cs typeface="Open Sans" pitchFamily="34" charset="0"/>
              </a:rPr>
              <a:t>mangement</a:t>
            </a:r>
            <a:r>
              <a:rPr lang="it-IT" sz="1600" dirty="0" smtClean="0">
                <a:solidFill>
                  <a:srgbClr val="003399"/>
                </a:solidFill>
                <a:latin typeface="Open Sans" pitchFamily="34" charset="0"/>
                <a:ea typeface="Open Sans" pitchFamily="34" charset="0"/>
                <a:cs typeface="Open Sans" pitchFamily="34" charset="0"/>
              </a:rPr>
              <a:t> and </a:t>
            </a:r>
            <a:r>
              <a:rPr lang="it-IT" sz="1600" dirty="0" err="1" smtClean="0">
                <a:solidFill>
                  <a:srgbClr val="003399"/>
                </a:solidFill>
                <a:latin typeface="Open Sans" pitchFamily="34" charset="0"/>
                <a:ea typeface="Open Sans" pitchFamily="34" charset="0"/>
                <a:cs typeface="Open Sans" pitchFamily="34" charset="0"/>
              </a:rPr>
              <a:t>risks</a:t>
            </a:r>
            <a:r>
              <a:rPr lang="it-IT" sz="1600" dirty="0" smtClean="0">
                <a:solidFill>
                  <a:srgbClr val="003399"/>
                </a:solidFill>
                <a:latin typeface="Open Sans" pitchFamily="34" charset="0"/>
                <a:ea typeface="Open Sans" pitchFamily="34" charset="0"/>
                <a:cs typeface="Open Sans" pitchFamily="34" charset="0"/>
              </a:rPr>
              <a:t> </a:t>
            </a:r>
            <a:r>
              <a:rPr lang="it-IT" sz="1600" dirty="0" err="1" smtClean="0">
                <a:solidFill>
                  <a:srgbClr val="003399"/>
                </a:solidFill>
                <a:latin typeface="Open Sans" pitchFamily="34" charset="0"/>
                <a:ea typeface="Open Sans" pitchFamily="34" charset="0"/>
                <a:cs typeface="Open Sans" pitchFamily="34" charset="0"/>
              </a:rPr>
              <a:t>prevention</a:t>
            </a:r>
            <a:r>
              <a:rPr lang="it-IT" sz="1600" dirty="0" smtClean="0">
                <a:solidFill>
                  <a:srgbClr val="003399"/>
                </a:solidFill>
                <a:latin typeface="Open Sans" pitchFamily="34" charset="0"/>
                <a:ea typeface="Open Sans" pitchFamily="34" charset="0"/>
                <a:cs typeface="Open Sans" pitchFamily="34" charset="0"/>
              </a:rPr>
              <a:t> </a:t>
            </a:r>
            <a:r>
              <a:rPr lang="it-IT" sz="1600" dirty="0" smtClean="0">
                <a:solidFill>
                  <a:srgbClr val="003399"/>
                </a:solidFill>
                <a:latin typeface="Open Sans" pitchFamily="34" charset="0"/>
                <a:ea typeface="Open Sans" pitchFamily="34" charset="0"/>
                <a:cs typeface="Open Sans" pitchFamily="34" charset="0"/>
              </a:rPr>
              <a:t>are under </a:t>
            </a:r>
            <a:r>
              <a:rPr lang="it-IT" sz="1600" dirty="0" err="1" smtClean="0">
                <a:solidFill>
                  <a:srgbClr val="003399"/>
                </a:solidFill>
                <a:latin typeface="Open Sans" pitchFamily="34" charset="0"/>
                <a:ea typeface="Open Sans" pitchFamily="34" charset="0"/>
                <a:cs typeface="Open Sans" pitchFamily="34" charset="0"/>
              </a:rPr>
              <a:t>process</a:t>
            </a:r>
            <a:r>
              <a:rPr lang="it-IT" sz="1600" dirty="0" smtClean="0">
                <a:solidFill>
                  <a:srgbClr val="003399"/>
                </a:solidFill>
                <a:latin typeface="Open Sans" pitchFamily="34" charset="0"/>
                <a:ea typeface="Open Sans" pitchFamily="34" charset="0"/>
                <a:cs typeface="Open Sans" pitchFamily="34" charset="0"/>
              </a:rPr>
              <a:t> in Bari-Fesca San Girolamo and Ugento.</a:t>
            </a:r>
            <a:endParaRPr lang="it-IT" sz="1800" dirty="0" smtClean="0">
              <a:solidFill>
                <a:srgbClr val="003399"/>
              </a:solidFill>
              <a:latin typeface="Open Sans" pitchFamily="34" charset="0"/>
              <a:ea typeface="Open Sans" pitchFamily="34" charset="0"/>
              <a:cs typeface="Open Sans" pitchFamily="34" charset="0"/>
            </a:endParaRPr>
          </a:p>
        </p:txBody>
      </p:sp>
      <p:sp>
        <p:nvSpPr>
          <p:cNvPr id="7" name="Titolo 4"/>
          <p:cNvSpPr txBox="1">
            <a:spLocks/>
          </p:cNvSpPr>
          <p:nvPr/>
        </p:nvSpPr>
        <p:spPr>
          <a:xfrm>
            <a:off x="838200" y="1391295"/>
            <a:ext cx="7772400" cy="605929"/>
          </a:xfrm>
          <a:prstGeom prst="rect">
            <a:avLst/>
          </a:prstGeom>
        </p:spPr>
        <p:txBody>
          <a:bodyPr vert="horz" lIns="91440" tIns="45720" rIns="91440" bIns="45720" rtlCol="0" anchor="ctr">
            <a:normAutofit fontScale="900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it-IT" sz="2000" b="1" dirty="0" smtClean="0">
                <a:solidFill>
                  <a:srgbClr val="00B050"/>
                </a:solidFill>
                <a:latin typeface="Open Sans" pitchFamily="34" charset="0"/>
                <a:ea typeface="Open Sans" pitchFamily="34" charset="0"/>
                <a:cs typeface="Open Sans" pitchFamily="34" charset="0"/>
              </a:rPr>
              <a:t>Triton </a:t>
            </a:r>
            <a:r>
              <a:rPr lang="it-IT" sz="2000" b="1" dirty="0" err="1" smtClean="0">
                <a:solidFill>
                  <a:srgbClr val="00B050"/>
                </a:solidFill>
                <a:latin typeface="Open Sans" pitchFamily="34" charset="0"/>
                <a:ea typeface="Open Sans" pitchFamily="34" charset="0"/>
                <a:cs typeface="Open Sans" pitchFamily="34" charset="0"/>
              </a:rPr>
              <a:t>as</a:t>
            </a:r>
            <a:r>
              <a:rPr lang="it-IT" sz="2000" b="1" dirty="0" smtClean="0">
                <a:solidFill>
                  <a:srgbClr val="00B050"/>
                </a:solidFill>
                <a:latin typeface="Open Sans" pitchFamily="34" charset="0"/>
                <a:ea typeface="Open Sans" pitchFamily="34" charset="0"/>
                <a:cs typeface="Open Sans" pitchFamily="34" charset="0"/>
              </a:rPr>
              <a:t> </a:t>
            </a:r>
            <a:r>
              <a:rPr lang="it-IT" sz="2000" b="1" dirty="0" err="1" smtClean="0">
                <a:solidFill>
                  <a:srgbClr val="00B050"/>
                </a:solidFill>
                <a:latin typeface="Open Sans" pitchFamily="34" charset="0"/>
                <a:ea typeface="Open Sans" pitchFamily="34" charset="0"/>
                <a:cs typeface="Open Sans" pitchFamily="34" charset="0"/>
              </a:rPr>
              <a:t>suistainable</a:t>
            </a:r>
            <a:r>
              <a:rPr lang="it-IT" sz="2000" b="1" dirty="0" smtClean="0">
                <a:solidFill>
                  <a:srgbClr val="00B050"/>
                </a:solidFill>
                <a:latin typeface="Open Sans" pitchFamily="34" charset="0"/>
                <a:ea typeface="Open Sans" pitchFamily="34" charset="0"/>
                <a:cs typeface="Open Sans" pitchFamily="34" charset="0"/>
              </a:rPr>
              <a:t> </a:t>
            </a:r>
            <a:r>
              <a:rPr lang="it-IT" sz="2000" b="1" dirty="0" err="1" smtClean="0">
                <a:solidFill>
                  <a:srgbClr val="00B050"/>
                </a:solidFill>
                <a:latin typeface="Open Sans" pitchFamily="34" charset="0"/>
                <a:ea typeface="Open Sans" pitchFamily="34" charset="0"/>
                <a:cs typeface="Open Sans" pitchFamily="34" charset="0"/>
              </a:rPr>
              <a:t>development</a:t>
            </a:r>
            <a:r>
              <a:rPr lang="it-IT" sz="2000" b="1" dirty="0" smtClean="0">
                <a:solidFill>
                  <a:srgbClr val="00B050"/>
                </a:solidFill>
                <a:latin typeface="Open Sans" pitchFamily="34" charset="0"/>
                <a:ea typeface="Open Sans" pitchFamily="34" charset="0"/>
                <a:cs typeface="Open Sans" pitchFamily="34" charset="0"/>
              </a:rPr>
              <a:t> tool/3 – The </a:t>
            </a:r>
            <a:r>
              <a:rPr lang="it-IT" sz="2000" b="1" dirty="0" err="1" smtClean="0">
                <a:solidFill>
                  <a:srgbClr val="00B050"/>
                </a:solidFill>
                <a:latin typeface="Open Sans" pitchFamily="34" charset="0"/>
                <a:ea typeface="Open Sans" pitchFamily="34" charset="0"/>
                <a:cs typeface="Open Sans" pitchFamily="34" charset="0"/>
              </a:rPr>
              <a:t>pilot</a:t>
            </a:r>
            <a:r>
              <a:rPr lang="it-IT" sz="2000" b="1" dirty="0" smtClean="0">
                <a:solidFill>
                  <a:srgbClr val="00B050"/>
                </a:solidFill>
                <a:latin typeface="Open Sans" pitchFamily="34" charset="0"/>
                <a:ea typeface="Open Sans" pitchFamily="34" charset="0"/>
                <a:cs typeface="Open Sans" pitchFamily="34" charset="0"/>
              </a:rPr>
              <a:t> test </a:t>
            </a:r>
            <a:br>
              <a:rPr lang="it-IT" sz="2000" b="1" dirty="0" smtClean="0">
                <a:solidFill>
                  <a:srgbClr val="00B050"/>
                </a:solidFill>
                <a:latin typeface="Open Sans" pitchFamily="34" charset="0"/>
                <a:ea typeface="Open Sans" pitchFamily="34" charset="0"/>
                <a:cs typeface="Open Sans" pitchFamily="34" charset="0"/>
              </a:rPr>
            </a:br>
            <a:r>
              <a:rPr lang="it-IT" sz="2000" b="1" dirty="0" smtClean="0">
                <a:solidFill>
                  <a:srgbClr val="00B050"/>
                </a:solidFill>
                <a:latin typeface="Open Sans" pitchFamily="34" charset="0"/>
                <a:ea typeface="Open Sans" pitchFamily="34" charset="0"/>
                <a:cs typeface="Open Sans" pitchFamily="34" charset="0"/>
              </a:rPr>
              <a:t>: </a:t>
            </a:r>
            <a:endParaRPr lang="it-IT" sz="2000" b="1" dirty="0">
              <a:solidFill>
                <a:srgbClr val="00B050"/>
              </a:solidFill>
              <a:latin typeface="Open Sans" pitchFamily="34" charset="0"/>
              <a:ea typeface="Open Sans" pitchFamily="34" charset="0"/>
              <a:cs typeface="Open Sans" pitchFamily="34" charset="0"/>
            </a:endParaRPr>
          </a:p>
        </p:txBody>
      </p:sp>
      <p:pic>
        <p:nvPicPr>
          <p:cNvPr id="9" name="Immagine 8"/>
          <p:cNvPicPr>
            <a:picLocks noChangeAspect="1"/>
          </p:cNvPicPr>
          <p:nvPr/>
        </p:nvPicPr>
        <p:blipFill rotWithShape="1">
          <a:blip r:embed="rId3"/>
          <a:srcRect l="-6724" t="8430" r="7553"/>
          <a:stretch/>
        </p:blipFill>
        <p:spPr>
          <a:xfrm>
            <a:off x="-180528" y="3688766"/>
            <a:ext cx="4248472" cy="2942114"/>
          </a:xfrm>
          <a:prstGeom prst="rect">
            <a:avLst/>
          </a:prstGeom>
        </p:spPr>
      </p:pic>
      <p:pic>
        <p:nvPicPr>
          <p:cNvPr id="10" name="Immagine 9"/>
          <p:cNvPicPr>
            <a:picLocks noChangeAspect="1"/>
          </p:cNvPicPr>
          <p:nvPr/>
        </p:nvPicPr>
        <p:blipFill>
          <a:blip r:embed="rId4"/>
          <a:stretch>
            <a:fillRect/>
          </a:stretch>
        </p:blipFill>
        <p:spPr>
          <a:xfrm>
            <a:off x="4209729" y="3841166"/>
            <a:ext cx="4754760" cy="2667000"/>
          </a:xfrm>
          <a:prstGeom prst="rect">
            <a:avLst/>
          </a:prstGeom>
        </p:spPr>
      </p:pic>
    </p:spTree>
    <p:extLst>
      <p:ext uri="{BB962C8B-B14F-4D97-AF65-F5344CB8AC3E}">
        <p14:creationId xmlns:p14="http://schemas.microsoft.com/office/powerpoint/2010/main" val="87259939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12596" y="17170"/>
            <a:ext cx="9182100" cy="6858000"/>
          </a:xfrm>
        </p:spPr>
      </p:pic>
      <p:sp>
        <p:nvSpPr>
          <p:cNvPr id="5" name="Titolo 4"/>
          <p:cNvSpPr>
            <a:spLocks noGrp="1"/>
          </p:cNvSpPr>
          <p:nvPr>
            <p:ph type="ctrTitle"/>
          </p:nvPr>
        </p:nvSpPr>
        <p:spPr>
          <a:xfrm>
            <a:off x="685800" y="1238895"/>
            <a:ext cx="7772400" cy="605929"/>
          </a:xfrm>
        </p:spPr>
        <p:txBody>
          <a:bodyPr>
            <a:normAutofit fontScale="90000"/>
          </a:bodyPr>
          <a:lstStyle/>
          <a:p>
            <a:pPr algn="l"/>
            <a:r>
              <a:rPr lang="it-IT" sz="2000" b="1" dirty="0">
                <a:solidFill>
                  <a:srgbClr val="00B050"/>
                </a:solidFill>
                <a:latin typeface="Open Sans" pitchFamily="34" charset="0"/>
                <a:ea typeface="Open Sans" pitchFamily="34" charset="0"/>
                <a:cs typeface="Open Sans" pitchFamily="34" charset="0"/>
              </a:rPr>
              <a:t/>
            </a:r>
            <a:br>
              <a:rPr lang="it-IT" sz="2000" b="1" dirty="0">
                <a:solidFill>
                  <a:srgbClr val="00B050"/>
                </a:solidFill>
                <a:latin typeface="Open Sans" pitchFamily="34" charset="0"/>
                <a:ea typeface="Open Sans" pitchFamily="34" charset="0"/>
                <a:cs typeface="Open Sans" pitchFamily="34" charset="0"/>
              </a:rPr>
            </a:br>
            <a:endParaRPr lang="it-IT" sz="2000" b="1" dirty="0">
              <a:solidFill>
                <a:srgbClr val="00B050"/>
              </a:solidFill>
              <a:latin typeface="Open Sans" pitchFamily="34" charset="0"/>
              <a:ea typeface="Open Sans" pitchFamily="34" charset="0"/>
              <a:cs typeface="Open Sans" pitchFamily="34" charset="0"/>
            </a:endParaRPr>
          </a:p>
        </p:txBody>
      </p:sp>
      <p:sp>
        <p:nvSpPr>
          <p:cNvPr id="6" name="Sottotitolo 5"/>
          <p:cNvSpPr>
            <a:spLocks noGrp="1"/>
          </p:cNvSpPr>
          <p:nvPr>
            <p:ph type="subTitle" idx="1"/>
          </p:nvPr>
        </p:nvSpPr>
        <p:spPr>
          <a:xfrm>
            <a:off x="838200" y="2014012"/>
            <a:ext cx="6872808" cy="4032448"/>
          </a:xfrm>
        </p:spPr>
        <p:txBody>
          <a:bodyPr>
            <a:normAutofit/>
          </a:bodyPr>
          <a:lstStyle/>
          <a:p>
            <a:pPr algn="just"/>
            <a:r>
              <a:rPr lang="it-IT" sz="2000" dirty="0" smtClean="0">
                <a:solidFill>
                  <a:srgbClr val="003399"/>
                </a:solidFill>
                <a:latin typeface="Open Sans" pitchFamily="34" charset="0"/>
                <a:ea typeface="Open Sans" pitchFamily="34" charset="0"/>
                <a:cs typeface="Open Sans" pitchFamily="34" charset="0"/>
              </a:rPr>
              <a:t>2) </a:t>
            </a:r>
            <a:r>
              <a:rPr lang="it-IT" sz="1400" dirty="0" smtClean="0">
                <a:solidFill>
                  <a:srgbClr val="003399"/>
                </a:solidFill>
                <a:latin typeface="Open Sans" pitchFamily="34" charset="0"/>
                <a:ea typeface="Open Sans" pitchFamily="34" charset="0"/>
                <a:cs typeface="Open Sans" pitchFamily="34" charset="0"/>
              </a:rPr>
              <a:t>The </a:t>
            </a:r>
            <a:r>
              <a:rPr lang="it-IT" sz="1400" b="1" dirty="0" smtClean="0">
                <a:solidFill>
                  <a:srgbClr val="003399"/>
                </a:solidFill>
                <a:latin typeface="Open Sans" pitchFamily="34" charset="0"/>
                <a:ea typeface="Open Sans" pitchFamily="34" charset="0"/>
                <a:cs typeface="Open Sans" pitchFamily="34" charset="0"/>
              </a:rPr>
              <a:t>WEB GIS </a:t>
            </a:r>
            <a:r>
              <a:rPr lang="it-IT" sz="1400" dirty="0" err="1" smtClean="0">
                <a:solidFill>
                  <a:srgbClr val="003399"/>
                </a:solidFill>
                <a:latin typeface="Open Sans" pitchFamily="34" charset="0"/>
                <a:ea typeface="Open Sans" pitchFamily="34" charset="0"/>
                <a:cs typeface="Open Sans" pitchFamily="34" charset="0"/>
              </a:rPr>
              <a:t>is</a:t>
            </a:r>
            <a:r>
              <a:rPr lang="it-IT" sz="1400" dirty="0" smtClean="0">
                <a:solidFill>
                  <a:srgbClr val="003399"/>
                </a:solidFill>
                <a:latin typeface="Open Sans" pitchFamily="34" charset="0"/>
                <a:ea typeface="Open Sans" pitchFamily="34" charset="0"/>
                <a:cs typeface="Open Sans" pitchFamily="34" charset="0"/>
              </a:rPr>
              <a:t> </a:t>
            </a:r>
            <a:r>
              <a:rPr lang="it-IT" sz="1400" dirty="0" err="1" smtClean="0">
                <a:solidFill>
                  <a:srgbClr val="003399"/>
                </a:solidFill>
                <a:latin typeface="Open Sans" pitchFamily="34" charset="0"/>
                <a:ea typeface="Open Sans" pitchFamily="34" charset="0"/>
                <a:cs typeface="Open Sans" pitchFamily="34" charset="0"/>
              </a:rPr>
              <a:t>finalized</a:t>
            </a:r>
            <a:r>
              <a:rPr lang="it-IT" sz="1400" dirty="0" smtClean="0">
                <a:solidFill>
                  <a:srgbClr val="003399"/>
                </a:solidFill>
                <a:latin typeface="Open Sans" pitchFamily="34" charset="0"/>
                <a:ea typeface="Open Sans" pitchFamily="34" charset="0"/>
                <a:cs typeface="Open Sans" pitchFamily="34" charset="0"/>
              </a:rPr>
              <a:t> </a:t>
            </a:r>
            <a:r>
              <a:rPr lang="en-US" sz="1400" dirty="0" smtClean="0">
                <a:solidFill>
                  <a:srgbClr val="003399"/>
                </a:solidFill>
                <a:latin typeface="Open Sans" pitchFamily="34" charset="0"/>
                <a:ea typeface="Open Sans" pitchFamily="34" charset="0"/>
                <a:cs typeface="Open Sans" pitchFamily="34" charset="0"/>
              </a:rPr>
              <a:t>empowering </a:t>
            </a:r>
            <a:r>
              <a:rPr lang="en-US" sz="1400" dirty="0">
                <a:solidFill>
                  <a:srgbClr val="003399"/>
                </a:solidFill>
                <a:latin typeface="Open Sans" pitchFamily="34" charset="0"/>
                <a:ea typeface="Open Sans" pitchFamily="34" charset="0"/>
                <a:cs typeface="Open Sans" pitchFamily="34" charset="0"/>
              </a:rPr>
              <a:t>inhabitants and visitors to communicate effectively with the local and regional authorities and to achieve transparent Coastal Zone Management governance and collaboration of all stakeholders</a:t>
            </a:r>
            <a:r>
              <a:rPr lang="en-US" sz="1400" dirty="0" smtClean="0">
                <a:solidFill>
                  <a:srgbClr val="003399"/>
                </a:solidFill>
                <a:latin typeface="Open Sans" pitchFamily="34" charset="0"/>
                <a:ea typeface="Open Sans" pitchFamily="34" charset="0"/>
                <a:cs typeface="Open Sans" pitchFamily="34" charset="0"/>
              </a:rPr>
              <a:t>. This </a:t>
            </a:r>
            <a:r>
              <a:rPr lang="en-US" sz="1400" dirty="0">
                <a:solidFill>
                  <a:srgbClr val="003399"/>
                </a:solidFill>
                <a:latin typeface="Open Sans" pitchFamily="34" charset="0"/>
                <a:ea typeface="Open Sans" pitchFamily="34" charset="0"/>
                <a:cs typeface="Open Sans" pitchFamily="34" charset="0"/>
              </a:rPr>
              <a:t>tool will be based on layers of local environmental and legal-institutional data (including legislative plans) accessible to the broad public and suited to the particulars of the involved partners; a preliminary draft of Greece and Italy cross-border cooperation legislation for the related matters of Coastal Zone Management</a:t>
            </a:r>
            <a:endParaRPr lang="it-IT" sz="1400" dirty="0" smtClean="0">
              <a:solidFill>
                <a:srgbClr val="003399"/>
              </a:solidFill>
              <a:latin typeface="Open Sans" pitchFamily="34" charset="0"/>
              <a:ea typeface="Open Sans" pitchFamily="34" charset="0"/>
              <a:cs typeface="Open Sans" pitchFamily="34" charset="0"/>
            </a:endParaRPr>
          </a:p>
        </p:txBody>
      </p:sp>
      <p:sp>
        <p:nvSpPr>
          <p:cNvPr id="7" name="Titolo 4"/>
          <p:cNvSpPr txBox="1">
            <a:spLocks/>
          </p:cNvSpPr>
          <p:nvPr/>
        </p:nvSpPr>
        <p:spPr>
          <a:xfrm>
            <a:off x="838200" y="1391295"/>
            <a:ext cx="7772400" cy="605929"/>
          </a:xfrm>
          <a:prstGeom prst="rect">
            <a:avLst/>
          </a:prstGeom>
        </p:spPr>
        <p:txBody>
          <a:bodyPr vert="horz" lIns="91440" tIns="45720" rIns="91440" bIns="45720" rtlCol="0" anchor="ctr">
            <a:normAutofit fontScale="900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it-IT" sz="2000" b="1" dirty="0" smtClean="0">
                <a:solidFill>
                  <a:srgbClr val="00B050"/>
                </a:solidFill>
                <a:latin typeface="Open Sans" pitchFamily="34" charset="0"/>
                <a:ea typeface="Open Sans" pitchFamily="34" charset="0"/>
                <a:cs typeface="Open Sans" pitchFamily="34" charset="0"/>
              </a:rPr>
              <a:t>Triton </a:t>
            </a:r>
            <a:r>
              <a:rPr lang="it-IT" sz="2000" b="1" dirty="0" err="1" smtClean="0">
                <a:solidFill>
                  <a:srgbClr val="00B050"/>
                </a:solidFill>
                <a:latin typeface="Open Sans" pitchFamily="34" charset="0"/>
                <a:ea typeface="Open Sans" pitchFamily="34" charset="0"/>
                <a:cs typeface="Open Sans" pitchFamily="34" charset="0"/>
              </a:rPr>
              <a:t>as</a:t>
            </a:r>
            <a:r>
              <a:rPr lang="it-IT" sz="2000" b="1" dirty="0" smtClean="0">
                <a:solidFill>
                  <a:srgbClr val="00B050"/>
                </a:solidFill>
                <a:latin typeface="Open Sans" pitchFamily="34" charset="0"/>
                <a:ea typeface="Open Sans" pitchFamily="34" charset="0"/>
                <a:cs typeface="Open Sans" pitchFamily="34" charset="0"/>
              </a:rPr>
              <a:t> </a:t>
            </a:r>
            <a:r>
              <a:rPr lang="it-IT" sz="2000" b="1" dirty="0" err="1" smtClean="0">
                <a:solidFill>
                  <a:srgbClr val="00B050"/>
                </a:solidFill>
                <a:latin typeface="Open Sans" pitchFamily="34" charset="0"/>
                <a:ea typeface="Open Sans" pitchFamily="34" charset="0"/>
                <a:cs typeface="Open Sans" pitchFamily="34" charset="0"/>
              </a:rPr>
              <a:t>suistainable</a:t>
            </a:r>
            <a:r>
              <a:rPr lang="it-IT" sz="2000" b="1" dirty="0" smtClean="0">
                <a:solidFill>
                  <a:srgbClr val="00B050"/>
                </a:solidFill>
                <a:latin typeface="Open Sans" pitchFamily="34" charset="0"/>
                <a:ea typeface="Open Sans" pitchFamily="34" charset="0"/>
                <a:cs typeface="Open Sans" pitchFamily="34" charset="0"/>
              </a:rPr>
              <a:t> </a:t>
            </a:r>
            <a:r>
              <a:rPr lang="it-IT" sz="2000" b="1" dirty="0" err="1" smtClean="0">
                <a:solidFill>
                  <a:srgbClr val="00B050"/>
                </a:solidFill>
                <a:latin typeface="Open Sans" pitchFamily="34" charset="0"/>
                <a:ea typeface="Open Sans" pitchFamily="34" charset="0"/>
                <a:cs typeface="Open Sans" pitchFamily="34" charset="0"/>
              </a:rPr>
              <a:t>development</a:t>
            </a:r>
            <a:r>
              <a:rPr lang="it-IT" sz="2000" b="1" dirty="0" smtClean="0">
                <a:solidFill>
                  <a:srgbClr val="00B050"/>
                </a:solidFill>
                <a:latin typeface="Open Sans" pitchFamily="34" charset="0"/>
                <a:ea typeface="Open Sans" pitchFamily="34" charset="0"/>
                <a:cs typeface="Open Sans" pitchFamily="34" charset="0"/>
              </a:rPr>
              <a:t> tool/4 – The </a:t>
            </a:r>
            <a:r>
              <a:rPr lang="it-IT" sz="2000" b="1" dirty="0" err="1" smtClean="0">
                <a:solidFill>
                  <a:srgbClr val="00B050"/>
                </a:solidFill>
                <a:latin typeface="Open Sans" pitchFamily="34" charset="0"/>
                <a:ea typeface="Open Sans" pitchFamily="34" charset="0"/>
                <a:cs typeface="Open Sans" pitchFamily="34" charset="0"/>
              </a:rPr>
              <a:t>pilot</a:t>
            </a:r>
            <a:r>
              <a:rPr lang="it-IT" sz="2000" b="1" dirty="0" smtClean="0">
                <a:solidFill>
                  <a:srgbClr val="00B050"/>
                </a:solidFill>
                <a:latin typeface="Open Sans" pitchFamily="34" charset="0"/>
                <a:ea typeface="Open Sans" pitchFamily="34" charset="0"/>
                <a:cs typeface="Open Sans" pitchFamily="34" charset="0"/>
              </a:rPr>
              <a:t> test </a:t>
            </a:r>
            <a:br>
              <a:rPr lang="it-IT" sz="2000" b="1" dirty="0" smtClean="0">
                <a:solidFill>
                  <a:srgbClr val="00B050"/>
                </a:solidFill>
                <a:latin typeface="Open Sans" pitchFamily="34" charset="0"/>
                <a:ea typeface="Open Sans" pitchFamily="34" charset="0"/>
                <a:cs typeface="Open Sans" pitchFamily="34" charset="0"/>
              </a:rPr>
            </a:br>
            <a:endParaRPr lang="it-IT" sz="2000" b="1" dirty="0">
              <a:solidFill>
                <a:srgbClr val="00B050"/>
              </a:solidFill>
              <a:latin typeface="Open Sans" pitchFamily="34" charset="0"/>
              <a:ea typeface="Open Sans" pitchFamily="34" charset="0"/>
              <a:cs typeface="Open Sans" pitchFamily="34" charset="0"/>
            </a:endParaRPr>
          </a:p>
        </p:txBody>
      </p:sp>
      <p:pic>
        <p:nvPicPr>
          <p:cNvPr id="2" name="Immagine 1"/>
          <p:cNvPicPr>
            <a:picLocks noChangeAspect="1"/>
          </p:cNvPicPr>
          <p:nvPr/>
        </p:nvPicPr>
        <p:blipFill>
          <a:blip r:embed="rId3"/>
          <a:stretch>
            <a:fillRect/>
          </a:stretch>
        </p:blipFill>
        <p:spPr>
          <a:xfrm rot="5400000">
            <a:off x="2185487" y="3080135"/>
            <a:ext cx="2663370" cy="3795000"/>
          </a:xfrm>
          <a:prstGeom prst="rect">
            <a:avLst/>
          </a:prstGeom>
        </p:spPr>
      </p:pic>
    </p:spTree>
    <p:extLst>
      <p:ext uri="{BB962C8B-B14F-4D97-AF65-F5344CB8AC3E}">
        <p14:creationId xmlns:p14="http://schemas.microsoft.com/office/powerpoint/2010/main" val="192541270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12596" y="-243408"/>
            <a:ext cx="9182100" cy="6858000"/>
          </a:xfrm>
        </p:spPr>
      </p:pic>
      <p:sp>
        <p:nvSpPr>
          <p:cNvPr id="5" name="Titolo 4"/>
          <p:cNvSpPr>
            <a:spLocks noGrp="1"/>
          </p:cNvSpPr>
          <p:nvPr>
            <p:ph type="ctrTitle"/>
          </p:nvPr>
        </p:nvSpPr>
        <p:spPr>
          <a:xfrm>
            <a:off x="685800" y="1238895"/>
            <a:ext cx="7772400" cy="605929"/>
          </a:xfrm>
        </p:spPr>
        <p:txBody>
          <a:bodyPr>
            <a:normAutofit fontScale="90000"/>
          </a:bodyPr>
          <a:lstStyle/>
          <a:p>
            <a:pPr algn="l"/>
            <a:r>
              <a:rPr lang="it-IT" sz="2000" b="1" dirty="0">
                <a:solidFill>
                  <a:srgbClr val="00B050"/>
                </a:solidFill>
                <a:latin typeface="Open Sans" pitchFamily="34" charset="0"/>
                <a:ea typeface="Open Sans" pitchFamily="34" charset="0"/>
                <a:cs typeface="Open Sans" pitchFamily="34" charset="0"/>
              </a:rPr>
              <a:t/>
            </a:r>
            <a:br>
              <a:rPr lang="it-IT" sz="2000" b="1" dirty="0">
                <a:solidFill>
                  <a:srgbClr val="00B050"/>
                </a:solidFill>
                <a:latin typeface="Open Sans" pitchFamily="34" charset="0"/>
                <a:ea typeface="Open Sans" pitchFamily="34" charset="0"/>
                <a:cs typeface="Open Sans" pitchFamily="34" charset="0"/>
              </a:rPr>
            </a:br>
            <a:endParaRPr lang="it-IT" sz="2000" b="1" dirty="0">
              <a:solidFill>
                <a:srgbClr val="00B050"/>
              </a:solidFill>
              <a:latin typeface="Open Sans" pitchFamily="34" charset="0"/>
              <a:ea typeface="Open Sans" pitchFamily="34" charset="0"/>
              <a:cs typeface="Open Sans" pitchFamily="34" charset="0"/>
            </a:endParaRPr>
          </a:p>
        </p:txBody>
      </p:sp>
      <p:sp>
        <p:nvSpPr>
          <p:cNvPr id="6" name="Sottotitolo 5"/>
          <p:cNvSpPr>
            <a:spLocks noGrp="1"/>
          </p:cNvSpPr>
          <p:nvPr>
            <p:ph type="subTitle" idx="1"/>
          </p:nvPr>
        </p:nvSpPr>
        <p:spPr>
          <a:xfrm>
            <a:off x="827584" y="1988840"/>
            <a:ext cx="6872808" cy="4032448"/>
          </a:xfrm>
        </p:spPr>
        <p:txBody>
          <a:bodyPr>
            <a:normAutofit fontScale="92500" lnSpcReduction="20000"/>
          </a:bodyPr>
          <a:lstStyle/>
          <a:p>
            <a:pPr algn="just"/>
            <a:r>
              <a:rPr lang="it-IT" sz="1800" dirty="0" smtClean="0">
                <a:solidFill>
                  <a:srgbClr val="003399"/>
                </a:solidFill>
                <a:latin typeface="Open Sans" pitchFamily="34" charset="0"/>
                <a:ea typeface="Open Sans" pitchFamily="34" charset="0"/>
                <a:cs typeface="Open Sans" pitchFamily="34" charset="0"/>
              </a:rPr>
              <a:t>Triton </a:t>
            </a:r>
            <a:r>
              <a:rPr lang="it-IT" sz="1800" dirty="0" err="1" smtClean="0">
                <a:solidFill>
                  <a:srgbClr val="003399"/>
                </a:solidFill>
                <a:latin typeface="Open Sans" pitchFamily="34" charset="0"/>
                <a:ea typeface="Open Sans" pitchFamily="34" charset="0"/>
                <a:cs typeface="Open Sans" pitchFamily="34" charset="0"/>
              </a:rPr>
              <a:t>approach</a:t>
            </a:r>
            <a:r>
              <a:rPr lang="it-IT" sz="1800" dirty="0" smtClean="0">
                <a:solidFill>
                  <a:srgbClr val="003399"/>
                </a:solidFill>
                <a:latin typeface="Open Sans" pitchFamily="34" charset="0"/>
                <a:ea typeface="Open Sans" pitchFamily="34" charset="0"/>
                <a:cs typeface="Open Sans" pitchFamily="34" charset="0"/>
              </a:rPr>
              <a:t> </a:t>
            </a:r>
            <a:r>
              <a:rPr lang="it-IT" sz="1800" dirty="0" err="1" smtClean="0">
                <a:solidFill>
                  <a:srgbClr val="003399"/>
                </a:solidFill>
                <a:latin typeface="Open Sans" pitchFamily="34" charset="0"/>
                <a:ea typeface="Open Sans" pitchFamily="34" charset="0"/>
                <a:cs typeface="Open Sans" pitchFamily="34" charset="0"/>
              </a:rPr>
              <a:t>is</a:t>
            </a:r>
            <a:r>
              <a:rPr lang="it-IT" sz="1800" dirty="0" smtClean="0">
                <a:solidFill>
                  <a:srgbClr val="003399"/>
                </a:solidFill>
                <a:latin typeface="Open Sans" pitchFamily="34" charset="0"/>
                <a:ea typeface="Open Sans" pitchFamily="34" charset="0"/>
                <a:cs typeface="Open Sans" pitchFamily="34" charset="0"/>
              </a:rPr>
              <a:t> </a:t>
            </a:r>
            <a:r>
              <a:rPr lang="it-IT" sz="1800" dirty="0" err="1" smtClean="0">
                <a:solidFill>
                  <a:srgbClr val="003399"/>
                </a:solidFill>
                <a:latin typeface="Open Sans" pitchFamily="34" charset="0"/>
                <a:ea typeface="Open Sans" pitchFamily="34" charset="0"/>
                <a:cs typeface="Open Sans" pitchFamily="34" charset="0"/>
              </a:rPr>
              <a:t>based</a:t>
            </a:r>
            <a:r>
              <a:rPr lang="it-IT" sz="1800" dirty="0" smtClean="0">
                <a:solidFill>
                  <a:srgbClr val="003399"/>
                </a:solidFill>
                <a:latin typeface="Open Sans" pitchFamily="34" charset="0"/>
                <a:ea typeface="Open Sans" pitchFamily="34" charset="0"/>
                <a:cs typeface="Open Sans" pitchFamily="34" charset="0"/>
              </a:rPr>
              <a:t> </a:t>
            </a:r>
            <a:r>
              <a:rPr lang="it-IT" sz="1800" dirty="0" smtClean="0">
                <a:solidFill>
                  <a:srgbClr val="003399"/>
                </a:solidFill>
                <a:latin typeface="Open Sans" pitchFamily="34" charset="0"/>
                <a:ea typeface="Open Sans" pitchFamily="34" charset="0"/>
                <a:cs typeface="Open Sans" pitchFamily="34" charset="0"/>
              </a:rPr>
              <a:t>on the </a:t>
            </a:r>
            <a:r>
              <a:rPr lang="it-IT" sz="1800" dirty="0" err="1" smtClean="0">
                <a:solidFill>
                  <a:srgbClr val="003399"/>
                </a:solidFill>
                <a:latin typeface="Open Sans" pitchFamily="34" charset="0"/>
                <a:ea typeface="Open Sans" pitchFamily="34" charset="0"/>
                <a:cs typeface="Open Sans" pitchFamily="34" charset="0"/>
              </a:rPr>
              <a:t>importance</a:t>
            </a:r>
            <a:r>
              <a:rPr lang="it-IT" sz="1800" dirty="0" smtClean="0">
                <a:solidFill>
                  <a:srgbClr val="003399"/>
                </a:solidFill>
                <a:latin typeface="Open Sans" pitchFamily="34" charset="0"/>
                <a:ea typeface="Open Sans" pitchFamily="34" charset="0"/>
                <a:cs typeface="Open Sans" pitchFamily="34" charset="0"/>
              </a:rPr>
              <a:t> of knowledge spread out </a:t>
            </a:r>
            <a:r>
              <a:rPr lang="it-IT" sz="1800" dirty="0" err="1" smtClean="0">
                <a:solidFill>
                  <a:srgbClr val="003399"/>
                </a:solidFill>
                <a:latin typeface="Open Sans" pitchFamily="34" charset="0"/>
                <a:ea typeface="Open Sans" pitchFamily="34" charset="0"/>
                <a:cs typeface="Open Sans" pitchFamily="34" charset="0"/>
              </a:rPr>
              <a:t>trough</a:t>
            </a:r>
            <a:r>
              <a:rPr lang="it-IT" sz="1800" dirty="0" smtClean="0">
                <a:solidFill>
                  <a:srgbClr val="003399"/>
                </a:solidFill>
                <a:latin typeface="Open Sans" pitchFamily="34" charset="0"/>
                <a:ea typeface="Open Sans" pitchFamily="34" charset="0"/>
                <a:cs typeface="Open Sans" pitchFamily="34" charset="0"/>
              </a:rPr>
              <a:t> the </a:t>
            </a:r>
            <a:r>
              <a:rPr lang="it-IT" sz="1800" dirty="0" err="1" smtClean="0">
                <a:solidFill>
                  <a:srgbClr val="003399"/>
                </a:solidFill>
                <a:latin typeface="Open Sans" pitchFamily="34" charset="0"/>
                <a:ea typeface="Open Sans" pitchFamily="34" charset="0"/>
                <a:cs typeface="Open Sans" pitchFamily="34" charset="0"/>
              </a:rPr>
              <a:t>learning</a:t>
            </a:r>
            <a:r>
              <a:rPr lang="it-IT" sz="1800" dirty="0" smtClean="0">
                <a:solidFill>
                  <a:srgbClr val="003399"/>
                </a:solidFill>
                <a:latin typeface="Open Sans" pitchFamily="34" charset="0"/>
                <a:ea typeface="Open Sans" pitchFamily="34" charset="0"/>
                <a:cs typeface="Open Sans" pitchFamily="34" charset="0"/>
              </a:rPr>
              <a:t> </a:t>
            </a:r>
            <a:r>
              <a:rPr lang="en-US" sz="1800" dirty="0" smtClean="0">
                <a:solidFill>
                  <a:srgbClr val="003399"/>
                </a:solidFill>
                <a:latin typeface="Open Sans" pitchFamily="34" charset="0"/>
                <a:ea typeface="Open Sans" pitchFamily="34" charset="0"/>
                <a:cs typeface="Open Sans" pitchFamily="34" charset="0"/>
              </a:rPr>
              <a:t>for </a:t>
            </a:r>
            <a:r>
              <a:rPr lang="en-US" sz="1800" dirty="0">
                <a:solidFill>
                  <a:srgbClr val="003399"/>
                </a:solidFill>
                <a:latin typeface="Open Sans" pitchFamily="34" charset="0"/>
                <a:ea typeface="Open Sans" pitchFamily="34" charset="0"/>
                <a:cs typeface="Open Sans" pitchFamily="34" charset="0"/>
              </a:rPr>
              <a:t>staff of stakeholders and professional associations to raise the awareness for Coastal Zone </a:t>
            </a:r>
            <a:r>
              <a:rPr lang="en-US" sz="1800" dirty="0" smtClean="0">
                <a:solidFill>
                  <a:srgbClr val="003399"/>
                </a:solidFill>
                <a:latin typeface="Open Sans" pitchFamily="34" charset="0"/>
                <a:ea typeface="Open Sans" pitchFamily="34" charset="0"/>
                <a:cs typeface="Open Sans" pitchFamily="34" charset="0"/>
              </a:rPr>
              <a:t>management </a:t>
            </a:r>
            <a:r>
              <a:rPr lang="en-US" sz="1800" dirty="0">
                <a:solidFill>
                  <a:srgbClr val="003399"/>
                </a:solidFill>
                <a:latin typeface="Open Sans" pitchFamily="34" charset="0"/>
                <a:ea typeface="Open Sans" pitchFamily="34" charset="0"/>
                <a:cs typeface="Open Sans" pitchFamily="34" charset="0"/>
              </a:rPr>
              <a:t>and land uses, in order to contribute to the </a:t>
            </a:r>
            <a:r>
              <a:rPr lang="en-US" sz="1800" dirty="0" smtClean="0">
                <a:solidFill>
                  <a:srgbClr val="003399"/>
                </a:solidFill>
                <a:latin typeface="Open Sans" pitchFamily="34" charset="0"/>
                <a:ea typeface="Open Sans" pitchFamily="34" charset="0"/>
                <a:cs typeface="Open Sans" pitchFamily="34" charset="0"/>
              </a:rPr>
              <a:t>reduction of the </a:t>
            </a:r>
            <a:r>
              <a:rPr lang="en-US" sz="1800" dirty="0">
                <a:solidFill>
                  <a:srgbClr val="003399"/>
                </a:solidFill>
                <a:latin typeface="Open Sans" pitchFamily="34" charset="0"/>
                <a:ea typeface="Open Sans" pitchFamily="34" charset="0"/>
                <a:cs typeface="Open Sans" pitchFamily="34" charset="0"/>
              </a:rPr>
              <a:t>erosion </a:t>
            </a:r>
            <a:r>
              <a:rPr lang="en-US" sz="1800" dirty="0" smtClean="0">
                <a:solidFill>
                  <a:srgbClr val="003399"/>
                </a:solidFill>
                <a:latin typeface="Open Sans" pitchFamily="34" charset="0"/>
                <a:ea typeface="Open Sans" pitchFamily="34" charset="0"/>
                <a:cs typeface="Open Sans" pitchFamily="34" charset="0"/>
              </a:rPr>
              <a:t>effects.</a:t>
            </a:r>
          </a:p>
          <a:p>
            <a:pPr algn="just"/>
            <a:endParaRPr lang="en-US" sz="1800" dirty="0">
              <a:solidFill>
                <a:srgbClr val="003399"/>
              </a:solidFill>
              <a:latin typeface="Open Sans" pitchFamily="34" charset="0"/>
              <a:ea typeface="Open Sans" pitchFamily="34" charset="0"/>
              <a:cs typeface="Open Sans" pitchFamily="34" charset="0"/>
            </a:endParaRPr>
          </a:p>
          <a:p>
            <a:pPr algn="just"/>
            <a:r>
              <a:rPr lang="en-US" sz="1800" dirty="0" smtClean="0">
                <a:solidFill>
                  <a:srgbClr val="003399"/>
                </a:solidFill>
                <a:latin typeface="Open Sans" pitchFamily="34" charset="0"/>
                <a:ea typeface="Open Sans" pitchFamily="34" charset="0"/>
                <a:cs typeface="Open Sans" pitchFamily="34" charset="0"/>
              </a:rPr>
              <a:t>The plan of </a:t>
            </a:r>
            <a:r>
              <a:rPr lang="en-US" sz="1800" dirty="0" err="1" smtClean="0">
                <a:solidFill>
                  <a:srgbClr val="003399"/>
                </a:solidFill>
                <a:latin typeface="Open Sans" pitchFamily="34" charset="0"/>
                <a:ea typeface="Open Sans" pitchFamily="34" charset="0"/>
                <a:cs typeface="Open Sans" pitchFamily="34" charset="0"/>
              </a:rPr>
              <a:t>of</a:t>
            </a:r>
            <a:r>
              <a:rPr lang="en-US" sz="1800" dirty="0" smtClean="0">
                <a:solidFill>
                  <a:srgbClr val="003399"/>
                </a:solidFill>
                <a:latin typeface="Open Sans" pitchFamily="34" charset="0"/>
                <a:ea typeface="Open Sans" pitchFamily="34" charset="0"/>
                <a:cs typeface="Open Sans" pitchFamily="34" charset="0"/>
              </a:rPr>
              <a:t> </a:t>
            </a:r>
            <a:r>
              <a:rPr lang="en-US" sz="1800" dirty="0">
                <a:solidFill>
                  <a:srgbClr val="003399"/>
                </a:solidFill>
                <a:latin typeface="Open Sans" pitchFamily="34" charset="0"/>
                <a:ea typeface="Open Sans" pitchFamily="34" charset="0"/>
                <a:cs typeface="Open Sans" pitchFamily="34" charset="0"/>
              </a:rPr>
              <a:t>training activities is divided into two main patterns (or training modules):</a:t>
            </a:r>
          </a:p>
          <a:p>
            <a:pPr algn="just"/>
            <a:endParaRPr lang="en-US" sz="1800" dirty="0">
              <a:solidFill>
                <a:srgbClr val="003399"/>
              </a:solidFill>
              <a:latin typeface="Open Sans" pitchFamily="34" charset="0"/>
              <a:ea typeface="Open Sans" pitchFamily="34" charset="0"/>
              <a:cs typeface="Open Sans" pitchFamily="34" charset="0"/>
            </a:endParaRPr>
          </a:p>
          <a:p>
            <a:pPr algn="just"/>
            <a:r>
              <a:rPr lang="en-US" sz="1800" dirty="0">
                <a:solidFill>
                  <a:srgbClr val="003399"/>
                </a:solidFill>
                <a:latin typeface="Open Sans" pitchFamily="34" charset="0"/>
                <a:ea typeface="Open Sans" pitchFamily="34" charset="0"/>
                <a:cs typeface="Open Sans" pitchFamily="34" charset="0"/>
              </a:rPr>
              <a:t>• Theoretical / practical </a:t>
            </a:r>
            <a:r>
              <a:rPr lang="en-US" sz="1800" dirty="0">
                <a:solidFill>
                  <a:srgbClr val="FF0000"/>
                </a:solidFill>
                <a:latin typeface="Open Sans" pitchFamily="34" charset="0"/>
                <a:ea typeface="Open Sans" pitchFamily="34" charset="0"/>
                <a:cs typeface="Open Sans" pitchFamily="34" charset="0"/>
              </a:rPr>
              <a:t>training course </a:t>
            </a:r>
            <a:r>
              <a:rPr lang="en-US" sz="1800" dirty="0">
                <a:solidFill>
                  <a:srgbClr val="003399"/>
                </a:solidFill>
                <a:latin typeface="Open Sans" pitchFamily="34" charset="0"/>
                <a:ea typeface="Open Sans" pitchFamily="34" charset="0"/>
                <a:cs typeface="Open Sans" pitchFamily="34" charset="0"/>
              </a:rPr>
              <a:t>for experts of local public bodies and the technicians involved in the preparation of municipal plans of the coasts, in n. 5 days to be held in Puglia</a:t>
            </a:r>
            <a:r>
              <a:rPr lang="en-US" sz="1800" dirty="0" smtClean="0">
                <a:solidFill>
                  <a:srgbClr val="003399"/>
                </a:solidFill>
                <a:latin typeface="Open Sans" pitchFamily="34" charset="0"/>
                <a:ea typeface="Open Sans" pitchFamily="34" charset="0"/>
                <a:cs typeface="Open Sans" pitchFamily="34" charset="0"/>
              </a:rPr>
              <a:t>;</a:t>
            </a:r>
          </a:p>
          <a:p>
            <a:pPr algn="just"/>
            <a:endParaRPr lang="en-US" sz="1800" dirty="0">
              <a:solidFill>
                <a:srgbClr val="003399"/>
              </a:solidFill>
              <a:latin typeface="Open Sans" pitchFamily="34" charset="0"/>
              <a:ea typeface="Open Sans" pitchFamily="34" charset="0"/>
              <a:cs typeface="Open Sans" pitchFamily="34" charset="0"/>
            </a:endParaRPr>
          </a:p>
          <a:p>
            <a:pPr algn="just"/>
            <a:r>
              <a:rPr lang="en-US" sz="1800" dirty="0">
                <a:solidFill>
                  <a:srgbClr val="003399"/>
                </a:solidFill>
                <a:latin typeface="Open Sans" pitchFamily="34" charset="0"/>
                <a:ea typeface="Open Sans" pitchFamily="34" charset="0"/>
                <a:cs typeface="Open Sans" pitchFamily="34" charset="0"/>
              </a:rPr>
              <a:t>• International Training Course (</a:t>
            </a:r>
            <a:r>
              <a:rPr lang="en-US" sz="1800" dirty="0">
                <a:solidFill>
                  <a:srgbClr val="FF0000"/>
                </a:solidFill>
                <a:latin typeface="Open Sans" pitchFamily="34" charset="0"/>
                <a:ea typeface="Open Sans" pitchFamily="34" charset="0"/>
                <a:cs typeface="Open Sans" pitchFamily="34" charset="0"/>
              </a:rPr>
              <a:t>Summer School</a:t>
            </a:r>
            <a:r>
              <a:rPr lang="en-US" sz="1800" dirty="0">
                <a:solidFill>
                  <a:srgbClr val="003399"/>
                </a:solidFill>
                <a:latin typeface="Open Sans" pitchFamily="34" charset="0"/>
                <a:ea typeface="Open Sans" pitchFamily="34" charset="0"/>
                <a:cs typeface="Open Sans" pitchFamily="34" charset="0"/>
              </a:rPr>
              <a:t>) / - on the theme of sustainable management of coastal heritage and on actions to combat erosion, including the use of performance and assessment indicators to be held in Puglia and in the Region of Greece West.</a:t>
            </a:r>
            <a:endParaRPr lang="it-IT" sz="1800" dirty="0" smtClean="0">
              <a:solidFill>
                <a:srgbClr val="003399"/>
              </a:solidFill>
              <a:latin typeface="Open Sans" pitchFamily="34" charset="0"/>
              <a:ea typeface="Open Sans" pitchFamily="34" charset="0"/>
              <a:cs typeface="Open Sans" pitchFamily="34" charset="0"/>
            </a:endParaRPr>
          </a:p>
        </p:txBody>
      </p:sp>
      <p:sp>
        <p:nvSpPr>
          <p:cNvPr id="7" name="Titolo 4"/>
          <p:cNvSpPr txBox="1">
            <a:spLocks/>
          </p:cNvSpPr>
          <p:nvPr/>
        </p:nvSpPr>
        <p:spPr>
          <a:xfrm>
            <a:off x="838200" y="1391295"/>
            <a:ext cx="7772400" cy="605929"/>
          </a:xfrm>
          <a:prstGeom prst="rect">
            <a:avLst/>
          </a:prstGeom>
        </p:spPr>
        <p:txBody>
          <a:bodyPr vert="horz" lIns="91440" tIns="45720" rIns="91440" bIns="45720" rtlCol="0" anchor="ctr">
            <a:normAutofit fontScale="75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it-IT" sz="2000" b="1" dirty="0" smtClean="0">
                <a:solidFill>
                  <a:srgbClr val="00B050"/>
                </a:solidFill>
                <a:latin typeface="Open Sans" pitchFamily="34" charset="0"/>
                <a:ea typeface="Open Sans" pitchFamily="34" charset="0"/>
                <a:cs typeface="Open Sans" pitchFamily="34" charset="0"/>
              </a:rPr>
              <a:t>Triton </a:t>
            </a:r>
            <a:r>
              <a:rPr lang="it-IT" sz="2000" b="1" dirty="0" err="1" smtClean="0">
                <a:solidFill>
                  <a:srgbClr val="00B050"/>
                </a:solidFill>
                <a:latin typeface="Open Sans" pitchFamily="34" charset="0"/>
                <a:ea typeface="Open Sans" pitchFamily="34" charset="0"/>
                <a:cs typeface="Open Sans" pitchFamily="34" charset="0"/>
              </a:rPr>
              <a:t>as</a:t>
            </a:r>
            <a:r>
              <a:rPr lang="it-IT" sz="2000" b="1" dirty="0" smtClean="0">
                <a:solidFill>
                  <a:srgbClr val="00B050"/>
                </a:solidFill>
                <a:latin typeface="Open Sans" pitchFamily="34" charset="0"/>
                <a:ea typeface="Open Sans" pitchFamily="34" charset="0"/>
                <a:cs typeface="Open Sans" pitchFamily="34" charset="0"/>
              </a:rPr>
              <a:t> </a:t>
            </a:r>
            <a:r>
              <a:rPr lang="it-IT" sz="2000" b="1" dirty="0" err="1" smtClean="0">
                <a:solidFill>
                  <a:srgbClr val="00B050"/>
                </a:solidFill>
                <a:latin typeface="Open Sans" pitchFamily="34" charset="0"/>
                <a:ea typeface="Open Sans" pitchFamily="34" charset="0"/>
                <a:cs typeface="Open Sans" pitchFamily="34" charset="0"/>
              </a:rPr>
              <a:t>suistainable</a:t>
            </a:r>
            <a:r>
              <a:rPr lang="it-IT" sz="2000" b="1" dirty="0" smtClean="0">
                <a:solidFill>
                  <a:srgbClr val="00B050"/>
                </a:solidFill>
                <a:latin typeface="Open Sans" pitchFamily="34" charset="0"/>
                <a:ea typeface="Open Sans" pitchFamily="34" charset="0"/>
                <a:cs typeface="Open Sans" pitchFamily="34" charset="0"/>
              </a:rPr>
              <a:t> </a:t>
            </a:r>
            <a:r>
              <a:rPr lang="it-IT" sz="2000" b="1" dirty="0" err="1" smtClean="0">
                <a:solidFill>
                  <a:srgbClr val="00B050"/>
                </a:solidFill>
                <a:latin typeface="Open Sans" pitchFamily="34" charset="0"/>
                <a:ea typeface="Open Sans" pitchFamily="34" charset="0"/>
                <a:cs typeface="Open Sans" pitchFamily="34" charset="0"/>
              </a:rPr>
              <a:t>development</a:t>
            </a:r>
            <a:r>
              <a:rPr lang="it-IT" sz="2000" b="1" dirty="0" smtClean="0">
                <a:solidFill>
                  <a:srgbClr val="00B050"/>
                </a:solidFill>
                <a:latin typeface="Open Sans" pitchFamily="34" charset="0"/>
                <a:ea typeface="Open Sans" pitchFamily="34" charset="0"/>
                <a:cs typeface="Open Sans" pitchFamily="34" charset="0"/>
              </a:rPr>
              <a:t> tool/Training </a:t>
            </a:r>
            <a:r>
              <a:rPr lang="it-IT" sz="2000" b="1" dirty="0" err="1" smtClean="0">
                <a:solidFill>
                  <a:srgbClr val="00B050"/>
                </a:solidFill>
                <a:latin typeface="Open Sans" pitchFamily="34" charset="0"/>
                <a:ea typeface="Open Sans" pitchFamily="34" charset="0"/>
                <a:cs typeface="Open Sans" pitchFamily="34" charset="0"/>
              </a:rPr>
              <a:t>Days</a:t>
            </a:r>
            <a:r>
              <a:rPr lang="it-IT" sz="2000" b="1" dirty="0" smtClean="0">
                <a:solidFill>
                  <a:srgbClr val="00B050"/>
                </a:solidFill>
                <a:latin typeface="Open Sans" pitchFamily="34" charset="0"/>
                <a:ea typeface="Open Sans" pitchFamily="34" charset="0"/>
                <a:cs typeface="Open Sans" pitchFamily="34" charset="0"/>
              </a:rPr>
              <a:t> and Summer School</a:t>
            </a:r>
            <a:br>
              <a:rPr lang="it-IT" sz="2000" b="1" dirty="0" smtClean="0">
                <a:solidFill>
                  <a:srgbClr val="00B050"/>
                </a:solidFill>
                <a:latin typeface="Open Sans" pitchFamily="34" charset="0"/>
                <a:ea typeface="Open Sans" pitchFamily="34" charset="0"/>
                <a:cs typeface="Open Sans" pitchFamily="34" charset="0"/>
              </a:rPr>
            </a:br>
            <a:endParaRPr lang="it-IT" sz="2000" b="1" dirty="0">
              <a:solidFill>
                <a:srgbClr val="00B050"/>
              </a:solidFill>
              <a:latin typeface="Open Sans" pitchFamily="34" charset="0"/>
              <a:ea typeface="Open Sans" pitchFamily="34" charset="0"/>
              <a:cs typeface="Open Sans" pitchFamily="34" charset="0"/>
            </a:endParaRPr>
          </a:p>
        </p:txBody>
      </p:sp>
    </p:spTree>
    <p:extLst>
      <p:ext uri="{BB962C8B-B14F-4D97-AF65-F5344CB8AC3E}">
        <p14:creationId xmlns:p14="http://schemas.microsoft.com/office/powerpoint/2010/main" val="3711084794"/>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2733</TotalTime>
  <Words>6168</Words>
  <PresentationFormat>Presentazione su schermo (4:3)</PresentationFormat>
  <Paragraphs>490</Paragraphs>
  <Slides>61</Slides>
  <Notes>0</Notes>
  <HiddenSlides>0</HiddenSlides>
  <MMClips>0</MMClips>
  <ScaleCrop>false</ScaleCrop>
  <HeadingPairs>
    <vt:vector size="6" baseType="variant">
      <vt:variant>
        <vt:lpstr>Caratteri utilizzati</vt:lpstr>
      </vt:variant>
      <vt:variant>
        <vt:i4>5</vt:i4>
      </vt:variant>
      <vt:variant>
        <vt:lpstr>Tema</vt:lpstr>
      </vt:variant>
      <vt:variant>
        <vt:i4>1</vt:i4>
      </vt:variant>
      <vt:variant>
        <vt:lpstr>Titoli diapositive</vt:lpstr>
      </vt:variant>
      <vt:variant>
        <vt:i4>61</vt:i4>
      </vt:variant>
    </vt:vector>
  </HeadingPairs>
  <TitlesOfParts>
    <vt:vector size="67" baseType="lpstr">
      <vt:lpstr>Agency FB</vt:lpstr>
      <vt:lpstr>Arial</vt:lpstr>
      <vt:lpstr>Calibri</vt:lpstr>
      <vt:lpstr>Open Sans</vt:lpstr>
      <vt:lpstr>Times New Roman</vt:lpstr>
      <vt:lpstr>Tema di Office</vt:lpstr>
      <vt:lpstr>Presentazione standard di PowerPoint</vt:lpstr>
      <vt:lpstr>Outline:</vt:lpstr>
      <vt:lpstr>Triton @ a glance/1</vt:lpstr>
      <vt:lpstr>Triton @a glance/2</vt:lpstr>
      <vt:lpstr>Triton as suistainable development tool: what we do for ICZM and Legislation Framework</vt:lpstr>
      <vt:lpstr> </vt:lpstr>
      <vt:lpstr> </vt:lpstr>
      <vt:lpstr> </vt:lpstr>
      <vt:lpstr> </vt:lpstr>
      <vt:lpstr> </vt:lpstr>
      <vt:lpstr> </vt:lpstr>
      <vt:lpstr> </vt:lpstr>
      <vt:lpstr>Coastal Erosion Effects </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 </vt:lpstr>
      <vt:lpstr>Presentazione standard di PowerPoint</vt:lpstr>
      <vt:lpstr>Presentazione standard di PowerPoint</vt:lpstr>
      <vt:lpstr>Presentazione standard di PowerPoint</vt:lpstr>
      <vt:lpstr>Presentazione standard di PowerPoint</vt:lpstr>
      <vt:lpstr>Presentazione standard di PowerPoint</vt:lpstr>
      <vt:lpstr> </vt:lpstr>
      <vt:lpstr> </vt:lpstr>
      <vt:lpstr> </vt:lpstr>
      <vt:lpstr> </vt:lpstr>
      <vt:lpstr> </vt:lpstr>
      <vt:lpstr> </vt:lpstr>
      <vt:lpstr> </vt:lpstr>
      <vt:lpstr> </vt:lpstr>
      <vt:lpstr> </vt:lpstr>
      <vt:lpstr> </vt:lpstr>
      <vt:lpstr> </vt:lpstr>
      <vt:lpstr>State of Coasts in the context of the global climate change  </vt:lpstr>
      <vt:lpstr>State of Coasts in the context of the global climate change  </vt:lpstr>
      <vt:lpstr>State of Coasts in the context of the global climate change  </vt:lpstr>
      <vt:lpstr> Land Sea Interactions  </vt:lpstr>
      <vt:lpstr> Land Sea Interactions  </vt:lpstr>
      <vt:lpstr> </vt:lpstr>
      <vt:lpstr> </vt:lpstr>
      <vt:lpstr> </vt:lpstr>
      <vt:lpstr> </vt:lpstr>
      <vt:lpstr> </vt:lpstr>
      <vt:lpstr> </vt:lpstr>
      <vt:lpstr> </vt:lpstr>
      <vt:lpstr> </vt:lpstr>
      <vt:lpstr> </vt:lpstr>
      <vt:lpstr> </vt:lpstr>
      <vt:lpstr> </vt:lpstr>
      <vt:lpstr> </vt:lpstr>
      <vt:lpstr> </vt:lpstr>
      <vt:lpstr> </vt:lpstr>
      <vt:lpstr> </vt:lpstr>
      <vt:lpstr> </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2019-03-12T09:08:55Z</dcterms:created>
  <dcterms:modified xsi:type="dcterms:W3CDTF">2019-09-25T09:16:31Z</dcterms:modified>
</cp:coreProperties>
</file>