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63" r:id="rId6"/>
    <p:sldId id="267" r:id="rId7"/>
    <p:sldId id="260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tis\Desktop\paper_2\&#924;&#949;&#964;&#961;&#951;&#963;&#949;&#953;&#962;\&#914;&#953;&#946;&#955;&#943;&#959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70</a:t>
            </a:r>
            <a:r>
              <a:rPr lang="en-US"/>
              <a:t>ntu @ 71cm</a:t>
            </a:r>
            <a:endParaRPr lang="el-GR"/>
          </a:p>
        </c:rich>
      </c:tx>
      <c:layout>
        <c:manualLayout>
          <c:xMode val="edge"/>
          <c:yMode val="edge"/>
          <c:x val="0.7311238286479250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225424836601339"/>
          <c:y val="2.5120833333333328E-2"/>
          <c:w val="0.57968105756359145"/>
          <c:h val="0.8234735856255857"/>
        </c:manualLayout>
      </c:layout>
      <c:scatterChart>
        <c:scatterStyle val="smoothMarker"/>
        <c:varyColors val="0"/>
        <c:ser>
          <c:idx val="5"/>
          <c:order val="0"/>
          <c:tx>
            <c:v>U=2.5mm/s D&gt;1.0mm</c:v>
          </c:tx>
          <c:spPr>
            <a:ln w="15875">
              <a:solidFill>
                <a:srgbClr val="4F81BD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'C|C0 vs t (70ntu@75cm)'!$A$20:$A$27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'C|C0 vs t (70ntu@75cm)'!$M$20:$M$27</c:f>
              <c:numCache>
                <c:formatCode>0.000</c:formatCode>
                <c:ptCount val="8"/>
                <c:pt idx="0">
                  <c:v>0</c:v>
                </c:pt>
                <c:pt idx="1">
                  <c:v>0.10843373493975927</c:v>
                </c:pt>
                <c:pt idx="2">
                  <c:v>7.0512820512820512E-2</c:v>
                </c:pt>
                <c:pt idx="3">
                  <c:v>8.4935064935065224E-2</c:v>
                </c:pt>
                <c:pt idx="4">
                  <c:v>0.10500000000000002</c:v>
                </c:pt>
                <c:pt idx="5">
                  <c:v>0.11667605633802799</c:v>
                </c:pt>
                <c:pt idx="6">
                  <c:v>0.13636363636363635</c:v>
                </c:pt>
                <c:pt idx="7">
                  <c:v>0.14545454545454545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49-4260-913D-96BC48B46493}"/>
            </c:ext>
          </c:extLst>
        </c:ser>
        <c:ser>
          <c:idx val="3"/>
          <c:order val="1"/>
          <c:tx>
            <c:v>U=1.8mm/s D&gt;1.0mm</c:v>
          </c:tx>
          <c:spPr>
            <a:ln w="15875">
              <a:solidFill>
                <a:srgbClr val="9BBB59"/>
              </a:solidFill>
            </a:ln>
          </c:spPr>
          <c:marker>
            <c:symbol val="square"/>
            <c:size val="3"/>
            <c:spPr>
              <a:noFill/>
              <a:ln>
                <a:solidFill>
                  <a:schemeClr val="accent3"/>
                </a:solidFill>
              </a:ln>
            </c:spPr>
          </c:marker>
          <c:xVal>
            <c:numRef>
              <c:f>'C|C0 vs t (70ntu@75cm)'!$A$20:$A$27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'C|C0 vs t (70ntu@75cm)'!$L$20:$L$27</c:f>
              <c:numCache>
                <c:formatCode>0.000</c:formatCode>
                <c:ptCount val="8"/>
                <c:pt idx="0">
                  <c:v>0</c:v>
                </c:pt>
                <c:pt idx="1">
                  <c:v>8.3333333333333343E-2</c:v>
                </c:pt>
                <c:pt idx="2">
                  <c:v>7.7777777777777779E-2</c:v>
                </c:pt>
                <c:pt idx="3">
                  <c:v>5.3846153846153863E-2</c:v>
                </c:pt>
                <c:pt idx="4">
                  <c:v>5.2631578947368432E-2</c:v>
                </c:pt>
                <c:pt idx="5">
                  <c:v>5.8823529411764705E-2</c:v>
                </c:pt>
                <c:pt idx="6">
                  <c:v>0.12096774193548417</c:v>
                </c:pt>
                <c:pt idx="7">
                  <c:v>0.15151515151515202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49-4260-913D-96BC48B46493}"/>
            </c:ext>
          </c:extLst>
        </c:ser>
        <c:ser>
          <c:idx val="4"/>
          <c:order val="2"/>
          <c:tx>
            <c:v>U=2.5mm/s D&lt;1.0mm</c:v>
          </c:tx>
          <c:spPr>
            <a:ln w="15875">
              <a:solidFill>
                <a:srgbClr val="0070C0"/>
              </a:solidFill>
              <a:prstDash val="lgDash"/>
            </a:ln>
          </c:spPr>
          <c:marker>
            <c:symbol val="circle"/>
            <c:size val="3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'C|C0 vs t (70ntu@75cm)'!$A$6:$A$13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'C|C0 vs t (70ntu@75cm)'!$M$6:$M$13</c:f>
              <c:numCache>
                <c:formatCode>0.000</c:formatCode>
                <c:ptCount val="8"/>
                <c:pt idx="0">
                  <c:v>0</c:v>
                </c:pt>
                <c:pt idx="1">
                  <c:v>0.11744505494505511</c:v>
                </c:pt>
                <c:pt idx="2">
                  <c:v>0.10058139534883706</c:v>
                </c:pt>
                <c:pt idx="3">
                  <c:v>2.3968042609853552E-2</c:v>
                </c:pt>
                <c:pt idx="4">
                  <c:v>3.0620689655172409E-2</c:v>
                </c:pt>
                <c:pt idx="5">
                  <c:v>4.0000000000000022E-2</c:v>
                </c:pt>
                <c:pt idx="6">
                  <c:v>7.6361670496012987E-2</c:v>
                </c:pt>
                <c:pt idx="7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49-4260-913D-96BC48B46493}"/>
            </c:ext>
          </c:extLst>
        </c:ser>
        <c:ser>
          <c:idx val="0"/>
          <c:order val="3"/>
          <c:tx>
            <c:v>U=1.0mm/s D&gt;1.0mm</c:v>
          </c:tx>
          <c:spPr>
            <a:ln w="15875">
              <a:solidFill>
                <a:srgbClr val="FF0000"/>
              </a:solidFill>
            </a:ln>
          </c:spPr>
          <c:marker>
            <c:symbol val="square"/>
            <c:size val="3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'C|C0 vs t (70ntu@75cm)'!$A$20:$A$27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'C|C0 vs t (70ntu@75cm)'!$K$20:$K$27</c:f>
              <c:numCache>
                <c:formatCode>0.000</c:formatCode>
                <c:ptCount val="8"/>
                <c:pt idx="0">
                  <c:v>0</c:v>
                </c:pt>
                <c:pt idx="1">
                  <c:v>5.5555555555555455E-2</c:v>
                </c:pt>
                <c:pt idx="2">
                  <c:v>2.8571428571428591E-2</c:v>
                </c:pt>
                <c:pt idx="3">
                  <c:v>2.0833333333333405E-2</c:v>
                </c:pt>
                <c:pt idx="4">
                  <c:v>2.8571428571428591E-2</c:v>
                </c:pt>
                <c:pt idx="5">
                  <c:v>3.2878787878787979E-2</c:v>
                </c:pt>
                <c:pt idx="6">
                  <c:v>3.8258064516129002E-2</c:v>
                </c:pt>
                <c:pt idx="7">
                  <c:v>4.9180327868852472E-2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D49-4260-913D-96BC48B46493}"/>
            </c:ext>
          </c:extLst>
        </c:ser>
        <c:ser>
          <c:idx val="2"/>
          <c:order val="4"/>
          <c:tx>
            <c:v>U=1.8mm/s D&lt;1.0mm</c:v>
          </c:tx>
          <c:spPr>
            <a:ln w="15875">
              <a:solidFill>
                <a:srgbClr val="9BBB59"/>
              </a:solidFill>
              <a:prstDash val="lgDash"/>
            </a:ln>
          </c:spPr>
          <c:marker>
            <c:symbol val="circle"/>
            <c:size val="3"/>
            <c:spPr>
              <a:noFill/>
              <a:ln>
                <a:solidFill>
                  <a:schemeClr val="accent3"/>
                </a:solidFill>
              </a:ln>
            </c:spPr>
          </c:marker>
          <c:xVal>
            <c:numRef>
              <c:f>'C|C0 vs t (70ntu@75cm)'!$A$6:$A$13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'C|C0 vs t (70ntu@75cm)'!$L$6:$L$13</c:f>
              <c:numCache>
                <c:formatCode>0.000</c:formatCode>
                <c:ptCount val="8"/>
                <c:pt idx="0">
                  <c:v>0</c:v>
                </c:pt>
                <c:pt idx="1">
                  <c:v>3.689064558629785E-2</c:v>
                </c:pt>
                <c:pt idx="2">
                  <c:v>4.3367346938775503E-2</c:v>
                </c:pt>
                <c:pt idx="3">
                  <c:v>1.6483516483516487E-2</c:v>
                </c:pt>
                <c:pt idx="4">
                  <c:v>1.04127198917456E-2</c:v>
                </c:pt>
                <c:pt idx="5">
                  <c:v>2.0480302635011764E-2</c:v>
                </c:pt>
                <c:pt idx="6">
                  <c:v>2.8666666666666701E-2</c:v>
                </c:pt>
                <c:pt idx="7">
                  <c:v>3.8054054054054001E-2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D49-4260-913D-96BC48B46493}"/>
            </c:ext>
          </c:extLst>
        </c:ser>
        <c:ser>
          <c:idx val="1"/>
          <c:order val="5"/>
          <c:tx>
            <c:v>U=1.0mm/s D&lt;1.0mm</c:v>
          </c:tx>
          <c:spPr>
            <a:ln w="15875">
              <a:solidFill>
                <a:srgbClr val="FF0000"/>
              </a:solidFill>
              <a:prstDash val="lgDash"/>
            </a:ln>
          </c:spPr>
          <c:marker>
            <c:symbol val="circle"/>
            <c:size val="3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'C|C0 vs t (70ntu@75cm)'!$A$6:$A$13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'C|C0 vs t (70ntu@75cm)'!$K$6:$K$13</c:f>
              <c:numCache>
                <c:formatCode>0.000</c:formatCode>
                <c:ptCount val="8"/>
                <c:pt idx="0">
                  <c:v>0</c:v>
                </c:pt>
                <c:pt idx="1">
                  <c:v>2.6619009796134564E-3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3.6277755879648016E-3</c:v>
                </c:pt>
                <c:pt idx="7">
                  <c:v>6.6277755879647895E-3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D49-4260-913D-96BC48B46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7968"/>
        <c:axId val="58671488"/>
      </c:scatterChart>
      <c:valAx>
        <c:axId val="58627968"/>
        <c:scaling>
          <c:orientation val="minMax"/>
          <c:max val="8.300000000000000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   hr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.37281676843453393"/>
              <c:y val="0.930501617477798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58671488"/>
        <c:crosses val="autoZero"/>
        <c:crossBetween val="midCat"/>
      </c:valAx>
      <c:valAx>
        <c:axId val="5867148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Turbidity  C/C0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"/>
              <c:y val="0.2701936707250800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58627968"/>
        <c:crosses val="autoZero"/>
        <c:crossBetween val="midCat"/>
      </c:valAx>
      <c:spPr>
        <a:solidFill>
          <a:sysClr val="window" lastClr="FFFFFF">
            <a:lumMod val="95000"/>
            <a:alpha val="74000"/>
          </a:sysClr>
        </a:solidFill>
      </c:spPr>
    </c:plotArea>
    <c:plotVisOnly val="1"/>
    <c:dispBlanksAs val="span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150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70ntu @ 71cm</a:t>
            </a:r>
            <a:endParaRPr lang="el-GR"/>
          </a:p>
        </c:rich>
      </c:tx>
      <c:layout>
        <c:manualLayout>
          <c:xMode val="edge"/>
          <c:yMode val="edge"/>
          <c:x val="0.7353741633199464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879757242583648"/>
          <c:y val="3.5102300332997736E-2"/>
          <c:w val="0.59558199464524619"/>
          <c:h val="0.83523333333333361"/>
        </c:manualLayout>
      </c:layout>
      <c:scatterChart>
        <c:scatterStyle val="smoothMarker"/>
        <c:varyColors val="0"/>
        <c:ser>
          <c:idx val="4"/>
          <c:order val="0"/>
          <c:tx>
            <c:v>U=2.5mm/s D&lt;1.0mm</c:v>
          </c:tx>
          <c:spPr>
            <a:ln w="15875">
              <a:solidFill>
                <a:srgbClr val="0070C0"/>
              </a:solidFill>
              <a:prstDash val="lgDash"/>
            </a:ln>
          </c:spPr>
          <c:marker>
            <c:symbol val="circle"/>
            <c:size val="3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'ΔP vs t (70ntu@71cm)'!$A$5:$A$12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'ΔP vs t (70ntu@71cm)'!$M$5:$M$12</c:f>
              <c:numCache>
                <c:formatCode>0.0</c:formatCode>
                <c:ptCount val="8"/>
                <c:pt idx="0">
                  <c:v>47</c:v>
                </c:pt>
                <c:pt idx="1">
                  <c:v>45</c:v>
                </c:pt>
                <c:pt idx="2">
                  <c:v>46.000000000000014</c:v>
                </c:pt>
                <c:pt idx="3">
                  <c:v>46.000000000000014</c:v>
                </c:pt>
                <c:pt idx="4">
                  <c:v>50</c:v>
                </c:pt>
                <c:pt idx="5">
                  <c:v>54</c:v>
                </c:pt>
                <c:pt idx="6">
                  <c:v>58.000000000000007</c:v>
                </c:pt>
                <c:pt idx="7">
                  <c:v>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E5-44BD-BB4B-80B2F216890E}"/>
            </c:ext>
          </c:extLst>
        </c:ser>
        <c:ser>
          <c:idx val="5"/>
          <c:order val="1"/>
          <c:tx>
            <c:v>U=2.5mm/s D&gt;1.0mm</c:v>
          </c:tx>
          <c:spPr>
            <a:ln w="15875">
              <a:solidFill>
                <a:srgbClr val="0070C0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'ΔP vs t (70ntu@71cm)'!$A$19:$A$26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'ΔP vs t (70ntu@71cm)'!$M$19:$M$26</c:f>
              <c:numCache>
                <c:formatCode>0.0</c:formatCode>
                <c:ptCount val="8"/>
                <c:pt idx="0">
                  <c:v>33</c:v>
                </c:pt>
                <c:pt idx="1">
                  <c:v>31</c:v>
                </c:pt>
                <c:pt idx="2">
                  <c:v>31.999999999999989</c:v>
                </c:pt>
                <c:pt idx="3">
                  <c:v>34</c:v>
                </c:pt>
                <c:pt idx="4">
                  <c:v>33</c:v>
                </c:pt>
                <c:pt idx="5">
                  <c:v>36</c:v>
                </c:pt>
                <c:pt idx="6">
                  <c:v>38.000000000000007</c:v>
                </c:pt>
                <c:pt idx="7">
                  <c:v>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8E5-44BD-BB4B-80B2F216890E}"/>
            </c:ext>
          </c:extLst>
        </c:ser>
        <c:ser>
          <c:idx val="2"/>
          <c:order val="2"/>
          <c:tx>
            <c:v>U=1.8mm/s D&lt;1.0mm</c:v>
          </c:tx>
          <c:spPr>
            <a:ln w="15875">
              <a:solidFill>
                <a:schemeClr val="accent3"/>
              </a:solidFill>
              <a:prstDash val="lgDash"/>
            </a:ln>
          </c:spPr>
          <c:marker>
            <c:symbol val="circle"/>
            <c:size val="3"/>
            <c:spPr>
              <a:noFill/>
              <a:ln>
                <a:solidFill>
                  <a:schemeClr val="accent3"/>
                </a:solidFill>
              </a:ln>
            </c:spPr>
          </c:marker>
          <c:xVal>
            <c:numRef>
              <c:f>'ΔP vs t (70ntu@71cm)'!$A$5:$A$12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'ΔP vs t (70ntu@71cm)'!$L$5:$L$12</c:f>
              <c:numCache>
                <c:formatCode>0.0</c:formatCode>
                <c:ptCount val="8"/>
                <c:pt idx="0">
                  <c:v>35</c:v>
                </c:pt>
                <c:pt idx="1">
                  <c:v>31</c:v>
                </c:pt>
                <c:pt idx="2">
                  <c:v>34</c:v>
                </c:pt>
                <c:pt idx="3">
                  <c:v>33</c:v>
                </c:pt>
                <c:pt idx="4">
                  <c:v>36</c:v>
                </c:pt>
                <c:pt idx="5">
                  <c:v>38</c:v>
                </c:pt>
                <c:pt idx="6">
                  <c:v>41.000000000000014</c:v>
                </c:pt>
                <c:pt idx="7">
                  <c:v>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8E5-44BD-BB4B-80B2F216890E}"/>
            </c:ext>
          </c:extLst>
        </c:ser>
        <c:ser>
          <c:idx val="3"/>
          <c:order val="3"/>
          <c:tx>
            <c:v>U=1.8mm/s D&gt;1.0mm</c:v>
          </c:tx>
          <c:spPr>
            <a:ln w="15875">
              <a:solidFill>
                <a:schemeClr val="accent3"/>
              </a:solidFill>
            </a:ln>
          </c:spPr>
          <c:marker>
            <c:symbol val="square"/>
            <c:size val="3"/>
            <c:spPr>
              <a:noFill/>
              <a:ln>
                <a:solidFill>
                  <a:schemeClr val="accent3"/>
                </a:solidFill>
              </a:ln>
            </c:spPr>
          </c:marker>
          <c:xVal>
            <c:numRef>
              <c:f>'ΔP vs t (70ntu@71cm)'!$A$19:$A$26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'ΔP vs t (70ntu@71cm)'!$L$19:$L$26</c:f>
              <c:numCache>
                <c:formatCode>0.0</c:formatCode>
                <c:ptCount val="8"/>
                <c:pt idx="0">
                  <c:v>21.5</c:v>
                </c:pt>
                <c:pt idx="1">
                  <c:v>20.5</c:v>
                </c:pt>
                <c:pt idx="2">
                  <c:v>22.999999999999972</c:v>
                </c:pt>
                <c:pt idx="3">
                  <c:v>22</c:v>
                </c:pt>
                <c:pt idx="4">
                  <c:v>22.999999999999972</c:v>
                </c:pt>
                <c:pt idx="5">
                  <c:v>22.999999999999972</c:v>
                </c:pt>
                <c:pt idx="6">
                  <c:v>23.499999999999979</c:v>
                </c:pt>
                <c:pt idx="7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8E5-44BD-BB4B-80B2F216890E}"/>
            </c:ext>
          </c:extLst>
        </c:ser>
        <c:ser>
          <c:idx val="1"/>
          <c:order val="4"/>
          <c:tx>
            <c:v>U=1.0mm/s D&lt;1.0mm</c:v>
          </c:tx>
          <c:spPr>
            <a:ln w="15875">
              <a:solidFill>
                <a:srgbClr val="FF0000"/>
              </a:solidFill>
              <a:prstDash val="lgDash"/>
            </a:ln>
          </c:spPr>
          <c:marker>
            <c:symbol val="circle"/>
            <c:size val="3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'ΔP vs t (70ntu@71cm)'!$A$5:$A$12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'ΔP vs t (70ntu@71cm)'!$K$5:$K$12</c:f>
              <c:numCache>
                <c:formatCode>0.0</c:formatCode>
                <c:ptCount val="8"/>
                <c:pt idx="0">
                  <c:v>19.000000000000021</c:v>
                </c:pt>
                <c:pt idx="1">
                  <c:v>16.999999999999989</c:v>
                </c:pt>
                <c:pt idx="2">
                  <c:v>18.000000000000007</c:v>
                </c:pt>
                <c:pt idx="3">
                  <c:v>20</c:v>
                </c:pt>
                <c:pt idx="4">
                  <c:v>19.000000000000021</c:v>
                </c:pt>
                <c:pt idx="5">
                  <c:v>19.5</c:v>
                </c:pt>
                <c:pt idx="6">
                  <c:v>20</c:v>
                </c:pt>
                <c:pt idx="7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8E5-44BD-BB4B-80B2F216890E}"/>
            </c:ext>
          </c:extLst>
        </c:ser>
        <c:ser>
          <c:idx val="0"/>
          <c:order val="5"/>
          <c:tx>
            <c:v>U=1.0mm/s D&gt;1.0mm</c:v>
          </c:tx>
          <c:spPr>
            <a:ln w="15875">
              <a:solidFill>
                <a:srgbClr val="FF0000"/>
              </a:solidFill>
            </a:ln>
          </c:spPr>
          <c:marker>
            <c:symbol val="square"/>
            <c:size val="3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'ΔP vs t (70ntu@71cm)'!$A$19:$A$26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</c:numCache>
            </c:numRef>
          </c:xVal>
          <c:yVal>
            <c:numRef>
              <c:f>'ΔP vs t (70ntu@71cm)'!$K$19:$K$26</c:f>
              <c:numCache>
                <c:formatCode>0.0</c:formatCode>
                <c:ptCount val="8"/>
                <c:pt idx="0">
                  <c:v>14.000000000000002</c:v>
                </c:pt>
                <c:pt idx="1">
                  <c:v>13</c:v>
                </c:pt>
                <c:pt idx="2">
                  <c:v>14.5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16.000000000000014</c:v>
                </c:pt>
                <c:pt idx="7">
                  <c:v>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8E5-44BD-BB4B-80B2F2168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45824"/>
        <c:axId val="69075712"/>
      </c:scatterChart>
      <c:valAx>
        <c:axId val="62445824"/>
        <c:scaling>
          <c:orientation val="minMax"/>
          <c:max val="8.300000000000000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   hr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.34481325301204896"/>
              <c:y val="0.903494860499265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69075712"/>
        <c:crosses val="autoZero"/>
        <c:crossBetween val="midCat"/>
      </c:valAx>
      <c:valAx>
        <c:axId val="69075712"/>
        <c:scaling>
          <c:orientation val="minMax"/>
          <c:max val="11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ΔΡ    </a:t>
                </a:r>
                <a:r>
                  <a:rPr lang="en-US"/>
                  <a:t>mmHg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7.1388875252343751E-3"/>
              <c:y val="0.3344406063137941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62445824"/>
        <c:crosses val="autoZero"/>
        <c:crossBetween val="midCat"/>
        <c:majorUnit val="20"/>
      </c:valAx>
      <c:spPr>
        <a:solidFill>
          <a:sysClr val="window" lastClr="FFFFFF">
            <a:lumMod val="95000"/>
            <a:alpha val="74000"/>
          </a:sysClr>
        </a:solidFill>
      </c:spPr>
    </c:plotArea>
    <c:legend>
      <c:legendPos val="tr"/>
      <c:layout>
        <c:manualLayout>
          <c:xMode val="edge"/>
          <c:yMode val="edge"/>
          <c:x val="0.70586626724794366"/>
          <c:y val="0.13488547411749743"/>
          <c:w val="0.29413386880856762"/>
          <c:h val="0.76996508461664093"/>
        </c:manualLayout>
      </c:layout>
      <c:overlay val="0"/>
      <c:spPr>
        <a:noFill/>
      </c:spPr>
    </c:legend>
    <c:plotVisOnly val="1"/>
    <c:dispBlanksAs val="span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150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70</a:t>
            </a:r>
            <a:r>
              <a:rPr lang="el-GR" sz="1600"/>
              <a:t>Ν</a:t>
            </a:r>
            <a:r>
              <a:rPr lang="en-US" sz="1600"/>
              <a:t>TU</a:t>
            </a:r>
            <a:endParaRPr lang="el-GR" sz="1600"/>
          </a:p>
        </c:rich>
      </c:tx>
      <c:layout>
        <c:manualLayout>
          <c:xMode val="edge"/>
          <c:yMode val="edge"/>
          <c:x val="0.85537623318643918"/>
          <c:y val="1.9003578752663959E-3"/>
        </c:manualLayout>
      </c:layout>
      <c:overlay val="0"/>
      <c:spPr>
        <a:solidFill>
          <a:srgbClr val="FFFFCC"/>
        </a:solidFill>
      </c:spPr>
    </c:title>
    <c:autoTitleDeleted val="0"/>
    <c:plotArea>
      <c:layout>
        <c:manualLayout>
          <c:layoutTarget val="inner"/>
          <c:xMode val="edge"/>
          <c:yMode val="edge"/>
          <c:x val="0.15000416666666674"/>
          <c:y val="2.509556349509175E-2"/>
          <c:w val="0.6517875000000003"/>
          <c:h val="0.81289413296403146"/>
        </c:manualLayout>
      </c:layout>
      <c:scatterChart>
        <c:scatterStyle val="smoothMarker"/>
        <c:varyColors val="0"/>
        <c:ser>
          <c:idx val="0"/>
          <c:order val="0"/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Φύλλο1!$D$3:$D$18</c:f>
              <c:numCache>
                <c:formatCode>0.00</c:formatCode>
                <c:ptCount val="16"/>
                <c:pt idx="0">
                  <c:v>1.6666666666666681E-3</c:v>
                </c:pt>
                <c:pt idx="1">
                  <c:v>1.2500000000000001E-2</c:v>
                </c:pt>
                <c:pt idx="2">
                  <c:v>2.8888888888888888E-2</c:v>
                </c:pt>
                <c:pt idx="3">
                  <c:v>4.7222222222222249E-2</c:v>
                </c:pt>
                <c:pt idx="4">
                  <c:v>6.6388888888888886E-2</c:v>
                </c:pt>
                <c:pt idx="5">
                  <c:v>8.527777777777773E-2</c:v>
                </c:pt>
                <c:pt idx="6">
                  <c:v>0.1047222222222223</c:v>
                </c:pt>
                <c:pt idx="7">
                  <c:v>0.12583333333333341</c:v>
                </c:pt>
                <c:pt idx="8">
                  <c:v>0.14777777777777779</c:v>
                </c:pt>
                <c:pt idx="9">
                  <c:v>0.16944444444444462</c:v>
                </c:pt>
                <c:pt idx="10">
                  <c:v>0.19166666666666668</c:v>
                </c:pt>
                <c:pt idx="11">
                  <c:v>0.2166666666666667</c:v>
                </c:pt>
                <c:pt idx="12">
                  <c:v>0.23972222222222231</c:v>
                </c:pt>
                <c:pt idx="13">
                  <c:v>0.26444444444444448</c:v>
                </c:pt>
                <c:pt idx="14">
                  <c:v>0.28722222222222232</c:v>
                </c:pt>
                <c:pt idx="15">
                  <c:v>0.31666666666666693</c:v>
                </c:pt>
              </c:numCache>
            </c:numRef>
          </c:xVal>
          <c:yVal>
            <c:numRef>
              <c:f>Φύλλο1!$M$4:$M$18</c:f>
              <c:numCache>
                <c:formatCode>0.0</c:formatCode>
                <c:ptCount val="15"/>
                <c:pt idx="0">
                  <c:v>0.5</c:v>
                </c:pt>
                <c:pt idx="1">
                  <c:v>0.16666666666666669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266-4688-9DA4-3EDE12CC8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34208"/>
        <c:axId val="69098880"/>
      </c:scatterChart>
      <c:scatterChart>
        <c:scatterStyle val="smoothMarker"/>
        <c:varyColors val="0"/>
        <c:ser>
          <c:idx val="1"/>
          <c:order val="1"/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3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Φύλλο1!$D$3:$D$18</c:f>
              <c:numCache>
                <c:formatCode>0.00</c:formatCode>
                <c:ptCount val="16"/>
                <c:pt idx="0">
                  <c:v>1.6666666666666681E-3</c:v>
                </c:pt>
                <c:pt idx="1">
                  <c:v>1.2500000000000001E-2</c:v>
                </c:pt>
                <c:pt idx="2">
                  <c:v>2.8888888888888888E-2</c:v>
                </c:pt>
                <c:pt idx="3">
                  <c:v>4.7222222222222249E-2</c:v>
                </c:pt>
                <c:pt idx="4">
                  <c:v>6.6388888888888886E-2</c:v>
                </c:pt>
                <c:pt idx="5">
                  <c:v>8.527777777777773E-2</c:v>
                </c:pt>
                <c:pt idx="6">
                  <c:v>0.1047222222222223</c:v>
                </c:pt>
                <c:pt idx="7">
                  <c:v>0.12583333333333341</c:v>
                </c:pt>
                <c:pt idx="8">
                  <c:v>0.14777777777777779</c:v>
                </c:pt>
                <c:pt idx="9">
                  <c:v>0.16944444444444462</c:v>
                </c:pt>
                <c:pt idx="10">
                  <c:v>0.19166666666666668</c:v>
                </c:pt>
                <c:pt idx="11">
                  <c:v>0.2166666666666667</c:v>
                </c:pt>
                <c:pt idx="12">
                  <c:v>0.23972222222222231</c:v>
                </c:pt>
                <c:pt idx="13">
                  <c:v>0.26444444444444448</c:v>
                </c:pt>
                <c:pt idx="14">
                  <c:v>0.28722222222222232</c:v>
                </c:pt>
                <c:pt idx="15">
                  <c:v>0.31666666666666693</c:v>
                </c:pt>
              </c:numCache>
            </c:numRef>
          </c:xVal>
          <c:yVal>
            <c:numRef>
              <c:f>Φύλλο1!$L$4:$L$18</c:f>
              <c:numCache>
                <c:formatCode>0.0</c:formatCode>
                <c:ptCount val="15"/>
                <c:pt idx="0">
                  <c:v>1.0247999999999993</c:v>
                </c:pt>
                <c:pt idx="1">
                  <c:v>1.0391999999999992</c:v>
                </c:pt>
                <c:pt idx="2">
                  <c:v>1.1120000000000001</c:v>
                </c:pt>
                <c:pt idx="3">
                  <c:v>1.193333333333334</c:v>
                </c:pt>
                <c:pt idx="4">
                  <c:v>1.2786666666666668</c:v>
                </c:pt>
                <c:pt idx="5">
                  <c:v>1.4</c:v>
                </c:pt>
                <c:pt idx="6">
                  <c:v>1.5066666666666666</c:v>
                </c:pt>
                <c:pt idx="7">
                  <c:v>1.6986666666666674</c:v>
                </c:pt>
                <c:pt idx="8">
                  <c:v>1.7986666666666666</c:v>
                </c:pt>
                <c:pt idx="9">
                  <c:v>2.1666666666666665</c:v>
                </c:pt>
                <c:pt idx="10">
                  <c:v>2.5</c:v>
                </c:pt>
                <c:pt idx="11">
                  <c:v>3.0109333333333335</c:v>
                </c:pt>
                <c:pt idx="12">
                  <c:v>3.7906666666666666</c:v>
                </c:pt>
                <c:pt idx="13">
                  <c:v>4.9373333333333376</c:v>
                </c:pt>
                <c:pt idx="14">
                  <c:v>6.9333333333333389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66-4688-9DA4-3EDE12CC8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52992"/>
        <c:axId val="69251072"/>
      </c:scatterChart>
      <c:valAx>
        <c:axId val="69098880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Permeate Turbidity    C</a:t>
                </a:r>
                <a:r>
                  <a:rPr lang="el-GR" sz="1400"/>
                  <a:t>/</a:t>
                </a:r>
                <a:r>
                  <a:rPr lang="en-US" sz="1400"/>
                  <a:t>C</a:t>
                </a:r>
                <a:r>
                  <a:rPr lang="el-GR" sz="1400"/>
                  <a:t>0</a:t>
                </a:r>
              </a:p>
            </c:rich>
          </c:tx>
          <c:layout>
            <c:manualLayout>
              <c:xMode val="edge"/>
              <c:yMode val="edge"/>
              <c:x val="4.0236111111111176E-3"/>
              <c:y val="9.105784684403445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19050">
            <a:solidFill>
              <a:schemeClr val="accent1"/>
            </a:solidFill>
          </a:ln>
        </c:spPr>
        <c:crossAx val="69134208"/>
        <c:crosses val="autoZero"/>
        <c:crossBetween val="midCat"/>
      </c:valAx>
      <c:valAx>
        <c:axId val="69134208"/>
        <c:scaling>
          <c:orientation val="minMax"/>
          <c:max val="0.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   hr</a:t>
                </a:r>
                <a:endParaRPr lang="el-GR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69098880"/>
        <c:crosses val="autoZero"/>
        <c:crossBetween val="midCat"/>
      </c:valAx>
      <c:valAx>
        <c:axId val="69251072"/>
        <c:scaling>
          <c:orientation val="minMax"/>
          <c:max val="1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Concentrate Turbidity   C</a:t>
                </a:r>
                <a:r>
                  <a:rPr lang="el-GR"/>
                  <a:t>/</a:t>
                </a:r>
                <a:r>
                  <a:rPr lang="en-US"/>
                  <a:t>C</a:t>
                </a:r>
                <a:r>
                  <a:rPr lang="el-GR"/>
                  <a:t>0</a:t>
                </a:r>
              </a:p>
            </c:rich>
          </c:tx>
          <c:layout>
            <c:manualLayout>
              <c:xMode val="edge"/>
              <c:yMode val="edge"/>
              <c:x val="0.88314722222222219"/>
              <c:y val="0.1255804918658296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19050">
            <a:solidFill>
              <a:srgbClr val="FF0000"/>
            </a:solidFill>
          </a:ln>
        </c:spPr>
        <c:crossAx val="69252992"/>
        <c:crosses val="max"/>
        <c:crossBetween val="midCat"/>
      </c:valAx>
      <c:valAx>
        <c:axId val="6925299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69251072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150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70 NTU</a:t>
            </a:r>
            <a:endParaRPr lang="el-GR" sz="1600" dirty="0"/>
          </a:p>
        </c:rich>
      </c:tx>
      <c:layout>
        <c:manualLayout>
          <c:xMode val="edge"/>
          <c:yMode val="edge"/>
          <c:x val="0.86224000551626667"/>
          <c:y val="0"/>
        </c:manualLayout>
      </c:layout>
      <c:overlay val="0"/>
      <c:spPr>
        <a:solidFill>
          <a:srgbClr val="FFFFCC"/>
        </a:solidFill>
      </c:spPr>
    </c:title>
    <c:autoTitleDeleted val="0"/>
    <c:plotArea>
      <c:layout>
        <c:manualLayout>
          <c:layoutTarget val="inner"/>
          <c:xMode val="edge"/>
          <c:yMode val="edge"/>
          <c:x val="0.14522881944444443"/>
          <c:y val="2.509556349509175E-2"/>
          <c:w val="0.63969930555555621"/>
          <c:h val="0.7967898804316127"/>
        </c:manualLayout>
      </c:layout>
      <c:scatterChart>
        <c:scatterStyle val="smoothMarker"/>
        <c:varyColors val="0"/>
        <c:ser>
          <c:idx val="0"/>
          <c:order val="0"/>
          <c:spPr>
            <a:ln w="15875">
              <a:solidFill>
                <a:schemeClr val="accent1"/>
              </a:solidFill>
            </a:ln>
          </c:spPr>
          <c:marker>
            <c:symbol val="square"/>
            <c:size val="3"/>
            <c:spPr>
              <a:noFill/>
              <a:ln w="9525">
                <a:solidFill>
                  <a:schemeClr val="accent1"/>
                </a:solidFill>
              </a:ln>
            </c:spPr>
          </c:marker>
          <c:xVal>
            <c:numRef>
              <c:f>Φύλλο1!$D$3:$D$18</c:f>
              <c:numCache>
                <c:formatCode>0.00</c:formatCode>
                <c:ptCount val="16"/>
                <c:pt idx="0">
                  <c:v>1.6666666666666681E-3</c:v>
                </c:pt>
                <c:pt idx="1">
                  <c:v>1.2500000000000001E-2</c:v>
                </c:pt>
                <c:pt idx="2">
                  <c:v>2.8888888888888888E-2</c:v>
                </c:pt>
                <c:pt idx="3">
                  <c:v>4.7222222222222249E-2</c:v>
                </c:pt>
                <c:pt idx="4">
                  <c:v>6.6388888888888886E-2</c:v>
                </c:pt>
                <c:pt idx="5">
                  <c:v>8.527777777777773E-2</c:v>
                </c:pt>
                <c:pt idx="6">
                  <c:v>0.1047222222222223</c:v>
                </c:pt>
                <c:pt idx="7">
                  <c:v>0.12583333333333341</c:v>
                </c:pt>
                <c:pt idx="8">
                  <c:v>0.14777777777777779</c:v>
                </c:pt>
                <c:pt idx="9">
                  <c:v>0.16944444444444462</c:v>
                </c:pt>
                <c:pt idx="10">
                  <c:v>0.19166666666666668</c:v>
                </c:pt>
                <c:pt idx="11">
                  <c:v>0.2166666666666667</c:v>
                </c:pt>
                <c:pt idx="12">
                  <c:v>0.23972222222222231</c:v>
                </c:pt>
                <c:pt idx="13">
                  <c:v>0.26444444444444448</c:v>
                </c:pt>
                <c:pt idx="14">
                  <c:v>0.28722222222222232</c:v>
                </c:pt>
                <c:pt idx="15">
                  <c:v>0.31666666666666693</c:v>
                </c:pt>
              </c:numCache>
            </c:numRef>
          </c:xVal>
          <c:yVal>
            <c:numRef>
              <c:f>Φύλλο1!$J$4:$J$18</c:f>
              <c:numCache>
                <c:formatCode>0.000000</c:formatCode>
                <c:ptCount val="15"/>
                <c:pt idx="0">
                  <c:v>1.3333333333333335</c:v>
                </c:pt>
                <c:pt idx="1">
                  <c:v>1.153846153846154</c:v>
                </c:pt>
                <c:pt idx="2">
                  <c:v>1.0588235294117656</c:v>
                </c:pt>
                <c:pt idx="3">
                  <c:v>1.0041841004184102</c:v>
                </c:pt>
                <c:pt idx="4">
                  <c:v>0.97719869706840468</c:v>
                </c:pt>
                <c:pt idx="5">
                  <c:v>0.95490716180371349</c:v>
                </c:pt>
                <c:pt idx="6">
                  <c:v>0.92715231788079489</c:v>
                </c:pt>
                <c:pt idx="7">
                  <c:v>0.90225563909774431</c:v>
                </c:pt>
                <c:pt idx="8">
                  <c:v>0.88524590163934469</c:v>
                </c:pt>
                <c:pt idx="9">
                  <c:v>0.86956521739130466</c:v>
                </c:pt>
                <c:pt idx="10">
                  <c:v>0.8461538461538467</c:v>
                </c:pt>
                <c:pt idx="11">
                  <c:v>0.83429895712630364</c:v>
                </c:pt>
                <c:pt idx="12">
                  <c:v>0.81932773109243662</c:v>
                </c:pt>
                <c:pt idx="13">
                  <c:v>0.81237911025145082</c:v>
                </c:pt>
                <c:pt idx="14">
                  <c:v>0.78947368421052633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BC6-44C1-9E17-029CC4D0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66336"/>
        <c:axId val="81568896"/>
      </c:scatterChart>
      <c:scatterChart>
        <c:scatterStyle val="smoothMarker"/>
        <c:varyColors val="0"/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square"/>
            <c:size val="3"/>
            <c:spPr>
              <a:noFill/>
              <a:ln w="9525">
                <a:solidFill>
                  <a:srgbClr val="FF0000"/>
                </a:solidFill>
              </a:ln>
            </c:spPr>
          </c:marker>
          <c:xVal>
            <c:numRef>
              <c:f>Φύλλο1!$D$3:$D$18</c:f>
              <c:numCache>
                <c:formatCode>0.00</c:formatCode>
                <c:ptCount val="16"/>
                <c:pt idx="0">
                  <c:v>1.6666666666666681E-3</c:v>
                </c:pt>
                <c:pt idx="1">
                  <c:v>1.2500000000000001E-2</c:v>
                </c:pt>
                <c:pt idx="2">
                  <c:v>2.8888888888888888E-2</c:v>
                </c:pt>
                <c:pt idx="3">
                  <c:v>4.7222222222222249E-2</c:v>
                </c:pt>
                <c:pt idx="4">
                  <c:v>6.6388888888888886E-2</c:v>
                </c:pt>
                <c:pt idx="5">
                  <c:v>8.527777777777773E-2</c:v>
                </c:pt>
                <c:pt idx="6">
                  <c:v>0.1047222222222223</c:v>
                </c:pt>
                <c:pt idx="7">
                  <c:v>0.12583333333333341</c:v>
                </c:pt>
                <c:pt idx="8">
                  <c:v>0.14777777777777779</c:v>
                </c:pt>
                <c:pt idx="9">
                  <c:v>0.16944444444444462</c:v>
                </c:pt>
                <c:pt idx="10">
                  <c:v>0.19166666666666668</c:v>
                </c:pt>
                <c:pt idx="11">
                  <c:v>0.2166666666666667</c:v>
                </c:pt>
                <c:pt idx="12">
                  <c:v>0.23972222222222231</c:v>
                </c:pt>
                <c:pt idx="13">
                  <c:v>0.26444444444444448</c:v>
                </c:pt>
                <c:pt idx="14">
                  <c:v>0.28722222222222232</c:v>
                </c:pt>
                <c:pt idx="15">
                  <c:v>0.31666666666666693</c:v>
                </c:pt>
              </c:numCache>
            </c:numRef>
          </c:xVal>
          <c:yVal>
            <c:numRef>
              <c:f>Φύλλο1!$H$4:$H$18</c:f>
              <c:numCache>
                <c:formatCode>0.000000</c:formatCode>
                <c:ptCount val="15"/>
                <c:pt idx="0">
                  <c:v>0.8</c:v>
                </c:pt>
                <c:pt idx="1">
                  <c:v>0.69230769230769262</c:v>
                </c:pt>
                <c:pt idx="2">
                  <c:v>0.63529411764705912</c:v>
                </c:pt>
                <c:pt idx="3">
                  <c:v>0.60251046025104571</c:v>
                </c:pt>
                <c:pt idx="4">
                  <c:v>0.58631921824104238</c:v>
                </c:pt>
                <c:pt idx="5">
                  <c:v>0.57294429708222805</c:v>
                </c:pt>
                <c:pt idx="6">
                  <c:v>0.55629139072847722</c:v>
                </c:pt>
                <c:pt idx="7">
                  <c:v>0.54135338345864659</c:v>
                </c:pt>
                <c:pt idx="8">
                  <c:v>0.5311475409836065</c:v>
                </c:pt>
                <c:pt idx="9">
                  <c:v>0.52173913043478304</c:v>
                </c:pt>
                <c:pt idx="10">
                  <c:v>0.50769230769230766</c:v>
                </c:pt>
                <c:pt idx="11">
                  <c:v>0.50057937427578214</c:v>
                </c:pt>
                <c:pt idx="12">
                  <c:v>0.49159663865546233</c:v>
                </c:pt>
                <c:pt idx="13">
                  <c:v>0.48742746615087079</c:v>
                </c:pt>
                <c:pt idx="14">
                  <c:v>0.47368421052631576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BC6-44C1-9E17-029CC4D0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77088"/>
        <c:axId val="81570816"/>
      </c:scatterChart>
      <c:valAx>
        <c:axId val="81566336"/>
        <c:scaling>
          <c:orientation val="minMax"/>
          <c:max val="0.3500000000000003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    hr</a:t>
                </a:r>
                <a:endParaRPr lang="el-GR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81568896"/>
        <c:crosses val="autoZero"/>
        <c:crossBetween val="midCat"/>
      </c:valAx>
      <c:valAx>
        <c:axId val="81568896"/>
        <c:scaling>
          <c:orientation val="minMax"/>
          <c:max val="1.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Permeability    m3/bar.m2</a:t>
                </a:r>
                <a:endParaRPr lang="el-GR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 w="19050">
            <a:solidFill>
              <a:schemeClr val="accent1"/>
            </a:solidFill>
          </a:ln>
        </c:spPr>
        <c:crossAx val="81566336"/>
        <c:crosses val="autoZero"/>
        <c:crossBetween val="midCat"/>
      </c:valAx>
      <c:valAx>
        <c:axId val="81570816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    m3/h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.85944895833333379"/>
              <c:y val="0.2504801877738853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rgbClr val="FF0000"/>
            </a:solidFill>
          </a:ln>
        </c:spPr>
        <c:crossAx val="81577088"/>
        <c:crosses val="max"/>
        <c:crossBetween val="midCat"/>
      </c:valAx>
      <c:valAx>
        <c:axId val="8157708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8157081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150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0.71992</cdr:x>
      <cdr:y>0.21339</cdr:y>
    </cdr:from>
    <cdr:to>
      <cdr:x>0.98447</cdr:x>
      <cdr:y>0.81312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F22545E-F53E-4618-BE89-A329EAAA83E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78127" y="802793"/>
          <a:ext cx="1461853" cy="225618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4BD5-A00C-4540-827A-BE8669D569DD}" type="datetimeFigureOut">
              <a:rPr lang="en-150" smtClean="0"/>
              <a:t>22/07/2019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FCE3B-E0D5-4022-8082-8F75C784131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7770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8D25-EF11-4F00-B6B5-3014195A8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BF5F1-C3EA-476F-9686-CC1DB14B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FA214-B222-496C-8F12-28F45512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32-1D32-4DEB-906B-FA8F8ECFCF61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6171-BF1E-420C-9602-89DC46C6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89633-A341-462C-A4A2-DEFBB16A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040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4D4C-0E3A-41D3-A1CB-F2110EF1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9426A-8056-4563-9B62-B6A206223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1B93-B455-4E73-A936-F0E05740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0525-23FF-40A5-97DE-F68BD7D5AF25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2F62-69AE-4422-8A96-C7657C70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A9406-64B9-4969-AC1B-D26277EB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45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4BFA8-5AF4-41DE-8CD9-36D35250F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F8FD1-2E21-408C-A9B1-46694E5D1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9FD1-0BE9-4AE7-9E0D-2AE6DB56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07FE-B353-4011-A5E3-923B734B579F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71794-8142-4AFB-AB4A-D6AECAC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63AC-35B0-412E-B7F6-78A79217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360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A7CE-E489-4005-967D-FAD4E19D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F575-2A32-4053-A5DA-6C5EEC090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7449-19F8-4C42-87FA-F2B63D68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B76-854D-472E-B287-5CB9A03EC626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1727-5EFA-4EAD-B81C-3E9D9B2A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3EE1-4421-4F3B-94BF-204E3A92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9751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EFD1-678C-4999-A489-DFF72975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44796-FB9C-4C97-AE5B-BE8678F9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F9F9-7A8F-492B-BCE7-04F4D24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64AE-0212-4BF0-967E-82C3D3223D91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B02C-ACAD-412B-A415-8E1ED738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EE9C-54E4-4992-A037-227C0602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5493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1C71-08EE-4C81-A33A-DAFBE289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BA121-FE9A-4D25-81CA-BA0F80E6B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206A5-9013-47B5-B5CA-4903CC44A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D436-BCE4-47A6-8BD4-49BAA050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9FD4-5E1D-40AF-B435-0CEFA504514A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F1F68-3D38-4A08-BA3F-BCB9DB6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91FA6-7918-461E-83B5-CC4FE0C5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096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C7B8-04AD-400F-B111-96DE0C5A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8F38-6CE2-4B1F-91FE-B86521503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6FA5E-4BEB-4B1B-943D-59FD0ED79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37666-E454-4C74-A63B-A40324E59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3F371-B4F7-4295-8AE9-56EA3DE9D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59608-6136-4166-8CB3-0E1873E9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B816-57B3-4BE8-A392-DC41CB569323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747A9-E0CF-4F26-98EE-0C4CE35A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01810-12E9-4F51-810C-E8066E6C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674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0BDC-E233-4E7D-937A-0024323F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B570E-BE49-4522-9CE8-9BA34778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C48-5347-4998-8B1D-33E85D173E5A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67C16-8771-4D20-9A6E-73CC4CA3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51338-4161-4728-94BA-3786879F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9913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AA5AC-FB48-4251-A5A7-64070807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2F11-921E-49D3-B2FE-5CC263942D65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186EE-222F-491A-9024-ECB8E3F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F37AB-5FEF-4420-BFC6-C8D1AEC2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4436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25DC-BEDA-4973-BCB4-CD210B60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88BC6-93A9-4675-BB7B-77C865BB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196C7-8643-402E-8723-1C837ADD6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7D67C-4610-4F10-8F3A-CD9C45A1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4EE-600C-4591-9B84-94FE0A1C1A8B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1D698-FEF1-4915-8C36-604AF97C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C7779-938C-426B-A1BB-09EC935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4253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CE9C-2289-45D0-A6A2-3BF2AE70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D971A-C46F-43CC-AF04-4F884F27C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E17AC-EE62-4BBE-B21E-13DF038CC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5DCA4-FB4D-4864-A9A7-88300633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947F-B616-41EF-9814-EC57A072005F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C9E27-10E5-4811-8F0D-90E21D1B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393F4-10FC-4E23-BB4F-D192709C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1971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8E4F7-CA3A-4667-BDAF-D4A3BEC6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BB4FD-5485-4733-85B7-9299CBE81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6E36-AEC7-4266-820C-DACD7F17E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1E9C-ECFE-4E66-8E06-E39320DC3617}" type="datetime8">
              <a:rPr lang="en-150" smtClean="0"/>
              <a:t>22/07/2019 08:51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118A-AA4A-41B1-B75A-08E003A93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71B4-DA8A-42E5-B159-BBC2113D9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80B-DE7A-480C-9502-A447EB5953D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8076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C581-514E-42A4-AF63-5BB43DA59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1741893"/>
            <a:ext cx="9144000" cy="2387600"/>
          </a:xfrm>
        </p:spPr>
        <p:txBody>
          <a:bodyPr>
            <a:normAutofit/>
          </a:bodyPr>
          <a:lstStyle/>
          <a:p>
            <a:pPr defTabSz="402958">
              <a:defRPr/>
            </a:pPr>
            <a:r>
              <a:rPr lang="en-US" sz="3200" b="1" spc="139" dirty="0">
                <a:solidFill>
                  <a:prstClr val="black"/>
                </a:solidFill>
                <a:latin typeface="Cambria" pitchFamily="18" charset="0"/>
              </a:rPr>
              <a:t>USE OF MEMBRANES FOR WATER TREATMENT – PERFORMANCE AND PERSPECTIVES</a:t>
            </a:r>
            <a:br>
              <a:rPr lang="en-US" sz="3200" b="1" spc="139" dirty="0">
                <a:solidFill>
                  <a:prstClr val="black"/>
                </a:solidFill>
                <a:latin typeface="Cambria" pitchFamily="18" charset="0"/>
              </a:rPr>
            </a:br>
            <a:br>
              <a:rPr lang="el-GR" sz="3200" b="1" spc="139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en-US" sz="3200" b="1" u="sng" dirty="0"/>
              <a:t> </a:t>
            </a:r>
            <a:endParaRPr lang="en-150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7F5A9-14F1-41C6-95FD-8600788BB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F.K. Katrivesis</a:t>
            </a:r>
            <a:r>
              <a:rPr lang="en-US" sz="2800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, V. Sygouni</a:t>
            </a:r>
            <a:r>
              <a:rPr lang="en-US" sz="2800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, C.A. Paraskeva</a:t>
            </a:r>
            <a:r>
              <a:rPr lang="en-US" sz="2800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, V.G. Papadakis</a:t>
            </a:r>
            <a:r>
              <a:rPr lang="en-US" sz="2800" b="1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Department of Environmental Engineering, University  of Patras</a:t>
            </a:r>
          </a:p>
          <a:p>
            <a:b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Department of Chemical Engineering, University of Patras</a:t>
            </a:r>
            <a:endParaRPr lang="en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8A34-AA9C-4F48-B18F-7197363A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176" y="5924145"/>
            <a:ext cx="4453647" cy="797330"/>
          </a:xfrm>
        </p:spPr>
        <p:txBody>
          <a:bodyPr/>
          <a:lstStyle/>
          <a:p>
            <a:r>
              <a:rPr lang="en-US" dirty="0"/>
              <a:t>5th distance education e-learning Summer School on "Wastewater and Biosolids Management" (WWSS19), Patras, Greece, July 22 - 27, 2019</a:t>
            </a:r>
            <a:endParaRPr lang="en-1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F2376-A354-4697-9692-6471D0B2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1</a:t>
            </a:fld>
            <a:endParaRPr lang="en-15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3ACF37-B8D7-4509-97FF-42CC3304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1"/>
            <a:ext cx="3499111" cy="1844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DEBB9A-5FC2-4D8E-B1CF-A6A241525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64323"/>
            <a:ext cx="4200144" cy="1524313"/>
          </a:xfrm>
          <a:prstGeom prst="rect">
            <a:avLst/>
          </a:prstGeom>
        </p:spPr>
      </p:pic>
      <p:pic>
        <p:nvPicPr>
          <p:cNvPr id="25" name="60 - Εικόνα" descr="logo-150318.jpg">
            <a:extLst>
              <a:ext uri="{FF2B5EF4-FFF2-40B4-BE49-F238E27FC236}">
                <a16:creationId xmlns:a16="http://schemas.microsoft.com/office/drawing/2014/main" id="{41E61C1C-924D-4657-BD55-6E1D9C5905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1" y="50044"/>
            <a:ext cx="3151632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9402-3C6A-424D-AB7B-35B39B9F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715"/>
            <a:ext cx="10515600" cy="54796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i="1" u="sng" spc="602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Acknowledgements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This work was financially supported by the project “Re-Water, Eco-technologies for the wastewater management” which is implemented under the “Interreg Greece-Italy 2014-2020”, co-financed by European Regional Development Fund and Greece.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attention!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55584-2D9F-4978-9F40-83DD357F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C21E-5312-44B2-AB17-9A3527A6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AD580B-DE7A-480C-9502-A447EB5953DB}" type="slidenum">
              <a:rPr lang="en-150" smtClean="0"/>
              <a:t>10</a:t>
            </a:fld>
            <a:endParaRPr lang="en-15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9EC1DF-4DF4-462B-A27E-B2837647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65" y="136525"/>
            <a:ext cx="3499111" cy="18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1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6B79-220A-41AD-B8A9-8CF8F749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spc="6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Introduction</a:t>
            </a:r>
            <a:endParaRPr lang="en-150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D7BC-A903-412B-B4D4-52C8A6BC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25625"/>
            <a:ext cx="11489634" cy="4351338"/>
          </a:xfrm>
        </p:spPr>
        <p:txBody>
          <a:bodyPr/>
          <a:lstStyle/>
          <a:p>
            <a:pPr algn="just"/>
            <a:r>
              <a:rPr lang="en-US" dirty="0"/>
              <a:t>Removal of contaminants in water is required to prevent human health and to protect the environment. </a:t>
            </a:r>
          </a:p>
          <a:p>
            <a:pPr algn="just"/>
            <a:r>
              <a:rPr lang="en-US" dirty="0"/>
              <a:t>Climate change brings frequent and prolonged droughts. </a:t>
            </a:r>
          </a:p>
          <a:p>
            <a:pPr algn="just"/>
            <a:r>
              <a:rPr lang="en-US" dirty="0"/>
              <a:t>Engineers are focused on safeguarding water supply. </a:t>
            </a:r>
          </a:p>
          <a:p>
            <a:pPr algn="just"/>
            <a:r>
              <a:rPr lang="en-US" dirty="0"/>
              <a:t>Use of membranes has become popular in water and wastewater treatment. Membrane separation depends mainly on three basic principles; adsorption, sieving and electrostatic phenomenon</a:t>
            </a:r>
            <a:endParaRPr lang="en-1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C0E08-41FC-4CAD-8430-2BD6B3A4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5th distance education e-learning Summer School on "Wastewater and Biosolids Management" (WWSS19), Patras, Greece, July 22 - 27, 2019</a:t>
            </a:r>
            <a:endParaRPr lang="en-1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F8D14-AD3C-41AB-A322-43C56498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4197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F466-EF46-4C06-ACF1-0AB034F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49" y="1831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1" u="sng" spc="60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Laboratory Evaluation Study</a:t>
            </a:r>
            <a:endParaRPr lang="en-150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34 - Στρογγυλεμένο ορθογώνιο">
            <a:extLst>
              <a:ext uri="{FF2B5EF4-FFF2-40B4-BE49-F238E27FC236}">
                <a16:creationId xmlns:a16="http://schemas.microsoft.com/office/drawing/2014/main" id="{DB189ACD-022C-43DC-987D-3D600F7909D9}"/>
              </a:ext>
            </a:extLst>
          </p:cNvPr>
          <p:cNvSpPr/>
          <p:nvPr/>
        </p:nvSpPr>
        <p:spPr>
          <a:xfrm>
            <a:off x="268549" y="1293176"/>
            <a:ext cx="3953384" cy="5428299"/>
          </a:xfrm>
          <a:prstGeom prst="roundRect">
            <a:avLst>
              <a:gd name="adj" fmla="val 10831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" tIns="7200" rIns="3600" bIns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Aqueous solution was used to simulate the turbidity of the </a:t>
            </a:r>
            <a:r>
              <a:rPr lang="en-US" sz="2400" dirty="0" err="1">
                <a:solidFill>
                  <a:schemeClr val="tx1"/>
                </a:solidFill>
              </a:rPr>
              <a:t>Glafkos</a:t>
            </a:r>
            <a:r>
              <a:rPr lang="en-US" sz="2400" dirty="0">
                <a:solidFill>
                  <a:schemeClr val="tx1"/>
                </a:solidFill>
              </a:rPr>
              <a:t> River surface water.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Sand column device: diameter: 90mm, filter height: 1500mm;  granulometries: 0.6~1 &amp; 1~1.4mm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UF: ceramic, length: 1020mm, pore size: 100nm, surface area: 0.24m</a:t>
            </a:r>
            <a:r>
              <a:rPr lang="en-US" sz="2400" baseline="30000" dirty="0"/>
              <a:t>2</a:t>
            </a:r>
            <a:r>
              <a:rPr lang="en-US" sz="2400" dirty="0"/>
              <a:t>. </a:t>
            </a:r>
            <a:endParaRPr lang="en-150" sz="2400" dirty="0"/>
          </a:p>
          <a:p>
            <a:pPr lvl="0"/>
            <a:endParaRPr lang="en-150" sz="2400" dirty="0">
              <a:solidFill>
                <a:schemeClr val="tx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C81968-94A2-4EAC-B28B-4BD8B0FC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89DEC6-61EF-4482-97E9-408783F8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3</a:t>
            </a:fld>
            <a:endParaRPr lang="en-150"/>
          </a:p>
        </p:txBody>
      </p:sp>
      <p:pic>
        <p:nvPicPr>
          <p:cNvPr id="12" name="Εικόνα 7" descr="C:\Users\Fotis\AppData\Local\Microsoft\Windows\Temporary Internet Files\Content.Word\Χωρίς τίτλο333.png">
            <a:extLst>
              <a:ext uri="{FF2B5EF4-FFF2-40B4-BE49-F238E27FC236}">
                <a16:creationId xmlns:a16="http://schemas.microsoft.com/office/drawing/2014/main" id="{58EA47DB-D323-4ED2-9BAF-5D51B447A69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567" y="1475463"/>
            <a:ext cx="3848833" cy="35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4" descr="C:\Users\Fotis\AppData\Local\Microsoft\Windows\Temporary Internet Files\Content.Word\Χωρίς τίτλο222.png">
            <a:extLst>
              <a:ext uri="{FF2B5EF4-FFF2-40B4-BE49-F238E27FC236}">
                <a16:creationId xmlns:a16="http://schemas.microsoft.com/office/drawing/2014/main" id="{D9AE00ED-E551-46C7-8671-33EA4D9FBE4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238" y="3269755"/>
            <a:ext cx="3530780" cy="30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36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150B16-1F06-4C0B-9ADA-D47C20CB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90" y="194979"/>
            <a:ext cx="10515600" cy="1125822"/>
          </a:xfrm>
        </p:spPr>
        <p:txBody>
          <a:bodyPr>
            <a:normAutofit fontScale="90000"/>
          </a:bodyPr>
          <a:lstStyle/>
          <a:p>
            <a:r>
              <a:rPr lang="en-US" b="1" i="1" u="sng" spc="600" dirty="0">
                <a:cs typeface="Arial" pitchFamily="34" charset="0"/>
              </a:rPr>
              <a:t>Results</a:t>
            </a:r>
            <a:r>
              <a:rPr lang="el-GR" b="1" i="1" u="sng" spc="600" dirty="0">
                <a:cs typeface="Arial" pitchFamily="34" charset="0"/>
              </a:rPr>
              <a:t> </a:t>
            </a:r>
            <a:br>
              <a:rPr lang="en-US" b="1" i="1" u="sng" spc="600" dirty="0"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D5070AD-02CC-42CB-801E-736DFB67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59B2366-D36D-49A9-831F-E3E74C9A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4</a:t>
            </a:fld>
            <a:endParaRPr lang="en-15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7D22B84-4F33-4F3F-8523-4BB4934FA67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 bwMode="auto">
          <a:xfrm>
            <a:off x="407690" y="1028700"/>
            <a:ext cx="5201941" cy="4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άφημα 2">
            <a:extLst>
              <a:ext uri="{FF2B5EF4-FFF2-40B4-BE49-F238E27FC236}">
                <a16:creationId xmlns:a16="http://schemas.microsoft.com/office/drawing/2014/main" id="{AB0E32BC-FE2A-4E80-942D-4A96677865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 bwMode="auto">
          <a:xfrm>
            <a:off x="6096001" y="1028700"/>
            <a:ext cx="5396210" cy="4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8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10263-F64D-4C8C-A133-2D92C8F0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5th distance education e-learning Summer School on "Wastewater and Biosolids Management" (WWSS19), Patras, Greece, July 22 - 27, 2019</a:t>
            </a:r>
            <a:endParaRPr lang="en-1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6D998-E545-4445-BBEA-06DCA1A9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5</a:t>
            </a:fld>
            <a:endParaRPr lang="en-150"/>
          </a:p>
        </p:txBody>
      </p:sp>
      <p:graphicFrame>
        <p:nvGraphicFramePr>
          <p:cNvPr id="13" name="Γράφημα 1">
            <a:extLst>
              <a:ext uri="{FF2B5EF4-FFF2-40B4-BE49-F238E27FC236}">
                <a16:creationId xmlns:a16="http://schemas.microsoft.com/office/drawing/2014/main" id="{48EA211B-E999-465F-8914-9345A1D3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154612"/>
              </p:ext>
            </p:extLst>
          </p:nvPr>
        </p:nvGraphicFramePr>
        <p:xfrm>
          <a:off x="155713" y="1637192"/>
          <a:ext cx="5525811" cy="376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Γράφημα 3">
            <a:extLst>
              <a:ext uri="{FF2B5EF4-FFF2-40B4-BE49-F238E27FC236}">
                <a16:creationId xmlns:a16="http://schemas.microsoft.com/office/drawing/2014/main" id="{88E197A7-12D6-4C04-8E8A-84A4F0D59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018333"/>
              </p:ext>
            </p:extLst>
          </p:nvPr>
        </p:nvGraphicFramePr>
        <p:xfrm>
          <a:off x="6510479" y="1550126"/>
          <a:ext cx="5336966" cy="384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31A6EEB-A0F9-4C6D-B0D0-8DDBF064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2" y="68364"/>
            <a:ext cx="10515600" cy="1325563"/>
          </a:xfrm>
        </p:spPr>
        <p:txBody>
          <a:bodyPr/>
          <a:lstStyle/>
          <a:p>
            <a:r>
              <a:rPr lang="en-US" b="1" i="1" u="sng" spc="600" dirty="0">
                <a:cs typeface="Arial" pitchFamily="34" charset="0"/>
              </a:rPr>
              <a:t>Results</a:t>
            </a:r>
            <a:r>
              <a:rPr lang="el-GR" b="1" i="1" u="sng" spc="600" dirty="0">
                <a:cs typeface="Arial" pitchFamily="34" charset="0"/>
              </a:rPr>
              <a:t> </a:t>
            </a:r>
            <a:br>
              <a:rPr lang="en-US" b="1" i="1" u="sng" spc="600" dirty="0">
                <a:cs typeface="Arial" pitchFamily="34" charset="0"/>
              </a:rPr>
            </a:b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09043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6467B-0267-46BE-8E54-FCE853A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0F0D-6EBE-490A-9E4B-28C72920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6</a:t>
            </a:fld>
            <a:endParaRPr lang="en-150"/>
          </a:p>
        </p:txBody>
      </p:sp>
      <p:graphicFrame>
        <p:nvGraphicFramePr>
          <p:cNvPr id="6" name="Γράφημα 13">
            <a:extLst>
              <a:ext uri="{FF2B5EF4-FFF2-40B4-BE49-F238E27FC236}">
                <a16:creationId xmlns:a16="http://schemas.microsoft.com/office/drawing/2014/main" id="{A56DB16D-C816-44B6-9E0C-74739225C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36907"/>
              </p:ext>
            </p:extLst>
          </p:nvPr>
        </p:nvGraphicFramePr>
        <p:xfrm>
          <a:off x="549963" y="374510"/>
          <a:ext cx="4687957" cy="373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Γράφημα 14">
            <a:extLst>
              <a:ext uri="{FF2B5EF4-FFF2-40B4-BE49-F238E27FC236}">
                <a16:creationId xmlns:a16="http://schemas.microsoft.com/office/drawing/2014/main" id="{252D9B59-3126-4E13-88F8-BBA3DF2AF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05520"/>
              </p:ext>
            </p:extLst>
          </p:nvPr>
        </p:nvGraphicFramePr>
        <p:xfrm>
          <a:off x="5928344" y="374510"/>
          <a:ext cx="5133907" cy="409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A4CCD6-FEB1-4A15-9A2F-C08D9CE9D9E0}"/>
              </a:ext>
            </a:extLst>
          </p:cNvPr>
          <p:cNvSpPr txBox="1">
            <a:spLocks/>
          </p:cNvSpPr>
          <p:nvPr/>
        </p:nvSpPr>
        <p:spPr>
          <a:xfrm>
            <a:off x="458683" y="4528551"/>
            <a:ext cx="11423720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 deep sand filtration experiments, the surface loading of the filter greatly affects the process and the filtration capacity is a decreasing function of the flow rate. 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UF unit gave excellent separation capabilities, yielding permeate stream with characteristics  of higher quality. </a:t>
            </a:r>
            <a:endParaRPr lang="en-150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7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A7E8-BC38-4913-AEEA-FB38EB87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Field Performance Study</a:t>
            </a:r>
            <a:endParaRPr lang="en-150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B24C-6164-40EB-AB70-D0EC1830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AA69A-5B1B-4EE4-8A28-208FB73A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7</a:t>
            </a:fld>
            <a:endParaRPr lang="en-150"/>
          </a:p>
        </p:txBody>
      </p:sp>
      <p:sp>
        <p:nvSpPr>
          <p:cNvPr id="4" name="57 - Στρογγυλεμένο ορθογώνιο">
            <a:extLst>
              <a:ext uri="{FF2B5EF4-FFF2-40B4-BE49-F238E27FC236}">
                <a16:creationId xmlns:a16="http://schemas.microsoft.com/office/drawing/2014/main" id="{FAC41D04-C5FB-4EF5-9F66-FD8062E9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1" y="1936552"/>
            <a:ext cx="7576932" cy="4149423"/>
          </a:xfrm>
          <a:prstGeom prst="roundRect">
            <a:avLst>
              <a:gd name="adj" fmla="val 11811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" tIns="7200" rIns="3600" bIns="3600" anchor="ctr">
            <a:spAutoFit/>
          </a:bodyPr>
          <a:lstStyle/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trafiltration (UF) with membrane technology: </a:t>
            </a:r>
            <a:endParaRPr lang="en-150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ensures excellent removal of suspended materials (colloids, solids, bacteria, Cryptosporidium and Giardia etc.).</a:t>
            </a:r>
            <a:endParaRPr lang="en-150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a post-treatment stage in the effluent of the activated sludge process, the filtrate is suitable for irrigation without restrictions according to Greek legislation (Quality Requirements according to KYA.145116/2011).</a:t>
            </a:r>
            <a:endParaRPr lang="en-150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can achieve complete retention of solids and the BOD contained in the activated sludge process effluent. </a:t>
            </a:r>
            <a:endParaRPr lang="en-150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has small footprint, easy upgrade and upgrading of old sewage treatment plants.</a:t>
            </a:r>
            <a:endParaRPr lang="en-150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892148">
              <a:spcBef>
                <a:spcPts val="300"/>
              </a:spcBef>
              <a:spcAft>
                <a:spcPts val="600"/>
              </a:spcAft>
            </a:pPr>
            <a:endParaRPr lang="el-GR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Hp\Desktop\ultrafiltration_pic1.gif">
            <a:extLst>
              <a:ext uri="{FF2B5EF4-FFF2-40B4-BE49-F238E27FC236}">
                <a16:creationId xmlns:a16="http://schemas.microsoft.com/office/drawing/2014/main" id="{A92FBFE8-A60E-4439-BFDA-3DD8EA0E777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174" y="2415209"/>
            <a:ext cx="4542181" cy="26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27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880D9-1EC1-4F91-BAE5-A0118BEF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245C3-8DD4-4CBB-8729-6F3010DA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8</a:t>
            </a:fld>
            <a:endParaRPr lang="en-150"/>
          </a:p>
        </p:txBody>
      </p:sp>
      <p:pic>
        <p:nvPicPr>
          <p:cNvPr id="6" name="Picture 5" descr="C:\Users\dimit\Desktop\EEl2.jpg">
            <a:extLst>
              <a:ext uri="{FF2B5EF4-FFF2-40B4-BE49-F238E27FC236}">
                <a16:creationId xmlns:a16="http://schemas.microsoft.com/office/drawing/2014/main" id="{448E1467-0A88-4217-894C-B6FC955073D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11981" r="3139" b="21429"/>
          <a:stretch/>
        </p:blipFill>
        <p:spPr bwMode="auto">
          <a:xfrm>
            <a:off x="6699772" y="1438400"/>
            <a:ext cx="5236589" cy="4554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dimit\Desktop\EEl2.jpg">
            <a:extLst>
              <a:ext uri="{FF2B5EF4-FFF2-40B4-BE49-F238E27FC236}">
                <a16:creationId xmlns:a16="http://schemas.microsoft.com/office/drawing/2014/main" id="{7AE02B7C-E5E9-49E9-9B76-AB050F0CFF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11981" r="3139" b="21429"/>
          <a:stretch/>
        </p:blipFill>
        <p:spPr bwMode="auto">
          <a:xfrm>
            <a:off x="6699772" y="1438400"/>
            <a:ext cx="5236589" cy="4554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8839A3-0B61-4DB7-94A6-4EB1C105B4A2}"/>
              </a:ext>
            </a:extLst>
          </p:cNvPr>
          <p:cNvSpPr/>
          <p:nvPr/>
        </p:nvSpPr>
        <p:spPr>
          <a:xfrm>
            <a:off x="-1" y="1475573"/>
            <a:ext cx="66997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membranes used in this process should have pore size suitable for the application and total filtration area capable of producing the required amount of permeate per day.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reduce fouling phenomena, the membranes must operate in cross-flow mode, and have a built-in back-wash cleaning process. The unit must be fully automated, with pre-programmed cleaning procedures after each filtration cycle, defined by the supplier.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unit must also have the appropriate piping and pumping systems for its operation and be enclosed in a metal casing for easier transportation and protection of the equipment.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Finally, the membrane unit should have a small footprint making its installation flexible.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0E6BB5-040F-4049-8512-E6EB049C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29" y="2552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Pilot Installation Site</a:t>
            </a:r>
            <a:endParaRPr lang="en-150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10DB-FD1F-477B-A42E-A5D528CF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374512"/>
            <a:ext cx="10224052" cy="44062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South Municipal </a:t>
            </a:r>
            <a:r>
              <a:rPr lang="en-US" dirty="0"/>
              <a:t>P</a:t>
            </a:r>
            <a:r>
              <a:rPr lang="en-US"/>
              <a:t>ark </a:t>
            </a:r>
            <a:r>
              <a:rPr lang="en-US" dirty="0"/>
              <a:t>near Patras sewage treatment facility with a total surface of 50,000 m</a:t>
            </a:r>
            <a:r>
              <a:rPr lang="en-US" baseline="30000" dirty="0"/>
              <a:t>2</a:t>
            </a:r>
            <a:r>
              <a:rPr lang="en-US" dirty="0"/>
              <a:t> will be irrigated using the treated water with UF membranes.</a:t>
            </a:r>
            <a:r>
              <a:rPr lang="en-US" baseline="30000" dirty="0"/>
              <a:t>  </a:t>
            </a:r>
            <a:endParaRPr lang="en-US" b="1" i="1" u="sng" spc="276" dirty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150" dirty="0"/>
          </a:p>
        </p:txBody>
      </p:sp>
      <p:pic>
        <p:nvPicPr>
          <p:cNvPr id="5" name="65 - Εικόνα">
            <a:extLst>
              <a:ext uri="{FF2B5EF4-FFF2-40B4-BE49-F238E27FC236}">
                <a16:creationId xmlns:a16="http://schemas.microsoft.com/office/drawing/2014/main" id="{7AF65945-BEF7-40AA-8E8F-C0AFE79FECD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069" y="2371893"/>
            <a:ext cx="3796981" cy="294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9">
            <a:extLst>
              <a:ext uri="{FF2B5EF4-FFF2-40B4-BE49-F238E27FC236}">
                <a16:creationId xmlns:a16="http://schemas.microsoft.com/office/drawing/2014/main" id="{15A779FB-0327-4C43-9970-287F89CB73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08" y="2186609"/>
            <a:ext cx="4114800" cy="33111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A3491F4-9B18-4952-95AE-85ABFF12F3AE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302" y="2596313"/>
            <a:ext cx="3041609" cy="294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4F1B1-2814-42A3-ADDA-9B77C334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distance education e-learning Summer School on "Wastewater and Biosolids Management" (WWSS19), Patras, Greece, July 22 - 27, 2019</a:t>
            </a:r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C0D20-54DD-4675-9B72-AC44E52A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580B-DE7A-480C-9502-A447EB5953DB}" type="slidenum">
              <a:rPr lang="en-150" smtClean="0"/>
              <a:t>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7181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795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 Theme</vt:lpstr>
      <vt:lpstr>USE OF MEMBRANES FOR WATER TREATMENT – PERFORMANCE AND PERSPECTIVES   </vt:lpstr>
      <vt:lpstr>Introduction</vt:lpstr>
      <vt:lpstr>Laboratory Evaluation Study</vt:lpstr>
      <vt:lpstr>Results  </vt:lpstr>
      <vt:lpstr>Results  </vt:lpstr>
      <vt:lpstr>PowerPoint Presentation</vt:lpstr>
      <vt:lpstr>Field Performance Study</vt:lpstr>
      <vt:lpstr>Pilot Installation 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MEMBRANES FOR WATER TREATMENT – PERFORMANCE AND PERSPECTIVES</dc:title>
  <dc:creator>valia sygouni</dc:creator>
  <cp:lastModifiedBy>valia sygouni</cp:lastModifiedBy>
  <cp:revision>14</cp:revision>
  <dcterms:created xsi:type="dcterms:W3CDTF">2019-07-17T13:22:04Z</dcterms:created>
  <dcterms:modified xsi:type="dcterms:W3CDTF">2019-07-22T05:52:10Z</dcterms:modified>
</cp:coreProperties>
</file>