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890" r:id="rId2"/>
  </p:sldMasterIdLst>
  <p:notesMasterIdLst>
    <p:notesMasterId r:id="rId8"/>
  </p:notesMasterIdLst>
  <p:sldIdLst>
    <p:sldId id="374" r:id="rId3"/>
    <p:sldId id="376" r:id="rId4"/>
    <p:sldId id="377" r:id="rId5"/>
    <p:sldId id="378" r:id="rId6"/>
    <p:sldId id="379" r:id="rId7"/>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4F4F"/>
    <a:srgbClr val="F67C01"/>
    <a:srgbClr val="F5E40B"/>
    <a:srgbClr val="FF9797"/>
    <a:srgbClr val="B0C7E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79461" autoAdjust="0"/>
  </p:normalViewPr>
  <p:slideViewPr>
    <p:cSldViewPr snapToGrid="0">
      <p:cViewPr varScale="1">
        <p:scale>
          <a:sx n="91" d="100"/>
          <a:sy n="91" d="100"/>
        </p:scale>
        <p:origin x="2144" y="60"/>
      </p:cViewPr>
      <p:guideLst/>
    </p:cSldViewPr>
  </p:slideViewPr>
  <p:notesTextViewPr>
    <p:cViewPr>
      <p:scale>
        <a:sx n="3" d="2"/>
        <a:sy n="3" d="2"/>
      </p:scale>
      <p:origin x="0" y="0"/>
    </p:cViewPr>
  </p:notesTextViewPr>
  <p:sorterViewPr>
    <p:cViewPr varScale="1">
      <p:scale>
        <a:sx n="100" d="100"/>
        <a:sy n="100" d="100"/>
      </p:scale>
      <p:origin x="0" y="-459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8342BAB-B3B1-41B2-9581-1D856026DDBA}" type="datetimeFigureOut">
              <a:rPr lang="en-GB" smtClean="0"/>
              <a:t>26/02/2021</a:t>
            </a:fld>
            <a:endParaRPr lang="en-GB"/>
          </a:p>
        </p:txBody>
      </p:sp>
      <p:sp>
        <p:nvSpPr>
          <p:cNvPr id="4" name="Slide Image Placeholder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A7061110-6C0F-4799-B388-657C6CB4CB5E}" type="slidenum">
              <a:rPr lang="en-GB" smtClean="0"/>
              <a:t>‹#›</a:t>
            </a:fld>
            <a:endParaRPr lang="en-GB"/>
          </a:p>
        </p:txBody>
      </p:sp>
    </p:spTree>
    <p:extLst>
      <p:ext uri="{BB962C8B-B14F-4D97-AF65-F5344CB8AC3E}">
        <p14:creationId xmlns:p14="http://schemas.microsoft.com/office/powerpoint/2010/main" val="9732221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3394" y="448265"/>
            <a:ext cx="8309257" cy="5876335"/>
          </a:xfrm>
          <a:prstGeom prst="rect">
            <a:avLst/>
          </a:prstGeom>
          <a:ln w="3175">
            <a:solidFill>
              <a:schemeClr val="tx1">
                <a:lumMod val="50000"/>
                <a:lumOff val="50000"/>
              </a:schemeClr>
            </a:solidFill>
          </a:ln>
          <a:effectLst>
            <a:outerShdw blurRad="50800" dist="139700" dir="3600000" algn="tl" rotWithShape="0">
              <a:prstClr val="black">
                <a:alpha val="40000"/>
              </a:prstClr>
            </a:outerShdw>
          </a:effectLst>
        </p:spPr>
      </p:pic>
    </p:spTree>
    <p:extLst>
      <p:ext uri="{BB962C8B-B14F-4D97-AF65-F5344CB8AC3E}">
        <p14:creationId xmlns:p14="http://schemas.microsoft.com/office/powerpoint/2010/main" val="408570549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1_Textual slide">
    <p:spTree>
      <p:nvGrpSpPr>
        <p:cNvPr id="1" name=""/>
        <p:cNvGrpSpPr/>
        <p:nvPr/>
      </p:nvGrpSpPr>
      <p:grpSpPr>
        <a:xfrm>
          <a:off x="0" y="0"/>
          <a:ext cx="0" cy="0"/>
          <a:chOff x="0" y="0"/>
          <a:chExt cx="0" cy="0"/>
        </a:xfrm>
      </p:grpSpPr>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1" y="-1"/>
            <a:ext cx="9143999" cy="6858000"/>
          </a:xfrm>
          <a:prstGeom prst="rect">
            <a:avLst/>
          </a:prstGeom>
        </p:spPr>
      </p:pic>
      <p:sp>
        <p:nvSpPr>
          <p:cNvPr id="2" name="Title 1"/>
          <p:cNvSpPr>
            <a:spLocks noGrp="1"/>
          </p:cNvSpPr>
          <p:nvPr>
            <p:ph type="ctrTitle" hasCustomPrompt="1"/>
          </p:nvPr>
        </p:nvSpPr>
        <p:spPr>
          <a:xfrm>
            <a:off x="285149" y="974726"/>
            <a:ext cx="8296275" cy="1143000"/>
          </a:xfrm>
        </p:spPr>
        <p:txBody>
          <a:bodyPr anchor="t" anchorCtr="0">
            <a:normAutofit/>
          </a:bodyPr>
          <a:lstStyle>
            <a:lvl1pPr algn="l">
              <a:defRPr sz="3300" baseline="0"/>
            </a:lvl1pPr>
          </a:lstStyle>
          <a:p>
            <a:r>
              <a:rPr lang="en-US" dirty="0"/>
              <a:t>Textual slide</a:t>
            </a:r>
            <a:br>
              <a:rPr lang="en-US" dirty="0"/>
            </a:br>
            <a:endParaRPr lang="en-US" dirty="0"/>
          </a:p>
        </p:txBody>
      </p:sp>
      <p:sp>
        <p:nvSpPr>
          <p:cNvPr id="3" name="Subtitle 2"/>
          <p:cNvSpPr>
            <a:spLocks noGrp="1"/>
          </p:cNvSpPr>
          <p:nvPr>
            <p:ph type="subTitle" idx="1" hasCustomPrompt="1"/>
          </p:nvPr>
        </p:nvSpPr>
        <p:spPr>
          <a:xfrm>
            <a:off x="285149" y="2384425"/>
            <a:ext cx="8296275" cy="3073400"/>
          </a:xfrm>
        </p:spPr>
        <p:txBody>
          <a:bodyPr/>
          <a:lstStyle>
            <a:lvl1pPr marL="0" marR="0" indent="0" algn="l" defTabSz="685800" rtl="0" eaLnBrk="1" fontAlgn="auto" latinLnBrk="0" hangingPunct="1">
              <a:lnSpc>
                <a:spcPct val="90000"/>
              </a:lnSpc>
              <a:spcBef>
                <a:spcPts val="750"/>
              </a:spcBef>
              <a:spcAft>
                <a:spcPts val="0"/>
              </a:spcAft>
              <a:buClrTx/>
              <a:buSzTx/>
              <a:buFont typeface="Arial" charset="0"/>
              <a:buNone/>
              <a:tabLst/>
              <a:defRPr sz="1800" baseline="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Edit text</a:t>
            </a:r>
          </a:p>
          <a:p>
            <a:endParaRPr lang="en-US" dirty="0"/>
          </a:p>
          <a:p>
            <a:endParaRPr lang="en-US" dirty="0"/>
          </a:p>
        </p:txBody>
      </p:sp>
      <p:sp>
        <p:nvSpPr>
          <p:cNvPr id="6" name="Date Placeholder 3">
            <a:extLst>
              <a:ext uri="{FF2B5EF4-FFF2-40B4-BE49-F238E27FC236}">
                <a16:creationId xmlns="" xmlns:a16="http://schemas.microsoft.com/office/drawing/2014/main" id="{6F2F4A96-5111-40E4-941C-2CAB7527E185}"/>
              </a:ext>
            </a:extLst>
          </p:cNvPr>
          <p:cNvSpPr txBox="1">
            <a:spLocks/>
          </p:cNvSpPr>
          <p:nvPr userDrawn="1"/>
        </p:nvSpPr>
        <p:spPr>
          <a:xfrm>
            <a:off x="285149" y="6073444"/>
            <a:ext cx="8296275" cy="478906"/>
          </a:xfrm>
          <a:prstGeom prst="rect">
            <a:avLst/>
          </a:prstGeom>
        </p:spPr>
        <p:txBody>
          <a:bodyPr vert="horz" lIns="68580" tIns="34290" rIns="68580" bIns="34290" rtlCol="0" anchor="b" anchorCtr="0"/>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900" dirty="0" err="1">
                <a:solidFill>
                  <a:srgbClr val="4472C4">
                    <a:lumMod val="75000"/>
                  </a:srgbClr>
                </a:solidFill>
                <a:ea typeface="Times New Roman" panose="02020603050405020304" pitchFamily="18" charset="0"/>
                <a:cs typeface="Calibri" panose="020F0502020204030204" pitchFamily="34" charset="0"/>
              </a:rPr>
              <a:t>Projekt</a:t>
            </a:r>
            <a:r>
              <a:rPr lang="en-GB" sz="900" dirty="0">
                <a:solidFill>
                  <a:srgbClr val="4472C4">
                    <a:lumMod val="75000"/>
                  </a:srgbClr>
                </a:solidFill>
                <a:ea typeface="Times New Roman" panose="02020603050405020304" pitchFamily="18" charset="0"/>
                <a:cs typeface="Calibri" panose="020F0502020204030204" pitchFamily="34" charset="0"/>
              </a:rPr>
              <a:t> je </a:t>
            </a:r>
            <a:r>
              <a:rPr lang="en-GB" sz="900" dirty="0" err="1">
                <a:solidFill>
                  <a:srgbClr val="4472C4">
                    <a:lumMod val="75000"/>
                  </a:srgbClr>
                </a:solidFill>
                <a:ea typeface="Times New Roman" panose="02020603050405020304" pitchFamily="18" charset="0"/>
                <a:cs typeface="Calibri" panose="020F0502020204030204" pitchFamily="34" charset="0"/>
              </a:rPr>
              <a:t>podržan</a:t>
            </a:r>
            <a:r>
              <a:rPr lang="en-GB" sz="900" dirty="0">
                <a:solidFill>
                  <a:srgbClr val="4472C4">
                    <a:lumMod val="75000"/>
                  </a:srgbClr>
                </a:solidFill>
                <a:ea typeface="Times New Roman" panose="02020603050405020304" pitchFamily="18" charset="0"/>
                <a:cs typeface="Calibri" panose="020F0502020204030204" pitchFamily="34" charset="0"/>
              </a:rPr>
              <a:t> </a:t>
            </a:r>
            <a:r>
              <a:rPr lang="en-GB" sz="900" dirty="0" err="1">
                <a:solidFill>
                  <a:srgbClr val="4472C4">
                    <a:lumMod val="75000"/>
                  </a:srgbClr>
                </a:solidFill>
                <a:ea typeface="Times New Roman" panose="02020603050405020304" pitchFamily="18" charset="0"/>
                <a:cs typeface="Calibri" panose="020F0502020204030204" pitchFamily="34" charset="0"/>
              </a:rPr>
              <a:t>kroz</a:t>
            </a:r>
            <a:r>
              <a:rPr lang="en-GB" sz="900" dirty="0">
                <a:solidFill>
                  <a:srgbClr val="4472C4">
                    <a:lumMod val="75000"/>
                  </a:srgbClr>
                </a:solidFill>
                <a:ea typeface="Times New Roman" panose="02020603050405020304" pitchFamily="18" charset="0"/>
                <a:cs typeface="Calibri" panose="020F0502020204030204" pitchFamily="34" charset="0"/>
              </a:rPr>
              <a:t> program Interreg IPA </a:t>
            </a:r>
            <a:r>
              <a:rPr lang="en-GB" sz="900" dirty="0" err="1">
                <a:solidFill>
                  <a:srgbClr val="4472C4">
                    <a:lumMod val="75000"/>
                  </a:srgbClr>
                </a:solidFill>
                <a:ea typeface="Times New Roman" panose="02020603050405020304" pitchFamily="18" charset="0"/>
                <a:cs typeface="Calibri" panose="020F0502020204030204" pitchFamily="34" charset="0"/>
              </a:rPr>
              <a:t>prekogranične</a:t>
            </a:r>
            <a:r>
              <a:rPr lang="en-GB" sz="900" dirty="0">
                <a:solidFill>
                  <a:srgbClr val="4472C4">
                    <a:lumMod val="75000"/>
                  </a:srgbClr>
                </a:solidFill>
                <a:ea typeface="Times New Roman" panose="02020603050405020304" pitchFamily="18" charset="0"/>
                <a:cs typeface="Calibri" panose="020F0502020204030204" pitchFamily="34" charset="0"/>
              </a:rPr>
              <a:t> </a:t>
            </a:r>
            <a:r>
              <a:rPr lang="en-GB" sz="900" dirty="0" err="1">
                <a:solidFill>
                  <a:srgbClr val="4472C4">
                    <a:lumMod val="75000"/>
                  </a:srgbClr>
                </a:solidFill>
                <a:ea typeface="Times New Roman" panose="02020603050405020304" pitchFamily="18" charset="0"/>
                <a:cs typeface="Calibri" panose="020F0502020204030204" pitchFamily="34" charset="0"/>
              </a:rPr>
              <a:t>suradnje</a:t>
            </a:r>
            <a:r>
              <a:rPr lang="en-GB" sz="900" dirty="0">
                <a:solidFill>
                  <a:srgbClr val="4472C4">
                    <a:lumMod val="75000"/>
                  </a:srgbClr>
                </a:solidFill>
                <a:ea typeface="Times New Roman" panose="02020603050405020304" pitchFamily="18" charset="0"/>
                <a:cs typeface="Calibri" panose="020F0502020204030204" pitchFamily="34" charset="0"/>
              </a:rPr>
              <a:t> Hrvatska-</a:t>
            </a:r>
            <a:r>
              <a:rPr lang="en-GB" sz="900" dirty="0" err="1">
                <a:solidFill>
                  <a:srgbClr val="4472C4">
                    <a:lumMod val="75000"/>
                  </a:srgbClr>
                </a:solidFill>
                <a:ea typeface="Times New Roman" panose="02020603050405020304" pitchFamily="18" charset="0"/>
                <a:cs typeface="Calibri" panose="020F0502020204030204" pitchFamily="34" charset="0"/>
              </a:rPr>
              <a:t>Srbija</a:t>
            </a:r>
            <a:r>
              <a:rPr lang="en-GB" sz="900" dirty="0">
                <a:solidFill>
                  <a:srgbClr val="4472C4">
                    <a:lumMod val="75000"/>
                  </a:srgbClr>
                </a:solidFill>
                <a:ea typeface="Times New Roman" panose="02020603050405020304" pitchFamily="18" charset="0"/>
                <a:cs typeface="Calibri" panose="020F0502020204030204" pitchFamily="34" charset="0"/>
              </a:rPr>
              <a:t> 2014-2020 i </a:t>
            </a:r>
            <a:r>
              <a:rPr lang="en-GB" sz="900" dirty="0" err="1">
                <a:solidFill>
                  <a:srgbClr val="4472C4">
                    <a:lumMod val="75000"/>
                  </a:srgbClr>
                </a:solidFill>
                <a:ea typeface="Times New Roman" panose="02020603050405020304" pitchFamily="18" charset="0"/>
                <a:cs typeface="Calibri" panose="020F0502020204030204" pitchFamily="34" charset="0"/>
              </a:rPr>
              <a:t>sufinanciran</a:t>
            </a:r>
            <a:r>
              <a:rPr lang="en-GB" sz="900" dirty="0">
                <a:solidFill>
                  <a:srgbClr val="4472C4">
                    <a:lumMod val="75000"/>
                  </a:srgbClr>
                </a:solidFill>
                <a:ea typeface="Times New Roman" panose="02020603050405020304" pitchFamily="18" charset="0"/>
                <a:cs typeface="Calibri" panose="020F0502020204030204" pitchFamily="34" charset="0"/>
              </a:rPr>
              <a:t> </a:t>
            </a:r>
            <a:r>
              <a:rPr lang="en-GB" sz="900" dirty="0" err="1">
                <a:solidFill>
                  <a:srgbClr val="4472C4">
                    <a:lumMod val="75000"/>
                  </a:srgbClr>
                </a:solidFill>
                <a:ea typeface="Times New Roman" panose="02020603050405020304" pitchFamily="18" charset="0"/>
                <a:cs typeface="Calibri" panose="020F0502020204030204" pitchFamily="34" charset="0"/>
              </a:rPr>
              <a:t>sredstvima</a:t>
            </a:r>
            <a:r>
              <a:rPr lang="en-GB" sz="900" dirty="0">
                <a:solidFill>
                  <a:srgbClr val="4472C4">
                    <a:lumMod val="75000"/>
                  </a:srgbClr>
                </a:solidFill>
                <a:ea typeface="Times New Roman" panose="02020603050405020304" pitchFamily="18" charset="0"/>
                <a:cs typeface="Calibri" panose="020F0502020204030204" pitchFamily="34" charset="0"/>
              </a:rPr>
              <a:t> EFRR i IPA II </a:t>
            </a:r>
            <a:r>
              <a:rPr lang="en-GB" sz="900" dirty="0" err="1">
                <a:solidFill>
                  <a:srgbClr val="4472C4">
                    <a:lumMod val="75000"/>
                  </a:srgbClr>
                </a:solidFill>
                <a:ea typeface="Times New Roman" panose="02020603050405020304" pitchFamily="18" charset="0"/>
                <a:cs typeface="Calibri" panose="020F0502020204030204" pitchFamily="34" charset="0"/>
              </a:rPr>
              <a:t>fondova</a:t>
            </a:r>
            <a:r>
              <a:rPr lang="en-GB" sz="900" dirty="0">
                <a:solidFill>
                  <a:srgbClr val="4472C4">
                    <a:lumMod val="75000"/>
                  </a:srgbClr>
                </a:solidFill>
                <a:ea typeface="Times New Roman" panose="02020603050405020304" pitchFamily="18" charset="0"/>
                <a:cs typeface="Calibri" panose="020F0502020204030204" pitchFamily="34" charset="0"/>
              </a:rPr>
              <a:t> </a:t>
            </a:r>
            <a:r>
              <a:rPr lang="en-GB" sz="900" dirty="0" err="1">
                <a:solidFill>
                  <a:srgbClr val="4472C4">
                    <a:lumMod val="75000"/>
                  </a:srgbClr>
                </a:solidFill>
                <a:ea typeface="Times New Roman" panose="02020603050405020304" pitchFamily="18" charset="0"/>
                <a:cs typeface="Calibri" panose="020F0502020204030204" pitchFamily="34" charset="0"/>
              </a:rPr>
              <a:t>Europske</a:t>
            </a:r>
            <a:r>
              <a:rPr lang="en-GB" sz="900" dirty="0">
                <a:solidFill>
                  <a:srgbClr val="4472C4">
                    <a:lumMod val="75000"/>
                  </a:srgbClr>
                </a:solidFill>
                <a:ea typeface="Times New Roman" panose="02020603050405020304" pitchFamily="18" charset="0"/>
                <a:cs typeface="Calibri" panose="020F0502020204030204" pitchFamily="34" charset="0"/>
              </a:rPr>
              <a:t> </a:t>
            </a:r>
            <a:r>
              <a:rPr lang="en-GB" sz="900" dirty="0" err="1">
                <a:solidFill>
                  <a:srgbClr val="4472C4">
                    <a:lumMod val="75000"/>
                  </a:srgbClr>
                </a:solidFill>
                <a:ea typeface="Times New Roman" panose="02020603050405020304" pitchFamily="18" charset="0"/>
                <a:cs typeface="Calibri" panose="020F0502020204030204" pitchFamily="34" charset="0"/>
              </a:rPr>
              <a:t>unije</a:t>
            </a:r>
            <a:r>
              <a:rPr lang="en-GB" sz="900" dirty="0">
                <a:solidFill>
                  <a:srgbClr val="4472C4">
                    <a:lumMod val="75000"/>
                  </a:srgbClr>
                </a:solidFill>
                <a:ea typeface="Times New Roman" panose="02020603050405020304" pitchFamily="18" charset="0"/>
                <a:cs typeface="Calibri" panose="020F0502020204030204" pitchFamily="34" charset="0"/>
              </a:rPr>
              <a:t>.  </a:t>
            </a:r>
            <a:endParaRPr lang="hr-HR" sz="900" dirty="0">
              <a:solidFill>
                <a:srgbClr val="4472C4">
                  <a:lumMod val="75000"/>
                </a:srgbClr>
              </a:solidFill>
              <a:ea typeface="MS Mincho" panose="02020609040205080304" pitchFamily="49" charset="-128"/>
              <a:cs typeface="Times New Roman" panose="02020603050405020304" pitchFamily="18" charset="0"/>
            </a:endParaRPr>
          </a:p>
          <a:p>
            <a:r>
              <a:rPr lang="en-GB" sz="900" dirty="0">
                <a:solidFill>
                  <a:srgbClr val="4472C4">
                    <a:lumMod val="75000"/>
                  </a:srgbClr>
                </a:solidFill>
                <a:ea typeface="Times New Roman" panose="02020603050405020304" pitchFamily="18" charset="0"/>
                <a:cs typeface="Calibri" panose="020F0502020204030204" pitchFamily="34" charset="0"/>
              </a:rPr>
              <a:t> </a:t>
            </a:r>
            <a:r>
              <a:rPr lang="en-GB" sz="900" dirty="0" err="1">
                <a:solidFill>
                  <a:srgbClr val="4472C4">
                    <a:lumMod val="75000"/>
                  </a:srgbClr>
                </a:solidFill>
                <a:ea typeface="Times New Roman" panose="02020603050405020304" pitchFamily="18" charset="0"/>
              </a:rPr>
              <a:t>Ovaj</a:t>
            </a:r>
            <a:r>
              <a:rPr lang="en-GB" sz="900" dirty="0">
                <a:solidFill>
                  <a:srgbClr val="4472C4">
                    <a:lumMod val="75000"/>
                  </a:srgbClr>
                </a:solidFill>
                <a:ea typeface="Times New Roman" panose="02020603050405020304" pitchFamily="18" charset="0"/>
              </a:rPr>
              <a:t> </a:t>
            </a:r>
            <a:r>
              <a:rPr lang="hr-HR" sz="900" dirty="0">
                <a:solidFill>
                  <a:srgbClr val="4472C4">
                    <a:lumMod val="75000"/>
                  </a:srgbClr>
                </a:solidFill>
                <a:ea typeface="Times New Roman" panose="02020603050405020304" pitchFamily="18" charset="0"/>
              </a:rPr>
              <a:t>dokument</a:t>
            </a:r>
            <a:r>
              <a:rPr lang="en-GB" sz="900" dirty="0">
                <a:solidFill>
                  <a:srgbClr val="4472C4">
                    <a:lumMod val="75000"/>
                  </a:srgbClr>
                </a:solidFill>
                <a:ea typeface="Times New Roman" panose="02020603050405020304" pitchFamily="18" charset="0"/>
              </a:rPr>
              <a:t> je </a:t>
            </a:r>
            <a:r>
              <a:rPr lang="en-GB" sz="900" dirty="0" err="1">
                <a:solidFill>
                  <a:srgbClr val="4472C4">
                    <a:lumMod val="75000"/>
                  </a:srgbClr>
                </a:solidFill>
                <a:ea typeface="Times New Roman" panose="02020603050405020304" pitchFamily="18" charset="0"/>
              </a:rPr>
              <a:t>izrađen</a:t>
            </a:r>
            <a:r>
              <a:rPr lang="en-GB" sz="900" dirty="0">
                <a:solidFill>
                  <a:srgbClr val="4472C4">
                    <a:lumMod val="75000"/>
                  </a:srgbClr>
                </a:solidFill>
                <a:ea typeface="Times New Roman" panose="02020603050405020304" pitchFamily="18" charset="0"/>
              </a:rPr>
              <a:t> </a:t>
            </a:r>
            <a:r>
              <a:rPr lang="en-GB" sz="900" dirty="0" err="1">
                <a:solidFill>
                  <a:srgbClr val="4472C4">
                    <a:lumMod val="75000"/>
                  </a:srgbClr>
                </a:solidFill>
                <a:ea typeface="Times New Roman" panose="02020603050405020304" pitchFamily="18" charset="0"/>
              </a:rPr>
              <a:t>uz</a:t>
            </a:r>
            <a:r>
              <a:rPr lang="en-GB" sz="900" dirty="0">
                <a:solidFill>
                  <a:srgbClr val="4472C4">
                    <a:lumMod val="75000"/>
                  </a:srgbClr>
                </a:solidFill>
                <a:ea typeface="Times New Roman" panose="02020603050405020304" pitchFamily="18" charset="0"/>
              </a:rPr>
              <a:t> </a:t>
            </a:r>
            <a:r>
              <a:rPr lang="en-GB" sz="900" dirty="0" err="1">
                <a:solidFill>
                  <a:srgbClr val="4472C4">
                    <a:lumMod val="75000"/>
                  </a:srgbClr>
                </a:solidFill>
                <a:ea typeface="Times New Roman" panose="02020603050405020304" pitchFamily="18" charset="0"/>
              </a:rPr>
              <a:t>financijsku</a:t>
            </a:r>
            <a:r>
              <a:rPr lang="en-GB" sz="900" dirty="0">
                <a:solidFill>
                  <a:srgbClr val="4472C4">
                    <a:lumMod val="75000"/>
                  </a:srgbClr>
                </a:solidFill>
                <a:ea typeface="Times New Roman" panose="02020603050405020304" pitchFamily="18" charset="0"/>
              </a:rPr>
              <a:t> </a:t>
            </a:r>
            <a:r>
              <a:rPr lang="en-GB" sz="900" dirty="0" err="1">
                <a:solidFill>
                  <a:srgbClr val="4472C4">
                    <a:lumMod val="75000"/>
                  </a:srgbClr>
                </a:solidFill>
                <a:ea typeface="Times New Roman" panose="02020603050405020304" pitchFamily="18" charset="0"/>
              </a:rPr>
              <a:t>potporu</a:t>
            </a:r>
            <a:r>
              <a:rPr lang="en-GB" sz="900" dirty="0">
                <a:solidFill>
                  <a:srgbClr val="4472C4">
                    <a:lumMod val="75000"/>
                  </a:srgbClr>
                </a:solidFill>
                <a:ea typeface="Times New Roman" panose="02020603050405020304" pitchFamily="18" charset="0"/>
              </a:rPr>
              <a:t> </a:t>
            </a:r>
            <a:r>
              <a:rPr lang="en-GB" sz="900" dirty="0" err="1">
                <a:solidFill>
                  <a:srgbClr val="4472C4">
                    <a:lumMod val="75000"/>
                  </a:srgbClr>
                </a:solidFill>
                <a:ea typeface="Times New Roman" panose="02020603050405020304" pitchFamily="18" charset="0"/>
              </a:rPr>
              <a:t>Europske</a:t>
            </a:r>
            <a:r>
              <a:rPr lang="en-GB" sz="900" dirty="0">
                <a:solidFill>
                  <a:srgbClr val="4472C4">
                    <a:lumMod val="75000"/>
                  </a:srgbClr>
                </a:solidFill>
                <a:ea typeface="Times New Roman" panose="02020603050405020304" pitchFamily="18" charset="0"/>
              </a:rPr>
              <a:t> </a:t>
            </a:r>
            <a:r>
              <a:rPr lang="en-GB" sz="900" dirty="0" err="1">
                <a:solidFill>
                  <a:srgbClr val="4472C4">
                    <a:lumMod val="75000"/>
                  </a:srgbClr>
                </a:solidFill>
                <a:ea typeface="Times New Roman" panose="02020603050405020304" pitchFamily="18" charset="0"/>
              </a:rPr>
              <a:t>unije</a:t>
            </a:r>
            <a:r>
              <a:rPr lang="en-GB" sz="900" dirty="0">
                <a:solidFill>
                  <a:srgbClr val="4472C4">
                    <a:lumMod val="75000"/>
                  </a:srgbClr>
                </a:solidFill>
                <a:ea typeface="Times New Roman" panose="02020603050405020304" pitchFamily="18" charset="0"/>
              </a:rPr>
              <a:t>. </a:t>
            </a:r>
            <a:r>
              <a:rPr lang="en-GB" sz="900" dirty="0" err="1">
                <a:solidFill>
                  <a:srgbClr val="4472C4">
                    <a:lumMod val="75000"/>
                  </a:srgbClr>
                </a:solidFill>
                <a:ea typeface="Times New Roman" panose="02020603050405020304" pitchFamily="18" charset="0"/>
              </a:rPr>
              <a:t>Sadržaj</a:t>
            </a:r>
            <a:r>
              <a:rPr lang="en-GB" sz="900" dirty="0">
                <a:solidFill>
                  <a:srgbClr val="4472C4">
                    <a:lumMod val="75000"/>
                  </a:srgbClr>
                </a:solidFill>
                <a:ea typeface="Times New Roman" panose="02020603050405020304" pitchFamily="18" charset="0"/>
              </a:rPr>
              <a:t> </a:t>
            </a:r>
            <a:r>
              <a:rPr lang="en-GB" sz="900" dirty="0" err="1">
                <a:solidFill>
                  <a:srgbClr val="4472C4">
                    <a:lumMod val="75000"/>
                  </a:srgbClr>
                </a:solidFill>
                <a:ea typeface="Times New Roman" panose="02020603050405020304" pitchFamily="18" charset="0"/>
              </a:rPr>
              <a:t>ovog</a:t>
            </a:r>
            <a:r>
              <a:rPr lang="en-GB" sz="900" dirty="0">
                <a:solidFill>
                  <a:srgbClr val="4472C4">
                    <a:lumMod val="75000"/>
                  </a:srgbClr>
                </a:solidFill>
                <a:ea typeface="Times New Roman" panose="02020603050405020304" pitchFamily="18" charset="0"/>
              </a:rPr>
              <a:t> </a:t>
            </a:r>
            <a:r>
              <a:rPr lang="hr-HR" sz="900" dirty="0">
                <a:solidFill>
                  <a:srgbClr val="4472C4">
                    <a:lumMod val="75000"/>
                  </a:srgbClr>
                </a:solidFill>
                <a:ea typeface="Times New Roman" panose="02020603050405020304" pitchFamily="18" charset="0"/>
              </a:rPr>
              <a:t>materijala</a:t>
            </a:r>
            <a:r>
              <a:rPr lang="en-GB" sz="900" dirty="0">
                <a:solidFill>
                  <a:srgbClr val="4472C4">
                    <a:lumMod val="75000"/>
                  </a:srgbClr>
                </a:solidFill>
                <a:ea typeface="Times New Roman" panose="02020603050405020304" pitchFamily="18" charset="0"/>
              </a:rPr>
              <a:t> </a:t>
            </a:r>
            <a:r>
              <a:rPr lang="en-GB" sz="900" dirty="0" err="1">
                <a:solidFill>
                  <a:srgbClr val="4472C4">
                    <a:lumMod val="75000"/>
                  </a:srgbClr>
                </a:solidFill>
                <a:ea typeface="Times New Roman" panose="02020603050405020304" pitchFamily="18" charset="0"/>
              </a:rPr>
              <a:t>isključiva</a:t>
            </a:r>
            <a:r>
              <a:rPr lang="en-GB" sz="900" dirty="0">
                <a:solidFill>
                  <a:srgbClr val="4472C4">
                    <a:lumMod val="75000"/>
                  </a:srgbClr>
                </a:solidFill>
                <a:ea typeface="Times New Roman" panose="02020603050405020304" pitchFamily="18" charset="0"/>
              </a:rPr>
              <a:t> je </a:t>
            </a:r>
            <a:r>
              <a:rPr lang="en-GB" sz="900" dirty="0" err="1">
                <a:solidFill>
                  <a:srgbClr val="4472C4">
                    <a:lumMod val="75000"/>
                  </a:srgbClr>
                </a:solidFill>
                <a:ea typeface="Times New Roman" panose="02020603050405020304" pitchFamily="18" charset="0"/>
              </a:rPr>
              <a:t>odgovornost</a:t>
            </a:r>
            <a:r>
              <a:rPr lang="en-GB" sz="900" dirty="0">
                <a:solidFill>
                  <a:srgbClr val="4472C4">
                    <a:lumMod val="75000"/>
                  </a:srgbClr>
                </a:solidFill>
                <a:ea typeface="Times New Roman" panose="02020603050405020304" pitchFamily="18" charset="0"/>
              </a:rPr>
              <a:t> </a:t>
            </a:r>
            <a:r>
              <a:rPr lang="hr-HR" sz="900" dirty="0">
                <a:solidFill>
                  <a:srgbClr val="4472C4">
                    <a:lumMod val="75000"/>
                  </a:srgbClr>
                </a:solidFill>
                <a:ea typeface="Times New Roman" panose="02020603050405020304" pitchFamily="18" charset="0"/>
              </a:rPr>
              <a:t>VURE d.o.o. </a:t>
            </a:r>
            <a:r>
              <a:rPr lang="en-GB" sz="900" dirty="0">
                <a:solidFill>
                  <a:srgbClr val="4472C4">
                    <a:lumMod val="75000"/>
                  </a:srgbClr>
                </a:solidFill>
                <a:ea typeface="Times New Roman" panose="02020603050405020304" pitchFamily="18" charset="0"/>
              </a:rPr>
              <a:t>i ne mora </a:t>
            </a:r>
            <a:r>
              <a:rPr lang="en-GB" sz="900" dirty="0" err="1">
                <a:solidFill>
                  <a:srgbClr val="4472C4">
                    <a:lumMod val="75000"/>
                  </a:srgbClr>
                </a:solidFill>
                <a:ea typeface="Times New Roman" panose="02020603050405020304" pitchFamily="18" charset="0"/>
              </a:rPr>
              <a:t>nužno</a:t>
            </a:r>
            <a:r>
              <a:rPr lang="en-GB" sz="900" dirty="0">
                <a:solidFill>
                  <a:srgbClr val="4472C4">
                    <a:lumMod val="75000"/>
                  </a:srgbClr>
                </a:solidFill>
                <a:ea typeface="Times New Roman" panose="02020603050405020304" pitchFamily="18" charset="0"/>
              </a:rPr>
              <a:t> </a:t>
            </a:r>
            <a:r>
              <a:rPr lang="en-GB" sz="900" dirty="0" err="1">
                <a:solidFill>
                  <a:srgbClr val="4472C4">
                    <a:lumMod val="75000"/>
                  </a:srgbClr>
                </a:solidFill>
                <a:ea typeface="Times New Roman" panose="02020603050405020304" pitchFamily="18" charset="0"/>
              </a:rPr>
              <a:t>odražavati</a:t>
            </a:r>
            <a:r>
              <a:rPr lang="en-GB" sz="900" dirty="0">
                <a:solidFill>
                  <a:srgbClr val="4472C4">
                    <a:lumMod val="75000"/>
                  </a:srgbClr>
                </a:solidFill>
                <a:ea typeface="Times New Roman" panose="02020603050405020304" pitchFamily="18" charset="0"/>
              </a:rPr>
              <a:t> </a:t>
            </a:r>
            <a:r>
              <a:rPr lang="en-GB" sz="900" dirty="0" err="1">
                <a:solidFill>
                  <a:srgbClr val="4472C4">
                    <a:lumMod val="75000"/>
                  </a:srgbClr>
                </a:solidFill>
                <a:ea typeface="Times New Roman" panose="02020603050405020304" pitchFamily="18" charset="0"/>
              </a:rPr>
              <a:t>stavove</a:t>
            </a:r>
            <a:r>
              <a:rPr lang="en-GB" sz="900" dirty="0">
                <a:solidFill>
                  <a:srgbClr val="4472C4">
                    <a:lumMod val="75000"/>
                  </a:srgbClr>
                </a:solidFill>
                <a:ea typeface="Times New Roman" panose="02020603050405020304" pitchFamily="18" charset="0"/>
              </a:rPr>
              <a:t> </a:t>
            </a:r>
            <a:r>
              <a:rPr lang="en-GB" sz="900" dirty="0" err="1">
                <a:solidFill>
                  <a:srgbClr val="4472C4">
                    <a:lumMod val="75000"/>
                  </a:srgbClr>
                </a:solidFill>
                <a:ea typeface="Times New Roman" panose="02020603050405020304" pitchFamily="18" charset="0"/>
              </a:rPr>
              <a:t>Europske</a:t>
            </a:r>
            <a:r>
              <a:rPr lang="en-GB" sz="900" dirty="0">
                <a:solidFill>
                  <a:srgbClr val="4472C4">
                    <a:lumMod val="75000"/>
                  </a:srgbClr>
                </a:solidFill>
                <a:ea typeface="Times New Roman" panose="02020603050405020304" pitchFamily="18" charset="0"/>
              </a:rPr>
              <a:t> </a:t>
            </a:r>
            <a:r>
              <a:rPr lang="en-GB" sz="900" dirty="0" err="1">
                <a:solidFill>
                  <a:srgbClr val="4472C4">
                    <a:lumMod val="75000"/>
                  </a:srgbClr>
                </a:solidFill>
                <a:ea typeface="Times New Roman" panose="02020603050405020304" pitchFamily="18" charset="0"/>
              </a:rPr>
              <a:t>unije</a:t>
            </a:r>
            <a:r>
              <a:rPr lang="en-GB" sz="900" dirty="0">
                <a:solidFill>
                  <a:srgbClr val="4472C4">
                    <a:lumMod val="75000"/>
                  </a:srgbClr>
                </a:solidFill>
                <a:ea typeface="Times New Roman" panose="02020603050405020304" pitchFamily="18" charset="0"/>
              </a:rPr>
              <a:t>.</a:t>
            </a:r>
            <a:endParaRPr lang="en-US" sz="900" dirty="0">
              <a:solidFill>
                <a:srgbClr val="4472C4">
                  <a:lumMod val="75000"/>
                </a:srgbClr>
              </a:solidFill>
            </a:endParaRPr>
          </a:p>
          <a:p>
            <a:r>
              <a:rPr lang="en-US" sz="900" dirty="0">
                <a:solidFill>
                  <a:srgbClr val="004FA8"/>
                </a:solidFill>
              </a:rPr>
              <a:t>.</a:t>
            </a:r>
          </a:p>
        </p:txBody>
      </p:sp>
    </p:spTree>
    <p:extLst>
      <p:ext uri="{BB962C8B-B14F-4D97-AF65-F5344CB8AC3E}">
        <p14:creationId xmlns:p14="http://schemas.microsoft.com/office/powerpoint/2010/main" val="22589543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2_Picture &amp; text">
    <p:spTree>
      <p:nvGrpSpPr>
        <p:cNvPr id="1" name=""/>
        <p:cNvGrpSpPr/>
        <p:nvPr/>
      </p:nvGrpSpPr>
      <p:grpSpPr>
        <a:xfrm>
          <a:off x="0" y="0"/>
          <a:ext cx="0" cy="0"/>
          <a:chOff x="0" y="0"/>
          <a:chExt cx="0" cy="0"/>
        </a:xfrm>
      </p:grpSpPr>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1" y="0"/>
            <a:ext cx="9143999" cy="6858000"/>
          </a:xfrm>
          <a:prstGeom prst="rect">
            <a:avLst/>
          </a:prstGeom>
        </p:spPr>
      </p:pic>
      <p:sp>
        <p:nvSpPr>
          <p:cNvPr id="3" name="Picture Placeholder 2"/>
          <p:cNvSpPr>
            <a:spLocks noGrp="1"/>
          </p:cNvSpPr>
          <p:nvPr>
            <p:ph type="pic" idx="1"/>
          </p:nvPr>
        </p:nvSpPr>
        <p:spPr>
          <a:xfrm>
            <a:off x="342900" y="1177724"/>
            <a:ext cx="3952875" cy="36489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hasCustomPrompt="1"/>
          </p:nvPr>
        </p:nvSpPr>
        <p:spPr>
          <a:xfrm>
            <a:off x="342900" y="4991749"/>
            <a:ext cx="8172450" cy="111112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text</a:t>
            </a:r>
            <a:endParaRPr lang="en-US" dirty="0"/>
          </a:p>
        </p:txBody>
      </p:sp>
      <p:sp>
        <p:nvSpPr>
          <p:cNvPr id="13" name="Picture Placeholder 2"/>
          <p:cNvSpPr>
            <a:spLocks noGrp="1"/>
          </p:cNvSpPr>
          <p:nvPr>
            <p:ph type="pic" idx="13"/>
          </p:nvPr>
        </p:nvSpPr>
        <p:spPr>
          <a:xfrm>
            <a:off x="4562475" y="1177724"/>
            <a:ext cx="3952875" cy="36489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6" name="Date Placeholder 3">
            <a:extLst>
              <a:ext uri="{FF2B5EF4-FFF2-40B4-BE49-F238E27FC236}">
                <a16:creationId xmlns="" xmlns:a16="http://schemas.microsoft.com/office/drawing/2014/main" id="{9999185B-296C-4E10-983B-65BA3F80366F}"/>
              </a:ext>
            </a:extLst>
          </p:cNvPr>
          <p:cNvSpPr txBox="1">
            <a:spLocks/>
          </p:cNvSpPr>
          <p:nvPr userDrawn="1"/>
        </p:nvSpPr>
        <p:spPr>
          <a:xfrm>
            <a:off x="285148" y="6073444"/>
            <a:ext cx="8230202" cy="478906"/>
          </a:xfrm>
          <a:prstGeom prst="rect">
            <a:avLst/>
          </a:prstGeom>
        </p:spPr>
        <p:txBody>
          <a:bodyPr vert="horz" lIns="68580" tIns="34290" rIns="68580" bIns="34290" rtlCol="0" anchor="b" anchorCtr="0"/>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900" dirty="0" err="1">
                <a:solidFill>
                  <a:srgbClr val="4472C4">
                    <a:lumMod val="75000"/>
                  </a:srgbClr>
                </a:solidFill>
                <a:ea typeface="Times New Roman" panose="02020603050405020304" pitchFamily="18" charset="0"/>
                <a:cs typeface="Calibri" panose="020F0502020204030204" pitchFamily="34" charset="0"/>
              </a:rPr>
              <a:t>Projekt</a:t>
            </a:r>
            <a:r>
              <a:rPr lang="en-GB" sz="900" dirty="0">
                <a:solidFill>
                  <a:srgbClr val="4472C4">
                    <a:lumMod val="75000"/>
                  </a:srgbClr>
                </a:solidFill>
                <a:ea typeface="Times New Roman" panose="02020603050405020304" pitchFamily="18" charset="0"/>
                <a:cs typeface="Calibri" panose="020F0502020204030204" pitchFamily="34" charset="0"/>
              </a:rPr>
              <a:t> je </a:t>
            </a:r>
            <a:r>
              <a:rPr lang="en-GB" sz="900" dirty="0" err="1">
                <a:solidFill>
                  <a:srgbClr val="4472C4">
                    <a:lumMod val="75000"/>
                  </a:srgbClr>
                </a:solidFill>
                <a:ea typeface="Times New Roman" panose="02020603050405020304" pitchFamily="18" charset="0"/>
                <a:cs typeface="Calibri" panose="020F0502020204030204" pitchFamily="34" charset="0"/>
              </a:rPr>
              <a:t>podržan</a:t>
            </a:r>
            <a:r>
              <a:rPr lang="en-GB" sz="900" dirty="0">
                <a:solidFill>
                  <a:srgbClr val="4472C4">
                    <a:lumMod val="75000"/>
                  </a:srgbClr>
                </a:solidFill>
                <a:ea typeface="Times New Roman" panose="02020603050405020304" pitchFamily="18" charset="0"/>
                <a:cs typeface="Calibri" panose="020F0502020204030204" pitchFamily="34" charset="0"/>
              </a:rPr>
              <a:t> </a:t>
            </a:r>
            <a:r>
              <a:rPr lang="en-GB" sz="900" dirty="0" err="1">
                <a:solidFill>
                  <a:srgbClr val="4472C4">
                    <a:lumMod val="75000"/>
                  </a:srgbClr>
                </a:solidFill>
                <a:ea typeface="Times New Roman" panose="02020603050405020304" pitchFamily="18" charset="0"/>
                <a:cs typeface="Calibri" panose="020F0502020204030204" pitchFamily="34" charset="0"/>
              </a:rPr>
              <a:t>kroz</a:t>
            </a:r>
            <a:r>
              <a:rPr lang="en-GB" sz="900" dirty="0">
                <a:solidFill>
                  <a:srgbClr val="4472C4">
                    <a:lumMod val="75000"/>
                  </a:srgbClr>
                </a:solidFill>
                <a:ea typeface="Times New Roman" panose="02020603050405020304" pitchFamily="18" charset="0"/>
                <a:cs typeface="Calibri" panose="020F0502020204030204" pitchFamily="34" charset="0"/>
              </a:rPr>
              <a:t> program Interreg IPA </a:t>
            </a:r>
            <a:r>
              <a:rPr lang="en-GB" sz="900" dirty="0" err="1">
                <a:solidFill>
                  <a:srgbClr val="4472C4">
                    <a:lumMod val="75000"/>
                  </a:srgbClr>
                </a:solidFill>
                <a:ea typeface="Times New Roman" panose="02020603050405020304" pitchFamily="18" charset="0"/>
                <a:cs typeface="Calibri" panose="020F0502020204030204" pitchFamily="34" charset="0"/>
              </a:rPr>
              <a:t>prekogranične</a:t>
            </a:r>
            <a:r>
              <a:rPr lang="en-GB" sz="900" dirty="0">
                <a:solidFill>
                  <a:srgbClr val="4472C4">
                    <a:lumMod val="75000"/>
                  </a:srgbClr>
                </a:solidFill>
                <a:ea typeface="Times New Roman" panose="02020603050405020304" pitchFamily="18" charset="0"/>
                <a:cs typeface="Calibri" panose="020F0502020204030204" pitchFamily="34" charset="0"/>
              </a:rPr>
              <a:t> </a:t>
            </a:r>
            <a:r>
              <a:rPr lang="en-GB" sz="900" dirty="0" err="1">
                <a:solidFill>
                  <a:srgbClr val="4472C4">
                    <a:lumMod val="75000"/>
                  </a:srgbClr>
                </a:solidFill>
                <a:ea typeface="Times New Roman" panose="02020603050405020304" pitchFamily="18" charset="0"/>
                <a:cs typeface="Calibri" panose="020F0502020204030204" pitchFamily="34" charset="0"/>
              </a:rPr>
              <a:t>suradnje</a:t>
            </a:r>
            <a:r>
              <a:rPr lang="en-GB" sz="900" dirty="0">
                <a:solidFill>
                  <a:srgbClr val="4472C4">
                    <a:lumMod val="75000"/>
                  </a:srgbClr>
                </a:solidFill>
                <a:ea typeface="Times New Roman" panose="02020603050405020304" pitchFamily="18" charset="0"/>
                <a:cs typeface="Calibri" panose="020F0502020204030204" pitchFamily="34" charset="0"/>
              </a:rPr>
              <a:t> Hrvatska-</a:t>
            </a:r>
            <a:r>
              <a:rPr lang="en-GB" sz="900" dirty="0" err="1">
                <a:solidFill>
                  <a:srgbClr val="4472C4">
                    <a:lumMod val="75000"/>
                  </a:srgbClr>
                </a:solidFill>
                <a:ea typeface="Times New Roman" panose="02020603050405020304" pitchFamily="18" charset="0"/>
                <a:cs typeface="Calibri" panose="020F0502020204030204" pitchFamily="34" charset="0"/>
              </a:rPr>
              <a:t>Srbija</a:t>
            </a:r>
            <a:r>
              <a:rPr lang="en-GB" sz="900" dirty="0">
                <a:solidFill>
                  <a:srgbClr val="4472C4">
                    <a:lumMod val="75000"/>
                  </a:srgbClr>
                </a:solidFill>
                <a:ea typeface="Times New Roman" panose="02020603050405020304" pitchFamily="18" charset="0"/>
                <a:cs typeface="Calibri" panose="020F0502020204030204" pitchFamily="34" charset="0"/>
              </a:rPr>
              <a:t> 2014-2020 i </a:t>
            </a:r>
            <a:r>
              <a:rPr lang="en-GB" sz="900" dirty="0" err="1">
                <a:solidFill>
                  <a:srgbClr val="4472C4">
                    <a:lumMod val="75000"/>
                  </a:srgbClr>
                </a:solidFill>
                <a:ea typeface="Times New Roman" panose="02020603050405020304" pitchFamily="18" charset="0"/>
                <a:cs typeface="Calibri" panose="020F0502020204030204" pitchFamily="34" charset="0"/>
              </a:rPr>
              <a:t>sufinanciran</a:t>
            </a:r>
            <a:r>
              <a:rPr lang="en-GB" sz="900" dirty="0">
                <a:solidFill>
                  <a:srgbClr val="4472C4">
                    <a:lumMod val="75000"/>
                  </a:srgbClr>
                </a:solidFill>
                <a:ea typeface="Times New Roman" panose="02020603050405020304" pitchFamily="18" charset="0"/>
                <a:cs typeface="Calibri" panose="020F0502020204030204" pitchFamily="34" charset="0"/>
              </a:rPr>
              <a:t> </a:t>
            </a:r>
            <a:r>
              <a:rPr lang="en-GB" sz="900" dirty="0" err="1">
                <a:solidFill>
                  <a:srgbClr val="4472C4">
                    <a:lumMod val="75000"/>
                  </a:srgbClr>
                </a:solidFill>
                <a:ea typeface="Times New Roman" panose="02020603050405020304" pitchFamily="18" charset="0"/>
                <a:cs typeface="Calibri" panose="020F0502020204030204" pitchFamily="34" charset="0"/>
              </a:rPr>
              <a:t>sredstvima</a:t>
            </a:r>
            <a:r>
              <a:rPr lang="en-GB" sz="900" dirty="0">
                <a:solidFill>
                  <a:srgbClr val="4472C4">
                    <a:lumMod val="75000"/>
                  </a:srgbClr>
                </a:solidFill>
                <a:ea typeface="Times New Roman" panose="02020603050405020304" pitchFamily="18" charset="0"/>
                <a:cs typeface="Calibri" panose="020F0502020204030204" pitchFamily="34" charset="0"/>
              </a:rPr>
              <a:t> EFRR i IPA II </a:t>
            </a:r>
            <a:r>
              <a:rPr lang="en-GB" sz="900" dirty="0" err="1">
                <a:solidFill>
                  <a:srgbClr val="4472C4">
                    <a:lumMod val="75000"/>
                  </a:srgbClr>
                </a:solidFill>
                <a:ea typeface="Times New Roman" panose="02020603050405020304" pitchFamily="18" charset="0"/>
                <a:cs typeface="Calibri" panose="020F0502020204030204" pitchFamily="34" charset="0"/>
              </a:rPr>
              <a:t>fondova</a:t>
            </a:r>
            <a:r>
              <a:rPr lang="en-GB" sz="900" dirty="0">
                <a:solidFill>
                  <a:srgbClr val="4472C4">
                    <a:lumMod val="75000"/>
                  </a:srgbClr>
                </a:solidFill>
                <a:ea typeface="Times New Roman" panose="02020603050405020304" pitchFamily="18" charset="0"/>
                <a:cs typeface="Calibri" panose="020F0502020204030204" pitchFamily="34" charset="0"/>
              </a:rPr>
              <a:t> </a:t>
            </a:r>
            <a:r>
              <a:rPr lang="en-GB" sz="900" dirty="0" err="1">
                <a:solidFill>
                  <a:srgbClr val="4472C4">
                    <a:lumMod val="75000"/>
                  </a:srgbClr>
                </a:solidFill>
                <a:ea typeface="Times New Roman" panose="02020603050405020304" pitchFamily="18" charset="0"/>
                <a:cs typeface="Calibri" panose="020F0502020204030204" pitchFamily="34" charset="0"/>
              </a:rPr>
              <a:t>Europske</a:t>
            </a:r>
            <a:r>
              <a:rPr lang="en-GB" sz="900" dirty="0">
                <a:solidFill>
                  <a:srgbClr val="4472C4">
                    <a:lumMod val="75000"/>
                  </a:srgbClr>
                </a:solidFill>
                <a:ea typeface="Times New Roman" panose="02020603050405020304" pitchFamily="18" charset="0"/>
                <a:cs typeface="Calibri" panose="020F0502020204030204" pitchFamily="34" charset="0"/>
              </a:rPr>
              <a:t> </a:t>
            </a:r>
            <a:r>
              <a:rPr lang="en-GB" sz="900" dirty="0" err="1">
                <a:solidFill>
                  <a:srgbClr val="4472C4">
                    <a:lumMod val="75000"/>
                  </a:srgbClr>
                </a:solidFill>
                <a:ea typeface="Times New Roman" panose="02020603050405020304" pitchFamily="18" charset="0"/>
                <a:cs typeface="Calibri" panose="020F0502020204030204" pitchFamily="34" charset="0"/>
              </a:rPr>
              <a:t>unije</a:t>
            </a:r>
            <a:r>
              <a:rPr lang="en-GB" sz="900" dirty="0">
                <a:solidFill>
                  <a:srgbClr val="4472C4">
                    <a:lumMod val="75000"/>
                  </a:srgbClr>
                </a:solidFill>
                <a:ea typeface="Times New Roman" panose="02020603050405020304" pitchFamily="18" charset="0"/>
                <a:cs typeface="Calibri" panose="020F0502020204030204" pitchFamily="34" charset="0"/>
              </a:rPr>
              <a:t>.  </a:t>
            </a:r>
            <a:endParaRPr lang="hr-HR" sz="900" dirty="0">
              <a:solidFill>
                <a:srgbClr val="4472C4">
                  <a:lumMod val="75000"/>
                </a:srgbClr>
              </a:solidFill>
              <a:ea typeface="MS Mincho" panose="02020609040205080304" pitchFamily="49" charset="-128"/>
              <a:cs typeface="Times New Roman" panose="02020603050405020304" pitchFamily="18" charset="0"/>
            </a:endParaRPr>
          </a:p>
          <a:p>
            <a:r>
              <a:rPr lang="en-GB" sz="900" dirty="0">
                <a:solidFill>
                  <a:srgbClr val="4472C4">
                    <a:lumMod val="75000"/>
                  </a:srgbClr>
                </a:solidFill>
                <a:ea typeface="Times New Roman" panose="02020603050405020304" pitchFamily="18" charset="0"/>
                <a:cs typeface="Calibri" panose="020F0502020204030204" pitchFamily="34" charset="0"/>
              </a:rPr>
              <a:t> </a:t>
            </a:r>
            <a:r>
              <a:rPr lang="en-GB" sz="900" dirty="0" err="1">
                <a:solidFill>
                  <a:srgbClr val="4472C4">
                    <a:lumMod val="75000"/>
                  </a:srgbClr>
                </a:solidFill>
                <a:ea typeface="Times New Roman" panose="02020603050405020304" pitchFamily="18" charset="0"/>
              </a:rPr>
              <a:t>Ovaj</a:t>
            </a:r>
            <a:r>
              <a:rPr lang="en-GB" sz="900" dirty="0">
                <a:solidFill>
                  <a:srgbClr val="4472C4">
                    <a:lumMod val="75000"/>
                  </a:srgbClr>
                </a:solidFill>
                <a:ea typeface="Times New Roman" panose="02020603050405020304" pitchFamily="18" charset="0"/>
              </a:rPr>
              <a:t> </a:t>
            </a:r>
            <a:r>
              <a:rPr lang="hr-HR" sz="900" dirty="0">
                <a:solidFill>
                  <a:srgbClr val="4472C4">
                    <a:lumMod val="75000"/>
                  </a:srgbClr>
                </a:solidFill>
                <a:ea typeface="Times New Roman" panose="02020603050405020304" pitchFamily="18" charset="0"/>
              </a:rPr>
              <a:t> dokument </a:t>
            </a:r>
            <a:r>
              <a:rPr lang="en-GB" sz="900" dirty="0">
                <a:solidFill>
                  <a:srgbClr val="4472C4">
                    <a:lumMod val="75000"/>
                  </a:srgbClr>
                </a:solidFill>
                <a:ea typeface="Times New Roman" panose="02020603050405020304" pitchFamily="18" charset="0"/>
              </a:rPr>
              <a:t>je </a:t>
            </a:r>
            <a:r>
              <a:rPr lang="en-GB" sz="900" dirty="0" err="1">
                <a:solidFill>
                  <a:srgbClr val="4472C4">
                    <a:lumMod val="75000"/>
                  </a:srgbClr>
                </a:solidFill>
                <a:ea typeface="Times New Roman" panose="02020603050405020304" pitchFamily="18" charset="0"/>
              </a:rPr>
              <a:t>izrađen</a:t>
            </a:r>
            <a:r>
              <a:rPr lang="en-GB" sz="900" dirty="0">
                <a:solidFill>
                  <a:srgbClr val="4472C4">
                    <a:lumMod val="75000"/>
                  </a:srgbClr>
                </a:solidFill>
                <a:ea typeface="Times New Roman" panose="02020603050405020304" pitchFamily="18" charset="0"/>
              </a:rPr>
              <a:t> </a:t>
            </a:r>
            <a:r>
              <a:rPr lang="en-GB" sz="900" dirty="0" err="1">
                <a:solidFill>
                  <a:srgbClr val="4472C4">
                    <a:lumMod val="75000"/>
                  </a:srgbClr>
                </a:solidFill>
                <a:ea typeface="Times New Roman" panose="02020603050405020304" pitchFamily="18" charset="0"/>
              </a:rPr>
              <a:t>uz</a:t>
            </a:r>
            <a:r>
              <a:rPr lang="en-GB" sz="900" dirty="0">
                <a:solidFill>
                  <a:srgbClr val="4472C4">
                    <a:lumMod val="75000"/>
                  </a:srgbClr>
                </a:solidFill>
                <a:ea typeface="Times New Roman" panose="02020603050405020304" pitchFamily="18" charset="0"/>
              </a:rPr>
              <a:t> </a:t>
            </a:r>
            <a:r>
              <a:rPr lang="en-GB" sz="900" dirty="0" err="1">
                <a:solidFill>
                  <a:srgbClr val="4472C4">
                    <a:lumMod val="75000"/>
                  </a:srgbClr>
                </a:solidFill>
                <a:ea typeface="Times New Roman" panose="02020603050405020304" pitchFamily="18" charset="0"/>
              </a:rPr>
              <a:t>financijsku</a:t>
            </a:r>
            <a:r>
              <a:rPr lang="en-GB" sz="900" dirty="0">
                <a:solidFill>
                  <a:srgbClr val="4472C4">
                    <a:lumMod val="75000"/>
                  </a:srgbClr>
                </a:solidFill>
                <a:ea typeface="Times New Roman" panose="02020603050405020304" pitchFamily="18" charset="0"/>
              </a:rPr>
              <a:t> </a:t>
            </a:r>
            <a:r>
              <a:rPr lang="en-GB" sz="900" dirty="0" err="1">
                <a:solidFill>
                  <a:srgbClr val="4472C4">
                    <a:lumMod val="75000"/>
                  </a:srgbClr>
                </a:solidFill>
                <a:ea typeface="Times New Roman" panose="02020603050405020304" pitchFamily="18" charset="0"/>
              </a:rPr>
              <a:t>potporu</a:t>
            </a:r>
            <a:r>
              <a:rPr lang="en-GB" sz="900" dirty="0">
                <a:solidFill>
                  <a:srgbClr val="4472C4">
                    <a:lumMod val="75000"/>
                  </a:srgbClr>
                </a:solidFill>
                <a:ea typeface="Times New Roman" panose="02020603050405020304" pitchFamily="18" charset="0"/>
              </a:rPr>
              <a:t> </a:t>
            </a:r>
            <a:r>
              <a:rPr lang="en-GB" sz="900" dirty="0" err="1">
                <a:solidFill>
                  <a:srgbClr val="4472C4">
                    <a:lumMod val="75000"/>
                  </a:srgbClr>
                </a:solidFill>
                <a:ea typeface="Times New Roman" panose="02020603050405020304" pitchFamily="18" charset="0"/>
              </a:rPr>
              <a:t>Europske</a:t>
            </a:r>
            <a:r>
              <a:rPr lang="en-GB" sz="900" dirty="0">
                <a:solidFill>
                  <a:srgbClr val="4472C4">
                    <a:lumMod val="75000"/>
                  </a:srgbClr>
                </a:solidFill>
                <a:ea typeface="Times New Roman" panose="02020603050405020304" pitchFamily="18" charset="0"/>
              </a:rPr>
              <a:t> </a:t>
            </a:r>
            <a:r>
              <a:rPr lang="en-GB" sz="900" dirty="0" err="1">
                <a:solidFill>
                  <a:srgbClr val="4472C4">
                    <a:lumMod val="75000"/>
                  </a:srgbClr>
                </a:solidFill>
                <a:ea typeface="Times New Roman" panose="02020603050405020304" pitchFamily="18" charset="0"/>
              </a:rPr>
              <a:t>unije</a:t>
            </a:r>
            <a:r>
              <a:rPr lang="en-GB" sz="900" dirty="0">
                <a:solidFill>
                  <a:srgbClr val="4472C4">
                    <a:lumMod val="75000"/>
                  </a:srgbClr>
                </a:solidFill>
                <a:ea typeface="Times New Roman" panose="02020603050405020304" pitchFamily="18" charset="0"/>
              </a:rPr>
              <a:t>. </a:t>
            </a:r>
            <a:r>
              <a:rPr lang="en-GB" sz="900" dirty="0" err="1">
                <a:solidFill>
                  <a:srgbClr val="4472C4">
                    <a:lumMod val="75000"/>
                  </a:srgbClr>
                </a:solidFill>
                <a:ea typeface="Times New Roman" panose="02020603050405020304" pitchFamily="18" charset="0"/>
              </a:rPr>
              <a:t>Sadržaj</a:t>
            </a:r>
            <a:r>
              <a:rPr lang="en-GB" sz="900" dirty="0">
                <a:solidFill>
                  <a:srgbClr val="4472C4">
                    <a:lumMod val="75000"/>
                  </a:srgbClr>
                </a:solidFill>
                <a:ea typeface="Times New Roman" panose="02020603050405020304" pitchFamily="18" charset="0"/>
              </a:rPr>
              <a:t> </a:t>
            </a:r>
            <a:r>
              <a:rPr lang="en-GB" sz="900" dirty="0" err="1">
                <a:solidFill>
                  <a:srgbClr val="4472C4">
                    <a:lumMod val="75000"/>
                  </a:srgbClr>
                </a:solidFill>
                <a:ea typeface="Times New Roman" panose="02020603050405020304" pitchFamily="18" charset="0"/>
              </a:rPr>
              <a:t>ovog</a:t>
            </a:r>
            <a:r>
              <a:rPr lang="en-GB" sz="900" dirty="0">
                <a:solidFill>
                  <a:srgbClr val="4472C4">
                    <a:lumMod val="75000"/>
                  </a:srgbClr>
                </a:solidFill>
                <a:ea typeface="Times New Roman" panose="02020603050405020304" pitchFamily="18" charset="0"/>
              </a:rPr>
              <a:t> </a:t>
            </a:r>
            <a:r>
              <a:rPr lang="hr-HR" sz="900" dirty="0">
                <a:solidFill>
                  <a:srgbClr val="4472C4">
                    <a:lumMod val="75000"/>
                  </a:srgbClr>
                </a:solidFill>
                <a:ea typeface="Times New Roman" panose="02020603050405020304" pitchFamily="18" charset="0"/>
              </a:rPr>
              <a:t>materijala</a:t>
            </a:r>
            <a:r>
              <a:rPr lang="en-GB" sz="900" dirty="0">
                <a:solidFill>
                  <a:srgbClr val="4472C4">
                    <a:lumMod val="75000"/>
                  </a:srgbClr>
                </a:solidFill>
                <a:ea typeface="Times New Roman" panose="02020603050405020304" pitchFamily="18" charset="0"/>
              </a:rPr>
              <a:t> </a:t>
            </a:r>
            <a:r>
              <a:rPr lang="en-GB" sz="900" dirty="0" err="1">
                <a:solidFill>
                  <a:srgbClr val="4472C4">
                    <a:lumMod val="75000"/>
                  </a:srgbClr>
                </a:solidFill>
                <a:ea typeface="Times New Roman" panose="02020603050405020304" pitchFamily="18" charset="0"/>
              </a:rPr>
              <a:t>isključiva</a:t>
            </a:r>
            <a:r>
              <a:rPr lang="en-GB" sz="900" dirty="0">
                <a:solidFill>
                  <a:srgbClr val="4472C4">
                    <a:lumMod val="75000"/>
                  </a:srgbClr>
                </a:solidFill>
                <a:ea typeface="Times New Roman" panose="02020603050405020304" pitchFamily="18" charset="0"/>
              </a:rPr>
              <a:t> je </a:t>
            </a:r>
            <a:r>
              <a:rPr lang="en-GB" sz="900" dirty="0" err="1">
                <a:solidFill>
                  <a:srgbClr val="4472C4">
                    <a:lumMod val="75000"/>
                  </a:srgbClr>
                </a:solidFill>
                <a:ea typeface="Times New Roman" panose="02020603050405020304" pitchFamily="18" charset="0"/>
              </a:rPr>
              <a:t>odgovornost</a:t>
            </a:r>
            <a:r>
              <a:rPr lang="en-GB" sz="900" dirty="0">
                <a:solidFill>
                  <a:srgbClr val="4472C4">
                    <a:lumMod val="75000"/>
                  </a:srgbClr>
                </a:solidFill>
                <a:ea typeface="Times New Roman" panose="02020603050405020304" pitchFamily="18" charset="0"/>
              </a:rPr>
              <a:t> </a:t>
            </a:r>
            <a:r>
              <a:rPr lang="hr-HR" sz="900" dirty="0">
                <a:solidFill>
                  <a:srgbClr val="4472C4">
                    <a:lumMod val="75000"/>
                  </a:srgbClr>
                </a:solidFill>
                <a:ea typeface="Times New Roman" panose="02020603050405020304" pitchFamily="18" charset="0"/>
              </a:rPr>
              <a:t>VURE d.o.o. </a:t>
            </a:r>
            <a:r>
              <a:rPr lang="en-GB" sz="900" dirty="0">
                <a:solidFill>
                  <a:srgbClr val="4472C4">
                    <a:lumMod val="75000"/>
                  </a:srgbClr>
                </a:solidFill>
                <a:ea typeface="Times New Roman" panose="02020603050405020304" pitchFamily="18" charset="0"/>
              </a:rPr>
              <a:t>i ne mora </a:t>
            </a:r>
            <a:r>
              <a:rPr lang="en-GB" sz="900" dirty="0" err="1">
                <a:solidFill>
                  <a:srgbClr val="4472C4">
                    <a:lumMod val="75000"/>
                  </a:srgbClr>
                </a:solidFill>
                <a:ea typeface="Times New Roman" panose="02020603050405020304" pitchFamily="18" charset="0"/>
              </a:rPr>
              <a:t>nužno</a:t>
            </a:r>
            <a:r>
              <a:rPr lang="en-GB" sz="900" dirty="0">
                <a:solidFill>
                  <a:srgbClr val="4472C4">
                    <a:lumMod val="75000"/>
                  </a:srgbClr>
                </a:solidFill>
                <a:ea typeface="Times New Roman" panose="02020603050405020304" pitchFamily="18" charset="0"/>
              </a:rPr>
              <a:t> </a:t>
            </a:r>
            <a:r>
              <a:rPr lang="en-GB" sz="900" dirty="0" err="1">
                <a:solidFill>
                  <a:srgbClr val="4472C4">
                    <a:lumMod val="75000"/>
                  </a:srgbClr>
                </a:solidFill>
                <a:ea typeface="Times New Roman" panose="02020603050405020304" pitchFamily="18" charset="0"/>
              </a:rPr>
              <a:t>odražavati</a:t>
            </a:r>
            <a:r>
              <a:rPr lang="en-GB" sz="900" dirty="0">
                <a:solidFill>
                  <a:srgbClr val="4472C4">
                    <a:lumMod val="75000"/>
                  </a:srgbClr>
                </a:solidFill>
                <a:ea typeface="Times New Roman" panose="02020603050405020304" pitchFamily="18" charset="0"/>
              </a:rPr>
              <a:t> </a:t>
            </a:r>
            <a:r>
              <a:rPr lang="en-GB" sz="900" dirty="0" err="1">
                <a:solidFill>
                  <a:srgbClr val="4472C4">
                    <a:lumMod val="75000"/>
                  </a:srgbClr>
                </a:solidFill>
                <a:ea typeface="Times New Roman" panose="02020603050405020304" pitchFamily="18" charset="0"/>
              </a:rPr>
              <a:t>stavove</a:t>
            </a:r>
            <a:r>
              <a:rPr lang="en-GB" sz="900" dirty="0">
                <a:solidFill>
                  <a:srgbClr val="4472C4">
                    <a:lumMod val="75000"/>
                  </a:srgbClr>
                </a:solidFill>
                <a:ea typeface="Times New Roman" panose="02020603050405020304" pitchFamily="18" charset="0"/>
              </a:rPr>
              <a:t> </a:t>
            </a:r>
            <a:r>
              <a:rPr lang="en-GB" sz="900" dirty="0" err="1">
                <a:solidFill>
                  <a:srgbClr val="4472C4">
                    <a:lumMod val="75000"/>
                  </a:srgbClr>
                </a:solidFill>
                <a:ea typeface="Times New Roman" panose="02020603050405020304" pitchFamily="18" charset="0"/>
              </a:rPr>
              <a:t>Europske</a:t>
            </a:r>
            <a:r>
              <a:rPr lang="en-GB" sz="900" dirty="0">
                <a:solidFill>
                  <a:srgbClr val="4472C4">
                    <a:lumMod val="75000"/>
                  </a:srgbClr>
                </a:solidFill>
                <a:ea typeface="Times New Roman" panose="02020603050405020304" pitchFamily="18" charset="0"/>
              </a:rPr>
              <a:t> </a:t>
            </a:r>
            <a:r>
              <a:rPr lang="en-GB" sz="900" dirty="0" err="1">
                <a:solidFill>
                  <a:srgbClr val="4472C4">
                    <a:lumMod val="75000"/>
                  </a:srgbClr>
                </a:solidFill>
                <a:ea typeface="Times New Roman" panose="02020603050405020304" pitchFamily="18" charset="0"/>
              </a:rPr>
              <a:t>unije</a:t>
            </a:r>
            <a:r>
              <a:rPr lang="en-GB" sz="900" dirty="0">
                <a:solidFill>
                  <a:srgbClr val="4472C4">
                    <a:lumMod val="75000"/>
                  </a:srgbClr>
                </a:solidFill>
                <a:ea typeface="Times New Roman" panose="02020603050405020304" pitchFamily="18" charset="0"/>
              </a:rPr>
              <a:t>.</a:t>
            </a:r>
            <a:endParaRPr lang="en-US" sz="900" dirty="0">
              <a:solidFill>
                <a:srgbClr val="4472C4">
                  <a:lumMod val="75000"/>
                </a:srgbClr>
              </a:solidFill>
            </a:endParaRPr>
          </a:p>
        </p:txBody>
      </p:sp>
    </p:spTree>
    <p:extLst>
      <p:ext uri="{BB962C8B-B14F-4D97-AF65-F5344CB8AC3E}">
        <p14:creationId xmlns:p14="http://schemas.microsoft.com/office/powerpoint/2010/main" val="31828805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2_Picture (large)">
    <p:spTree>
      <p:nvGrpSpPr>
        <p:cNvPr id="1" name=""/>
        <p:cNvGrpSpPr/>
        <p:nvPr/>
      </p:nvGrpSpPr>
      <p:grpSpPr>
        <a:xfrm>
          <a:off x="0" y="0"/>
          <a:ext cx="0" cy="0"/>
          <a:chOff x="0" y="0"/>
          <a:chExt cx="0" cy="0"/>
        </a:xfrm>
      </p:grpSpPr>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1" y="0"/>
            <a:ext cx="9143999" cy="6858000"/>
          </a:xfrm>
          <a:prstGeom prst="rect">
            <a:avLst/>
          </a:prstGeom>
        </p:spPr>
      </p:pic>
      <p:sp>
        <p:nvSpPr>
          <p:cNvPr id="10" name="Picture Placeholder 9"/>
          <p:cNvSpPr>
            <a:spLocks noGrp="1" noChangeAspect="1"/>
          </p:cNvSpPr>
          <p:nvPr>
            <p:ph type="pic" sz="quarter" idx="10"/>
          </p:nvPr>
        </p:nvSpPr>
        <p:spPr>
          <a:xfrm>
            <a:off x="0" y="0"/>
            <a:ext cx="9144000" cy="6858000"/>
          </a:xfrm>
        </p:spPr>
        <p:txBody>
          <a:bodyPr/>
          <a:lstStyle/>
          <a:p>
            <a:r>
              <a:rPr lang="en-US"/>
              <a:t>Click icon to add picture</a:t>
            </a:r>
            <a:endParaRPr lang="en-US" dirty="0"/>
          </a:p>
        </p:txBody>
      </p:sp>
    </p:spTree>
    <p:extLst>
      <p:ext uri="{BB962C8B-B14F-4D97-AF65-F5344CB8AC3E}">
        <p14:creationId xmlns:p14="http://schemas.microsoft.com/office/powerpoint/2010/main" val="5513265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2_Two pictures (no text)">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1" y="0"/>
            <a:ext cx="9143999" cy="6858000"/>
          </a:xfrm>
          <a:prstGeom prst="rect">
            <a:avLst/>
          </a:prstGeom>
        </p:spPr>
      </p:pic>
      <p:sp>
        <p:nvSpPr>
          <p:cNvPr id="8" name="Picture Placeholder 7"/>
          <p:cNvSpPr>
            <a:spLocks noGrp="1"/>
          </p:cNvSpPr>
          <p:nvPr>
            <p:ph type="pic" sz="quarter" idx="10"/>
          </p:nvPr>
        </p:nvSpPr>
        <p:spPr>
          <a:xfrm>
            <a:off x="0" y="0"/>
            <a:ext cx="4457700" cy="6858000"/>
          </a:xfrm>
        </p:spPr>
        <p:txBody>
          <a:bodyPr/>
          <a:lstStyle/>
          <a:p>
            <a:r>
              <a:rPr lang="en-US"/>
              <a:t>Click icon to add picture</a:t>
            </a:r>
          </a:p>
        </p:txBody>
      </p:sp>
      <p:sp>
        <p:nvSpPr>
          <p:cNvPr id="9" name="Picture Placeholder 7"/>
          <p:cNvSpPr>
            <a:spLocks noGrp="1"/>
          </p:cNvSpPr>
          <p:nvPr>
            <p:ph type="pic" sz="quarter" idx="11"/>
          </p:nvPr>
        </p:nvSpPr>
        <p:spPr>
          <a:xfrm>
            <a:off x="4686300" y="0"/>
            <a:ext cx="4457700" cy="6858000"/>
          </a:xfrm>
        </p:spPr>
        <p:txBody>
          <a:bodyPr/>
          <a:lstStyle/>
          <a:p>
            <a:r>
              <a:rPr lang="en-US"/>
              <a:t>Click icon to add picture</a:t>
            </a:r>
          </a:p>
        </p:txBody>
      </p:sp>
    </p:spTree>
    <p:extLst>
      <p:ext uri="{BB962C8B-B14F-4D97-AF65-F5344CB8AC3E}">
        <p14:creationId xmlns:p14="http://schemas.microsoft.com/office/powerpoint/2010/main" val="27993994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58782" y="662150"/>
            <a:ext cx="7826437" cy="5533700"/>
          </a:xfrm>
          <a:prstGeom prst="rect">
            <a:avLst/>
          </a:prstGeom>
          <a:ln>
            <a:solidFill>
              <a:schemeClr val="tx1"/>
            </a:solidFill>
          </a:ln>
          <a:effectLst>
            <a:outerShdw blurRad="139700" dist="406400" dir="1920000" algn="tl" rotWithShape="0">
              <a:prstClr val="black">
                <a:alpha val="34000"/>
              </a:prstClr>
            </a:outerShdw>
          </a:effectLst>
        </p:spPr>
      </p:pic>
    </p:spTree>
    <p:extLst>
      <p:ext uri="{BB962C8B-B14F-4D97-AF65-F5344CB8AC3E}">
        <p14:creationId xmlns:p14="http://schemas.microsoft.com/office/powerpoint/2010/main" val="1457540024"/>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58782" y="662151"/>
            <a:ext cx="7826437" cy="5533700"/>
          </a:xfrm>
          <a:prstGeom prst="rect">
            <a:avLst/>
          </a:prstGeom>
          <a:ln>
            <a:solidFill>
              <a:schemeClr val="tx1"/>
            </a:solidFill>
          </a:ln>
          <a:effectLst>
            <a:outerShdw blurRad="139700" dist="406400" dir="1920000" algn="tl" rotWithShape="0">
              <a:prstClr val="black">
                <a:alpha val="34000"/>
              </a:prstClr>
            </a:outerShdw>
          </a:effectLst>
        </p:spPr>
      </p:pic>
    </p:spTree>
    <p:extLst>
      <p:ext uri="{BB962C8B-B14F-4D97-AF65-F5344CB8AC3E}">
        <p14:creationId xmlns:p14="http://schemas.microsoft.com/office/powerpoint/2010/main" val="1160629375"/>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58781" y="662150"/>
            <a:ext cx="7826437" cy="5533700"/>
          </a:xfrm>
          <a:prstGeom prst="rect">
            <a:avLst/>
          </a:prstGeom>
          <a:ln>
            <a:solidFill>
              <a:schemeClr val="tx1"/>
            </a:solidFill>
          </a:ln>
          <a:effectLst>
            <a:outerShdw blurRad="139700" dist="406400" dir="1920000" algn="tl" rotWithShape="0">
              <a:prstClr val="black">
                <a:alpha val="34000"/>
              </a:prstClr>
            </a:outerShdw>
          </a:effectLst>
        </p:spPr>
      </p:pic>
    </p:spTree>
    <p:extLst>
      <p:ext uri="{BB962C8B-B14F-4D97-AF65-F5344CB8AC3E}">
        <p14:creationId xmlns:p14="http://schemas.microsoft.com/office/powerpoint/2010/main" val="1312351476"/>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section divider">
    <p:spTree>
      <p:nvGrpSpPr>
        <p:cNvPr id="1" name=""/>
        <p:cNvGrpSpPr/>
        <p:nvPr/>
      </p:nvGrpSpPr>
      <p:grpSpPr>
        <a:xfrm>
          <a:off x="0" y="0"/>
          <a:ext cx="0" cy="0"/>
          <a:chOff x="0" y="0"/>
          <a:chExt cx="0" cy="0"/>
        </a:xfrm>
      </p:grpSpPr>
      <p:sp>
        <p:nvSpPr>
          <p:cNvPr id="3" name="Line 2"/>
          <p:cNvSpPr>
            <a:spLocks noChangeShapeType="1"/>
          </p:cNvSpPr>
          <p:nvPr userDrawn="1"/>
        </p:nvSpPr>
        <p:spPr bwMode="auto">
          <a:xfrm>
            <a:off x="304800" y="1524000"/>
            <a:ext cx="7162800" cy="0"/>
          </a:xfrm>
          <a:prstGeom prst="line">
            <a:avLst/>
          </a:prstGeom>
          <a:noFill/>
          <a:ln w="12700">
            <a:solidFill>
              <a:schemeClr val="bg1"/>
            </a:solidFill>
            <a:round/>
            <a:headEnd/>
            <a:tailEnd/>
          </a:ln>
        </p:spPr>
        <p:txBody>
          <a:bodyPr/>
          <a:lstStyle/>
          <a:p>
            <a:pPr>
              <a:defRPr/>
            </a:pPr>
            <a:endParaRPr lang="en-US" sz="1350" dirty="0">
              <a:solidFill>
                <a:prstClr val="black"/>
              </a:solidFill>
              <a:ea typeface="ＭＳ Ｐゴシック" charset="-128"/>
            </a:endParaRPr>
          </a:p>
        </p:txBody>
      </p:sp>
    </p:spTree>
    <p:extLst>
      <p:ext uri="{BB962C8B-B14F-4D97-AF65-F5344CB8AC3E}">
        <p14:creationId xmlns:p14="http://schemas.microsoft.com/office/powerpoint/2010/main" val="151779904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60736" y="838200"/>
            <a:ext cx="7922473" cy="5602800"/>
          </a:xfrm>
          <a:prstGeom prst="rect">
            <a:avLst/>
          </a:prstGeom>
          <a:ln w="3175">
            <a:solidFill>
              <a:sysClr val="windowText" lastClr="000000">
                <a:lumMod val="50000"/>
                <a:lumOff val="50000"/>
              </a:sysClr>
            </a:solidFill>
          </a:ln>
          <a:effectLst>
            <a:outerShdw blurRad="50800" dist="139700" dir="3600000" algn="tl" rotWithShape="0">
              <a:prstClr val="black">
                <a:alpha val="40000"/>
              </a:prstClr>
            </a:outerShdw>
          </a:effectLst>
        </p:spPr>
      </p:pic>
    </p:spTree>
    <p:extLst>
      <p:ext uri="{BB962C8B-B14F-4D97-AF65-F5344CB8AC3E}">
        <p14:creationId xmlns:p14="http://schemas.microsoft.com/office/powerpoint/2010/main" val="301439214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2_Blank">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10407" y="627600"/>
            <a:ext cx="7923186" cy="5602800"/>
          </a:xfrm>
          <a:prstGeom prst="rect">
            <a:avLst/>
          </a:prstGeom>
          <a:ln w="3175">
            <a:solidFill>
              <a:sysClr val="windowText" lastClr="000000">
                <a:lumMod val="50000"/>
                <a:lumOff val="50000"/>
              </a:sysClr>
            </a:solidFill>
          </a:ln>
          <a:effectLst>
            <a:outerShdw blurRad="50800" dist="139700" dir="3600000" algn="tl" rotWithShape="0">
              <a:prstClr val="black">
                <a:alpha val="40000"/>
              </a:prstClr>
            </a:outerShdw>
          </a:effectLst>
        </p:spPr>
      </p:pic>
    </p:spTree>
    <p:extLst>
      <p:ext uri="{BB962C8B-B14F-4D97-AF65-F5344CB8AC3E}">
        <p14:creationId xmlns:p14="http://schemas.microsoft.com/office/powerpoint/2010/main" val="359103134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cSld name="Titl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hr-HR" dirty="0" err="1"/>
              <a:t>Presentation</a:t>
            </a:r>
            <a:r>
              <a:rPr lang="hr-HR" dirty="0"/>
              <a:t> title</a:t>
            </a:r>
            <a:br>
              <a:rPr lang="hr-HR" dirty="0"/>
            </a:br>
            <a:endParaRPr lang="en-US" dirty="0"/>
          </a:p>
        </p:txBody>
      </p:sp>
      <p:sp>
        <p:nvSpPr>
          <p:cNvPr id="3" name="Date Placeholder 2"/>
          <p:cNvSpPr>
            <a:spLocks noGrp="1"/>
          </p:cNvSpPr>
          <p:nvPr>
            <p:ph type="dt" sz="half" idx="10"/>
          </p:nvPr>
        </p:nvSpPr>
        <p:spPr>
          <a:xfrm>
            <a:off x="302294" y="5466953"/>
            <a:ext cx="2343150" cy="606490"/>
          </a:xfrm>
        </p:spPr>
        <p:txBody>
          <a:bodyPr/>
          <a:lstStyle/>
          <a:p>
            <a:fld id="{7FA58AA2-DBC3-46A1-86E4-FFDE78643A4C}" type="datetimeFigureOut">
              <a:rPr lang="en-US" smtClean="0">
                <a:solidFill>
                  <a:prstClr val="black">
                    <a:tint val="75000"/>
                  </a:prstClr>
                </a:solidFill>
              </a:rPr>
              <a:pPr/>
              <a:t>2/26/2021</a:t>
            </a:fld>
            <a:endParaRPr lang="hr-HR">
              <a:solidFill>
                <a:prstClr val="black">
                  <a:tint val="75000"/>
                </a:prstClr>
              </a:solidFill>
            </a:endParaRPr>
          </a:p>
          <a:p>
            <a:r>
              <a:rPr lang="hr-HR">
                <a:solidFill>
                  <a:prstClr val="black">
                    <a:tint val="75000"/>
                  </a:prstClr>
                </a:solidFill>
              </a:rPr>
              <a:t>Name of event</a:t>
            </a:r>
          </a:p>
          <a:p>
            <a:r>
              <a:rPr lang="hr-HR">
                <a:solidFill>
                  <a:prstClr val="black">
                    <a:tint val="75000"/>
                  </a:prstClr>
                </a:solidFill>
              </a:rPr>
              <a:t>Location</a:t>
            </a:r>
            <a:endParaRPr lang="en-US" dirty="0">
              <a:solidFill>
                <a:prstClr val="black">
                  <a:tint val="75000"/>
                </a:prstClr>
              </a:solidFill>
            </a:endParaRPr>
          </a:p>
        </p:txBody>
      </p:sp>
      <p:sp>
        <p:nvSpPr>
          <p:cNvPr id="4" name="Text Placeholder 2"/>
          <p:cNvSpPr>
            <a:spLocks noGrp="1"/>
          </p:cNvSpPr>
          <p:nvPr>
            <p:ph idx="1"/>
          </p:nvPr>
        </p:nvSpPr>
        <p:spPr>
          <a:xfrm>
            <a:off x="342900" y="2311400"/>
            <a:ext cx="8172450" cy="2689808"/>
          </a:xfrm>
          <a:prstGeom prst="rect">
            <a:avLst/>
          </a:prstGeom>
        </p:spPr>
        <p:txBody>
          <a:bodyPr vert="horz" lIns="91440" tIns="45720" rIns="91440" bIns="45720" rtlCol="0">
            <a:normAutofit/>
          </a:bodyPr>
          <a:lstStyle/>
          <a:p>
            <a:pPr lvl="0"/>
            <a:r>
              <a:rPr lang="en-US"/>
              <a:t>Click to edit Master text styles</a:t>
            </a:r>
          </a:p>
        </p:txBody>
      </p:sp>
    </p:spTree>
    <p:extLst>
      <p:ext uri="{BB962C8B-B14F-4D97-AF65-F5344CB8AC3E}">
        <p14:creationId xmlns:p14="http://schemas.microsoft.com/office/powerpoint/2010/main" val="28843789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extual slide">
    <p:spTree>
      <p:nvGrpSpPr>
        <p:cNvPr id="1" name=""/>
        <p:cNvGrpSpPr/>
        <p:nvPr/>
      </p:nvGrpSpPr>
      <p:grpSpPr>
        <a:xfrm>
          <a:off x="0" y="0"/>
          <a:ext cx="0" cy="0"/>
          <a:chOff x="0" y="0"/>
          <a:chExt cx="0" cy="0"/>
        </a:xfrm>
      </p:grpSpPr>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1" y="-1"/>
            <a:ext cx="9143999" cy="6858000"/>
          </a:xfrm>
          <a:prstGeom prst="rect">
            <a:avLst/>
          </a:prstGeom>
        </p:spPr>
      </p:pic>
      <p:sp>
        <p:nvSpPr>
          <p:cNvPr id="2" name="Title 1"/>
          <p:cNvSpPr>
            <a:spLocks noGrp="1"/>
          </p:cNvSpPr>
          <p:nvPr>
            <p:ph type="ctrTitle" hasCustomPrompt="1"/>
          </p:nvPr>
        </p:nvSpPr>
        <p:spPr>
          <a:xfrm>
            <a:off x="285149" y="974726"/>
            <a:ext cx="8296275" cy="1143000"/>
          </a:xfrm>
        </p:spPr>
        <p:txBody>
          <a:bodyPr anchor="t" anchorCtr="0">
            <a:normAutofit/>
          </a:bodyPr>
          <a:lstStyle>
            <a:lvl1pPr algn="l">
              <a:defRPr sz="3300" baseline="0"/>
            </a:lvl1pPr>
          </a:lstStyle>
          <a:p>
            <a:r>
              <a:rPr lang="en-US" dirty="0"/>
              <a:t>Textual slide</a:t>
            </a:r>
            <a:br>
              <a:rPr lang="en-US" dirty="0"/>
            </a:br>
            <a:endParaRPr lang="en-US" dirty="0"/>
          </a:p>
        </p:txBody>
      </p:sp>
      <p:sp>
        <p:nvSpPr>
          <p:cNvPr id="3" name="Subtitle 2"/>
          <p:cNvSpPr>
            <a:spLocks noGrp="1"/>
          </p:cNvSpPr>
          <p:nvPr>
            <p:ph type="subTitle" idx="1" hasCustomPrompt="1"/>
          </p:nvPr>
        </p:nvSpPr>
        <p:spPr>
          <a:xfrm>
            <a:off x="285149" y="2384425"/>
            <a:ext cx="8296275" cy="3073400"/>
          </a:xfrm>
        </p:spPr>
        <p:txBody>
          <a:bodyPr/>
          <a:lstStyle>
            <a:lvl1pPr marL="0" marR="0" indent="0" algn="l" defTabSz="685800" rtl="0" eaLnBrk="1" fontAlgn="auto" latinLnBrk="0" hangingPunct="1">
              <a:lnSpc>
                <a:spcPct val="90000"/>
              </a:lnSpc>
              <a:spcBef>
                <a:spcPts val="750"/>
              </a:spcBef>
              <a:spcAft>
                <a:spcPts val="0"/>
              </a:spcAft>
              <a:buClrTx/>
              <a:buSzTx/>
              <a:buFont typeface="Arial" charset="0"/>
              <a:buNone/>
              <a:tabLst/>
              <a:defRPr sz="1800" baseline="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Edit text</a:t>
            </a:r>
          </a:p>
          <a:p>
            <a:endParaRPr lang="en-US" dirty="0"/>
          </a:p>
          <a:p>
            <a:endParaRPr lang="en-US" dirty="0"/>
          </a:p>
        </p:txBody>
      </p:sp>
      <p:sp>
        <p:nvSpPr>
          <p:cNvPr id="6" name="Date Placeholder 3">
            <a:extLst>
              <a:ext uri="{FF2B5EF4-FFF2-40B4-BE49-F238E27FC236}">
                <a16:creationId xmlns:a16="http://schemas.microsoft.com/office/drawing/2014/main" xmlns="" id="{6F2F4A96-5111-40E4-941C-2CAB7527E185}"/>
              </a:ext>
            </a:extLst>
          </p:cNvPr>
          <p:cNvSpPr txBox="1">
            <a:spLocks/>
          </p:cNvSpPr>
          <p:nvPr userDrawn="1"/>
        </p:nvSpPr>
        <p:spPr>
          <a:xfrm>
            <a:off x="285149" y="6073444"/>
            <a:ext cx="8296275" cy="478906"/>
          </a:xfrm>
          <a:prstGeom prst="rect">
            <a:avLst/>
          </a:prstGeom>
        </p:spPr>
        <p:txBody>
          <a:bodyPr vert="horz" lIns="68580" tIns="34290" rIns="68580" bIns="34290" rtlCol="0" anchor="b" anchorCtr="0"/>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900" dirty="0" err="1">
                <a:solidFill>
                  <a:srgbClr val="4472C4">
                    <a:lumMod val="75000"/>
                  </a:srgbClr>
                </a:solidFill>
                <a:ea typeface="Times New Roman" panose="02020603050405020304" pitchFamily="18" charset="0"/>
                <a:cs typeface="Calibri" panose="020F0502020204030204" pitchFamily="34" charset="0"/>
              </a:rPr>
              <a:t>Projekt</a:t>
            </a:r>
            <a:r>
              <a:rPr lang="en-GB" sz="900" dirty="0">
                <a:solidFill>
                  <a:srgbClr val="4472C4">
                    <a:lumMod val="75000"/>
                  </a:srgbClr>
                </a:solidFill>
                <a:ea typeface="Times New Roman" panose="02020603050405020304" pitchFamily="18" charset="0"/>
                <a:cs typeface="Calibri" panose="020F0502020204030204" pitchFamily="34" charset="0"/>
              </a:rPr>
              <a:t> je </a:t>
            </a:r>
            <a:r>
              <a:rPr lang="en-GB" sz="900" dirty="0" err="1">
                <a:solidFill>
                  <a:srgbClr val="4472C4">
                    <a:lumMod val="75000"/>
                  </a:srgbClr>
                </a:solidFill>
                <a:ea typeface="Times New Roman" panose="02020603050405020304" pitchFamily="18" charset="0"/>
                <a:cs typeface="Calibri" panose="020F0502020204030204" pitchFamily="34" charset="0"/>
              </a:rPr>
              <a:t>podržan</a:t>
            </a:r>
            <a:r>
              <a:rPr lang="en-GB" sz="900" dirty="0">
                <a:solidFill>
                  <a:srgbClr val="4472C4">
                    <a:lumMod val="75000"/>
                  </a:srgbClr>
                </a:solidFill>
                <a:ea typeface="Times New Roman" panose="02020603050405020304" pitchFamily="18" charset="0"/>
                <a:cs typeface="Calibri" panose="020F0502020204030204" pitchFamily="34" charset="0"/>
              </a:rPr>
              <a:t> </a:t>
            </a:r>
            <a:r>
              <a:rPr lang="en-GB" sz="900" dirty="0" err="1">
                <a:solidFill>
                  <a:srgbClr val="4472C4">
                    <a:lumMod val="75000"/>
                  </a:srgbClr>
                </a:solidFill>
                <a:ea typeface="Times New Roman" panose="02020603050405020304" pitchFamily="18" charset="0"/>
                <a:cs typeface="Calibri" panose="020F0502020204030204" pitchFamily="34" charset="0"/>
              </a:rPr>
              <a:t>kroz</a:t>
            </a:r>
            <a:r>
              <a:rPr lang="en-GB" sz="900" dirty="0">
                <a:solidFill>
                  <a:srgbClr val="4472C4">
                    <a:lumMod val="75000"/>
                  </a:srgbClr>
                </a:solidFill>
                <a:ea typeface="Times New Roman" panose="02020603050405020304" pitchFamily="18" charset="0"/>
                <a:cs typeface="Calibri" panose="020F0502020204030204" pitchFamily="34" charset="0"/>
              </a:rPr>
              <a:t> program Interreg IPA </a:t>
            </a:r>
            <a:r>
              <a:rPr lang="en-GB" sz="900" dirty="0" err="1">
                <a:solidFill>
                  <a:srgbClr val="4472C4">
                    <a:lumMod val="75000"/>
                  </a:srgbClr>
                </a:solidFill>
                <a:ea typeface="Times New Roman" panose="02020603050405020304" pitchFamily="18" charset="0"/>
                <a:cs typeface="Calibri" panose="020F0502020204030204" pitchFamily="34" charset="0"/>
              </a:rPr>
              <a:t>prekogranične</a:t>
            </a:r>
            <a:r>
              <a:rPr lang="en-GB" sz="900" dirty="0">
                <a:solidFill>
                  <a:srgbClr val="4472C4">
                    <a:lumMod val="75000"/>
                  </a:srgbClr>
                </a:solidFill>
                <a:ea typeface="Times New Roman" panose="02020603050405020304" pitchFamily="18" charset="0"/>
                <a:cs typeface="Calibri" panose="020F0502020204030204" pitchFamily="34" charset="0"/>
              </a:rPr>
              <a:t> </a:t>
            </a:r>
            <a:r>
              <a:rPr lang="en-GB" sz="900" dirty="0" err="1">
                <a:solidFill>
                  <a:srgbClr val="4472C4">
                    <a:lumMod val="75000"/>
                  </a:srgbClr>
                </a:solidFill>
                <a:ea typeface="Times New Roman" panose="02020603050405020304" pitchFamily="18" charset="0"/>
                <a:cs typeface="Calibri" panose="020F0502020204030204" pitchFamily="34" charset="0"/>
              </a:rPr>
              <a:t>suradnje</a:t>
            </a:r>
            <a:r>
              <a:rPr lang="en-GB" sz="900" dirty="0">
                <a:solidFill>
                  <a:srgbClr val="4472C4">
                    <a:lumMod val="75000"/>
                  </a:srgbClr>
                </a:solidFill>
                <a:ea typeface="Times New Roman" panose="02020603050405020304" pitchFamily="18" charset="0"/>
                <a:cs typeface="Calibri" panose="020F0502020204030204" pitchFamily="34" charset="0"/>
              </a:rPr>
              <a:t> Hrvatska-</a:t>
            </a:r>
            <a:r>
              <a:rPr lang="en-GB" sz="900" dirty="0" err="1">
                <a:solidFill>
                  <a:srgbClr val="4472C4">
                    <a:lumMod val="75000"/>
                  </a:srgbClr>
                </a:solidFill>
                <a:ea typeface="Times New Roman" panose="02020603050405020304" pitchFamily="18" charset="0"/>
                <a:cs typeface="Calibri" panose="020F0502020204030204" pitchFamily="34" charset="0"/>
              </a:rPr>
              <a:t>Srbija</a:t>
            </a:r>
            <a:r>
              <a:rPr lang="en-GB" sz="900" dirty="0">
                <a:solidFill>
                  <a:srgbClr val="4472C4">
                    <a:lumMod val="75000"/>
                  </a:srgbClr>
                </a:solidFill>
                <a:ea typeface="Times New Roman" panose="02020603050405020304" pitchFamily="18" charset="0"/>
                <a:cs typeface="Calibri" panose="020F0502020204030204" pitchFamily="34" charset="0"/>
              </a:rPr>
              <a:t> 2014-2020 i </a:t>
            </a:r>
            <a:r>
              <a:rPr lang="en-GB" sz="900" dirty="0" err="1">
                <a:solidFill>
                  <a:srgbClr val="4472C4">
                    <a:lumMod val="75000"/>
                  </a:srgbClr>
                </a:solidFill>
                <a:ea typeface="Times New Roman" panose="02020603050405020304" pitchFamily="18" charset="0"/>
                <a:cs typeface="Calibri" panose="020F0502020204030204" pitchFamily="34" charset="0"/>
              </a:rPr>
              <a:t>sufinanciran</a:t>
            </a:r>
            <a:r>
              <a:rPr lang="en-GB" sz="900" dirty="0">
                <a:solidFill>
                  <a:srgbClr val="4472C4">
                    <a:lumMod val="75000"/>
                  </a:srgbClr>
                </a:solidFill>
                <a:ea typeface="Times New Roman" panose="02020603050405020304" pitchFamily="18" charset="0"/>
                <a:cs typeface="Calibri" panose="020F0502020204030204" pitchFamily="34" charset="0"/>
              </a:rPr>
              <a:t> </a:t>
            </a:r>
            <a:r>
              <a:rPr lang="en-GB" sz="900" dirty="0" err="1">
                <a:solidFill>
                  <a:srgbClr val="4472C4">
                    <a:lumMod val="75000"/>
                  </a:srgbClr>
                </a:solidFill>
                <a:ea typeface="Times New Roman" panose="02020603050405020304" pitchFamily="18" charset="0"/>
                <a:cs typeface="Calibri" panose="020F0502020204030204" pitchFamily="34" charset="0"/>
              </a:rPr>
              <a:t>sredstvima</a:t>
            </a:r>
            <a:r>
              <a:rPr lang="en-GB" sz="900" dirty="0">
                <a:solidFill>
                  <a:srgbClr val="4472C4">
                    <a:lumMod val="75000"/>
                  </a:srgbClr>
                </a:solidFill>
                <a:ea typeface="Times New Roman" panose="02020603050405020304" pitchFamily="18" charset="0"/>
                <a:cs typeface="Calibri" panose="020F0502020204030204" pitchFamily="34" charset="0"/>
              </a:rPr>
              <a:t> EFRR i IPA II </a:t>
            </a:r>
            <a:r>
              <a:rPr lang="en-GB" sz="900" dirty="0" err="1">
                <a:solidFill>
                  <a:srgbClr val="4472C4">
                    <a:lumMod val="75000"/>
                  </a:srgbClr>
                </a:solidFill>
                <a:ea typeface="Times New Roman" panose="02020603050405020304" pitchFamily="18" charset="0"/>
                <a:cs typeface="Calibri" panose="020F0502020204030204" pitchFamily="34" charset="0"/>
              </a:rPr>
              <a:t>fondova</a:t>
            </a:r>
            <a:r>
              <a:rPr lang="en-GB" sz="900" dirty="0">
                <a:solidFill>
                  <a:srgbClr val="4472C4">
                    <a:lumMod val="75000"/>
                  </a:srgbClr>
                </a:solidFill>
                <a:ea typeface="Times New Roman" panose="02020603050405020304" pitchFamily="18" charset="0"/>
                <a:cs typeface="Calibri" panose="020F0502020204030204" pitchFamily="34" charset="0"/>
              </a:rPr>
              <a:t> </a:t>
            </a:r>
            <a:r>
              <a:rPr lang="en-GB" sz="900" dirty="0" err="1">
                <a:solidFill>
                  <a:srgbClr val="4472C4">
                    <a:lumMod val="75000"/>
                  </a:srgbClr>
                </a:solidFill>
                <a:ea typeface="Times New Roman" panose="02020603050405020304" pitchFamily="18" charset="0"/>
                <a:cs typeface="Calibri" panose="020F0502020204030204" pitchFamily="34" charset="0"/>
              </a:rPr>
              <a:t>Europske</a:t>
            </a:r>
            <a:r>
              <a:rPr lang="en-GB" sz="900" dirty="0">
                <a:solidFill>
                  <a:srgbClr val="4472C4">
                    <a:lumMod val="75000"/>
                  </a:srgbClr>
                </a:solidFill>
                <a:ea typeface="Times New Roman" panose="02020603050405020304" pitchFamily="18" charset="0"/>
                <a:cs typeface="Calibri" panose="020F0502020204030204" pitchFamily="34" charset="0"/>
              </a:rPr>
              <a:t> </a:t>
            </a:r>
            <a:r>
              <a:rPr lang="en-GB" sz="900" dirty="0" err="1">
                <a:solidFill>
                  <a:srgbClr val="4472C4">
                    <a:lumMod val="75000"/>
                  </a:srgbClr>
                </a:solidFill>
                <a:ea typeface="Times New Roman" panose="02020603050405020304" pitchFamily="18" charset="0"/>
                <a:cs typeface="Calibri" panose="020F0502020204030204" pitchFamily="34" charset="0"/>
              </a:rPr>
              <a:t>unije</a:t>
            </a:r>
            <a:r>
              <a:rPr lang="en-GB" sz="900" dirty="0">
                <a:solidFill>
                  <a:srgbClr val="4472C4">
                    <a:lumMod val="75000"/>
                  </a:srgbClr>
                </a:solidFill>
                <a:ea typeface="Times New Roman" panose="02020603050405020304" pitchFamily="18" charset="0"/>
                <a:cs typeface="Calibri" panose="020F0502020204030204" pitchFamily="34" charset="0"/>
              </a:rPr>
              <a:t>.  </a:t>
            </a:r>
            <a:endParaRPr lang="hr-HR" sz="900" dirty="0">
              <a:solidFill>
                <a:srgbClr val="4472C4">
                  <a:lumMod val="75000"/>
                </a:srgbClr>
              </a:solidFill>
              <a:ea typeface="MS Mincho" panose="02020609040205080304" pitchFamily="49" charset="-128"/>
              <a:cs typeface="Times New Roman" panose="02020603050405020304" pitchFamily="18" charset="0"/>
            </a:endParaRPr>
          </a:p>
          <a:p>
            <a:r>
              <a:rPr lang="en-GB" sz="900" dirty="0">
                <a:solidFill>
                  <a:srgbClr val="4472C4">
                    <a:lumMod val="75000"/>
                  </a:srgbClr>
                </a:solidFill>
                <a:ea typeface="Times New Roman" panose="02020603050405020304" pitchFamily="18" charset="0"/>
                <a:cs typeface="Calibri" panose="020F0502020204030204" pitchFamily="34" charset="0"/>
              </a:rPr>
              <a:t> </a:t>
            </a:r>
            <a:r>
              <a:rPr lang="en-GB" sz="900" dirty="0" err="1">
                <a:solidFill>
                  <a:srgbClr val="4472C4">
                    <a:lumMod val="75000"/>
                  </a:srgbClr>
                </a:solidFill>
                <a:ea typeface="Times New Roman" panose="02020603050405020304" pitchFamily="18" charset="0"/>
              </a:rPr>
              <a:t>Ovaj</a:t>
            </a:r>
            <a:r>
              <a:rPr lang="en-GB" sz="900" dirty="0">
                <a:solidFill>
                  <a:srgbClr val="4472C4">
                    <a:lumMod val="75000"/>
                  </a:srgbClr>
                </a:solidFill>
                <a:ea typeface="Times New Roman" panose="02020603050405020304" pitchFamily="18" charset="0"/>
              </a:rPr>
              <a:t> </a:t>
            </a:r>
            <a:r>
              <a:rPr lang="hr-HR" sz="900" dirty="0">
                <a:solidFill>
                  <a:srgbClr val="4472C4">
                    <a:lumMod val="75000"/>
                  </a:srgbClr>
                </a:solidFill>
                <a:ea typeface="Times New Roman" panose="02020603050405020304" pitchFamily="18" charset="0"/>
              </a:rPr>
              <a:t>dokument</a:t>
            </a:r>
            <a:r>
              <a:rPr lang="en-GB" sz="900" dirty="0">
                <a:solidFill>
                  <a:srgbClr val="4472C4">
                    <a:lumMod val="75000"/>
                  </a:srgbClr>
                </a:solidFill>
                <a:ea typeface="Times New Roman" panose="02020603050405020304" pitchFamily="18" charset="0"/>
              </a:rPr>
              <a:t> je </a:t>
            </a:r>
            <a:r>
              <a:rPr lang="en-GB" sz="900" dirty="0" err="1">
                <a:solidFill>
                  <a:srgbClr val="4472C4">
                    <a:lumMod val="75000"/>
                  </a:srgbClr>
                </a:solidFill>
                <a:ea typeface="Times New Roman" panose="02020603050405020304" pitchFamily="18" charset="0"/>
              </a:rPr>
              <a:t>izrađen</a:t>
            </a:r>
            <a:r>
              <a:rPr lang="en-GB" sz="900" dirty="0">
                <a:solidFill>
                  <a:srgbClr val="4472C4">
                    <a:lumMod val="75000"/>
                  </a:srgbClr>
                </a:solidFill>
                <a:ea typeface="Times New Roman" panose="02020603050405020304" pitchFamily="18" charset="0"/>
              </a:rPr>
              <a:t> </a:t>
            </a:r>
            <a:r>
              <a:rPr lang="en-GB" sz="900" dirty="0" err="1">
                <a:solidFill>
                  <a:srgbClr val="4472C4">
                    <a:lumMod val="75000"/>
                  </a:srgbClr>
                </a:solidFill>
                <a:ea typeface="Times New Roman" panose="02020603050405020304" pitchFamily="18" charset="0"/>
              </a:rPr>
              <a:t>uz</a:t>
            </a:r>
            <a:r>
              <a:rPr lang="en-GB" sz="900" dirty="0">
                <a:solidFill>
                  <a:srgbClr val="4472C4">
                    <a:lumMod val="75000"/>
                  </a:srgbClr>
                </a:solidFill>
                <a:ea typeface="Times New Roman" panose="02020603050405020304" pitchFamily="18" charset="0"/>
              </a:rPr>
              <a:t> </a:t>
            </a:r>
            <a:r>
              <a:rPr lang="en-GB" sz="900" dirty="0" err="1">
                <a:solidFill>
                  <a:srgbClr val="4472C4">
                    <a:lumMod val="75000"/>
                  </a:srgbClr>
                </a:solidFill>
                <a:ea typeface="Times New Roman" panose="02020603050405020304" pitchFamily="18" charset="0"/>
              </a:rPr>
              <a:t>financijsku</a:t>
            </a:r>
            <a:r>
              <a:rPr lang="en-GB" sz="900" dirty="0">
                <a:solidFill>
                  <a:srgbClr val="4472C4">
                    <a:lumMod val="75000"/>
                  </a:srgbClr>
                </a:solidFill>
                <a:ea typeface="Times New Roman" panose="02020603050405020304" pitchFamily="18" charset="0"/>
              </a:rPr>
              <a:t> </a:t>
            </a:r>
            <a:r>
              <a:rPr lang="en-GB" sz="900" dirty="0" err="1">
                <a:solidFill>
                  <a:srgbClr val="4472C4">
                    <a:lumMod val="75000"/>
                  </a:srgbClr>
                </a:solidFill>
                <a:ea typeface="Times New Roman" panose="02020603050405020304" pitchFamily="18" charset="0"/>
              </a:rPr>
              <a:t>potporu</a:t>
            </a:r>
            <a:r>
              <a:rPr lang="en-GB" sz="900" dirty="0">
                <a:solidFill>
                  <a:srgbClr val="4472C4">
                    <a:lumMod val="75000"/>
                  </a:srgbClr>
                </a:solidFill>
                <a:ea typeface="Times New Roman" panose="02020603050405020304" pitchFamily="18" charset="0"/>
              </a:rPr>
              <a:t> </a:t>
            </a:r>
            <a:r>
              <a:rPr lang="en-GB" sz="900" dirty="0" err="1">
                <a:solidFill>
                  <a:srgbClr val="4472C4">
                    <a:lumMod val="75000"/>
                  </a:srgbClr>
                </a:solidFill>
                <a:ea typeface="Times New Roman" panose="02020603050405020304" pitchFamily="18" charset="0"/>
              </a:rPr>
              <a:t>Europske</a:t>
            </a:r>
            <a:r>
              <a:rPr lang="en-GB" sz="900" dirty="0">
                <a:solidFill>
                  <a:srgbClr val="4472C4">
                    <a:lumMod val="75000"/>
                  </a:srgbClr>
                </a:solidFill>
                <a:ea typeface="Times New Roman" panose="02020603050405020304" pitchFamily="18" charset="0"/>
              </a:rPr>
              <a:t> </a:t>
            </a:r>
            <a:r>
              <a:rPr lang="en-GB" sz="900" dirty="0" err="1">
                <a:solidFill>
                  <a:srgbClr val="4472C4">
                    <a:lumMod val="75000"/>
                  </a:srgbClr>
                </a:solidFill>
                <a:ea typeface="Times New Roman" panose="02020603050405020304" pitchFamily="18" charset="0"/>
              </a:rPr>
              <a:t>unije</a:t>
            </a:r>
            <a:r>
              <a:rPr lang="en-GB" sz="900" dirty="0">
                <a:solidFill>
                  <a:srgbClr val="4472C4">
                    <a:lumMod val="75000"/>
                  </a:srgbClr>
                </a:solidFill>
                <a:ea typeface="Times New Roman" panose="02020603050405020304" pitchFamily="18" charset="0"/>
              </a:rPr>
              <a:t>. </a:t>
            </a:r>
            <a:r>
              <a:rPr lang="en-GB" sz="900" dirty="0" err="1">
                <a:solidFill>
                  <a:srgbClr val="4472C4">
                    <a:lumMod val="75000"/>
                  </a:srgbClr>
                </a:solidFill>
                <a:ea typeface="Times New Roman" panose="02020603050405020304" pitchFamily="18" charset="0"/>
              </a:rPr>
              <a:t>Sadržaj</a:t>
            </a:r>
            <a:r>
              <a:rPr lang="en-GB" sz="900" dirty="0">
                <a:solidFill>
                  <a:srgbClr val="4472C4">
                    <a:lumMod val="75000"/>
                  </a:srgbClr>
                </a:solidFill>
                <a:ea typeface="Times New Roman" panose="02020603050405020304" pitchFamily="18" charset="0"/>
              </a:rPr>
              <a:t> </a:t>
            </a:r>
            <a:r>
              <a:rPr lang="en-GB" sz="900" dirty="0" err="1">
                <a:solidFill>
                  <a:srgbClr val="4472C4">
                    <a:lumMod val="75000"/>
                  </a:srgbClr>
                </a:solidFill>
                <a:ea typeface="Times New Roman" panose="02020603050405020304" pitchFamily="18" charset="0"/>
              </a:rPr>
              <a:t>ovog</a:t>
            </a:r>
            <a:r>
              <a:rPr lang="en-GB" sz="900" dirty="0">
                <a:solidFill>
                  <a:srgbClr val="4472C4">
                    <a:lumMod val="75000"/>
                  </a:srgbClr>
                </a:solidFill>
                <a:ea typeface="Times New Roman" panose="02020603050405020304" pitchFamily="18" charset="0"/>
              </a:rPr>
              <a:t> </a:t>
            </a:r>
            <a:r>
              <a:rPr lang="hr-HR" sz="900" dirty="0">
                <a:solidFill>
                  <a:srgbClr val="4472C4">
                    <a:lumMod val="75000"/>
                  </a:srgbClr>
                </a:solidFill>
                <a:ea typeface="Times New Roman" panose="02020603050405020304" pitchFamily="18" charset="0"/>
              </a:rPr>
              <a:t>materijala</a:t>
            </a:r>
            <a:r>
              <a:rPr lang="en-GB" sz="900" dirty="0">
                <a:solidFill>
                  <a:srgbClr val="4472C4">
                    <a:lumMod val="75000"/>
                  </a:srgbClr>
                </a:solidFill>
                <a:ea typeface="Times New Roman" panose="02020603050405020304" pitchFamily="18" charset="0"/>
              </a:rPr>
              <a:t> </a:t>
            </a:r>
            <a:r>
              <a:rPr lang="en-GB" sz="900" dirty="0" err="1">
                <a:solidFill>
                  <a:srgbClr val="4472C4">
                    <a:lumMod val="75000"/>
                  </a:srgbClr>
                </a:solidFill>
                <a:ea typeface="Times New Roman" panose="02020603050405020304" pitchFamily="18" charset="0"/>
              </a:rPr>
              <a:t>isključiva</a:t>
            </a:r>
            <a:r>
              <a:rPr lang="en-GB" sz="900" dirty="0">
                <a:solidFill>
                  <a:srgbClr val="4472C4">
                    <a:lumMod val="75000"/>
                  </a:srgbClr>
                </a:solidFill>
                <a:ea typeface="Times New Roman" panose="02020603050405020304" pitchFamily="18" charset="0"/>
              </a:rPr>
              <a:t> je </a:t>
            </a:r>
            <a:r>
              <a:rPr lang="en-GB" sz="900" dirty="0" err="1">
                <a:solidFill>
                  <a:srgbClr val="4472C4">
                    <a:lumMod val="75000"/>
                  </a:srgbClr>
                </a:solidFill>
                <a:ea typeface="Times New Roman" panose="02020603050405020304" pitchFamily="18" charset="0"/>
              </a:rPr>
              <a:t>odgovornost</a:t>
            </a:r>
            <a:r>
              <a:rPr lang="en-GB" sz="900" dirty="0">
                <a:solidFill>
                  <a:srgbClr val="4472C4">
                    <a:lumMod val="75000"/>
                  </a:srgbClr>
                </a:solidFill>
                <a:ea typeface="Times New Roman" panose="02020603050405020304" pitchFamily="18" charset="0"/>
              </a:rPr>
              <a:t> </a:t>
            </a:r>
            <a:r>
              <a:rPr lang="hr-HR" sz="900" dirty="0">
                <a:solidFill>
                  <a:srgbClr val="4472C4">
                    <a:lumMod val="75000"/>
                  </a:srgbClr>
                </a:solidFill>
                <a:ea typeface="Times New Roman" panose="02020603050405020304" pitchFamily="18" charset="0"/>
              </a:rPr>
              <a:t>VURE d.o.o. </a:t>
            </a:r>
            <a:r>
              <a:rPr lang="en-GB" sz="900" dirty="0">
                <a:solidFill>
                  <a:srgbClr val="4472C4">
                    <a:lumMod val="75000"/>
                  </a:srgbClr>
                </a:solidFill>
                <a:ea typeface="Times New Roman" panose="02020603050405020304" pitchFamily="18" charset="0"/>
              </a:rPr>
              <a:t>i ne mora </a:t>
            </a:r>
            <a:r>
              <a:rPr lang="en-GB" sz="900" dirty="0" err="1">
                <a:solidFill>
                  <a:srgbClr val="4472C4">
                    <a:lumMod val="75000"/>
                  </a:srgbClr>
                </a:solidFill>
                <a:ea typeface="Times New Roman" panose="02020603050405020304" pitchFamily="18" charset="0"/>
              </a:rPr>
              <a:t>nužno</a:t>
            </a:r>
            <a:r>
              <a:rPr lang="en-GB" sz="900" dirty="0">
                <a:solidFill>
                  <a:srgbClr val="4472C4">
                    <a:lumMod val="75000"/>
                  </a:srgbClr>
                </a:solidFill>
                <a:ea typeface="Times New Roman" panose="02020603050405020304" pitchFamily="18" charset="0"/>
              </a:rPr>
              <a:t> </a:t>
            </a:r>
            <a:r>
              <a:rPr lang="en-GB" sz="900" dirty="0" err="1">
                <a:solidFill>
                  <a:srgbClr val="4472C4">
                    <a:lumMod val="75000"/>
                  </a:srgbClr>
                </a:solidFill>
                <a:ea typeface="Times New Roman" panose="02020603050405020304" pitchFamily="18" charset="0"/>
              </a:rPr>
              <a:t>odražavati</a:t>
            </a:r>
            <a:r>
              <a:rPr lang="en-GB" sz="900" dirty="0">
                <a:solidFill>
                  <a:srgbClr val="4472C4">
                    <a:lumMod val="75000"/>
                  </a:srgbClr>
                </a:solidFill>
                <a:ea typeface="Times New Roman" panose="02020603050405020304" pitchFamily="18" charset="0"/>
              </a:rPr>
              <a:t> </a:t>
            </a:r>
            <a:r>
              <a:rPr lang="en-GB" sz="900" dirty="0" err="1">
                <a:solidFill>
                  <a:srgbClr val="4472C4">
                    <a:lumMod val="75000"/>
                  </a:srgbClr>
                </a:solidFill>
                <a:ea typeface="Times New Roman" panose="02020603050405020304" pitchFamily="18" charset="0"/>
              </a:rPr>
              <a:t>stavove</a:t>
            </a:r>
            <a:r>
              <a:rPr lang="en-GB" sz="900" dirty="0">
                <a:solidFill>
                  <a:srgbClr val="4472C4">
                    <a:lumMod val="75000"/>
                  </a:srgbClr>
                </a:solidFill>
                <a:ea typeface="Times New Roman" panose="02020603050405020304" pitchFamily="18" charset="0"/>
              </a:rPr>
              <a:t> </a:t>
            </a:r>
            <a:r>
              <a:rPr lang="en-GB" sz="900" dirty="0" err="1">
                <a:solidFill>
                  <a:srgbClr val="4472C4">
                    <a:lumMod val="75000"/>
                  </a:srgbClr>
                </a:solidFill>
                <a:ea typeface="Times New Roman" panose="02020603050405020304" pitchFamily="18" charset="0"/>
              </a:rPr>
              <a:t>Europske</a:t>
            </a:r>
            <a:r>
              <a:rPr lang="en-GB" sz="900" dirty="0">
                <a:solidFill>
                  <a:srgbClr val="4472C4">
                    <a:lumMod val="75000"/>
                  </a:srgbClr>
                </a:solidFill>
                <a:ea typeface="Times New Roman" panose="02020603050405020304" pitchFamily="18" charset="0"/>
              </a:rPr>
              <a:t> </a:t>
            </a:r>
            <a:r>
              <a:rPr lang="en-GB" sz="900" dirty="0" err="1">
                <a:solidFill>
                  <a:srgbClr val="4472C4">
                    <a:lumMod val="75000"/>
                  </a:srgbClr>
                </a:solidFill>
                <a:ea typeface="Times New Roman" panose="02020603050405020304" pitchFamily="18" charset="0"/>
              </a:rPr>
              <a:t>unije</a:t>
            </a:r>
            <a:r>
              <a:rPr lang="en-GB" sz="900" dirty="0">
                <a:solidFill>
                  <a:srgbClr val="4472C4">
                    <a:lumMod val="75000"/>
                  </a:srgbClr>
                </a:solidFill>
                <a:ea typeface="Times New Roman" panose="02020603050405020304" pitchFamily="18" charset="0"/>
              </a:rPr>
              <a:t>.</a:t>
            </a:r>
            <a:endParaRPr lang="en-US" sz="900" dirty="0">
              <a:solidFill>
                <a:srgbClr val="4472C4">
                  <a:lumMod val="75000"/>
                </a:srgbClr>
              </a:solidFill>
            </a:endParaRPr>
          </a:p>
          <a:p>
            <a:r>
              <a:rPr lang="en-US" sz="900" dirty="0">
                <a:solidFill>
                  <a:srgbClr val="004FA8"/>
                </a:solidFill>
              </a:rPr>
              <a:t>.</a:t>
            </a:r>
          </a:p>
        </p:txBody>
      </p:sp>
    </p:spTree>
    <p:extLst>
      <p:ext uri="{BB962C8B-B14F-4D97-AF65-F5344CB8AC3E}">
        <p14:creationId xmlns:p14="http://schemas.microsoft.com/office/powerpoint/2010/main" val="35381067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1_Picture &amp; text">
    <p:spTree>
      <p:nvGrpSpPr>
        <p:cNvPr id="1" name=""/>
        <p:cNvGrpSpPr/>
        <p:nvPr/>
      </p:nvGrpSpPr>
      <p:grpSpPr>
        <a:xfrm>
          <a:off x="0" y="0"/>
          <a:ext cx="0" cy="0"/>
          <a:chOff x="0" y="0"/>
          <a:chExt cx="0" cy="0"/>
        </a:xfrm>
      </p:grpSpPr>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1" y="0"/>
            <a:ext cx="9143999" cy="6858000"/>
          </a:xfrm>
          <a:prstGeom prst="rect">
            <a:avLst/>
          </a:prstGeom>
        </p:spPr>
      </p:pic>
      <p:sp>
        <p:nvSpPr>
          <p:cNvPr id="3" name="Picture Placeholder 2"/>
          <p:cNvSpPr>
            <a:spLocks noGrp="1"/>
          </p:cNvSpPr>
          <p:nvPr>
            <p:ph type="pic" idx="1"/>
          </p:nvPr>
        </p:nvSpPr>
        <p:spPr>
          <a:xfrm>
            <a:off x="342900" y="1177724"/>
            <a:ext cx="3952875" cy="36489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hasCustomPrompt="1"/>
          </p:nvPr>
        </p:nvSpPr>
        <p:spPr>
          <a:xfrm>
            <a:off x="342900" y="4991749"/>
            <a:ext cx="8172450" cy="111112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text</a:t>
            </a:r>
            <a:endParaRPr lang="en-US" dirty="0"/>
          </a:p>
        </p:txBody>
      </p:sp>
      <p:sp>
        <p:nvSpPr>
          <p:cNvPr id="13" name="Picture Placeholder 2"/>
          <p:cNvSpPr>
            <a:spLocks noGrp="1"/>
          </p:cNvSpPr>
          <p:nvPr>
            <p:ph type="pic" idx="13"/>
          </p:nvPr>
        </p:nvSpPr>
        <p:spPr>
          <a:xfrm>
            <a:off x="4562475" y="1177724"/>
            <a:ext cx="3952875" cy="36489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6" name="Date Placeholder 3">
            <a:extLst>
              <a:ext uri="{FF2B5EF4-FFF2-40B4-BE49-F238E27FC236}">
                <a16:creationId xmlns:a16="http://schemas.microsoft.com/office/drawing/2014/main" xmlns="" id="{9999185B-296C-4E10-983B-65BA3F80366F}"/>
              </a:ext>
            </a:extLst>
          </p:cNvPr>
          <p:cNvSpPr txBox="1">
            <a:spLocks/>
          </p:cNvSpPr>
          <p:nvPr userDrawn="1"/>
        </p:nvSpPr>
        <p:spPr>
          <a:xfrm>
            <a:off x="285148" y="6073444"/>
            <a:ext cx="8230202" cy="478906"/>
          </a:xfrm>
          <a:prstGeom prst="rect">
            <a:avLst/>
          </a:prstGeom>
        </p:spPr>
        <p:txBody>
          <a:bodyPr vert="horz" lIns="68580" tIns="34290" rIns="68580" bIns="34290" rtlCol="0" anchor="b" anchorCtr="0"/>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900" dirty="0" err="1">
                <a:solidFill>
                  <a:srgbClr val="4472C4">
                    <a:lumMod val="75000"/>
                  </a:srgbClr>
                </a:solidFill>
                <a:ea typeface="Times New Roman" panose="02020603050405020304" pitchFamily="18" charset="0"/>
                <a:cs typeface="Calibri" panose="020F0502020204030204" pitchFamily="34" charset="0"/>
              </a:rPr>
              <a:t>Projekt</a:t>
            </a:r>
            <a:r>
              <a:rPr lang="en-GB" sz="900" dirty="0">
                <a:solidFill>
                  <a:srgbClr val="4472C4">
                    <a:lumMod val="75000"/>
                  </a:srgbClr>
                </a:solidFill>
                <a:ea typeface="Times New Roman" panose="02020603050405020304" pitchFamily="18" charset="0"/>
                <a:cs typeface="Calibri" panose="020F0502020204030204" pitchFamily="34" charset="0"/>
              </a:rPr>
              <a:t> je </a:t>
            </a:r>
            <a:r>
              <a:rPr lang="en-GB" sz="900" dirty="0" err="1">
                <a:solidFill>
                  <a:srgbClr val="4472C4">
                    <a:lumMod val="75000"/>
                  </a:srgbClr>
                </a:solidFill>
                <a:ea typeface="Times New Roman" panose="02020603050405020304" pitchFamily="18" charset="0"/>
                <a:cs typeface="Calibri" panose="020F0502020204030204" pitchFamily="34" charset="0"/>
              </a:rPr>
              <a:t>podržan</a:t>
            </a:r>
            <a:r>
              <a:rPr lang="en-GB" sz="900" dirty="0">
                <a:solidFill>
                  <a:srgbClr val="4472C4">
                    <a:lumMod val="75000"/>
                  </a:srgbClr>
                </a:solidFill>
                <a:ea typeface="Times New Roman" panose="02020603050405020304" pitchFamily="18" charset="0"/>
                <a:cs typeface="Calibri" panose="020F0502020204030204" pitchFamily="34" charset="0"/>
              </a:rPr>
              <a:t> </a:t>
            </a:r>
            <a:r>
              <a:rPr lang="en-GB" sz="900" dirty="0" err="1">
                <a:solidFill>
                  <a:srgbClr val="4472C4">
                    <a:lumMod val="75000"/>
                  </a:srgbClr>
                </a:solidFill>
                <a:ea typeface="Times New Roman" panose="02020603050405020304" pitchFamily="18" charset="0"/>
                <a:cs typeface="Calibri" panose="020F0502020204030204" pitchFamily="34" charset="0"/>
              </a:rPr>
              <a:t>kroz</a:t>
            </a:r>
            <a:r>
              <a:rPr lang="en-GB" sz="900" dirty="0">
                <a:solidFill>
                  <a:srgbClr val="4472C4">
                    <a:lumMod val="75000"/>
                  </a:srgbClr>
                </a:solidFill>
                <a:ea typeface="Times New Roman" panose="02020603050405020304" pitchFamily="18" charset="0"/>
                <a:cs typeface="Calibri" panose="020F0502020204030204" pitchFamily="34" charset="0"/>
              </a:rPr>
              <a:t> program Interreg IPA </a:t>
            </a:r>
            <a:r>
              <a:rPr lang="en-GB" sz="900" dirty="0" err="1">
                <a:solidFill>
                  <a:srgbClr val="4472C4">
                    <a:lumMod val="75000"/>
                  </a:srgbClr>
                </a:solidFill>
                <a:ea typeface="Times New Roman" panose="02020603050405020304" pitchFamily="18" charset="0"/>
                <a:cs typeface="Calibri" panose="020F0502020204030204" pitchFamily="34" charset="0"/>
              </a:rPr>
              <a:t>prekogranične</a:t>
            </a:r>
            <a:r>
              <a:rPr lang="en-GB" sz="900" dirty="0">
                <a:solidFill>
                  <a:srgbClr val="4472C4">
                    <a:lumMod val="75000"/>
                  </a:srgbClr>
                </a:solidFill>
                <a:ea typeface="Times New Roman" panose="02020603050405020304" pitchFamily="18" charset="0"/>
                <a:cs typeface="Calibri" panose="020F0502020204030204" pitchFamily="34" charset="0"/>
              </a:rPr>
              <a:t> </a:t>
            </a:r>
            <a:r>
              <a:rPr lang="en-GB" sz="900" dirty="0" err="1">
                <a:solidFill>
                  <a:srgbClr val="4472C4">
                    <a:lumMod val="75000"/>
                  </a:srgbClr>
                </a:solidFill>
                <a:ea typeface="Times New Roman" panose="02020603050405020304" pitchFamily="18" charset="0"/>
                <a:cs typeface="Calibri" panose="020F0502020204030204" pitchFamily="34" charset="0"/>
              </a:rPr>
              <a:t>suradnje</a:t>
            </a:r>
            <a:r>
              <a:rPr lang="en-GB" sz="900" dirty="0">
                <a:solidFill>
                  <a:srgbClr val="4472C4">
                    <a:lumMod val="75000"/>
                  </a:srgbClr>
                </a:solidFill>
                <a:ea typeface="Times New Roman" panose="02020603050405020304" pitchFamily="18" charset="0"/>
                <a:cs typeface="Calibri" panose="020F0502020204030204" pitchFamily="34" charset="0"/>
              </a:rPr>
              <a:t> Hrvatska-</a:t>
            </a:r>
            <a:r>
              <a:rPr lang="en-GB" sz="900" dirty="0" err="1">
                <a:solidFill>
                  <a:srgbClr val="4472C4">
                    <a:lumMod val="75000"/>
                  </a:srgbClr>
                </a:solidFill>
                <a:ea typeface="Times New Roman" panose="02020603050405020304" pitchFamily="18" charset="0"/>
                <a:cs typeface="Calibri" panose="020F0502020204030204" pitchFamily="34" charset="0"/>
              </a:rPr>
              <a:t>Srbija</a:t>
            </a:r>
            <a:r>
              <a:rPr lang="en-GB" sz="900" dirty="0">
                <a:solidFill>
                  <a:srgbClr val="4472C4">
                    <a:lumMod val="75000"/>
                  </a:srgbClr>
                </a:solidFill>
                <a:ea typeface="Times New Roman" panose="02020603050405020304" pitchFamily="18" charset="0"/>
                <a:cs typeface="Calibri" panose="020F0502020204030204" pitchFamily="34" charset="0"/>
              </a:rPr>
              <a:t> 2014-2020 i </a:t>
            </a:r>
            <a:r>
              <a:rPr lang="en-GB" sz="900" dirty="0" err="1">
                <a:solidFill>
                  <a:srgbClr val="4472C4">
                    <a:lumMod val="75000"/>
                  </a:srgbClr>
                </a:solidFill>
                <a:ea typeface="Times New Roman" panose="02020603050405020304" pitchFamily="18" charset="0"/>
                <a:cs typeface="Calibri" panose="020F0502020204030204" pitchFamily="34" charset="0"/>
              </a:rPr>
              <a:t>sufinanciran</a:t>
            </a:r>
            <a:r>
              <a:rPr lang="en-GB" sz="900" dirty="0">
                <a:solidFill>
                  <a:srgbClr val="4472C4">
                    <a:lumMod val="75000"/>
                  </a:srgbClr>
                </a:solidFill>
                <a:ea typeface="Times New Roman" panose="02020603050405020304" pitchFamily="18" charset="0"/>
                <a:cs typeface="Calibri" panose="020F0502020204030204" pitchFamily="34" charset="0"/>
              </a:rPr>
              <a:t> </a:t>
            </a:r>
            <a:r>
              <a:rPr lang="en-GB" sz="900" dirty="0" err="1">
                <a:solidFill>
                  <a:srgbClr val="4472C4">
                    <a:lumMod val="75000"/>
                  </a:srgbClr>
                </a:solidFill>
                <a:ea typeface="Times New Roman" panose="02020603050405020304" pitchFamily="18" charset="0"/>
                <a:cs typeface="Calibri" panose="020F0502020204030204" pitchFamily="34" charset="0"/>
              </a:rPr>
              <a:t>sredstvima</a:t>
            </a:r>
            <a:r>
              <a:rPr lang="en-GB" sz="900" dirty="0">
                <a:solidFill>
                  <a:srgbClr val="4472C4">
                    <a:lumMod val="75000"/>
                  </a:srgbClr>
                </a:solidFill>
                <a:ea typeface="Times New Roman" panose="02020603050405020304" pitchFamily="18" charset="0"/>
                <a:cs typeface="Calibri" panose="020F0502020204030204" pitchFamily="34" charset="0"/>
              </a:rPr>
              <a:t> EFRR i IPA II </a:t>
            </a:r>
            <a:r>
              <a:rPr lang="en-GB" sz="900" dirty="0" err="1">
                <a:solidFill>
                  <a:srgbClr val="4472C4">
                    <a:lumMod val="75000"/>
                  </a:srgbClr>
                </a:solidFill>
                <a:ea typeface="Times New Roman" panose="02020603050405020304" pitchFamily="18" charset="0"/>
                <a:cs typeface="Calibri" panose="020F0502020204030204" pitchFamily="34" charset="0"/>
              </a:rPr>
              <a:t>fondova</a:t>
            </a:r>
            <a:r>
              <a:rPr lang="en-GB" sz="900" dirty="0">
                <a:solidFill>
                  <a:srgbClr val="4472C4">
                    <a:lumMod val="75000"/>
                  </a:srgbClr>
                </a:solidFill>
                <a:ea typeface="Times New Roman" panose="02020603050405020304" pitchFamily="18" charset="0"/>
                <a:cs typeface="Calibri" panose="020F0502020204030204" pitchFamily="34" charset="0"/>
              </a:rPr>
              <a:t> </a:t>
            </a:r>
            <a:r>
              <a:rPr lang="en-GB" sz="900" dirty="0" err="1">
                <a:solidFill>
                  <a:srgbClr val="4472C4">
                    <a:lumMod val="75000"/>
                  </a:srgbClr>
                </a:solidFill>
                <a:ea typeface="Times New Roman" panose="02020603050405020304" pitchFamily="18" charset="0"/>
                <a:cs typeface="Calibri" panose="020F0502020204030204" pitchFamily="34" charset="0"/>
              </a:rPr>
              <a:t>Europske</a:t>
            </a:r>
            <a:r>
              <a:rPr lang="en-GB" sz="900" dirty="0">
                <a:solidFill>
                  <a:srgbClr val="4472C4">
                    <a:lumMod val="75000"/>
                  </a:srgbClr>
                </a:solidFill>
                <a:ea typeface="Times New Roman" panose="02020603050405020304" pitchFamily="18" charset="0"/>
                <a:cs typeface="Calibri" panose="020F0502020204030204" pitchFamily="34" charset="0"/>
              </a:rPr>
              <a:t> </a:t>
            </a:r>
            <a:r>
              <a:rPr lang="en-GB" sz="900" dirty="0" err="1">
                <a:solidFill>
                  <a:srgbClr val="4472C4">
                    <a:lumMod val="75000"/>
                  </a:srgbClr>
                </a:solidFill>
                <a:ea typeface="Times New Roman" panose="02020603050405020304" pitchFamily="18" charset="0"/>
                <a:cs typeface="Calibri" panose="020F0502020204030204" pitchFamily="34" charset="0"/>
              </a:rPr>
              <a:t>unije</a:t>
            </a:r>
            <a:r>
              <a:rPr lang="en-GB" sz="900" dirty="0">
                <a:solidFill>
                  <a:srgbClr val="4472C4">
                    <a:lumMod val="75000"/>
                  </a:srgbClr>
                </a:solidFill>
                <a:ea typeface="Times New Roman" panose="02020603050405020304" pitchFamily="18" charset="0"/>
                <a:cs typeface="Calibri" panose="020F0502020204030204" pitchFamily="34" charset="0"/>
              </a:rPr>
              <a:t>.  </a:t>
            </a:r>
            <a:endParaRPr lang="hr-HR" sz="900" dirty="0">
              <a:solidFill>
                <a:srgbClr val="4472C4">
                  <a:lumMod val="75000"/>
                </a:srgbClr>
              </a:solidFill>
              <a:ea typeface="MS Mincho" panose="02020609040205080304" pitchFamily="49" charset="-128"/>
              <a:cs typeface="Times New Roman" panose="02020603050405020304" pitchFamily="18" charset="0"/>
            </a:endParaRPr>
          </a:p>
          <a:p>
            <a:r>
              <a:rPr lang="en-GB" sz="900" dirty="0">
                <a:solidFill>
                  <a:srgbClr val="4472C4">
                    <a:lumMod val="75000"/>
                  </a:srgbClr>
                </a:solidFill>
                <a:ea typeface="Times New Roman" panose="02020603050405020304" pitchFamily="18" charset="0"/>
                <a:cs typeface="Calibri" panose="020F0502020204030204" pitchFamily="34" charset="0"/>
              </a:rPr>
              <a:t> </a:t>
            </a:r>
            <a:r>
              <a:rPr lang="en-GB" sz="900" dirty="0" err="1">
                <a:solidFill>
                  <a:srgbClr val="4472C4">
                    <a:lumMod val="75000"/>
                  </a:srgbClr>
                </a:solidFill>
                <a:ea typeface="Times New Roman" panose="02020603050405020304" pitchFamily="18" charset="0"/>
              </a:rPr>
              <a:t>Ovaj</a:t>
            </a:r>
            <a:r>
              <a:rPr lang="en-GB" sz="900" dirty="0">
                <a:solidFill>
                  <a:srgbClr val="4472C4">
                    <a:lumMod val="75000"/>
                  </a:srgbClr>
                </a:solidFill>
                <a:ea typeface="Times New Roman" panose="02020603050405020304" pitchFamily="18" charset="0"/>
              </a:rPr>
              <a:t> </a:t>
            </a:r>
            <a:r>
              <a:rPr lang="hr-HR" sz="900" dirty="0">
                <a:solidFill>
                  <a:srgbClr val="4472C4">
                    <a:lumMod val="75000"/>
                  </a:srgbClr>
                </a:solidFill>
                <a:ea typeface="Times New Roman" panose="02020603050405020304" pitchFamily="18" charset="0"/>
              </a:rPr>
              <a:t> dokument </a:t>
            </a:r>
            <a:r>
              <a:rPr lang="en-GB" sz="900" dirty="0">
                <a:solidFill>
                  <a:srgbClr val="4472C4">
                    <a:lumMod val="75000"/>
                  </a:srgbClr>
                </a:solidFill>
                <a:ea typeface="Times New Roman" panose="02020603050405020304" pitchFamily="18" charset="0"/>
              </a:rPr>
              <a:t>je </a:t>
            </a:r>
            <a:r>
              <a:rPr lang="en-GB" sz="900" dirty="0" err="1">
                <a:solidFill>
                  <a:srgbClr val="4472C4">
                    <a:lumMod val="75000"/>
                  </a:srgbClr>
                </a:solidFill>
                <a:ea typeface="Times New Roman" panose="02020603050405020304" pitchFamily="18" charset="0"/>
              </a:rPr>
              <a:t>izrađen</a:t>
            </a:r>
            <a:r>
              <a:rPr lang="en-GB" sz="900" dirty="0">
                <a:solidFill>
                  <a:srgbClr val="4472C4">
                    <a:lumMod val="75000"/>
                  </a:srgbClr>
                </a:solidFill>
                <a:ea typeface="Times New Roman" panose="02020603050405020304" pitchFamily="18" charset="0"/>
              </a:rPr>
              <a:t> </a:t>
            </a:r>
            <a:r>
              <a:rPr lang="en-GB" sz="900" dirty="0" err="1">
                <a:solidFill>
                  <a:srgbClr val="4472C4">
                    <a:lumMod val="75000"/>
                  </a:srgbClr>
                </a:solidFill>
                <a:ea typeface="Times New Roman" panose="02020603050405020304" pitchFamily="18" charset="0"/>
              </a:rPr>
              <a:t>uz</a:t>
            </a:r>
            <a:r>
              <a:rPr lang="en-GB" sz="900" dirty="0">
                <a:solidFill>
                  <a:srgbClr val="4472C4">
                    <a:lumMod val="75000"/>
                  </a:srgbClr>
                </a:solidFill>
                <a:ea typeface="Times New Roman" panose="02020603050405020304" pitchFamily="18" charset="0"/>
              </a:rPr>
              <a:t> </a:t>
            </a:r>
            <a:r>
              <a:rPr lang="en-GB" sz="900" dirty="0" err="1">
                <a:solidFill>
                  <a:srgbClr val="4472C4">
                    <a:lumMod val="75000"/>
                  </a:srgbClr>
                </a:solidFill>
                <a:ea typeface="Times New Roman" panose="02020603050405020304" pitchFamily="18" charset="0"/>
              </a:rPr>
              <a:t>financijsku</a:t>
            </a:r>
            <a:r>
              <a:rPr lang="en-GB" sz="900" dirty="0">
                <a:solidFill>
                  <a:srgbClr val="4472C4">
                    <a:lumMod val="75000"/>
                  </a:srgbClr>
                </a:solidFill>
                <a:ea typeface="Times New Roman" panose="02020603050405020304" pitchFamily="18" charset="0"/>
              </a:rPr>
              <a:t> </a:t>
            </a:r>
            <a:r>
              <a:rPr lang="en-GB" sz="900" dirty="0" err="1">
                <a:solidFill>
                  <a:srgbClr val="4472C4">
                    <a:lumMod val="75000"/>
                  </a:srgbClr>
                </a:solidFill>
                <a:ea typeface="Times New Roman" panose="02020603050405020304" pitchFamily="18" charset="0"/>
              </a:rPr>
              <a:t>potporu</a:t>
            </a:r>
            <a:r>
              <a:rPr lang="en-GB" sz="900" dirty="0">
                <a:solidFill>
                  <a:srgbClr val="4472C4">
                    <a:lumMod val="75000"/>
                  </a:srgbClr>
                </a:solidFill>
                <a:ea typeface="Times New Roman" panose="02020603050405020304" pitchFamily="18" charset="0"/>
              </a:rPr>
              <a:t> </a:t>
            </a:r>
            <a:r>
              <a:rPr lang="en-GB" sz="900" dirty="0" err="1">
                <a:solidFill>
                  <a:srgbClr val="4472C4">
                    <a:lumMod val="75000"/>
                  </a:srgbClr>
                </a:solidFill>
                <a:ea typeface="Times New Roman" panose="02020603050405020304" pitchFamily="18" charset="0"/>
              </a:rPr>
              <a:t>Europske</a:t>
            </a:r>
            <a:r>
              <a:rPr lang="en-GB" sz="900" dirty="0">
                <a:solidFill>
                  <a:srgbClr val="4472C4">
                    <a:lumMod val="75000"/>
                  </a:srgbClr>
                </a:solidFill>
                <a:ea typeface="Times New Roman" panose="02020603050405020304" pitchFamily="18" charset="0"/>
              </a:rPr>
              <a:t> </a:t>
            </a:r>
            <a:r>
              <a:rPr lang="en-GB" sz="900" dirty="0" err="1">
                <a:solidFill>
                  <a:srgbClr val="4472C4">
                    <a:lumMod val="75000"/>
                  </a:srgbClr>
                </a:solidFill>
                <a:ea typeface="Times New Roman" panose="02020603050405020304" pitchFamily="18" charset="0"/>
              </a:rPr>
              <a:t>unije</a:t>
            </a:r>
            <a:r>
              <a:rPr lang="en-GB" sz="900" dirty="0">
                <a:solidFill>
                  <a:srgbClr val="4472C4">
                    <a:lumMod val="75000"/>
                  </a:srgbClr>
                </a:solidFill>
                <a:ea typeface="Times New Roman" panose="02020603050405020304" pitchFamily="18" charset="0"/>
              </a:rPr>
              <a:t>. </a:t>
            </a:r>
            <a:r>
              <a:rPr lang="en-GB" sz="900" dirty="0" err="1">
                <a:solidFill>
                  <a:srgbClr val="4472C4">
                    <a:lumMod val="75000"/>
                  </a:srgbClr>
                </a:solidFill>
                <a:ea typeface="Times New Roman" panose="02020603050405020304" pitchFamily="18" charset="0"/>
              </a:rPr>
              <a:t>Sadržaj</a:t>
            </a:r>
            <a:r>
              <a:rPr lang="en-GB" sz="900" dirty="0">
                <a:solidFill>
                  <a:srgbClr val="4472C4">
                    <a:lumMod val="75000"/>
                  </a:srgbClr>
                </a:solidFill>
                <a:ea typeface="Times New Roman" panose="02020603050405020304" pitchFamily="18" charset="0"/>
              </a:rPr>
              <a:t> </a:t>
            </a:r>
            <a:r>
              <a:rPr lang="en-GB" sz="900" dirty="0" err="1">
                <a:solidFill>
                  <a:srgbClr val="4472C4">
                    <a:lumMod val="75000"/>
                  </a:srgbClr>
                </a:solidFill>
                <a:ea typeface="Times New Roman" panose="02020603050405020304" pitchFamily="18" charset="0"/>
              </a:rPr>
              <a:t>ovog</a:t>
            </a:r>
            <a:r>
              <a:rPr lang="en-GB" sz="900" dirty="0">
                <a:solidFill>
                  <a:srgbClr val="4472C4">
                    <a:lumMod val="75000"/>
                  </a:srgbClr>
                </a:solidFill>
                <a:ea typeface="Times New Roman" panose="02020603050405020304" pitchFamily="18" charset="0"/>
              </a:rPr>
              <a:t> </a:t>
            </a:r>
            <a:r>
              <a:rPr lang="hr-HR" sz="900" dirty="0">
                <a:solidFill>
                  <a:srgbClr val="4472C4">
                    <a:lumMod val="75000"/>
                  </a:srgbClr>
                </a:solidFill>
                <a:ea typeface="Times New Roman" panose="02020603050405020304" pitchFamily="18" charset="0"/>
              </a:rPr>
              <a:t>materijala</a:t>
            </a:r>
            <a:r>
              <a:rPr lang="en-GB" sz="900" dirty="0">
                <a:solidFill>
                  <a:srgbClr val="4472C4">
                    <a:lumMod val="75000"/>
                  </a:srgbClr>
                </a:solidFill>
                <a:ea typeface="Times New Roman" panose="02020603050405020304" pitchFamily="18" charset="0"/>
              </a:rPr>
              <a:t> </a:t>
            </a:r>
            <a:r>
              <a:rPr lang="en-GB" sz="900" dirty="0" err="1">
                <a:solidFill>
                  <a:srgbClr val="4472C4">
                    <a:lumMod val="75000"/>
                  </a:srgbClr>
                </a:solidFill>
                <a:ea typeface="Times New Roman" panose="02020603050405020304" pitchFamily="18" charset="0"/>
              </a:rPr>
              <a:t>isključiva</a:t>
            </a:r>
            <a:r>
              <a:rPr lang="en-GB" sz="900" dirty="0">
                <a:solidFill>
                  <a:srgbClr val="4472C4">
                    <a:lumMod val="75000"/>
                  </a:srgbClr>
                </a:solidFill>
                <a:ea typeface="Times New Roman" panose="02020603050405020304" pitchFamily="18" charset="0"/>
              </a:rPr>
              <a:t> je </a:t>
            </a:r>
            <a:r>
              <a:rPr lang="en-GB" sz="900" dirty="0" err="1">
                <a:solidFill>
                  <a:srgbClr val="4472C4">
                    <a:lumMod val="75000"/>
                  </a:srgbClr>
                </a:solidFill>
                <a:ea typeface="Times New Roman" panose="02020603050405020304" pitchFamily="18" charset="0"/>
              </a:rPr>
              <a:t>odgovornost</a:t>
            </a:r>
            <a:r>
              <a:rPr lang="en-GB" sz="900" dirty="0">
                <a:solidFill>
                  <a:srgbClr val="4472C4">
                    <a:lumMod val="75000"/>
                  </a:srgbClr>
                </a:solidFill>
                <a:ea typeface="Times New Roman" panose="02020603050405020304" pitchFamily="18" charset="0"/>
              </a:rPr>
              <a:t> </a:t>
            </a:r>
            <a:r>
              <a:rPr lang="hr-HR" sz="900" dirty="0">
                <a:solidFill>
                  <a:srgbClr val="4472C4">
                    <a:lumMod val="75000"/>
                  </a:srgbClr>
                </a:solidFill>
                <a:ea typeface="Times New Roman" panose="02020603050405020304" pitchFamily="18" charset="0"/>
              </a:rPr>
              <a:t>VURE d.o.o. </a:t>
            </a:r>
            <a:r>
              <a:rPr lang="en-GB" sz="900" dirty="0">
                <a:solidFill>
                  <a:srgbClr val="4472C4">
                    <a:lumMod val="75000"/>
                  </a:srgbClr>
                </a:solidFill>
                <a:ea typeface="Times New Roman" panose="02020603050405020304" pitchFamily="18" charset="0"/>
              </a:rPr>
              <a:t>i ne mora </a:t>
            </a:r>
            <a:r>
              <a:rPr lang="en-GB" sz="900" dirty="0" err="1">
                <a:solidFill>
                  <a:srgbClr val="4472C4">
                    <a:lumMod val="75000"/>
                  </a:srgbClr>
                </a:solidFill>
                <a:ea typeface="Times New Roman" panose="02020603050405020304" pitchFamily="18" charset="0"/>
              </a:rPr>
              <a:t>nužno</a:t>
            </a:r>
            <a:r>
              <a:rPr lang="en-GB" sz="900" dirty="0">
                <a:solidFill>
                  <a:srgbClr val="4472C4">
                    <a:lumMod val="75000"/>
                  </a:srgbClr>
                </a:solidFill>
                <a:ea typeface="Times New Roman" panose="02020603050405020304" pitchFamily="18" charset="0"/>
              </a:rPr>
              <a:t> </a:t>
            </a:r>
            <a:r>
              <a:rPr lang="en-GB" sz="900" dirty="0" err="1">
                <a:solidFill>
                  <a:srgbClr val="4472C4">
                    <a:lumMod val="75000"/>
                  </a:srgbClr>
                </a:solidFill>
                <a:ea typeface="Times New Roman" panose="02020603050405020304" pitchFamily="18" charset="0"/>
              </a:rPr>
              <a:t>odražavati</a:t>
            </a:r>
            <a:r>
              <a:rPr lang="en-GB" sz="900" dirty="0">
                <a:solidFill>
                  <a:srgbClr val="4472C4">
                    <a:lumMod val="75000"/>
                  </a:srgbClr>
                </a:solidFill>
                <a:ea typeface="Times New Roman" panose="02020603050405020304" pitchFamily="18" charset="0"/>
              </a:rPr>
              <a:t> </a:t>
            </a:r>
            <a:r>
              <a:rPr lang="en-GB" sz="900" dirty="0" err="1">
                <a:solidFill>
                  <a:srgbClr val="4472C4">
                    <a:lumMod val="75000"/>
                  </a:srgbClr>
                </a:solidFill>
                <a:ea typeface="Times New Roman" panose="02020603050405020304" pitchFamily="18" charset="0"/>
              </a:rPr>
              <a:t>stavove</a:t>
            </a:r>
            <a:r>
              <a:rPr lang="en-GB" sz="900" dirty="0">
                <a:solidFill>
                  <a:srgbClr val="4472C4">
                    <a:lumMod val="75000"/>
                  </a:srgbClr>
                </a:solidFill>
                <a:ea typeface="Times New Roman" panose="02020603050405020304" pitchFamily="18" charset="0"/>
              </a:rPr>
              <a:t> </a:t>
            </a:r>
            <a:r>
              <a:rPr lang="en-GB" sz="900" dirty="0" err="1">
                <a:solidFill>
                  <a:srgbClr val="4472C4">
                    <a:lumMod val="75000"/>
                  </a:srgbClr>
                </a:solidFill>
                <a:ea typeface="Times New Roman" panose="02020603050405020304" pitchFamily="18" charset="0"/>
              </a:rPr>
              <a:t>Europske</a:t>
            </a:r>
            <a:r>
              <a:rPr lang="en-GB" sz="900" dirty="0">
                <a:solidFill>
                  <a:srgbClr val="4472C4">
                    <a:lumMod val="75000"/>
                  </a:srgbClr>
                </a:solidFill>
                <a:ea typeface="Times New Roman" panose="02020603050405020304" pitchFamily="18" charset="0"/>
              </a:rPr>
              <a:t> </a:t>
            </a:r>
            <a:r>
              <a:rPr lang="en-GB" sz="900" dirty="0" err="1">
                <a:solidFill>
                  <a:srgbClr val="4472C4">
                    <a:lumMod val="75000"/>
                  </a:srgbClr>
                </a:solidFill>
                <a:ea typeface="Times New Roman" panose="02020603050405020304" pitchFamily="18" charset="0"/>
              </a:rPr>
              <a:t>unije</a:t>
            </a:r>
            <a:r>
              <a:rPr lang="en-GB" sz="900" dirty="0">
                <a:solidFill>
                  <a:srgbClr val="4472C4">
                    <a:lumMod val="75000"/>
                  </a:srgbClr>
                </a:solidFill>
                <a:ea typeface="Times New Roman" panose="02020603050405020304" pitchFamily="18" charset="0"/>
              </a:rPr>
              <a:t>.</a:t>
            </a:r>
            <a:endParaRPr lang="en-US" sz="900" dirty="0">
              <a:solidFill>
                <a:srgbClr val="4472C4">
                  <a:lumMod val="75000"/>
                </a:srgbClr>
              </a:solidFill>
            </a:endParaRPr>
          </a:p>
        </p:txBody>
      </p:sp>
    </p:spTree>
    <p:extLst>
      <p:ext uri="{BB962C8B-B14F-4D97-AF65-F5344CB8AC3E}">
        <p14:creationId xmlns:p14="http://schemas.microsoft.com/office/powerpoint/2010/main" val="994320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1_Picture (large)">
    <p:spTree>
      <p:nvGrpSpPr>
        <p:cNvPr id="1" name=""/>
        <p:cNvGrpSpPr/>
        <p:nvPr/>
      </p:nvGrpSpPr>
      <p:grpSpPr>
        <a:xfrm>
          <a:off x="0" y="0"/>
          <a:ext cx="0" cy="0"/>
          <a:chOff x="0" y="0"/>
          <a:chExt cx="0" cy="0"/>
        </a:xfrm>
      </p:grpSpPr>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1" y="0"/>
            <a:ext cx="9143999" cy="6858000"/>
          </a:xfrm>
          <a:prstGeom prst="rect">
            <a:avLst/>
          </a:prstGeom>
        </p:spPr>
      </p:pic>
      <p:sp>
        <p:nvSpPr>
          <p:cNvPr id="10" name="Picture Placeholder 9"/>
          <p:cNvSpPr>
            <a:spLocks noGrp="1" noChangeAspect="1"/>
          </p:cNvSpPr>
          <p:nvPr>
            <p:ph type="pic" sz="quarter" idx="10"/>
          </p:nvPr>
        </p:nvSpPr>
        <p:spPr>
          <a:xfrm>
            <a:off x="0" y="0"/>
            <a:ext cx="9144000" cy="6858000"/>
          </a:xfrm>
        </p:spPr>
        <p:txBody>
          <a:bodyPr/>
          <a:lstStyle/>
          <a:p>
            <a:r>
              <a:rPr lang="en-US"/>
              <a:t>Click icon to add picture</a:t>
            </a:r>
            <a:endParaRPr lang="en-US" dirty="0"/>
          </a:p>
        </p:txBody>
      </p:sp>
    </p:spTree>
    <p:extLst>
      <p:ext uri="{BB962C8B-B14F-4D97-AF65-F5344CB8AC3E}">
        <p14:creationId xmlns:p14="http://schemas.microsoft.com/office/powerpoint/2010/main" val="7784986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1_Two pictures (no text)">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1" y="0"/>
            <a:ext cx="9143999" cy="6858000"/>
          </a:xfrm>
          <a:prstGeom prst="rect">
            <a:avLst/>
          </a:prstGeom>
        </p:spPr>
      </p:pic>
      <p:sp>
        <p:nvSpPr>
          <p:cNvPr id="8" name="Picture Placeholder 7"/>
          <p:cNvSpPr>
            <a:spLocks noGrp="1"/>
          </p:cNvSpPr>
          <p:nvPr>
            <p:ph type="pic" sz="quarter" idx="10"/>
          </p:nvPr>
        </p:nvSpPr>
        <p:spPr>
          <a:xfrm>
            <a:off x="0" y="0"/>
            <a:ext cx="4457700" cy="6858000"/>
          </a:xfrm>
        </p:spPr>
        <p:txBody>
          <a:bodyPr/>
          <a:lstStyle/>
          <a:p>
            <a:r>
              <a:rPr lang="en-US"/>
              <a:t>Click icon to add picture</a:t>
            </a:r>
          </a:p>
        </p:txBody>
      </p:sp>
      <p:sp>
        <p:nvSpPr>
          <p:cNvPr id="9" name="Picture Placeholder 7"/>
          <p:cNvSpPr>
            <a:spLocks noGrp="1"/>
          </p:cNvSpPr>
          <p:nvPr>
            <p:ph type="pic" sz="quarter" idx="11"/>
          </p:nvPr>
        </p:nvSpPr>
        <p:spPr>
          <a:xfrm>
            <a:off x="4686300" y="0"/>
            <a:ext cx="4457700" cy="6858000"/>
          </a:xfrm>
        </p:spPr>
        <p:txBody>
          <a:bodyPr/>
          <a:lstStyle/>
          <a:p>
            <a:r>
              <a:rPr lang="en-US"/>
              <a:t>Click icon to add picture</a:t>
            </a:r>
          </a:p>
        </p:txBody>
      </p:sp>
    </p:spTree>
    <p:extLst>
      <p:ext uri="{BB962C8B-B14F-4D97-AF65-F5344CB8AC3E}">
        <p14:creationId xmlns:p14="http://schemas.microsoft.com/office/powerpoint/2010/main" val="14915832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itle">
  <p:cSld name="Bullet point slide">
    <p:bg>
      <p:bgRef idx="1001">
        <a:schemeClr val="bg1"/>
      </p:bgRef>
    </p:bg>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1" y="-1"/>
            <a:ext cx="9143999" cy="6858000"/>
          </a:xfrm>
          <a:prstGeom prst="rect">
            <a:avLst/>
          </a:prstGeom>
        </p:spPr>
      </p:pic>
      <p:sp>
        <p:nvSpPr>
          <p:cNvPr id="2" name="Title 1"/>
          <p:cNvSpPr>
            <a:spLocks noGrp="1"/>
          </p:cNvSpPr>
          <p:nvPr>
            <p:ph type="ctrTitle" hasCustomPrompt="1"/>
          </p:nvPr>
        </p:nvSpPr>
        <p:spPr>
          <a:xfrm>
            <a:off x="280635" y="1003301"/>
            <a:ext cx="6115050" cy="1143000"/>
          </a:xfrm>
        </p:spPr>
        <p:txBody>
          <a:bodyPr anchor="t" anchorCtr="0">
            <a:normAutofit/>
          </a:bodyPr>
          <a:lstStyle>
            <a:lvl1pPr algn="l">
              <a:defRPr sz="3300" baseline="0"/>
            </a:lvl1pPr>
          </a:lstStyle>
          <a:p>
            <a:r>
              <a:rPr lang="en-US" dirty="0"/>
              <a:t>Bullet point slide</a:t>
            </a:r>
            <a:br>
              <a:rPr lang="en-US" dirty="0"/>
            </a:br>
            <a:endParaRPr lang="en-US" dirty="0"/>
          </a:p>
        </p:txBody>
      </p:sp>
      <p:sp>
        <p:nvSpPr>
          <p:cNvPr id="3" name="Subtitle 2"/>
          <p:cNvSpPr>
            <a:spLocks noGrp="1"/>
          </p:cNvSpPr>
          <p:nvPr>
            <p:ph type="subTitle" idx="1" hasCustomPrompt="1"/>
          </p:nvPr>
        </p:nvSpPr>
        <p:spPr>
          <a:xfrm>
            <a:off x="280635" y="2413000"/>
            <a:ext cx="6115050" cy="3073400"/>
          </a:xfrm>
        </p:spPr>
        <p:txBody>
          <a:bodyPr/>
          <a:lstStyle>
            <a:lvl1pPr marL="257175" marR="0" indent="-257175" algn="l" defTabSz="685800" rtl="0" eaLnBrk="1" fontAlgn="auto" latinLnBrk="0" hangingPunct="1">
              <a:lnSpc>
                <a:spcPct val="90000"/>
              </a:lnSpc>
              <a:spcBef>
                <a:spcPts val="750"/>
              </a:spcBef>
              <a:spcAft>
                <a:spcPts val="0"/>
              </a:spcAft>
              <a:buClrTx/>
              <a:buSzTx/>
              <a:buFont typeface="Arial" charset="0"/>
              <a:buChar char="•"/>
              <a:tabLst/>
              <a:defRPr sz="1800" baseline="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Edit text</a:t>
            </a:r>
          </a:p>
          <a:p>
            <a:endParaRPr lang="en-US" dirty="0"/>
          </a:p>
          <a:p>
            <a:endParaRPr lang="en-US" dirty="0"/>
          </a:p>
        </p:txBody>
      </p:sp>
      <p:sp>
        <p:nvSpPr>
          <p:cNvPr id="6" name="Date Placeholder 3">
            <a:extLst>
              <a:ext uri="{FF2B5EF4-FFF2-40B4-BE49-F238E27FC236}">
                <a16:creationId xmlns="" xmlns:a16="http://schemas.microsoft.com/office/drawing/2014/main" id="{07C39867-9DBD-4234-BE23-76459EAC71FB}"/>
              </a:ext>
            </a:extLst>
          </p:cNvPr>
          <p:cNvSpPr txBox="1">
            <a:spLocks/>
          </p:cNvSpPr>
          <p:nvPr userDrawn="1"/>
        </p:nvSpPr>
        <p:spPr>
          <a:xfrm>
            <a:off x="285148" y="5854700"/>
            <a:ext cx="6110537" cy="697651"/>
          </a:xfrm>
          <a:prstGeom prst="rect">
            <a:avLst/>
          </a:prstGeom>
        </p:spPr>
        <p:txBody>
          <a:bodyPr vert="horz" lIns="68580" tIns="34290" rIns="68580" bIns="34290" rtlCol="0" anchor="b" anchorCtr="0"/>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825" dirty="0" err="1">
                <a:solidFill>
                  <a:srgbClr val="4472C4">
                    <a:lumMod val="75000"/>
                  </a:srgbClr>
                </a:solidFill>
                <a:ea typeface="Times New Roman" panose="02020603050405020304" pitchFamily="18" charset="0"/>
                <a:cs typeface="Calibri" panose="020F0502020204030204" pitchFamily="34" charset="0"/>
              </a:rPr>
              <a:t>Projekt</a:t>
            </a:r>
            <a:r>
              <a:rPr lang="en-GB" sz="825" dirty="0">
                <a:solidFill>
                  <a:srgbClr val="4472C4">
                    <a:lumMod val="75000"/>
                  </a:srgbClr>
                </a:solidFill>
                <a:ea typeface="Times New Roman" panose="02020603050405020304" pitchFamily="18" charset="0"/>
                <a:cs typeface="Calibri" panose="020F0502020204030204" pitchFamily="34" charset="0"/>
              </a:rPr>
              <a:t> je </a:t>
            </a:r>
            <a:r>
              <a:rPr lang="en-GB" sz="825" dirty="0" err="1">
                <a:solidFill>
                  <a:srgbClr val="4472C4">
                    <a:lumMod val="75000"/>
                  </a:srgbClr>
                </a:solidFill>
                <a:ea typeface="Times New Roman" panose="02020603050405020304" pitchFamily="18" charset="0"/>
                <a:cs typeface="Calibri" panose="020F0502020204030204" pitchFamily="34" charset="0"/>
              </a:rPr>
              <a:t>podržan</a:t>
            </a:r>
            <a:r>
              <a:rPr lang="en-GB" sz="825" dirty="0">
                <a:solidFill>
                  <a:srgbClr val="4472C4">
                    <a:lumMod val="75000"/>
                  </a:srgbClr>
                </a:solidFill>
                <a:ea typeface="Times New Roman" panose="02020603050405020304" pitchFamily="18" charset="0"/>
                <a:cs typeface="Calibri" panose="020F0502020204030204" pitchFamily="34" charset="0"/>
              </a:rPr>
              <a:t> </a:t>
            </a:r>
            <a:r>
              <a:rPr lang="en-GB" sz="825" dirty="0" err="1">
                <a:solidFill>
                  <a:srgbClr val="4472C4">
                    <a:lumMod val="75000"/>
                  </a:srgbClr>
                </a:solidFill>
                <a:ea typeface="Times New Roman" panose="02020603050405020304" pitchFamily="18" charset="0"/>
                <a:cs typeface="Calibri" panose="020F0502020204030204" pitchFamily="34" charset="0"/>
              </a:rPr>
              <a:t>kroz</a:t>
            </a:r>
            <a:r>
              <a:rPr lang="en-GB" sz="825" dirty="0">
                <a:solidFill>
                  <a:srgbClr val="4472C4">
                    <a:lumMod val="75000"/>
                  </a:srgbClr>
                </a:solidFill>
                <a:ea typeface="Times New Roman" panose="02020603050405020304" pitchFamily="18" charset="0"/>
                <a:cs typeface="Calibri" panose="020F0502020204030204" pitchFamily="34" charset="0"/>
              </a:rPr>
              <a:t> program Interreg IPA </a:t>
            </a:r>
            <a:r>
              <a:rPr lang="en-GB" sz="825" dirty="0" err="1">
                <a:solidFill>
                  <a:srgbClr val="4472C4">
                    <a:lumMod val="75000"/>
                  </a:srgbClr>
                </a:solidFill>
                <a:ea typeface="Times New Roman" panose="02020603050405020304" pitchFamily="18" charset="0"/>
                <a:cs typeface="Calibri" panose="020F0502020204030204" pitchFamily="34" charset="0"/>
              </a:rPr>
              <a:t>prekogranične</a:t>
            </a:r>
            <a:r>
              <a:rPr lang="en-GB" sz="825" dirty="0">
                <a:solidFill>
                  <a:srgbClr val="4472C4">
                    <a:lumMod val="75000"/>
                  </a:srgbClr>
                </a:solidFill>
                <a:ea typeface="Times New Roman" panose="02020603050405020304" pitchFamily="18" charset="0"/>
                <a:cs typeface="Calibri" panose="020F0502020204030204" pitchFamily="34" charset="0"/>
              </a:rPr>
              <a:t> </a:t>
            </a:r>
            <a:r>
              <a:rPr lang="en-GB" sz="825" dirty="0" err="1">
                <a:solidFill>
                  <a:srgbClr val="4472C4">
                    <a:lumMod val="75000"/>
                  </a:srgbClr>
                </a:solidFill>
                <a:ea typeface="Times New Roman" panose="02020603050405020304" pitchFamily="18" charset="0"/>
                <a:cs typeface="Calibri" panose="020F0502020204030204" pitchFamily="34" charset="0"/>
              </a:rPr>
              <a:t>suradnje</a:t>
            </a:r>
            <a:r>
              <a:rPr lang="en-GB" sz="825" dirty="0">
                <a:solidFill>
                  <a:srgbClr val="4472C4">
                    <a:lumMod val="75000"/>
                  </a:srgbClr>
                </a:solidFill>
                <a:ea typeface="Times New Roman" panose="02020603050405020304" pitchFamily="18" charset="0"/>
                <a:cs typeface="Calibri" panose="020F0502020204030204" pitchFamily="34" charset="0"/>
              </a:rPr>
              <a:t> Hrvatska-</a:t>
            </a:r>
            <a:r>
              <a:rPr lang="en-GB" sz="825" dirty="0" err="1">
                <a:solidFill>
                  <a:srgbClr val="4472C4">
                    <a:lumMod val="75000"/>
                  </a:srgbClr>
                </a:solidFill>
                <a:ea typeface="Times New Roman" panose="02020603050405020304" pitchFamily="18" charset="0"/>
                <a:cs typeface="Calibri" panose="020F0502020204030204" pitchFamily="34" charset="0"/>
              </a:rPr>
              <a:t>Srbija</a:t>
            </a:r>
            <a:r>
              <a:rPr lang="en-GB" sz="825" dirty="0">
                <a:solidFill>
                  <a:srgbClr val="4472C4">
                    <a:lumMod val="75000"/>
                  </a:srgbClr>
                </a:solidFill>
                <a:ea typeface="Times New Roman" panose="02020603050405020304" pitchFamily="18" charset="0"/>
                <a:cs typeface="Calibri" panose="020F0502020204030204" pitchFamily="34" charset="0"/>
              </a:rPr>
              <a:t> 2014-2020 i </a:t>
            </a:r>
            <a:r>
              <a:rPr lang="en-GB" sz="825" dirty="0" err="1">
                <a:solidFill>
                  <a:srgbClr val="4472C4">
                    <a:lumMod val="75000"/>
                  </a:srgbClr>
                </a:solidFill>
                <a:ea typeface="Times New Roman" panose="02020603050405020304" pitchFamily="18" charset="0"/>
                <a:cs typeface="Calibri" panose="020F0502020204030204" pitchFamily="34" charset="0"/>
              </a:rPr>
              <a:t>sufinanciran</a:t>
            </a:r>
            <a:r>
              <a:rPr lang="en-GB" sz="825" dirty="0">
                <a:solidFill>
                  <a:srgbClr val="4472C4">
                    <a:lumMod val="75000"/>
                  </a:srgbClr>
                </a:solidFill>
                <a:ea typeface="Times New Roman" panose="02020603050405020304" pitchFamily="18" charset="0"/>
                <a:cs typeface="Calibri" panose="020F0502020204030204" pitchFamily="34" charset="0"/>
              </a:rPr>
              <a:t> </a:t>
            </a:r>
            <a:r>
              <a:rPr lang="en-GB" sz="825" dirty="0" err="1">
                <a:solidFill>
                  <a:srgbClr val="4472C4">
                    <a:lumMod val="75000"/>
                  </a:srgbClr>
                </a:solidFill>
                <a:ea typeface="Times New Roman" panose="02020603050405020304" pitchFamily="18" charset="0"/>
                <a:cs typeface="Calibri" panose="020F0502020204030204" pitchFamily="34" charset="0"/>
              </a:rPr>
              <a:t>sredstvima</a:t>
            </a:r>
            <a:r>
              <a:rPr lang="en-GB" sz="825" dirty="0">
                <a:solidFill>
                  <a:srgbClr val="4472C4">
                    <a:lumMod val="75000"/>
                  </a:srgbClr>
                </a:solidFill>
                <a:ea typeface="Times New Roman" panose="02020603050405020304" pitchFamily="18" charset="0"/>
                <a:cs typeface="Calibri" panose="020F0502020204030204" pitchFamily="34" charset="0"/>
              </a:rPr>
              <a:t> EFRR i IPA II </a:t>
            </a:r>
            <a:r>
              <a:rPr lang="en-GB" sz="825" dirty="0" err="1">
                <a:solidFill>
                  <a:srgbClr val="4472C4">
                    <a:lumMod val="75000"/>
                  </a:srgbClr>
                </a:solidFill>
                <a:ea typeface="Times New Roman" panose="02020603050405020304" pitchFamily="18" charset="0"/>
                <a:cs typeface="Calibri" panose="020F0502020204030204" pitchFamily="34" charset="0"/>
              </a:rPr>
              <a:t>fondova</a:t>
            </a:r>
            <a:r>
              <a:rPr lang="en-GB" sz="825" dirty="0">
                <a:solidFill>
                  <a:srgbClr val="4472C4">
                    <a:lumMod val="75000"/>
                  </a:srgbClr>
                </a:solidFill>
                <a:ea typeface="Times New Roman" panose="02020603050405020304" pitchFamily="18" charset="0"/>
                <a:cs typeface="Calibri" panose="020F0502020204030204" pitchFamily="34" charset="0"/>
              </a:rPr>
              <a:t> </a:t>
            </a:r>
            <a:r>
              <a:rPr lang="en-GB" sz="825" dirty="0" err="1">
                <a:solidFill>
                  <a:srgbClr val="4472C4">
                    <a:lumMod val="75000"/>
                  </a:srgbClr>
                </a:solidFill>
                <a:ea typeface="Times New Roman" panose="02020603050405020304" pitchFamily="18" charset="0"/>
                <a:cs typeface="Calibri" panose="020F0502020204030204" pitchFamily="34" charset="0"/>
              </a:rPr>
              <a:t>Europske</a:t>
            </a:r>
            <a:r>
              <a:rPr lang="en-GB" sz="825" dirty="0">
                <a:solidFill>
                  <a:srgbClr val="4472C4">
                    <a:lumMod val="75000"/>
                  </a:srgbClr>
                </a:solidFill>
                <a:ea typeface="Times New Roman" panose="02020603050405020304" pitchFamily="18" charset="0"/>
                <a:cs typeface="Calibri" panose="020F0502020204030204" pitchFamily="34" charset="0"/>
              </a:rPr>
              <a:t> </a:t>
            </a:r>
            <a:r>
              <a:rPr lang="en-GB" sz="825" dirty="0" err="1">
                <a:solidFill>
                  <a:srgbClr val="4472C4">
                    <a:lumMod val="75000"/>
                  </a:srgbClr>
                </a:solidFill>
                <a:ea typeface="Times New Roman" panose="02020603050405020304" pitchFamily="18" charset="0"/>
                <a:cs typeface="Calibri" panose="020F0502020204030204" pitchFamily="34" charset="0"/>
              </a:rPr>
              <a:t>unije</a:t>
            </a:r>
            <a:r>
              <a:rPr lang="en-GB" sz="825" dirty="0">
                <a:solidFill>
                  <a:srgbClr val="4472C4">
                    <a:lumMod val="75000"/>
                  </a:srgbClr>
                </a:solidFill>
                <a:ea typeface="Times New Roman" panose="02020603050405020304" pitchFamily="18" charset="0"/>
                <a:cs typeface="Calibri" panose="020F0502020204030204" pitchFamily="34" charset="0"/>
              </a:rPr>
              <a:t>.  </a:t>
            </a:r>
            <a:endParaRPr lang="hr-HR" sz="825" dirty="0">
              <a:solidFill>
                <a:srgbClr val="4472C4">
                  <a:lumMod val="75000"/>
                </a:srgbClr>
              </a:solidFill>
              <a:ea typeface="MS Mincho" panose="02020609040205080304" pitchFamily="49" charset="-128"/>
              <a:cs typeface="Times New Roman" panose="02020603050405020304" pitchFamily="18" charset="0"/>
            </a:endParaRPr>
          </a:p>
          <a:p>
            <a:r>
              <a:rPr lang="en-GB" sz="825" dirty="0">
                <a:solidFill>
                  <a:srgbClr val="4472C4">
                    <a:lumMod val="75000"/>
                  </a:srgbClr>
                </a:solidFill>
                <a:ea typeface="Times New Roman" panose="02020603050405020304" pitchFamily="18" charset="0"/>
                <a:cs typeface="Calibri" panose="020F0502020204030204" pitchFamily="34" charset="0"/>
              </a:rPr>
              <a:t> </a:t>
            </a:r>
            <a:r>
              <a:rPr lang="en-GB" sz="825" dirty="0" err="1">
                <a:solidFill>
                  <a:srgbClr val="4472C4">
                    <a:lumMod val="75000"/>
                  </a:srgbClr>
                </a:solidFill>
                <a:ea typeface="Times New Roman" panose="02020603050405020304" pitchFamily="18" charset="0"/>
              </a:rPr>
              <a:t>Ovaj</a:t>
            </a:r>
            <a:r>
              <a:rPr lang="en-GB" sz="825" dirty="0">
                <a:solidFill>
                  <a:srgbClr val="4472C4">
                    <a:lumMod val="75000"/>
                  </a:srgbClr>
                </a:solidFill>
                <a:ea typeface="Times New Roman" panose="02020603050405020304" pitchFamily="18" charset="0"/>
              </a:rPr>
              <a:t> </a:t>
            </a:r>
            <a:r>
              <a:rPr lang="hr-HR" sz="825" dirty="0">
                <a:solidFill>
                  <a:srgbClr val="4472C4">
                    <a:lumMod val="75000"/>
                  </a:srgbClr>
                </a:solidFill>
                <a:ea typeface="Times New Roman" panose="02020603050405020304" pitchFamily="18" charset="0"/>
              </a:rPr>
              <a:t>dokument</a:t>
            </a:r>
            <a:r>
              <a:rPr lang="en-GB" sz="825" dirty="0">
                <a:solidFill>
                  <a:srgbClr val="4472C4">
                    <a:lumMod val="75000"/>
                  </a:srgbClr>
                </a:solidFill>
                <a:ea typeface="Times New Roman" panose="02020603050405020304" pitchFamily="18" charset="0"/>
              </a:rPr>
              <a:t> je </a:t>
            </a:r>
            <a:r>
              <a:rPr lang="en-GB" sz="825" dirty="0" err="1">
                <a:solidFill>
                  <a:srgbClr val="4472C4">
                    <a:lumMod val="75000"/>
                  </a:srgbClr>
                </a:solidFill>
                <a:ea typeface="Times New Roman" panose="02020603050405020304" pitchFamily="18" charset="0"/>
              </a:rPr>
              <a:t>izrađen</a:t>
            </a:r>
            <a:r>
              <a:rPr lang="en-GB" sz="825" dirty="0">
                <a:solidFill>
                  <a:srgbClr val="4472C4">
                    <a:lumMod val="75000"/>
                  </a:srgbClr>
                </a:solidFill>
                <a:ea typeface="Times New Roman" panose="02020603050405020304" pitchFamily="18" charset="0"/>
              </a:rPr>
              <a:t> </a:t>
            </a:r>
            <a:r>
              <a:rPr lang="en-GB" sz="825" dirty="0" err="1">
                <a:solidFill>
                  <a:srgbClr val="4472C4">
                    <a:lumMod val="75000"/>
                  </a:srgbClr>
                </a:solidFill>
                <a:ea typeface="Times New Roman" panose="02020603050405020304" pitchFamily="18" charset="0"/>
              </a:rPr>
              <a:t>uz</a:t>
            </a:r>
            <a:r>
              <a:rPr lang="en-GB" sz="825" dirty="0">
                <a:solidFill>
                  <a:srgbClr val="4472C4">
                    <a:lumMod val="75000"/>
                  </a:srgbClr>
                </a:solidFill>
                <a:ea typeface="Times New Roman" panose="02020603050405020304" pitchFamily="18" charset="0"/>
              </a:rPr>
              <a:t> </a:t>
            </a:r>
            <a:r>
              <a:rPr lang="en-GB" sz="825" dirty="0" err="1">
                <a:solidFill>
                  <a:srgbClr val="4472C4">
                    <a:lumMod val="75000"/>
                  </a:srgbClr>
                </a:solidFill>
                <a:ea typeface="Times New Roman" panose="02020603050405020304" pitchFamily="18" charset="0"/>
              </a:rPr>
              <a:t>financijsku</a:t>
            </a:r>
            <a:r>
              <a:rPr lang="en-GB" sz="825" dirty="0">
                <a:solidFill>
                  <a:srgbClr val="4472C4">
                    <a:lumMod val="75000"/>
                  </a:srgbClr>
                </a:solidFill>
                <a:ea typeface="Times New Roman" panose="02020603050405020304" pitchFamily="18" charset="0"/>
              </a:rPr>
              <a:t> </a:t>
            </a:r>
            <a:r>
              <a:rPr lang="en-GB" sz="825" dirty="0" err="1">
                <a:solidFill>
                  <a:srgbClr val="4472C4">
                    <a:lumMod val="75000"/>
                  </a:srgbClr>
                </a:solidFill>
                <a:ea typeface="Times New Roman" panose="02020603050405020304" pitchFamily="18" charset="0"/>
              </a:rPr>
              <a:t>potporu</a:t>
            </a:r>
            <a:r>
              <a:rPr lang="en-GB" sz="825" dirty="0">
                <a:solidFill>
                  <a:srgbClr val="4472C4">
                    <a:lumMod val="75000"/>
                  </a:srgbClr>
                </a:solidFill>
                <a:ea typeface="Times New Roman" panose="02020603050405020304" pitchFamily="18" charset="0"/>
              </a:rPr>
              <a:t> </a:t>
            </a:r>
            <a:r>
              <a:rPr lang="en-GB" sz="825" dirty="0" err="1">
                <a:solidFill>
                  <a:srgbClr val="4472C4">
                    <a:lumMod val="75000"/>
                  </a:srgbClr>
                </a:solidFill>
                <a:ea typeface="Times New Roman" panose="02020603050405020304" pitchFamily="18" charset="0"/>
              </a:rPr>
              <a:t>Europske</a:t>
            </a:r>
            <a:r>
              <a:rPr lang="en-GB" sz="825" dirty="0">
                <a:solidFill>
                  <a:srgbClr val="4472C4">
                    <a:lumMod val="75000"/>
                  </a:srgbClr>
                </a:solidFill>
                <a:ea typeface="Times New Roman" panose="02020603050405020304" pitchFamily="18" charset="0"/>
              </a:rPr>
              <a:t> </a:t>
            </a:r>
            <a:r>
              <a:rPr lang="en-GB" sz="825" dirty="0" err="1">
                <a:solidFill>
                  <a:srgbClr val="4472C4">
                    <a:lumMod val="75000"/>
                  </a:srgbClr>
                </a:solidFill>
                <a:ea typeface="Times New Roman" panose="02020603050405020304" pitchFamily="18" charset="0"/>
              </a:rPr>
              <a:t>unije</a:t>
            </a:r>
            <a:r>
              <a:rPr lang="en-GB" sz="825" dirty="0">
                <a:solidFill>
                  <a:srgbClr val="4472C4">
                    <a:lumMod val="75000"/>
                  </a:srgbClr>
                </a:solidFill>
                <a:ea typeface="Times New Roman" panose="02020603050405020304" pitchFamily="18" charset="0"/>
              </a:rPr>
              <a:t>. </a:t>
            </a:r>
            <a:r>
              <a:rPr lang="en-GB" sz="825" dirty="0" err="1">
                <a:solidFill>
                  <a:srgbClr val="4472C4">
                    <a:lumMod val="75000"/>
                  </a:srgbClr>
                </a:solidFill>
                <a:ea typeface="Times New Roman" panose="02020603050405020304" pitchFamily="18" charset="0"/>
              </a:rPr>
              <a:t>Sadržaj</a:t>
            </a:r>
            <a:r>
              <a:rPr lang="en-GB" sz="825" dirty="0">
                <a:solidFill>
                  <a:srgbClr val="4472C4">
                    <a:lumMod val="75000"/>
                  </a:srgbClr>
                </a:solidFill>
                <a:ea typeface="Times New Roman" panose="02020603050405020304" pitchFamily="18" charset="0"/>
              </a:rPr>
              <a:t> </a:t>
            </a:r>
            <a:r>
              <a:rPr lang="en-GB" sz="825" dirty="0" err="1">
                <a:solidFill>
                  <a:srgbClr val="4472C4">
                    <a:lumMod val="75000"/>
                  </a:srgbClr>
                </a:solidFill>
                <a:ea typeface="Times New Roman" panose="02020603050405020304" pitchFamily="18" charset="0"/>
              </a:rPr>
              <a:t>ovog</a:t>
            </a:r>
            <a:r>
              <a:rPr lang="en-GB" sz="825" dirty="0">
                <a:solidFill>
                  <a:srgbClr val="4472C4">
                    <a:lumMod val="75000"/>
                  </a:srgbClr>
                </a:solidFill>
                <a:ea typeface="Times New Roman" panose="02020603050405020304" pitchFamily="18" charset="0"/>
              </a:rPr>
              <a:t> </a:t>
            </a:r>
            <a:r>
              <a:rPr lang="hr-HR" sz="825" dirty="0">
                <a:solidFill>
                  <a:srgbClr val="4472C4">
                    <a:lumMod val="75000"/>
                  </a:srgbClr>
                </a:solidFill>
                <a:ea typeface="Times New Roman" panose="02020603050405020304" pitchFamily="18" charset="0"/>
              </a:rPr>
              <a:t>materijala</a:t>
            </a:r>
            <a:r>
              <a:rPr lang="en-GB" sz="825" dirty="0">
                <a:solidFill>
                  <a:srgbClr val="4472C4">
                    <a:lumMod val="75000"/>
                  </a:srgbClr>
                </a:solidFill>
                <a:ea typeface="Times New Roman" panose="02020603050405020304" pitchFamily="18" charset="0"/>
              </a:rPr>
              <a:t> </a:t>
            </a:r>
            <a:r>
              <a:rPr lang="en-GB" sz="825" dirty="0" err="1">
                <a:solidFill>
                  <a:srgbClr val="4472C4">
                    <a:lumMod val="75000"/>
                  </a:srgbClr>
                </a:solidFill>
                <a:ea typeface="Times New Roman" panose="02020603050405020304" pitchFamily="18" charset="0"/>
              </a:rPr>
              <a:t>isključiva</a:t>
            </a:r>
            <a:r>
              <a:rPr lang="en-GB" sz="825" dirty="0">
                <a:solidFill>
                  <a:srgbClr val="4472C4">
                    <a:lumMod val="75000"/>
                  </a:srgbClr>
                </a:solidFill>
                <a:ea typeface="Times New Roman" panose="02020603050405020304" pitchFamily="18" charset="0"/>
              </a:rPr>
              <a:t> je </a:t>
            </a:r>
            <a:r>
              <a:rPr lang="en-GB" sz="825" dirty="0" err="1">
                <a:solidFill>
                  <a:srgbClr val="4472C4">
                    <a:lumMod val="75000"/>
                  </a:srgbClr>
                </a:solidFill>
                <a:ea typeface="Times New Roman" panose="02020603050405020304" pitchFamily="18" charset="0"/>
              </a:rPr>
              <a:t>odgovornost</a:t>
            </a:r>
            <a:r>
              <a:rPr lang="en-GB" sz="825" dirty="0">
                <a:solidFill>
                  <a:srgbClr val="4472C4">
                    <a:lumMod val="75000"/>
                  </a:srgbClr>
                </a:solidFill>
                <a:ea typeface="Times New Roman" panose="02020603050405020304" pitchFamily="18" charset="0"/>
              </a:rPr>
              <a:t> </a:t>
            </a:r>
            <a:r>
              <a:rPr lang="hr-HR" sz="825" dirty="0">
                <a:solidFill>
                  <a:srgbClr val="4472C4">
                    <a:lumMod val="75000"/>
                  </a:srgbClr>
                </a:solidFill>
                <a:ea typeface="Times New Roman" panose="02020603050405020304" pitchFamily="18" charset="0"/>
              </a:rPr>
              <a:t>VURE d.o.o. </a:t>
            </a:r>
            <a:r>
              <a:rPr lang="en-GB" sz="825" dirty="0">
                <a:solidFill>
                  <a:srgbClr val="4472C4">
                    <a:lumMod val="75000"/>
                  </a:srgbClr>
                </a:solidFill>
                <a:ea typeface="Times New Roman" panose="02020603050405020304" pitchFamily="18" charset="0"/>
              </a:rPr>
              <a:t>i ne mora </a:t>
            </a:r>
            <a:r>
              <a:rPr lang="en-GB" sz="825" dirty="0" err="1">
                <a:solidFill>
                  <a:srgbClr val="4472C4">
                    <a:lumMod val="75000"/>
                  </a:srgbClr>
                </a:solidFill>
                <a:ea typeface="Times New Roman" panose="02020603050405020304" pitchFamily="18" charset="0"/>
              </a:rPr>
              <a:t>nužno</a:t>
            </a:r>
            <a:r>
              <a:rPr lang="en-GB" sz="825" dirty="0">
                <a:solidFill>
                  <a:srgbClr val="4472C4">
                    <a:lumMod val="75000"/>
                  </a:srgbClr>
                </a:solidFill>
                <a:ea typeface="Times New Roman" panose="02020603050405020304" pitchFamily="18" charset="0"/>
              </a:rPr>
              <a:t> </a:t>
            </a:r>
            <a:r>
              <a:rPr lang="en-GB" sz="825" dirty="0" err="1">
                <a:solidFill>
                  <a:srgbClr val="4472C4">
                    <a:lumMod val="75000"/>
                  </a:srgbClr>
                </a:solidFill>
                <a:ea typeface="Times New Roman" panose="02020603050405020304" pitchFamily="18" charset="0"/>
              </a:rPr>
              <a:t>odražavati</a:t>
            </a:r>
            <a:r>
              <a:rPr lang="en-GB" sz="825" dirty="0">
                <a:solidFill>
                  <a:srgbClr val="4472C4">
                    <a:lumMod val="75000"/>
                  </a:srgbClr>
                </a:solidFill>
                <a:ea typeface="Times New Roman" panose="02020603050405020304" pitchFamily="18" charset="0"/>
              </a:rPr>
              <a:t> </a:t>
            </a:r>
            <a:r>
              <a:rPr lang="en-GB" sz="825" dirty="0" err="1">
                <a:solidFill>
                  <a:srgbClr val="4472C4">
                    <a:lumMod val="75000"/>
                  </a:srgbClr>
                </a:solidFill>
                <a:ea typeface="Times New Roman" panose="02020603050405020304" pitchFamily="18" charset="0"/>
              </a:rPr>
              <a:t>stavove</a:t>
            </a:r>
            <a:r>
              <a:rPr lang="en-GB" sz="825" dirty="0">
                <a:solidFill>
                  <a:srgbClr val="4472C4">
                    <a:lumMod val="75000"/>
                  </a:srgbClr>
                </a:solidFill>
                <a:ea typeface="Times New Roman" panose="02020603050405020304" pitchFamily="18" charset="0"/>
              </a:rPr>
              <a:t> </a:t>
            </a:r>
            <a:r>
              <a:rPr lang="en-GB" sz="825" dirty="0" err="1">
                <a:solidFill>
                  <a:srgbClr val="4472C4">
                    <a:lumMod val="75000"/>
                  </a:srgbClr>
                </a:solidFill>
                <a:ea typeface="Times New Roman" panose="02020603050405020304" pitchFamily="18" charset="0"/>
              </a:rPr>
              <a:t>Europske</a:t>
            </a:r>
            <a:r>
              <a:rPr lang="en-GB" sz="825" dirty="0">
                <a:solidFill>
                  <a:srgbClr val="4472C4">
                    <a:lumMod val="75000"/>
                  </a:srgbClr>
                </a:solidFill>
                <a:ea typeface="Times New Roman" panose="02020603050405020304" pitchFamily="18" charset="0"/>
              </a:rPr>
              <a:t> </a:t>
            </a:r>
            <a:r>
              <a:rPr lang="en-GB" sz="825" dirty="0" err="1">
                <a:solidFill>
                  <a:srgbClr val="4472C4">
                    <a:lumMod val="75000"/>
                  </a:srgbClr>
                </a:solidFill>
                <a:ea typeface="Times New Roman" panose="02020603050405020304" pitchFamily="18" charset="0"/>
              </a:rPr>
              <a:t>unije</a:t>
            </a:r>
            <a:r>
              <a:rPr lang="en-GB" sz="825" dirty="0">
                <a:solidFill>
                  <a:srgbClr val="4472C4">
                    <a:lumMod val="75000"/>
                  </a:srgbClr>
                </a:solidFill>
                <a:ea typeface="Times New Roman" panose="02020603050405020304" pitchFamily="18" charset="0"/>
              </a:rPr>
              <a:t>.</a:t>
            </a:r>
            <a:endParaRPr lang="en-US" sz="825" dirty="0">
              <a:solidFill>
                <a:srgbClr val="4472C4">
                  <a:lumMod val="75000"/>
                </a:srgbClr>
              </a:solidFill>
            </a:endParaRPr>
          </a:p>
        </p:txBody>
      </p:sp>
    </p:spTree>
    <p:extLst>
      <p:ext uri="{BB962C8B-B14F-4D97-AF65-F5344CB8AC3E}">
        <p14:creationId xmlns:p14="http://schemas.microsoft.com/office/powerpoint/2010/main" val="1336239147"/>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6.xml"/><Relationship Id="rId2" Type="http://schemas.openxmlformats.org/officeDocument/2006/relationships/slideLayout" Target="../slideLayouts/slideLayout15.xml"/><Relationship Id="rId1" Type="http://schemas.openxmlformats.org/officeDocument/2006/relationships/slideLayout" Target="../slideLayouts/slideLayout14.xml"/><Relationship Id="rId5" Type="http://schemas.openxmlformats.org/officeDocument/2006/relationships/theme" Target="../theme/theme2.xml"/><Relationship Id="rId4"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Calibri" panose="020F0502020204030204" pitchFamily="34" charset="0"/>
              </a:defRPr>
            </a:lvl1pPr>
          </a:lstStyle>
          <a:p>
            <a:pPr fontAlgn="base">
              <a:spcBef>
                <a:spcPct val="0"/>
              </a:spcBef>
              <a:spcAft>
                <a:spcPct val="0"/>
              </a:spcAft>
            </a:pPr>
            <a:fld id="{E53A4D8D-77EE-4812-80B0-078AB52BA30D}" type="datetimeFigureOut">
              <a:rPr lang="en-US" smtClean="0">
                <a:solidFill>
                  <a:prstClr val="black">
                    <a:tint val="75000"/>
                  </a:prstClr>
                </a:solidFill>
                <a:ea typeface="ＭＳ Ｐゴシック" charset="0"/>
              </a:rPr>
              <a:pPr fontAlgn="base">
                <a:spcBef>
                  <a:spcPct val="0"/>
                </a:spcBef>
                <a:spcAft>
                  <a:spcPct val="0"/>
                </a:spcAft>
              </a:pPr>
              <a:t>2/26/2021</a:t>
            </a:fld>
            <a:endParaRPr lang="en-US" dirty="0">
              <a:solidFill>
                <a:prstClr val="black">
                  <a:tint val="75000"/>
                </a:prstClr>
              </a:solidFill>
              <a:ea typeface="ＭＳ Ｐゴシック" charset="0"/>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Calibri" panose="020F0502020204030204" pitchFamily="34" charset="0"/>
              </a:defRPr>
            </a:lvl1pPr>
          </a:lstStyle>
          <a:p>
            <a:pPr fontAlgn="base">
              <a:spcBef>
                <a:spcPct val="0"/>
              </a:spcBef>
              <a:spcAft>
                <a:spcPct val="0"/>
              </a:spcAft>
            </a:pPr>
            <a:endParaRPr lang="en-US" dirty="0">
              <a:solidFill>
                <a:prstClr val="black">
                  <a:tint val="75000"/>
                </a:prstClr>
              </a:solidFill>
              <a:ea typeface="ＭＳ Ｐゴシック" charset="0"/>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Calibri" panose="020F0502020204030204" pitchFamily="34" charset="0"/>
              </a:defRPr>
            </a:lvl1pPr>
          </a:lstStyle>
          <a:p>
            <a:pPr fontAlgn="base">
              <a:spcBef>
                <a:spcPct val="0"/>
              </a:spcBef>
              <a:spcAft>
                <a:spcPct val="0"/>
              </a:spcAft>
            </a:pPr>
            <a:fld id="{0AA55C1C-73DA-4C86-894D-C0961AA56963}" type="slidenum">
              <a:rPr lang="en-US" smtClean="0">
                <a:solidFill>
                  <a:prstClr val="black">
                    <a:tint val="75000"/>
                  </a:prstClr>
                </a:solidFill>
                <a:ea typeface="ＭＳ Ｐゴシック" charset="0"/>
              </a:rPr>
              <a:pPr fontAlgn="base">
                <a:spcBef>
                  <a:spcPct val="0"/>
                </a:spcBef>
                <a:spcAft>
                  <a:spcPct val="0"/>
                </a:spcAft>
              </a:pPr>
              <a:t>‹#›</a:t>
            </a:fld>
            <a:endParaRPr lang="en-US" dirty="0">
              <a:solidFill>
                <a:prstClr val="black">
                  <a:tint val="75000"/>
                </a:prstClr>
              </a:solidFill>
              <a:ea typeface="ＭＳ Ｐゴシック" charset="0"/>
            </a:endParaRPr>
          </a:p>
        </p:txBody>
      </p:sp>
    </p:spTree>
    <p:extLst>
      <p:ext uri="{BB962C8B-B14F-4D97-AF65-F5344CB8AC3E}">
        <p14:creationId xmlns:p14="http://schemas.microsoft.com/office/powerpoint/2010/main" val="1589656294"/>
      </p:ext>
    </p:extLst>
  </p:cSld>
  <p:clrMap bg1="lt1" tx1="dk1" bg2="lt2" tx2="dk2" accent1="accent1" accent2="accent2" accent3="accent3" accent4="accent4" accent5="accent5" accent6="accent6" hlink="hlink" folHlink="folHlink"/>
  <p:sldLayoutIdLst>
    <p:sldLayoutId id="2147483673" r:id="rId1"/>
    <p:sldLayoutId id="2147483873" r:id="rId2"/>
    <p:sldLayoutId id="2147483874" r:id="rId3"/>
    <p:sldLayoutId id="2147483889" r:id="rId4"/>
    <p:sldLayoutId id="2147483878" r:id="rId5"/>
    <p:sldLayoutId id="2147483879" r:id="rId6"/>
    <p:sldLayoutId id="2147483880" r:id="rId7"/>
    <p:sldLayoutId id="2147483881" r:id="rId8"/>
    <p:sldLayoutId id="2147483896" r:id="rId9"/>
    <p:sldLayoutId id="2147483885" r:id="rId10"/>
    <p:sldLayoutId id="2147483886" r:id="rId11"/>
    <p:sldLayoutId id="2147483887" r:id="rId12"/>
    <p:sldLayoutId id="2147483888" r:id="rId13"/>
  </p:sldLayoutIdLst>
  <p:txStyles>
    <p:titleStyle>
      <a:lvl1pPr algn="l" defTabSz="914400" rtl="0" eaLnBrk="1" latinLnBrk="0" hangingPunct="1">
        <a:spcBef>
          <a:spcPct val="0"/>
        </a:spcBef>
        <a:buNone/>
        <a:defRPr sz="4400" b="0" i="0" u="none" kern="1200">
          <a:solidFill>
            <a:schemeClr val="tx1"/>
          </a:solidFill>
          <a:latin typeface="Calibri" panose="020F0502020204030204" pitchFamily="34" charset="0"/>
          <a:ea typeface="+mj-ea"/>
          <a:cs typeface="+mj-cs"/>
        </a:defRPr>
      </a:lvl1pPr>
    </p:titleStyle>
    <p:bodyStyle>
      <a:lvl1pPr marL="0" indent="0" algn="l" defTabSz="914400" rtl="0" eaLnBrk="1" latinLnBrk="0" hangingPunct="1">
        <a:spcBef>
          <a:spcPct val="20000"/>
        </a:spcBef>
        <a:buFont typeface="Arial" pitchFamily="34" charset="0"/>
        <a:buNone/>
        <a:defRPr sz="3200" kern="1200">
          <a:solidFill>
            <a:schemeClr val="tx1"/>
          </a:solidFill>
          <a:latin typeface="Calibri" panose="020F0502020204030204" pitchFamily="34" charset="0"/>
          <a:ea typeface="+mn-ea"/>
          <a:cs typeface="+mn-cs"/>
        </a:defRPr>
      </a:lvl1pPr>
      <a:lvl2pPr marL="742950" indent="-285750" algn="l" defTabSz="914400" rtl="0" eaLnBrk="1" latinLnBrk="0" hangingPunct="1">
        <a:spcBef>
          <a:spcPct val="20000"/>
        </a:spcBef>
        <a:buFont typeface="Arial" pitchFamily="34" charset="0"/>
        <a:buNone/>
        <a:defRPr sz="2800" b="0" i="0" u="none" kern="1200">
          <a:solidFill>
            <a:schemeClr val="tx1"/>
          </a:solidFill>
          <a:latin typeface="Calibri" panose="020F0502020204030204" pitchFamily="34" charset="0"/>
          <a:ea typeface="+mn-ea"/>
          <a:cs typeface="+mn-cs"/>
        </a:defRPr>
      </a:lvl2pPr>
      <a:lvl3pPr marL="1143000" indent="-228600" algn="l" defTabSz="914400" rtl="0" eaLnBrk="1" latinLnBrk="0" hangingPunct="1">
        <a:spcBef>
          <a:spcPct val="20000"/>
        </a:spcBef>
        <a:buFont typeface="Arial" pitchFamily="34" charset="0"/>
        <a:buNone/>
        <a:defRPr sz="2400" kern="1200">
          <a:solidFill>
            <a:schemeClr val="tx1"/>
          </a:solidFill>
          <a:latin typeface="Calibri" panose="020F0502020204030204" pitchFamily="34" charset="0"/>
          <a:ea typeface="+mn-ea"/>
          <a:cs typeface="+mn-cs"/>
        </a:defRPr>
      </a:lvl3pPr>
      <a:lvl4pPr marL="1600200" indent="-228600" algn="l" defTabSz="914400" rtl="0" eaLnBrk="1" latinLnBrk="0" hangingPunct="1">
        <a:spcBef>
          <a:spcPct val="20000"/>
        </a:spcBef>
        <a:buFont typeface="Arial" pitchFamily="34" charset="0"/>
        <a:buNone/>
        <a:defRPr sz="2000" kern="1200">
          <a:solidFill>
            <a:schemeClr val="tx1"/>
          </a:solidFill>
          <a:latin typeface="Calibri" panose="020F0502020204030204" pitchFamily="34" charset="0"/>
          <a:ea typeface="+mn-ea"/>
          <a:cs typeface="+mn-cs"/>
        </a:defRPr>
      </a:lvl4pPr>
      <a:lvl5pPr marL="2057400" indent="-228600" algn="l" defTabSz="914400" rtl="0" eaLnBrk="1" latinLnBrk="0" hangingPunct="1">
        <a:spcBef>
          <a:spcPct val="20000"/>
        </a:spcBef>
        <a:buFont typeface="Arial" pitchFamily="34" charset="0"/>
        <a:buNone/>
        <a:defRPr sz="2000" kern="1200">
          <a:solidFill>
            <a:schemeClr val="tx1"/>
          </a:solidFill>
          <a:latin typeface="Calibri" panose="020F0502020204030204"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hr-HR"/>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5C099841-C639-4C8C-BE94-66C0C69C2FF5}" type="datetimeFigureOut">
              <a:rPr lang="hr-HR" smtClean="0">
                <a:solidFill>
                  <a:prstClr val="black">
                    <a:tint val="75000"/>
                  </a:prstClr>
                </a:solidFill>
                <a:ea typeface="ＭＳ Ｐゴシック" charset="0"/>
              </a:rPr>
              <a:pPr/>
              <a:t>26.2.2021.</a:t>
            </a:fld>
            <a:endParaRPr lang="hr-HR">
              <a:solidFill>
                <a:prstClr val="black">
                  <a:tint val="75000"/>
                </a:prstClr>
              </a:solidFill>
              <a:ea typeface="ＭＳ Ｐゴシック" charset="0"/>
            </a:endParaRPr>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hr-HR">
              <a:solidFill>
                <a:prstClr val="black">
                  <a:tint val="75000"/>
                </a:prstClr>
              </a:solidFill>
              <a:ea typeface="ＭＳ Ｐゴシック" charset="0"/>
            </a:endParaRPr>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7F1B65F-C307-4422-ABCB-3790DE4BBE93}" type="slidenum">
              <a:rPr lang="hr-HR" smtClean="0">
                <a:solidFill>
                  <a:prstClr val="black">
                    <a:tint val="75000"/>
                  </a:prstClr>
                </a:solidFill>
                <a:ea typeface="ＭＳ Ｐゴシック" charset="0"/>
              </a:rPr>
              <a:pPr/>
              <a:t>‹#›</a:t>
            </a:fld>
            <a:endParaRPr lang="hr-HR">
              <a:solidFill>
                <a:prstClr val="black">
                  <a:tint val="75000"/>
                </a:prstClr>
              </a:solidFill>
              <a:ea typeface="ＭＳ Ｐゴシック" charset="0"/>
            </a:endParaRPr>
          </a:p>
        </p:txBody>
      </p:sp>
    </p:spTree>
    <p:extLst>
      <p:ext uri="{BB962C8B-B14F-4D97-AF65-F5344CB8AC3E}">
        <p14:creationId xmlns:p14="http://schemas.microsoft.com/office/powerpoint/2010/main" val="3636366057"/>
      </p:ext>
    </p:extLst>
  </p:cSld>
  <p:clrMap bg1="lt1" tx1="dk1" bg2="lt2" tx2="dk2" accent1="accent1" accent2="accent2" accent3="accent3" accent4="accent4" accent5="accent5" accent6="accent6" hlink="hlink" folHlink="folHlink"/>
  <p:sldLayoutIdLst>
    <p:sldLayoutId id="2147483891" r:id="rId1"/>
    <p:sldLayoutId id="2147483892" r:id="rId2"/>
    <p:sldLayoutId id="2147483893" r:id="rId3"/>
    <p:sldLayoutId id="2147483895" r:id="rId4"/>
  </p:sldLayoutIdLst>
  <p:timing>
    <p:tnLst>
      <p:par>
        <p:cTn id="1" dur="indefinite" restart="never" nodeType="tmRoot"/>
      </p:par>
    </p:tnLst>
  </p:timing>
  <p:txStyles>
    <p:titleStyle>
      <a:lvl1pPr algn="ctr" defTabSz="685800" rtl="0" eaLnBrk="1" latinLnBrk="0" hangingPunct="1">
        <a:spcBef>
          <a:spcPct val="0"/>
        </a:spcBef>
        <a:buNone/>
        <a:defRPr sz="3300" b="0" i="0" u="none"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itchFamily="34" charset="0"/>
        <a:buChar char="–"/>
        <a:defRPr sz="2100" b="0" i="0" u="none" kern="1200">
          <a:solidFill>
            <a:schemeClr val="tx1"/>
          </a:solidFill>
          <a:latin typeface="+mn-lt"/>
          <a:ea typeface="+mn-ea"/>
          <a:cs typeface="+mn-cs"/>
        </a:defRPr>
      </a:lvl2pPr>
      <a:lvl3pPr marL="857250" indent="-171450" algn="l" defTabSz="6858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sr-Latn-C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13CD28C-C816-4D56-A2FD-BCD8BD070836}"/>
              </a:ext>
            </a:extLst>
          </p:cNvPr>
          <p:cNvSpPr>
            <a:spLocks noGrp="1"/>
          </p:cNvSpPr>
          <p:nvPr>
            <p:ph type="title"/>
          </p:nvPr>
        </p:nvSpPr>
        <p:spPr>
          <a:xfrm>
            <a:off x="342900" y="1164771"/>
            <a:ext cx="8172450" cy="1172029"/>
          </a:xfrm>
        </p:spPr>
        <p:txBody>
          <a:bodyPr>
            <a:normAutofit fontScale="90000"/>
          </a:bodyPr>
          <a:lstStyle/>
          <a:p>
            <a:r>
              <a:rPr lang="hr-HR" sz="4050" dirty="0" smtClean="0"/>
              <a:t>Formiranje </a:t>
            </a:r>
            <a:r>
              <a:rPr lang="hr-HR" sz="4050" dirty="0" smtClean="0"/>
              <a:t>osobne strategije</a:t>
            </a:r>
            <a:r>
              <a:rPr lang="hr-HR" sz="4050" dirty="0" smtClean="0"/>
              <a:t/>
            </a:r>
            <a:br>
              <a:rPr lang="hr-HR" sz="4050" dirty="0" smtClean="0"/>
            </a:br>
            <a:r>
              <a:rPr lang="hr-HR" sz="4050" dirty="0" smtClean="0"/>
              <a:t>Alati</a:t>
            </a:r>
            <a:endParaRPr lang="en-US" sz="4050" dirty="0"/>
          </a:p>
        </p:txBody>
      </p:sp>
      <p:sp>
        <p:nvSpPr>
          <p:cNvPr id="3" name="Content Placeholder 2">
            <a:extLst>
              <a:ext uri="{FF2B5EF4-FFF2-40B4-BE49-F238E27FC236}">
                <a16:creationId xmlns:a16="http://schemas.microsoft.com/office/drawing/2014/main" xmlns="" id="{20ADC118-C840-42BC-B551-C164D8142B01}"/>
              </a:ext>
            </a:extLst>
          </p:cNvPr>
          <p:cNvSpPr>
            <a:spLocks noGrp="1"/>
          </p:cNvSpPr>
          <p:nvPr>
            <p:ph idx="1"/>
          </p:nvPr>
        </p:nvSpPr>
        <p:spPr/>
        <p:txBody>
          <a:bodyPr/>
          <a:lstStyle/>
          <a:p>
            <a:endParaRPr lang="hr-HR" dirty="0" smtClean="0"/>
          </a:p>
          <a:p>
            <a:r>
              <a:rPr lang="hr-HR" sz="1800" dirty="0"/>
              <a:t>Boris Golob</a:t>
            </a:r>
          </a:p>
          <a:p>
            <a:r>
              <a:rPr lang="hr-HR" sz="1800" dirty="0"/>
              <a:t>STEP RI znanstveno-tehnologijski park Sveučilišta u Rijeci </a:t>
            </a:r>
            <a:endParaRPr lang="en-US" sz="1800" dirty="0"/>
          </a:p>
        </p:txBody>
      </p:sp>
    </p:spTree>
    <p:extLst>
      <p:ext uri="{BB962C8B-B14F-4D97-AF65-F5344CB8AC3E}">
        <p14:creationId xmlns:p14="http://schemas.microsoft.com/office/powerpoint/2010/main" val="16027769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 xmlns:a16="http://schemas.microsoft.com/office/drawing/2014/main" id="{9500A75D-90F1-476A-9728-4B22E05747FC}"/>
              </a:ext>
            </a:extLst>
          </p:cNvPr>
          <p:cNvSpPr>
            <a:spLocks noGrp="1"/>
          </p:cNvSpPr>
          <p:nvPr>
            <p:ph type="ctrTitle"/>
          </p:nvPr>
        </p:nvSpPr>
        <p:spPr/>
        <p:txBody>
          <a:bodyPr>
            <a:normAutofit/>
          </a:bodyPr>
          <a:lstStyle/>
          <a:p>
            <a:r>
              <a:rPr lang="hr-HR" dirty="0"/>
              <a:t/>
            </a:r>
            <a:br>
              <a:rPr lang="hr-HR" dirty="0"/>
            </a:br>
            <a:endParaRPr lang="hr-HR" dirty="0"/>
          </a:p>
        </p:txBody>
      </p:sp>
      <p:sp>
        <p:nvSpPr>
          <p:cNvPr id="3" name="Podnaslov 2">
            <a:extLst>
              <a:ext uri="{FF2B5EF4-FFF2-40B4-BE49-F238E27FC236}">
                <a16:creationId xmlns="" xmlns:a16="http://schemas.microsoft.com/office/drawing/2014/main" id="{E17A0142-F4FB-481F-B90B-E2E957A445D0}"/>
              </a:ext>
            </a:extLst>
          </p:cNvPr>
          <p:cNvSpPr>
            <a:spLocks noGrp="1"/>
          </p:cNvSpPr>
          <p:nvPr>
            <p:ph type="subTitle" idx="1"/>
          </p:nvPr>
        </p:nvSpPr>
        <p:spPr>
          <a:xfrm>
            <a:off x="280635" y="1695450"/>
            <a:ext cx="6115050" cy="3297382"/>
          </a:xfrm>
        </p:spPr>
        <p:txBody>
          <a:bodyPr>
            <a:normAutofit fontScale="77500" lnSpcReduction="20000"/>
          </a:bodyPr>
          <a:lstStyle/>
          <a:p>
            <a:pPr marL="0" indent="0" algn="just">
              <a:lnSpc>
                <a:spcPct val="115000"/>
              </a:lnSpc>
              <a:spcAft>
                <a:spcPts val="450"/>
              </a:spcAft>
              <a:buNone/>
            </a:pPr>
            <a:r>
              <a:rPr lang="en-GB" sz="1350" b="0" dirty="0">
                <a:latin typeface="Calibri" panose="020F0502020204030204" pitchFamily="34" charset="0"/>
                <a:ea typeface="Calibri" panose="020F0502020204030204" pitchFamily="34" charset="0"/>
                <a:cs typeface="Times New Roman" panose="02020603050405020304" pitchFamily="18" charset="0"/>
              </a:rPr>
              <a:t>VURA – </a:t>
            </a:r>
            <a:r>
              <a:rPr lang="en-GB" sz="1350" b="0" dirty="0" err="1">
                <a:latin typeface="Calibri" panose="020F0502020204030204" pitchFamily="34" charset="0"/>
                <a:ea typeface="Calibri" panose="020F0502020204030204" pitchFamily="34" charset="0"/>
                <a:cs typeface="Times New Roman" panose="02020603050405020304" pitchFamily="18" charset="0"/>
              </a:rPr>
              <a:t>Vukovar</a:t>
            </a:r>
            <a:r>
              <a:rPr lang="en-GB" sz="1350" b="0" dirty="0">
                <a:latin typeface="Calibri" panose="020F0502020204030204" pitchFamily="34" charset="0"/>
                <a:ea typeface="Calibri" panose="020F0502020204030204" pitchFamily="34" charset="0"/>
                <a:cs typeface="Times New Roman" panose="02020603050405020304" pitchFamily="18" charset="0"/>
              </a:rPr>
              <a:t> Development Agency limited liability company for promotion of development</a:t>
            </a:r>
            <a:r>
              <a:rPr lang="en-GB" sz="1350" b="0" dirty="0">
                <a:latin typeface="Calibri" panose="020F0502020204030204" pitchFamily="34" charset="0"/>
                <a:ea typeface="Times New Roman" panose="02020603050405020304" pitchFamily="18" charset="0"/>
                <a:cs typeface="Calibri" panose="020F0502020204030204" pitchFamily="34" charset="0"/>
              </a:rPr>
              <a:t> together with the lead partner Open university Subotica Ltd., and partners</a:t>
            </a:r>
            <a:r>
              <a:rPr lang="en-GB" sz="1350" b="0" dirty="0">
                <a:latin typeface="Calibri" panose="020F0502020204030204" pitchFamily="34" charset="0"/>
                <a:ea typeface="Calibri" panose="020F0502020204030204" pitchFamily="34" charset="0"/>
                <a:cs typeface="Times New Roman" panose="02020603050405020304" pitchFamily="18" charset="0"/>
              </a:rPr>
              <a:t> Adult Education Institution </a:t>
            </a:r>
            <a:r>
              <a:rPr lang="en-GB" sz="1350" b="0" dirty="0" err="1">
                <a:latin typeface="Calibri" panose="020F0502020204030204" pitchFamily="34" charset="0"/>
                <a:ea typeface="Calibri" panose="020F0502020204030204" pitchFamily="34" charset="0"/>
                <a:cs typeface="Times New Roman" panose="02020603050405020304" pitchFamily="18" charset="0"/>
              </a:rPr>
              <a:t>Studium</a:t>
            </a:r>
            <a:r>
              <a:rPr lang="en-GB" sz="1350" b="0" dirty="0">
                <a:latin typeface="Calibri" panose="020F0502020204030204" pitchFamily="34" charset="0"/>
                <a:ea typeface="Calibri" panose="020F0502020204030204" pitchFamily="34" charset="0"/>
                <a:cs typeface="Times New Roman" panose="02020603050405020304" pitchFamily="18" charset="0"/>
              </a:rPr>
              <a:t> from </a:t>
            </a:r>
            <a:r>
              <a:rPr lang="en-GB" sz="1350" b="0" dirty="0" err="1">
                <a:latin typeface="Calibri" panose="020F0502020204030204" pitchFamily="34" charset="0"/>
                <a:ea typeface="Calibri" panose="020F0502020204030204" pitchFamily="34" charset="0"/>
                <a:cs typeface="Times New Roman" panose="02020603050405020304" pitchFamily="18" charset="0"/>
              </a:rPr>
              <a:t>Vukovar</a:t>
            </a:r>
            <a:r>
              <a:rPr lang="en-GB" sz="1350" b="0" dirty="0">
                <a:latin typeface="Calibri" panose="020F0502020204030204" pitchFamily="34" charset="0"/>
                <a:ea typeface="Calibri" panose="020F0502020204030204" pitchFamily="34" charset="0"/>
                <a:cs typeface="Times New Roman" panose="02020603050405020304" pitchFamily="18" charset="0"/>
              </a:rPr>
              <a:t> and Regional Development Agency </a:t>
            </a:r>
            <a:r>
              <a:rPr lang="en-GB" sz="1350" b="0" dirty="0" err="1">
                <a:latin typeface="Calibri" panose="020F0502020204030204" pitchFamily="34" charset="0"/>
                <a:ea typeface="Calibri" panose="020F0502020204030204" pitchFamily="34" charset="0"/>
                <a:cs typeface="Times New Roman" panose="02020603050405020304" pitchFamily="18" charset="0"/>
              </a:rPr>
              <a:t>Panonreg</a:t>
            </a:r>
            <a:r>
              <a:rPr lang="en-GB" sz="1350" b="0" dirty="0">
                <a:latin typeface="Calibri" panose="020F0502020204030204" pitchFamily="34" charset="0"/>
                <a:ea typeface="Calibri" panose="020F0502020204030204" pitchFamily="34" charset="0"/>
                <a:cs typeface="Times New Roman" panose="02020603050405020304" pitchFamily="18" charset="0"/>
              </a:rPr>
              <a:t> from Subotica</a:t>
            </a:r>
            <a:r>
              <a:rPr lang="en-GB" sz="1350" b="0" dirty="0">
                <a:latin typeface="Calibri" panose="020F0502020204030204" pitchFamily="34" charset="0"/>
                <a:ea typeface="Times New Roman" panose="02020603050405020304" pitchFamily="18" charset="0"/>
                <a:cs typeface="Calibri" panose="020F0502020204030204" pitchFamily="34" charset="0"/>
              </a:rPr>
              <a:t> is implementing the project </a:t>
            </a:r>
            <a:r>
              <a:rPr lang="en-GB" sz="1350" b="0" dirty="0">
                <a:latin typeface="Calibri" panose="020F0502020204030204" pitchFamily="34" charset="0"/>
                <a:ea typeface="Calibri" panose="020F0502020204030204" pitchFamily="34" charset="0"/>
                <a:cs typeface="Times New Roman" panose="02020603050405020304" pitchFamily="18" charset="0"/>
              </a:rPr>
              <a:t>"</a:t>
            </a:r>
            <a:r>
              <a:rPr lang="sl-SI" sz="1350" b="0" dirty="0">
                <a:latin typeface="Calibri" panose="020F0502020204030204" pitchFamily="34" charset="0"/>
                <a:ea typeface="Calibri" panose="020F0502020204030204" pitchFamily="34" charset="0"/>
                <a:cs typeface="Times New Roman" panose="02020603050405020304" pitchFamily="18" charset="0"/>
              </a:rPr>
              <a:t>Creation and fostering of common cooperating cross-border IT entrepreneurial community</a:t>
            </a:r>
            <a:r>
              <a:rPr lang="en-GB" sz="1350" b="0" dirty="0">
                <a:latin typeface="Calibri" panose="020F0502020204030204" pitchFamily="34" charset="0"/>
                <a:ea typeface="Calibri" panose="020F0502020204030204" pitchFamily="34" charset="0"/>
                <a:cs typeface="Times New Roman" panose="02020603050405020304" pitchFamily="18" charset="0"/>
              </a:rPr>
              <a:t>" (Acronym: IT community region), under the Interreg IPA Cross-Border Cooperation Program Croatia - Serbia 2014-2020. / </a:t>
            </a:r>
            <a:r>
              <a:rPr lang="hr-HR" sz="1350" b="0" i="1" dirty="0">
                <a:latin typeface="Calibri" panose="020F0502020204030204" pitchFamily="34" charset="0"/>
                <a:ea typeface="Calibri" panose="020F0502020204030204" pitchFamily="34" charset="0"/>
                <a:cs typeface="Times New Roman" panose="02020603050405020304" pitchFamily="18" charset="0"/>
              </a:rPr>
              <a:t>Razvojna agencija Vukovar društvo s ograničenom odgovornošću za promicanje razvoja, zajedno s nositeljem projekta Otvorenim univerzitetom iz Subotice te partnerima Učilištem Studium iz Vukovara i Regionalnom razvojnom agencijom Panonreg</a:t>
            </a:r>
            <a:r>
              <a:rPr lang="hr-HR" sz="1350" b="0" i="1" dirty="0">
                <a:latin typeface="Calibri" panose="020F0502020204030204" pitchFamily="34" charset="0"/>
                <a:ea typeface="Calibri" panose="020F0502020204030204" pitchFamily="34" charset="0"/>
                <a:cs typeface="Calibri" panose="020F0502020204030204" pitchFamily="34" charset="0"/>
              </a:rPr>
              <a:t> iz Novog Sada</a:t>
            </a:r>
            <a:r>
              <a:rPr lang="hr-HR" sz="1350" b="0" i="1" dirty="0">
                <a:latin typeface="Calibri" panose="020F0502020204030204" pitchFamily="34" charset="0"/>
                <a:ea typeface="Calibri" panose="020F0502020204030204" pitchFamily="34" charset="0"/>
                <a:cs typeface="Times New Roman" panose="02020603050405020304" pitchFamily="18" charset="0"/>
              </a:rPr>
              <a:t> provode projekt “Stvaranje i potpora zajedničke, suradničke i prekogranične IT poduzetničke zajednice” (skraćenica: IT community region) u okviru Interreg IPA programa prekogranične suradnje Hrvatska – Srbija 2014-2020.</a:t>
            </a:r>
            <a:endParaRPr lang="hr-HR" sz="1350" b="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750"/>
              </a:spcAft>
              <a:buNone/>
            </a:pPr>
            <a:r>
              <a:rPr lang="en-US" sz="1350" b="0" dirty="0">
                <a:latin typeface="Calibri" panose="020F0502020204030204" pitchFamily="34" charset="0"/>
                <a:ea typeface="Calibri" panose="020F0502020204030204" pitchFamily="34" charset="0"/>
                <a:cs typeface="Times New Roman" panose="02020603050405020304" pitchFamily="18" charset="0"/>
              </a:rPr>
              <a:t>Main project objective is to boost CB cooperation of IT experts in knowledge gaining and on contracting business deals through cluster model as a mean for business incentives growth. It will build on existing offer, respecting resources and potentials of target areas, add new contents and services align them with the new trends and market demands for IT services. / </a:t>
            </a:r>
            <a:r>
              <a:rPr lang="hr-HR" sz="1350" b="0" i="1" dirty="0">
                <a:latin typeface="Calibri" panose="020F0502020204030204" pitchFamily="34" charset="0"/>
                <a:ea typeface="Calibri" panose="020F0502020204030204" pitchFamily="34" charset="0"/>
                <a:cs typeface="Times New Roman" panose="02020603050405020304" pitchFamily="18" charset="0"/>
              </a:rPr>
              <a:t>Glavni cilj projekta je potaknuti prekograničnu suradnju IT stručnjaka u stjecanju znanja i sklapanju poslovnih dogovora kroz model klastera kao alata za rast poslovnih inicijativa. Projekt će se nadograđivati na postojeću ponudu, poštujući resurse i potencijale ciljanih područja, stvarati nove sadržaje i usluge te ih usklađivati s trendovima i tržišnom potražnjom za IT uslugama.</a:t>
            </a:r>
            <a:endParaRPr lang="en-US" sz="1350" b="0" i="1"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750"/>
              </a:spcAft>
              <a:buNone/>
            </a:pPr>
            <a:r>
              <a:rPr lang="hr-HR" sz="1350" b="0" dirty="0">
                <a:latin typeface="Calibri" panose="020F0502020204030204" pitchFamily="34" charset="0"/>
                <a:ea typeface="Calibri" panose="020F0502020204030204" pitchFamily="34" charset="0"/>
                <a:cs typeface="Times New Roman" panose="02020603050405020304" pitchFamily="18" charset="0"/>
              </a:rPr>
              <a:t>Project output is </a:t>
            </a:r>
            <a:r>
              <a:rPr lang="en-US" sz="1350" b="0" dirty="0">
                <a:latin typeface="Calibri" panose="020F0502020204030204" pitchFamily="34" charset="0"/>
                <a:ea typeface="Calibri" panose="020F0502020204030204" pitchFamily="34" charset="0"/>
                <a:cs typeface="Times New Roman" panose="02020603050405020304" pitchFamily="18" charset="0"/>
              </a:rPr>
              <a:t>the </a:t>
            </a:r>
            <a:r>
              <a:rPr lang="sl-SI" sz="1350" b="0" dirty="0">
                <a:latin typeface="Calibri" panose="020F0502020204030204" pitchFamily="34" charset="0"/>
                <a:ea typeface="Calibri" panose="020F0502020204030204" pitchFamily="34" charset="0"/>
                <a:cs typeface="Times New Roman" panose="02020603050405020304" pitchFamily="18" charset="0"/>
              </a:rPr>
              <a:t>creation of innovative cooperating network of freelancers and IT entrepreneurs in form of the CB cluster.</a:t>
            </a:r>
            <a:r>
              <a:rPr lang="en-US" sz="1350" b="0" dirty="0">
                <a:latin typeface="Calibri" panose="020F0502020204030204" pitchFamily="34" charset="0"/>
                <a:ea typeface="Calibri" panose="020F0502020204030204" pitchFamily="34" charset="0"/>
                <a:cs typeface="Times New Roman" panose="02020603050405020304" pitchFamily="18" charset="0"/>
              </a:rPr>
              <a:t> / </a:t>
            </a:r>
            <a:r>
              <a:rPr lang="hr-HR" sz="1350" b="0" i="1" dirty="0">
                <a:latin typeface="Calibri" panose="020F0502020204030204" pitchFamily="34" charset="0"/>
                <a:ea typeface="Calibri" panose="020F0502020204030204" pitchFamily="34" charset="0"/>
                <a:cs typeface="Times New Roman" panose="02020603050405020304" pitchFamily="18" charset="0"/>
              </a:rPr>
              <a:t>Rezultat projekta je stvaranje inovativne suradničke mreže freelancera i IT poduzetnika u obliku prekograničnog klastera</a:t>
            </a:r>
            <a:r>
              <a:rPr lang="hr-HR" sz="1350" i="1" dirty="0">
                <a:latin typeface="Calibri" panose="020F0502020204030204" pitchFamily="34" charset="0"/>
                <a:ea typeface="Calibri" panose="020F0502020204030204" pitchFamily="34" charset="0"/>
                <a:cs typeface="Times New Roman" panose="02020603050405020304" pitchFamily="18" charset="0"/>
              </a:rPr>
              <a:t>.</a:t>
            </a:r>
            <a:endParaRPr lang="en-US" sz="135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123000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spect="1"/>
          </p:cNvSpPr>
          <p:nvPr/>
        </p:nvSpPr>
        <p:spPr>
          <a:xfrm rot="21259084">
            <a:off x="517918" y="1684645"/>
            <a:ext cx="820587" cy="536424"/>
          </a:xfrm>
          <a:prstGeom prst="rect">
            <a:avLst/>
          </a:prstGeom>
          <a:solidFill>
            <a:srgbClr val="FFC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defTabSz="767942"/>
            <a:r>
              <a:rPr lang="hr-HR" sz="1100">
                <a:solidFill>
                  <a:prstClr val="black">
                    <a:lumMod val="95000"/>
                    <a:lumOff val="5000"/>
                  </a:prstClr>
                </a:solidFill>
              </a:rPr>
              <a:t>Tekst</a:t>
            </a:r>
            <a:endParaRPr lang="en-US" sz="1100" dirty="0">
              <a:solidFill>
                <a:prstClr val="black">
                  <a:lumMod val="95000"/>
                  <a:lumOff val="5000"/>
                </a:prstClr>
              </a:solidFill>
            </a:endParaRPr>
          </a:p>
        </p:txBody>
      </p:sp>
      <p:sp>
        <p:nvSpPr>
          <p:cNvPr id="5" name="Rectangle 4"/>
          <p:cNvSpPr>
            <a:spLocks noChangeAspect="1"/>
          </p:cNvSpPr>
          <p:nvPr/>
        </p:nvSpPr>
        <p:spPr>
          <a:xfrm rot="21259084">
            <a:off x="408374" y="2391438"/>
            <a:ext cx="845858" cy="506978"/>
          </a:xfrm>
          <a:prstGeom prst="rect">
            <a:avLst/>
          </a:prstGeom>
          <a:solidFill>
            <a:schemeClr val="accent5">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fontAlgn="base">
              <a:spcBef>
                <a:spcPct val="0"/>
              </a:spcBef>
              <a:spcAft>
                <a:spcPct val="0"/>
              </a:spcAft>
            </a:pPr>
            <a:r>
              <a:rPr lang="hr-HR" sz="1100" dirty="0" smtClean="0">
                <a:solidFill>
                  <a:prstClr val="black">
                    <a:lumMod val="95000"/>
                    <a:lumOff val="5000"/>
                  </a:prstClr>
                </a:solidFill>
              </a:rPr>
              <a:t>Tekst</a:t>
            </a:r>
            <a:endParaRPr lang="en-US" sz="1100" dirty="0">
              <a:solidFill>
                <a:prstClr val="black">
                  <a:lumMod val="95000"/>
                  <a:lumOff val="5000"/>
                </a:prstClr>
              </a:solidFill>
            </a:endParaRPr>
          </a:p>
        </p:txBody>
      </p:sp>
      <p:sp>
        <p:nvSpPr>
          <p:cNvPr id="6" name="Rectangle 5"/>
          <p:cNvSpPr>
            <a:spLocks noChangeAspect="1"/>
          </p:cNvSpPr>
          <p:nvPr/>
        </p:nvSpPr>
        <p:spPr>
          <a:xfrm rot="21259084">
            <a:off x="494166" y="3070107"/>
            <a:ext cx="845858" cy="506978"/>
          </a:xfrm>
          <a:prstGeom prst="rect">
            <a:avLst/>
          </a:prstGeom>
          <a:solidFill>
            <a:srgbClr val="92D05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fontAlgn="base">
              <a:spcBef>
                <a:spcPct val="0"/>
              </a:spcBef>
              <a:spcAft>
                <a:spcPct val="0"/>
              </a:spcAft>
            </a:pPr>
            <a:r>
              <a:rPr lang="hr-HR" sz="1100" dirty="0" smtClean="0">
                <a:solidFill>
                  <a:prstClr val="black">
                    <a:lumMod val="95000"/>
                    <a:lumOff val="5000"/>
                  </a:prstClr>
                </a:solidFill>
              </a:rPr>
              <a:t>Tekst</a:t>
            </a:r>
            <a:endParaRPr lang="en-US" sz="1100" dirty="0">
              <a:solidFill>
                <a:prstClr val="black">
                  <a:lumMod val="95000"/>
                  <a:lumOff val="5000"/>
                </a:prstClr>
              </a:solidFill>
            </a:endParaRPr>
          </a:p>
        </p:txBody>
      </p:sp>
    </p:spTree>
    <p:extLst>
      <p:ext uri="{BB962C8B-B14F-4D97-AF65-F5344CB8AC3E}">
        <p14:creationId xmlns:p14="http://schemas.microsoft.com/office/powerpoint/2010/main" val="41881830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spect="1"/>
          </p:cNvSpPr>
          <p:nvPr/>
        </p:nvSpPr>
        <p:spPr>
          <a:xfrm rot="21259084">
            <a:off x="517918" y="1684645"/>
            <a:ext cx="820587" cy="536424"/>
          </a:xfrm>
          <a:prstGeom prst="rect">
            <a:avLst/>
          </a:prstGeom>
          <a:solidFill>
            <a:srgbClr val="FFC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defTabSz="767942"/>
            <a:r>
              <a:rPr lang="hr-HR" sz="1100">
                <a:solidFill>
                  <a:prstClr val="black">
                    <a:lumMod val="95000"/>
                    <a:lumOff val="5000"/>
                  </a:prstClr>
                </a:solidFill>
              </a:rPr>
              <a:t>Tekst</a:t>
            </a:r>
            <a:endParaRPr lang="en-US" sz="1100" dirty="0">
              <a:solidFill>
                <a:prstClr val="black">
                  <a:lumMod val="95000"/>
                  <a:lumOff val="5000"/>
                </a:prstClr>
              </a:solidFill>
            </a:endParaRPr>
          </a:p>
        </p:txBody>
      </p:sp>
      <p:sp>
        <p:nvSpPr>
          <p:cNvPr id="3" name="Rectangle 2"/>
          <p:cNvSpPr>
            <a:spLocks noChangeAspect="1"/>
          </p:cNvSpPr>
          <p:nvPr/>
        </p:nvSpPr>
        <p:spPr>
          <a:xfrm rot="21259084">
            <a:off x="408374" y="2391438"/>
            <a:ext cx="845858" cy="506978"/>
          </a:xfrm>
          <a:prstGeom prst="rect">
            <a:avLst/>
          </a:prstGeom>
          <a:solidFill>
            <a:schemeClr val="accent5">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fontAlgn="base">
              <a:spcBef>
                <a:spcPct val="0"/>
              </a:spcBef>
              <a:spcAft>
                <a:spcPct val="0"/>
              </a:spcAft>
            </a:pPr>
            <a:r>
              <a:rPr lang="hr-HR" sz="1100" dirty="0" smtClean="0">
                <a:solidFill>
                  <a:prstClr val="black">
                    <a:lumMod val="95000"/>
                    <a:lumOff val="5000"/>
                  </a:prstClr>
                </a:solidFill>
              </a:rPr>
              <a:t>Tekst</a:t>
            </a:r>
            <a:endParaRPr lang="en-US" sz="1100" dirty="0">
              <a:solidFill>
                <a:prstClr val="black">
                  <a:lumMod val="95000"/>
                  <a:lumOff val="5000"/>
                </a:prstClr>
              </a:solidFill>
            </a:endParaRPr>
          </a:p>
        </p:txBody>
      </p:sp>
      <p:sp>
        <p:nvSpPr>
          <p:cNvPr id="4" name="Rectangle 3"/>
          <p:cNvSpPr>
            <a:spLocks noChangeAspect="1"/>
          </p:cNvSpPr>
          <p:nvPr/>
        </p:nvSpPr>
        <p:spPr>
          <a:xfrm rot="21259084">
            <a:off x="494166" y="3070107"/>
            <a:ext cx="845858" cy="506978"/>
          </a:xfrm>
          <a:prstGeom prst="rect">
            <a:avLst/>
          </a:prstGeom>
          <a:solidFill>
            <a:srgbClr val="92D05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fontAlgn="base">
              <a:spcBef>
                <a:spcPct val="0"/>
              </a:spcBef>
              <a:spcAft>
                <a:spcPct val="0"/>
              </a:spcAft>
            </a:pPr>
            <a:r>
              <a:rPr lang="hr-HR" sz="1100" dirty="0" smtClean="0">
                <a:solidFill>
                  <a:prstClr val="black">
                    <a:lumMod val="95000"/>
                    <a:lumOff val="5000"/>
                  </a:prstClr>
                </a:solidFill>
              </a:rPr>
              <a:t>Tekst</a:t>
            </a:r>
            <a:endParaRPr lang="en-US" sz="1100" dirty="0">
              <a:solidFill>
                <a:prstClr val="black">
                  <a:lumMod val="95000"/>
                  <a:lumOff val="5000"/>
                </a:prstClr>
              </a:solidFill>
            </a:endParaRPr>
          </a:p>
        </p:txBody>
      </p:sp>
    </p:spTree>
    <p:extLst>
      <p:ext uri="{BB962C8B-B14F-4D97-AF65-F5344CB8AC3E}">
        <p14:creationId xmlns:p14="http://schemas.microsoft.com/office/powerpoint/2010/main" val="2735517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spect="1"/>
          </p:cNvSpPr>
          <p:nvPr/>
        </p:nvSpPr>
        <p:spPr>
          <a:xfrm rot="21259084">
            <a:off x="517918" y="1684645"/>
            <a:ext cx="820587" cy="536424"/>
          </a:xfrm>
          <a:prstGeom prst="rect">
            <a:avLst/>
          </a:prstGeom>
          <a:solidFill>
            <a:srgbClr val="FFC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defTabSz="767942"/>
            <a:r>
              <a:rPr lang="hr-HR" sz="1100">
                <a:solidFill>
                  <a:prstClr val="black">
                    <a:lumMod val="95000"/>
                    <a:lumOff val="5000"/>
                  </a:prstClr>
                </a:solidFill>
              </a:rPr>
              <a:t>Tekst</a:t>
            </a:r>
            <a:endParaRPr lang="en-US" sz="1100" dirty="0">
              <a:solidFill>
                <a:prstClr val="black">
                  <a:lumMod val="95000"/>
                  <a:lumOff val="5000"/>
                </a:prstClr>
              </a:solidFill>
            </a:endParaRPr>
          </a:p>
        </p:txBody>
      </p:sp>
      <p:sp>
        <p:nvSpPr>
          <p:cNvPr id="3" name="Rectangle 2"/>
          <p:cNvSpPr>
            <a:spLocks noChangeAspect="1"/>
          </p:cNvSpPr>
          <p:nvPr/>
        </p:nvSpPr>
        <p:spPr>
          <a:xfrm rot="21259084">
            <a:off x="408374" y="2391438"/>
            <a:ext cx="845858" cy="506978"/>
          </a:xfrm>
          <a:prstGeom prst="rect">
            <a:avLst/>
          </a:prstGeom>
          <a:solidFill>
            <a:schemeClr val="accent5">
              <a:lumMod val="60000"/>
              <a:lumOff val="4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fontAlgn="base">
              <a:spcBef>
                <a:spcPct val="0"/>
              </a:spcBef>
              <a:spcAft>
                <a:spcPct val="0"/>
              </a:spcAft>
            </a:pPr>
            <a:r>
              <a:rPr lang="hr-HR" sz="1100" dirty="0" smtClean="0">
                <a:solidFill>
                  <a:prstClr val="black">
                    <a:lumMod val="95000"/>
                    <a:lumOff val="5000"/>
                  </a:prstClr>
                </a:solidFill>
              </a:rPr>
              <a:t>Tekst</a:t>
            </a:r>
            <a:endParaRPr lang="en-US" sz="1100" dirty="0">
              <a:solidFill>
                <a:prstClr val="black">
                  <a:lumMod val="95000"/>
                  <a:lumOff val="5000"/>
                </a:prstClr>
              </a:solidFill>
            </a:endParaRPr>
          </a:p>
        </p:txBody>
      </p:sp>
      <p:sp>
        <p:nvSpPr>
          <p:cNvPr id="4" name="Rectangle 3"/>
          <p:cNvSpPr>
            <a:spLocks noChangeAspect="1"/>
          </p:cNvSpPr>
          <p:nvPr/>
        </p:nvSpPr>
        <p:spPr>
          <a:xfrm rot="21259084">
            <a:off x="494166" y="3070107"/>
            <a:ext cx="845858" cy="506978"/>
          </a:xfrm>
          <a:prstGeom prst="rect">
            <a:avLst/>
          </a:prstGeom>
          <a:solidFill>
            <a:srgbClr val="92D05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fontAlgn="base">
              <a:spcBef>
                <a:spcPct val="0"/>
              </a:spcBef>
              <a:spcAft>
                <a:spcPct val="0"/>
              </a:spcAft>
            </a:pPr>
            <a:r>
              <a:rPr lang="hr-HR" sz="1100" dirty="0" smtClean="0">
                <a:solidFill>
                  <a:prstClr val="black">
                    <a:lumMod val="95000"/>
                    <a:lumOff val="5000"/>
                  </a:prstClr>
                </a:solidFill>
              </a:rPr>
              <a:t>Tekst</a:t>
            </a:r>
            <a:endParaRPr lang="en-US" sz="1100" dirty="0">
              <a:solidFill>
                <a:prstClr val="black">
                  <a:lumMod val="95000"/>
                  <a:lumOff val="5000"/>
                </a:prstClr>
              </a:solidFill>
            </a:endParaRPr>
          </a:p>
        </p:txBody>
      </p:sp>
    </p:spTree>
    <p:extLst>
      <p:ext uri="{BB962C8B-B14F-4D97-AF65-F5344CB8AC3E}">
        <p14:creationId xmlns:p14="http://schemas.microsoft.com/office/powerpoint/2010/main" val="2806252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25400">
          <a:solidFill>
            <a:schemeClr val="tx1">
              <a:lumMod val="85000"/>
              <a:lumOff val="15000"/>
            </a:schemeClr>
          </a:solidFill>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1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760</TotalTime>
  <Words>321</Words>
  <Application>Microsoft Office PowerPoint</Application>
  <PresentationFormat>On-screen Show (4:3)</PresentationFormat>
  <Paragraphs>17</Paragraphs>
  <Slides>5</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5</vt:i4>
      </vt:variant>
    </vt:vector>
  </HeadingPairs>
  <TitlesOfParts>
    <vt:vector size="12" baseType="lpstr">
      <vt:lpstr>ＭＳ Ｐゴシック</vt:lpstr>
      <vt:lpstr>Arial</vt:lpstr>
      <vt:lpstr>Calibri</vt:lpstr>
      <vt:lpstr>MS Mincho</vt:lpstr>
      <vt:lpstr>Times New Roman</vt:lpstr>
      <vt:lpstr>1_Office Theme</vt:lpstr>
      <vt:lpstr>16_Office Theme</vt:lpstr>
      <vt:lpstr>Formiranje osobne strategije Alati</vt:lpstr>
      <vt:lpstr> </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02 Kako uobličiti ideju_alati</dc:title>
  <dc:creator>Boris Golob</dc:creator>
  <cp:lastModifiedBy>Boris Golob</cp:lastModifiedBy>
  <cp:revision>59</cp:revision>
  <cp:lastPrinted>2019-11-07T13:50:36Z</cp:lastPrinted>
  <dcterms:created xsi:type="dcterms:W3CDTF">2019-10-29T10:41:11Z</dcterms:created>
  <dcterms:modified xsi:type="dcterms:W3CDTF">2021-02-26T11:56:33Z</dcterms:modified>
</cp:coreProperties>
</file>