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29"/>
  </p:handoutMasterIdLst>
  <p:sldIdLst>
    <p:sldId id="256" r:id="rId2"/>
    <p:sldId id="257" r:id="rId3"/>
    <p:sldId id="283" r:id="rId4"/>
    <p:sldId id="284" r:id="rId5"/>
    <p:sldId id="285" r:id="rId6"/>
    <p:sldId id="263" r:id="rId7"/>
    <p:sldId id="267" r:id="rId8"/>
    <p:sldId id="264" r:id="rId9"/>
    <p:sldId id="258" r:id="rId10"/>
    <p:sldId id="259" r:id="rId11"/>
    <p:sldId id="280" r:id="rId12"/>
    <p:sldId id="287" r:id="rId13"/>
    <p:sldId id="260" r:id="rId14"/>
    <p:sldId id="271" r:id="rId15"/>
    <p:sldId id="276" r:id="rId16"/>
    <p:sldId id="270" r:id="rId17"/>
    <p:sldId id="269" r:id="rId18"/>
    <p:sldId id="272" r:id="rId19"/>
    <p:sldId id="277" r:id="rId20"/>
    <p:sldId id="261" r:id="rId21"/>
    <p:sldId id="281" r:id="rId22"/>
    <p:sldId id="265" r:id="rId23"/>
    <p:sldId id="278" r:id="rId24"/>
    <p:sldId id="266" r:id="rId25"/>
    <p:sldId id="279" r:id="rId26"/>
    <p:sldId id="268" r:id="rId27"/>
    <p:sldId id="286" r:id="rId28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74" d="100"/>
          <a:sy n="74" d="100"/>
        </p:scale>
        <p:origin x="4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28C0C7-F84F-4E5C-94B6-751E9C3F5DD6}" type="datetimeFigureOut">
              <a:rPr lang="hr-HR" smtClean="0"/>
              <a:t>8.3.2019.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30B79-CC21-401C-A18C-E2DF078A53B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283502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3/8/2019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hr-HR" b="1" dirty="0">
                <a:latin typeface="Comic Sans MS" panose="030F0702030302020204" pitchFamily="66" charset="0"/>
              </a:rPr>
              <a:t>Planirano i organiz</a:t>
            </a:r>
            <a:r>
              <a:rPr lang="en-US" b="1" dirty="0" err="1">
                <a:latin typeface="Comic Sans MS" panose="030F0702030302020204" pitchFamily="66" charset="0"/>
              </a:rPr>
              <a:t>ov</a:t>
            </a:r>
            <a:r>
              <a:rPr lang="hr-HR" b="1" dirty="0">
                <a:latin typeface="Comic Sans MS" panose="030F0702030302020204" pitchFamily="66" charset="0"/>
              </a:rPr>
              <a:t>ano suzbijanje urbanih komaraca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825" y="5962262"/>
            <a:ext cx="2450804" cy="125588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929" y="5324672"/>
            <a:ext cx="812985" cy="825688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3043003" y="4422098"/>
            <a:ext cx="4976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Comic Sans MS" panose="030F0702030302020204" pitchFamily="66" charset="0"/>
              </a:rPr>
              <a:t>Magdalena </a:t>
            </a:r>
            <a:r>
              <a:rPr lang="hr-HR" dirty="0" err="1">
                <a:latin typeface="Comic Sans MS" panose="030F0702030302020204" pitchFamily="66" charset="0"/>
              </a:rPr>
              <a:t>Sikora</a:t>
            </a:r>
            <a:r>
              <a:rPr lang="hr-HR" dirty="0">
                <a:latin typeface="Comic Sans MS" panose="030F0702030302020204" pitchFamily="66" charset="0"/>
              </a:rPr>
              <a:t>, prof. biologije i </a:t>
            </a:r>
            <a:r>
              <a:rPr lang="en-US" dirty="0">
                <a:latin typeface="Comic Sans MS" panose="030F0702030302020204" pitchFamily="66" charset="0"/>
              </a:rPr>
              <a:t>h</a:t>
            </a:r>
            <a:r>
              <a:rPr lang="hr-HR" dirty="0">
                <a:latin typeface="Comic Sans MS" panose="030F0702030302020204" pitchFamily="66" charset="0"/>
              </a:rPr>
              <a:t>emije</a:t>
            </a:r>
          </a:p>
          <a:p>
            <a:r>
              <a:rPr lang="hr-HR" dirty="0">
                <a:latin typeface="Comic Sans MS" panose="030F0702030302020204" pitchFamily="66" charset="0"/>
              </a:rPr>
              <a:t>Mr.sc. Vedran </a:t>
            </a:r>
            <a:r>
              <a:rPr lang="hr-HR" dirty="0" err="1">
                <a:latin typeface="Comic Sans MS" panose="030F0702030302020204" pitchFamily="66" charset="0"/>
              </a:rPr>
              <a:t>Bertić</a:t>
            </a:r>
            <a:r>
              <a:rPr lang="hr-HR" dirty="0">
                <a:latin typeface="Comic Sans MS" panose="030F0702030302020204" pitchFamily="66" charset="0"/>
              </a:rPr>
              <a:t>, </a:t>
            </a:r>
            <a:r>
              <a:rPr lang="hr-HR" dirty="0" err="1">
                <a:latin typeface="Comic Sans MS" panose="030F0702030302020204" pitchFamily="66" charset="0"/>
              </a:rPr>
              <a:t>dipl.ing</a:t>
            </a:r>
            <a:r>
              <a:rPr lang="hr-HR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2856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3100" dirty="0">
                <a:latin typeface="Comic Sans MS" panose="030F0702030302020204" pitchFamily="66" charset="0"/>
              </a:rPr>
              <a:t>Manje komaraca i manji unos insekticida u životnu sredinu imaćemo ako se pridržavamo sledećeg:</a:t>
            </a:r>
            <a:br>
              <a:rPr lang="hr-HR" dirty="0">
                <a:solidFill>
                  <a:srgbClr val="FF0000"/>
                </a:solidFill>
              </a:rPr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2160589"/>
            <a:ext cx="5396895" cy="3880773"/>
          </a:xfrm>
        </p:spPr>
        <p:txBody>
          <a:bodyPr>
            <a:normAutofit fontScale="92500" lnSpcReduction="10000"/>
          </a:bodyPr>
          <a:lstStyle/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hr-HR" sz="2800" dirty="0">
                <a:latin typeface="Comic Sans MS" panose="030F0702030302020204" pitchFamily="66" charset="0"/>
              </a:rPr>
              <a:t>redovno uklanjati smeće i nepotrebne predmete u kojima se skuplja voda (stare auto-gume, limenke, kante, lonce, burad i druge posude)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hr-HR" sz="2800" dirty="0">
                <a:latin typeface="Comic Sans MS" panose="030F0702030302020204" pitchFamily="66" charset="0"/>
              </a:rPr>
              <a:t>prekriti, okrenuti naopako, staviti u zatvoren prostor ili na neki drugi način sprečiti skupljanje vode u posudama koje se ne koriste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1026" name="Picture 2" descr="http://www.zzjz-ck.hr/articlefiles/152_303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351" y="1912937"/>
            <a:ext cx="4867275" cy="36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288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2160589"/>
            <a:ext cx="5348712" cy="3880773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hr-HR" sz="4000" dirty="0">
                <a:latin typeface="Comic Sans MS" panose="030F0702030302020204" pitchFamily="66" charset="0"/>
              </a:rPr>
              <a:t>vaze za cveće najbolje je ispuniti vlažnim peskom kako se u njima ne bi skupljala voda</a:t>
            </a:r>
          </a:p>
          <a:p>
            <a:pPr lvl="0"/>
            <a:r>
              <a:rPr lang="hr-HR" sz="4000" dirty="0">
                <a:latin typeface="Comic Sans MS" panose="030F0702030302020204" pitchFamily="66" charset="0"/>
              </a:rPr>
              <a:t>Groblja</a:t>
            </a:r>
          </a:p>
          <a:p>
            <a:pPr lvl="0"/>
            <a:r>
              <a:rPr lang="hr-HR" sz="4000" dirty="0">
                <a:latin typeface="Comic Sans MS" panose="030F0702030302020204" pitchFamily="66" charset="0"/>
              </a:rPr>
              <a:t>Monitoring tigrastog komarca</a:t>
            </a:r>
          </a:p>
          <a:p>
            <a:endParaRPr lang="hr-HR" dirty="0"/>
          </a:p>
        </p:txBody>
      </p:sp>
      <p:pic>
        <p:nvPicPr>
          <p:cNvPr id="5122" name="Picture 2" descr="http://www.dizajndoma.hr/chest/gallery/savjeti-za-lijepo-cvije%C4%87e/savjeti-cvijee-njega-vrt%20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608" y="0"/>
            <a:ext cx="3990392" cy="266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316" y="2901822"/>
            <a:ext cx="6131462" cy="304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16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Comic Sans MS" panose="030F0702030302020204" pitchFamily="66" charset="0"/>
              </a:rPr>
              <a:t>Monitoring tigrastog komarca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41659" y="1266065"/>
            <a:ext cx="4072626" cy="4164352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737118" y="2295331"/>
            <a:ext cx="603690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3600" dirty="0">
                <a:latin typeface="Comic Sans MS" panose="030F0702030302020204" pitchFamily="66" charset="0"/>
              </a:rPr>
              <a:t>Ovipozicione klopke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3600" dirty="0">
                <a:latin typeface="Comic Sans MS" panose="030F0702030302020204" pitchFamily="66" charset="0"/>
              </a:rPr>
              <a:t>42 stanice u OBŽ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3600" dirty="0">
                <a:latin typeface="Comic Sans MS" panose="030F0702030302020204" pitchFamily="66" charset="0"/>
              </a:rPr>
              <a:t>U slučaju pozitivnog nalaza postavljanje BG Sentinel klopki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3600" dirty="0">
                <a:latin typeface="Comic Sans MS" panose="030F0702030302020204" pitchFamily="66" charset="0"/>
              </a:rPr>
              <a:t>Obaveštavanje JLS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6204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>
                <a:latin typeface="Comic Sans MS" panose="030F0702030302020204" pitchFamily="66" charset="0"/>
              </a:rPr>
              <a:t>Manje komaraca i manji unos insekticida u životnu sredinu imaćemo ako se pridržavamo sledećeg: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2160589"/>
            <a:ext cx="6563221" cy="3880773"/>
          </a:xfrm>
        </p:spPr>
        <p:txBody>
          <a:bodyPr/>
          <a:lstStyle/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hr-HR" sz="2800" dirty="0">
                <a:latin typeface="Comic Sans MS" panose="030F0702030302020204" pitchFamily="66" charset="0"/>
              </a:rPr>
              <a:t>posude za vodu zaštititi poklopcima, gustim mrežama ili folijama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hr-HR" sz="2800" dirty="0">
                <a:latin typeface="Comic Sans MS" panose="030F0702030302020204" pitchFamily="66" charset="0"/>
              </a:rPr>
              <a:t>jednom nedeljno menjati vodu u posudama na otvorenom oko kuće (tanjiri ispod posuda za cveće, pojila za životinje, posude za zalivanje i druge posude)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2050" name="Picture 2" descr="http://www.zzjzpgz.hr/nzl/69/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330" y="2009677"/>
            <a:ext cx="3705225" cy="393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799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105" y="459873"/>
            <a:ext cx="9045575" cy="218147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13" y="3188368"/>
            <a:ext cx="10096500" cy="3200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6DC21A-E117-4A0B-AA1F-D2859C29BA42}"/>
              </a:ext>
            </a:extLst>
          </p:cNvPr>
          <p:cNvSpPr txBox="1"/>
          <p:nvPr/>
        </p:nvSpPr>
        <p:spPr>
          <a:xfrm>
            <a:off x="888642" y="626772"/>
            <a:ext cx="4262907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b="1" dirty="0"/>
              <a:t>O</a:t>
            </a:r>
            <a:r>
              <a:rPr lang="sr-Latn-RS" sz="3000" b="1" dirty="0"/>
              <a:t>čistite začepljene krovne oluke i podne kanale da ne skupljaju vodu.</a:t>
            </a:r>
          </a:p>
        </p:txBody>
      </p:sp>
    </p:spTree>
    <p:extLst>
      <p:ext uri="{BB962C8B-B14F-4D97-AF65-F5344CB8AC3E}">
        <p14:creationId xmlns:p14="http://schemas.microsoft.com/office/powerpoint/2010/main" val="3404434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203" t="18759" r="8847" b="17585"/>
          <a:stretch/>
        </p:blipFill>
        <p:spPr>
          <a:xfrm>
            <a:off x="372978" y="-1"/>
            <a:ext cx="11260509" cy="551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30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784" t="16250" r="8652" b="48413"/>
          <a:stretch/>
        </p:blipFill>
        <p:spPr>
          <a:xfrm>
            <a:off x="505326" y="1985211"/>
            <a:ext cx="9286370" cy="25145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79B952-E48B-4C83-9ED0-524F033EEB3D}"/>
              </a:ext>
            </a:extLst>
          </p:cNvPr>
          <p:cNvSpPr txBox="1"/>
          <p:nvPr/>
        </p:nvSpPr>
        <p:spPr>
          <a:xfrm>
            <a:off x="1168939" y="2521059"/>
            <a:ext cx="3979572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Latn-RS" sz="2800" dirty="0">
                <a:latin typeface="Comic Sans MS" panose="030F0702030302020204" pitchFamily="66" charset="0"/>
              </a:rPr>
              <a:t>Sprečite dugotrajno zadržavanje vode na gradilištima  u posudama i buradima</a:t>
            </a:r>
          </a:p>
        </p:txBody>
      </p:sp>
    </p:spTree>
    <p:extLst>
      <p:ext uri="{BB962C8B-B14F-4D97-AF65-F5344CB8AC3E}">
        <p14:creationId xmlns:p14="http://schemas.microsoft.com/office/powerpoint/2010/main" val="1660356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dirty="0"/>
              <a:t>održavati urednima zelene površine s korovima i visokom travom</a:t>
            </a:r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1200150"/>
            <a:ext cx="120777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66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2160589"/>
            <a:ext cx="4387961" cy="3880773"/>
          </a:xfrm>
        </p:spPr>
        <p:txBody>
          <a:bodyPr/>
          <a:lstStyle/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hr-HR" sz="3200" dirty="0">
                <a:latin typeface="Comic Sans MS" panose="030F0702030302020204" pitchFamily="66" charset="0"/>
              </a:rPr>
              <a:t>održavati ispravnim sisteme za odvod, drenažu i skupljanje otpadnih voda</a:t>
            </a:r>
          </a:p>
          <a:p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2560" y="1358315"/>
            <a:ext cx="6200775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26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2160589"/>
            <a:ext cx="6204729" cy="3880773"/>
          </a:xfrm>
        </p:spPr>
        <p:txBody>
          <a:bodyPr/>
          <a:lstStyle/>
          <a:p>
            <a:pPr lvl="0"/>
            <a:r>
              <a:rPr lang="hr-HR" sz="3600" dirty="0">
                <a:latin typeface="Comic Sans MS" panose="030F0702030302020204" pitchFamily="66" charset="0"/>
              </a:rPr>
              <a:t>gustim mrežama i obujmicama zatvoriti oduške septičkih jama</a:t>
            </a:r>
          </a:p>
          <a:p>
            <a:endParaRPr lang="hr-HR" dirty="0"/>
          </a:p>
        </p:txBody>
      </p:sp>
      <p:pic>
        <p:nvPicPr>
          <p:cNvPr id="2050" name="Picture 2" descr="https://mikebrozda.files.wordpress.com/2010/08/dscf4036.jpg?w=6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242" y="136440"/>
            <a:ext cx="4916758" cy="655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948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Comic Sans MS" panose="030F0702030302020204" pitchFamily="66" charset="0"/>
              </a:rPr>
              <a:t>KOMARCI-PRENOS</a:t>
            </a:r>
            <a:r>
              <a:rPr lang="en-US" dirty="0">
                <a:latin typeface="Comic Sans MS" panose="030F0702030302020204" pitchFamily="66" charset="0"/>
              </a:rPr>
              <a:t>IO</a:t>
            </a:r>
            <a:r>
              <a:rPr lang="hr-HR" dirty="0">
                <a:latin typeface="Comic Sans MS" panose="030F0702030302020204" pitchFamily="66" charset="0"/>
              </a:rPr>
              <a:t>CI BOLESTI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1558977"/>
            <a:ext cx="5742127" cy="4482385"/>
          </a:xfrm>
        </p:spPr>
        <p:txBody>
          <a:bodyPr>
            <a:normAutofit lnSpcReduction="10000"/>
          </a:bodyPr>
          <a:lstStyle/>
          <a:p>
            <a:pPr algn="just"/>
            <a:r>
              <a:rPr lang="hr-HR" sz="2800" dirty="0">
                <a:latin typeface="Comic Sans MS" panose="030F0702030302020204" pitchFamily="66" charset="0"/>
              </a:rPr>
              <a:t>U svetskim razmer</a:t>
            </a:r>
            <a:r>
              <a:rPr lang="en-US" sz="2800" dirty="0">
                <a:latin typeface="Comic Sans MS" panose="030F0702030302020204" pitchFamily="66" charset="0"/>
              </a:rPr>
              <a:t>a</a:t>
            </a:r>
            <a:r>
              <a:rPr lang="hr-HR" sz="2800" dirty="0">
                <a:latin typeface="Comic Sans MS" panose="030F0702030302020204" pitchFamily="66" charset="0"/>
              </a:rPr>
              <a:t>ma, komarci su zdravstveno najvažnija </a:t>
            </a:r>
            <a:r>
              <a:rPr lang="en-US" sz="2800" dirty="0" err="1">
                <a:latin typeface="Comic Sans MS" panose="030F0702030302020204" pitchFamily="66" charset="0"/>
              </a:rPr>
              <a:t>grupa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latin typeface="Comic Sans MS" panose="030F0702030302020204" pitchFamily="66" charset="0"/>
              </a:rPr>
              <a:t>insekata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r>
              <a:rPr lang="hr-HR" sz="2800" dirty="0">
                <a:latin typeface="Comic Sans MS" panose="030F0702030302020204" pitchFamily="66" charset="0"/>
              </a:rPr>
              <a:t>jer su prenos</a:t>
            </a:r>
            <a:r>
              <a:rPr lang="en-US" sz="2800" dirty="0" err="1">
                <a:latin typeface="Comic Sans MS" panose="030F0702030302020204" pitchFamily="66" charset="0"/>
              </a:rPr>
              <a:t>io</a:t>
            </a:r>
            <a:r>
              <a:rPr lang="hr-HR" sz="2800" dirty="0">
                <a:latin typeface="Comic Sans MS" panose="030F0702030302020204" pitchFamily="66" charset="0"/>
              </a:rPr>
              <a:t>ci (vektori) uzročnika različitih zaraznih bolesti</a:t>
            </a:r>
          </a:p>
          <a:p>
            <a:pPr algn="just"/>
            <a:r>
              <a:rPr lang="hr-HR" sz="2800" dirty="0">
                <a:latin typeface="Comic Sans MS" panose="030F0702030302020204" pitchFamily="66" charset="0"/>
              </a:rPr>
              <a:t>Bolesti koje prenose su malarija, deng</a:t>
            </a:r>
            <a:r>
              <a:rPr lang="en-US" sz="2800" dirty="0">
                <a:latin typeface="Comic Sans MS" panose="030F0702030302020204" pitchFamily="66" charset="0"/>
              </a:rPr>
              <a:t>a</a:t>
            </a:r>
            <a:r>
              <a:rPr lang="hr-HR" sz="2800" dirty="0">
                <a:latin typeface="Comic Sans MS" panose="030F0702030302020204" pitchFamily="66" charset="0"/>
              </a:rPr>
              <a:t> groznica, žuta groznica, virus Zapadnog Nila (WNV), Zika virus i različiti tipovi encefalitisa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415" y="3396343"/>
            <a:ext cx="5608584" cy="346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71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BITNO!!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32955" y="1438694"/>
            <a:ext cx="6815148" cy="3880773"/>
          </a:xfrm>
        </p:spPr>
        <p:txBody>
          <a:bodyPr>
            <a:normAutofit fontScale="92500" lnSpcReduction="10000"/>
          </a:bodyPr>
          <a:lstStyle/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hr-HR" sz="3200" dirty="0">
                <a:latin typeface="Comic Sans MS" panose="030F0702030302020204" pitchFamily="66" charset="0"/>
              </a:rPr>
              <a:t>vulkanizerske radionice, skladišta guma na otvorenom, ako je moguće, treba da drže gume u zatvorenom prostoru,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hr-HR" sz="3200" dirty="0">
                <a:latin typeface="Comic Sans MS" panose="030F0702030302020204" pitchFamily="66" charset="0"/>
              </a:rPr>
              <a:t>pokriti gume koje su na otvorenom, 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hr-HR" sz="3200" dirty="0">
                <a:latin typeface="Comic Sans MS" panose="030F0702030302020204" pitchFamily="66" charset="0"/>
              </a:rPr>
              <a:t>prazniti vodu iz guma, 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hr-HR" sz="3200" dirty="0">
                <a:latin typeface="Comic Sans MS" panose="030F0702030302020204" pitchFamily="66" charset="0"/>
              </a:rPr>
              <a:t>složiti gume u oblik piramide i zaštiti ih nepropusnom folijom</a:t>
            </a:r>
          </a:p>
          <a:p>
            <a:endParaRPr lang="hr-HR" dirty="0"/>
          </a:p>
        </p:txBody>
      </p:sp>
      <p:pic>
        <p:nvPicPr>
          <p:cNvPr id="3074" name="Picture 2" descr="http://muralist.hr/wp-content/uploads/2015/06/unnamed-1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686" y="1465878"/>
            <a:ext cx="3733800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257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181" y="586621"/>
            <a:ext cx="9931943" cy="49932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ECA90D-30FF-45F3-B30F-17C8EC07338E}"/>
              </a:ext>
            </a:extLst>
          </p:cNvPr>
          <p:cNvSpPr txBox="1"/>
          <p:nvPr/>
        </p:nvSpPr>
        <p:spPr>
          <a:xfrm>
            <a:off x="1107583" y="586621"/>
            <a:ext cx="4211392" cy="18774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Latn-RS" sz="2900" dirty="0">
                <a:latin typeface="Comic Sans MS" panose="030F0702030302020204" pitchFamily="66" charset="0"/>
              </a:rPr>
              <a:t>Rupe u drveću, betonu ili kamenu u kojima se skuplja voda ispunite peskom ili betonirajte</a:t>
            </a:r>
          </a:p>
        </p:txBody>
      </p:sp>
    </p:spTree>
    <p:extLst>
      <p:ext uri="{BB962C8B-B14F-4D97-AF65-F5344CB8AC3E}">
        <p14:creationId xmlns:p14="http://schemas.microsoft.com/office/powerpoint/2010/main" val="4270277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Comic Sans MS" panose="030F0702030302020204" pitchFamily="66" charset="0"/>
              </a:rPr>
              <a:t>Lična zaštita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1484027"/>
            <a:ext cx="7612227" cy="4557336"/>
          </a:xfrm>
        </p:spPr>
        <p:txBody>
          <a:bodyPr>
            <a:normAutofit/>
          </a:bodyPr>
          <a:lstStyle/>
          <a:p>
            <a:pPr fontAlgn="base"/>
            <a:r>
              <a:rPr lang="hr-HR" sz="3200" dirty="0">
                <a:latin typeface="Comic Sans MS" panose="030F0702030302020204" pitchFamily="66" charset="0"/>
              </a:rPr>
              <a:t>u područjima velikog broja komaraca treba nositi pantalone dugačkih nogavica i majice dugih rukava s naglaskom na svetlije boje koje manje privlače komarce</a:t>
            </a:r>
          </a:p>
          <a:p>
            <a:endParaRPr lang="hr-HR" dirty="0"/>
          </a:p>
        </p:txBody>
      </p:sp>
      <p:pic>
        <p:nvPicPr>
          <p:cNvPr id="4" name="Picture 4" descr="http://www.femina.hr/images/articles/images/2012/komarci_vel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740" y="1987421"/>
            <a:ext cx="2447665" cy="328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911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423" y="1"/>
            <a:ext cx="10284577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0" y="157398"/>
            <a:ext cx="7237472" cy="3140438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hr-HR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Kada je nužno, treba koristiti sredstva koja odbijaju komarce – repelente koji dolaze u obliku krema, sprejeva ili tečnosti koje se direktno nanose na kožu (a prema uputstvima proizvođača za njihovo korišćenje)</a:t>
            </a:r>
          </a:p>
          <a:p>
            <a:r>
              <a:rPr lang="hr-HR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Postoje i prirodni repelenti bazirani na mešavinama eteričnih ulja kao što su limunova trava, lavanda, bosiljak, menta i limunov eukaliptus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895090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Comic Sans MS" panose="030F0702030302020204" pitchFamily="66" charset="0"/>
              </a:rPr>
              <a:t>Lična zaštita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42619" y="1531003"/>
            <a:ext cx="6083230" cy="5004708"/>
          </a:xfrm>
        </p:spPr>
        <p:txBody>
          <a:bodyPr>
            <a:normAutofit/>
          </a:bodyPr>
          <a:lstStyle/>
          <a:p>
            <a:r>
              <a:rPr lang="hr-HR" sz="3200" dirty="0">
                <a:latin typeface="Comic Sans MS" panose="030F0702030302020204" pitchFamily="66" charset="0"/>
              </a:rPr>
              <a:t>U zatvorenom prostoru preporučuje se fizička zaštita, odnosno postavljanje mreža na prozore i vrata (komarnici)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624" y="0"/>
            <a:ext cx="4952376" cy="660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48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1304145"/>
            <a:ext cx="7312423" cy="4737218"/>
          </a:xfrm>
        </p:spPr>
        <p:txBody>
          <a:bodyPr>
            <a:normAutofit lnSpcReduction="10000"/>
          </a:bodyPr>
          <a:lstStyle/>
          <a:p>
            <a:r>
              <a:rPr lang="hr-HR" sz="3200" dirty="0">
                <a:latin typeface="Comic Sans MS" panose="030F0702030302020204" pitchFamily="66" charset="0"/>
              </a:rPr>
              <a:t>Mirisne sveće, uljne lampe i zapaljene baklje s eteričnim uljima takođe su dobar izbor za okućnice i vrtove. </a:t>
            </a:r>
          </a:p>
          <a:p>
            <a:r>
              <a:rPr lang="hr-HR" sz="3200" dirty="0">
                <a:latin typeface="Comic Sans MS" panose="030F0702030302020204" pitchFamily="66" charset="0"/>
              </a:rPr>
              <a:t>Na terase je moguće postaviti i ventilatore (plafonske) koji će stvarati laganu struju vazduha dovoljnu da komarcima onemogući aktivan let do ljudi – potencijalnih domaćina</a:t>
            </a:r>
          </a:p>
          <a:p>
            <a:endParaRPr lang="hr-HR" dirty="0"/>
          </a:p>
        </p:txBody>
      </p:sp>
      <p:pic>
        <p:nvPicPr>
          <p:cNvPr id="4098" name="Picture 2" descr="ventilator de tav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557" y="1771962"/>
            <a:ext cx="4087689" cy="302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655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26695"/>
          </a:xfrm>
        </p:spPr>
        <p:txBody>
          <a:bodyPr>
            <a:normAutofit fontScale="90000"/>
          </a:bodyPr>
          <a:lstStyle/>
          <a:p>
            <a:r>
              <a:rPr lang="hr-HR" dirty="0">
                <a:latin typeface="Comic Sans MS" panose="030F0702030302020204" pitchFamily="66" charset="0"/>
              </a:rPr>
              <a:t>JLS treba da osiguraju sledeće:</a:t>
            </a:r>
            <a:br>
              <a:rPr lang="hr-HR" dirty="0">
                <a:latin typeface="Comic Sans MS" panose="030F0702030302020204" pitchFamily="66" charset="0"/>
              </a:rPr>
            </a:br>
            <a:br>
              <a:rPr lang="hr-HR" dirty="0">
                <a:latin typeface="Comic Sans MS" panose="030F0702030302020204" pitchFamily="66" charset="0"/>
              </a:rPr>
            </a:br>
            <a:endParaRPr lang="hr-HR" dirty="0">
              <a:latin typeface="Comic Sans MS" panose="030F0702030302020204" pitchFamily="66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07314" y="1650923"/>
            <a:ext cx="8596668" cy="3880773"/>
          </a:xfrm>
        </p:spPr>
        <p:txBody>
          <a:bodyPr>
            <a:noAutofit/>
          </a:bodyPr>
          <a:lstStyle/>
          <a:p>
            <a:r>
              <a:rPr lang="hr-HR" sz="2800" dirty="0">
                <a:latin typeface="Comic Sans MS" panose="030F0702030302020204" pitchFamily="66" charset="0"/>
              </a:rPr>
              <a:t>Štampanje dovoljnog broja edukativnih letaka i plakata, te njihova distribucija</a:t>
            </a:r>
          </a:p>
          <a:p>
            <a:r>
              <a:rPr lang="hr-HR" sz="2800" dirty="0">
                <a:latin typeface="Comic Sans MS" panose="030F0702030302020204" pitchFamily="66" charset="0"/>
              </a:rPr>
              <a:t>Postaviti </a:t>
            </a:r>
            <a:r>
              <a:rPr lang="hr-HR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edukativne plakate</a:t>
            </a:r>
            <a:r>
              <a:rPr lang="hr-HR" sz="2800" dirty="0">
                <a:latin typeface="Comic Sans MS" panose="030F0702030302020204" pitchFamily="66" charset="0"/>
              </a:rPr>
              <a:t> na frekventnim mestima</a:t>
            </a:r>
          </a:p>
          <a:p>
            <a:r>
              <a:rPr lang="hr-HR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Sprovođenje preventivnih radnji u vidu uklanjanja legla</a:t>
            </a:r>
          </a:p>
          <a:p>
            <a:r>
              <a:rPr lang="hr-HR" sz="2800" dirty="0">
                <a:latin typeface="Comic Sans MS" panose="030F0702030302020204" pitchFamily="66" charset="0"/>
              </a:rPr>
              <a:t>Sa posebnim naglaskom na </a:t>
            </a:r>
            <a:r>
              <a:rPr lang="hr-HR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vulkanizerske radnje </a:t>
            </a:r>
            <a:r>
              <a:rPr lang="hr-HR" sz="2800" dirty="0">
                <a:latin typeface="Comic Sans MS" panose="030F0702030302020204" pitchFamily="66" charset="0"/>
              </a:rPr>
              <a:t>i </a:t>
            </a:r>
            <a:r>
              <a:rPr lang="hr-HR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groblja</a:t>
            </a:r>
          </a:p>
        </p:txBody>
      </p:sp>
    </p:spTree>
    <p:extLst>
      <p:ext uri="{BB962C8B-B14F-4D97-AF65-F5344CB8AC3E}">
        <p14:creationId xmlns:p14="http://schemas.microsoft.com/office/powerpoint/2010/main" val="23367560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Comic Sans MS" panose="030F0702030302020204" pitchFamily="66" charset="0"/>
              </a:rPr>
              <a:t>HVALA NA PAŽNJI!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51271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68004" y="611707"/>
            <a:ext cx="8596668" cy="3880773"/>
          </a:xfrm>
        </p:spPr>
        <p:txBody>
          <a:bodyPr/>
          <a:lstStyle/>
          <a:p>
            <a:r>
              <a:rPr lang="hr-HR" sz="2800" dirty="0">
                <a:latin typeface="Comic Sans MS" panose="030F0702030302020204" pitchFamily="66" charset="0"/>
              </a:rPr>
              <a:t>Komarci su molestanti ili napasnici koji ometaju i uznemir</a:t>
            </a:r>
            <a:r>
              <a:rPr lang="en-US" sz="2800" dirty="0">
                <a:latin typeface="Comic Sans MS" panose="030F0702030302020204" pitchFamily="66" charset="0"/>
              </a:rPr>
              <a:t>ava</a:t>
            </a:r>
            <a:r>
              <a:rPr lang="hr-HR" sz="2800" dirty="0">
                <a:latin typeface="Comic Sans MS" panose="030F0702030302020204" pitchFamily="66" charset="0"/>
              </a:rPr>
              <a:t>ju ljude t</a:t>
            </a:r>
            <a:r>
              <a:rPr lang="en-US" sz="2800" dirty="0">
                <a:latin typeface="Comic Sans MS" panose="030F0702030302020204" pitchFamily="66" charset="0"/>
              </a:rPr>
              <a:t>o</a:t>
            </a:r>
            <a:r>
              <a:rPr lang="hr-HR" sz="2800" dirty="0">
                <a:latin typeface="Comic Sans MS" panose="030F0702030302020204" pitchFamily="66" charset="0"/>
              </a:rPr>
              <a:t>kom rekreacije i boravka u prirodi, dakle ugrožavaju zdravlje u širem pogledu</a:t>
            </a:r>
          </a:p>
          <a:p>
            <a:endParaRPr lang="hr-HR" dirty="0"/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384" y="2952750"/>
            <a:ext cx="914400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39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578499"/>
            <a:ext cx="8596668" cy="5462864"/>
          </a:xfrm>
        </p:spPr>
        <p:txBody>
          <a:bodyPr>
            <a:no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Glavni način prenosa Zika virusa i ostalih srodnih virusa je ubodom komaraca. </a:t>
            </a:r>
          </a:p>
          <a:p>
            <a:r>
              <a:rPr lang="hr-HR" sz="2400" dirty="0">
                <a:latin typeface="Comic Sans MS" panose="030F0702030302020204" pitchFamily="66" charset="0"/>
              </a:rPr>
              <a:t>1. U Hrvatskoj postoji potencijalni vektor </a:t>
            </a:r>
            <a:r>
              <a:rPr lang="hr-HR" sz="2400" dirty="0" err="1">
                <a:latin typeface="Comic Sans MS" panose="030F0702030302020204" pitchFamily="66" charset="0"/>
              </a:rPr>
              <a:t>Zika</a:t>
            </a:r>
            <a:r>
              <a:rPr lang="hr-HR" sz="2400" dirty="0">
                <a:latin typeface="Comic Sans MS" panose="030F0702030302020204" pitchFamily="66" charset="0"/>
              </a:rPr>
              <a:t> virusa - tigrasti komarac (</a:t>
            </a:r>
            <a:r>
              <a:rPr lang="hr-HR" sz="2400" i="1" dirty="0" err="1">
                <a:latin typeface="Comic Sans MS" panose="030F0702030302020204" pitchFamily="66" charset="0"/>
              </a:rPr>
              <a:t>Aedes</a:t>
            </a:r>
            <a:r>
              <a:rPr lang="hr-HR" sz="2400" i="1" dirty="0">
                <a:latin typeface="Comic Sans MS" panose="030F0702030302020204" pitchFamily="66" charset="0"/>
              </a:rPr>
              <a:t> </a:t>
            </a:r>
            <a:r>
              <a:rPr lang="hr-HR" sz="2400" i="1" dirty="0" err="1">
                <a:latin typeface="Comic Sans MS" panose="030F0702030302020204" pitchFamily="66" charset="0"/>
              </a:rPr>
              <a:t>albopictus</a:t>
            </a:r>
            <a:r>
              <a:rPr lang="hr-HR" sz="2400" dirty="0">
                <a:latin typeface="Comic Sans MS" panose="030F0702030302020204" pitchFamily="66" charset="0"/>
              </a:rPr>
              <a:t>). </a:t>
            </a:r>
          </a:p>
          <a:p>
            <a:r>
              <a:rPr lang="hr-HR" sz="2400" dirty="0">
                <a:latin typeface="Comic Sans MS" panose="030F0702030302020204" pitchFamily="66" charset="0"/>
              </a:rPr>
              <a:t>2. Da bi se komarci uspešno razmnožavali i bili aktivni, moraju biti ispunjeni određeni </a:t>
            </a:r>
            <a:r>
              <a:rPr lang="en-US" sz="2400" dirty="0" err="1">
                <a:latin typeface="Comic Sans MS" panose="030F0702030302020204" pitchFamily="66" charset="0"/>
              </a:rPr>
              <a:t>uslovi</a:t>
            </a:r>
            <a:r>
              <a:rPr lang="en-US" sz="2400" dirty="0">
                <a:latin typeface="Comic Sans MS" panose="030F0702030302020204" pitchFamily="66" charset="0"/>
              </a:rPr>
              <a:t> u </a:t>
            </a:r>
            <a:r>
              <a:rPr lang="en-US" sz="2400" dirty="0" err="1">
                <a:latin typeface="Comic Sans MS" panose="030F0702030302020204" pitchFamily="66" charset="0"/>
              </a:rPr>
              <a:t>okolini</a:t>
            </a:r>
            <a:r>
              <a:rPr lang="hr-HR" sz="2400" dirty="0">
                <a:latin typeface="Comic Sans MS" panose="030F0702030302020204" pitchFamily="66" charset="0"/>
              </a:rPr>
              <a:t>, prvenstveno postojanje određene </a:t>
            </a:r>
            <a:r>
              <a:rPr lang="en-US" sz="2400" dirty="0" err="1">
                <a:latin typeface="Comic Sans MS" panose="030F0702030302020204" pitchFamily="66" charset="0"/>
              </a:rPr>
              <a:t>koli</a:t>
            </a:r>
            <a:r>
              <a:rPr lang="sr-Latn-RS" sz="2400" dirty="0">
                <a:latin typeface="Comic Sans MS" panose="030F0702030302020204" pitchFamily="66" charset="0"/>
              </a:rPr>
              <a:t>čine</a:t>
            </a:r>
            <a:r>
              <a:rPr lang="hr-HR" sz="2400" dirty="0">
                <a:latin typeface="Comic Sans MS" panose="030F0702030302020204" pitchFamily="66" charset="0"/>
              </a:rPr>
              <a:t> vode i dovoljno visoke temperature.</a:t>
            </a:r>
          </a:p>
          <a:p>
            <a:r>
              <a:rPr lang="hr-HR" sz="2400" dirty="0">
                <a:latin typeface="Comic Sans MS" panose="030F0702030302020204" pitchFamily="66" charset="0"/>
              </a:rPr>
              <a:t> 3. Delujući na uslove u okolini direktno utičemo na mnogobrojnost komaraca i njihovu aktivnost i potencijalnu mogućnost prenosa uzročnika niza zaraznih bolesti (denga, groznica Zapadnog Nila, čikungunja), a ne samo Zika virusa.</a:t>
            </a:r>
          </a:p>
          <a:p>
            <a:r>
              <a:rPr lang="hr-HR" sz="2400" dirty="0">
                <a:latin typeface="Comic Sans MS" panose="030F0702030302020204" pitchFamily="66" charset="0"/>
              </a:rPr>
              <a:t> 3. Važnu ulogu u borbi protiv komaraca imamo i mi sami svojim odgovornim ponašanjem. </a:t>
            </a:r>
          </a:p>
          <a:p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2141774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615821"/>
            <a:ext cx="8596668" cy="5425542"/>
          </a:xfrm>
        </p:spPr>
        <p:txBody>
          <a:bodyPr>
            <a:normAutofit/>
          </a:bodyPr>
          <a:lstStyle/>
          <a:p>
            <a:r>
              <a:rPr lang="hr-HR" sz="2800" dirty="0">
                <a:latin typeface="Comic Sans MS" panose="030F0702030302020204" pitchFamily="66" charset="0"/>
              </a:rPr>
              <a:t>1. Svaka JLS dužna je da sprovede obaveznu preventivnu dezinsekciju na osnovu Zakona o zaštiti građana od zaraznih bolesti. </a:t>
            </a:r>
          </a:p>
          <a:p>
            <a:r>
              <a:rPr lang="hr-HR" sz="2800" dirty="0">
                <a:latin typeface="Comic Sans MS" panose="030F0702030302020204" pitchFamily="66" charset="0"/>
              </a:rPr>
              <a:t>2. Redovno sprovođenje zakonski obavezne </a:t>
            </a:r>
            <a:r>
              <a:rPr lang="hr-HR" sz="2800">
                <a:latin typeface="Comic Sans MS" panose="030F0702030302020204" pitchFamily="66" charset="0"/>
              </a:rPr>
              <a:t>preventivne dezinsekcije </a:t>
            </a:r>
            <a:r>
              <a:rPr lang="hr-HR" sz="2800" dirty="0">
                <a:latin typeface="Comic Sans MS" panose="030F0702030302020204" pitchFamily="66" charset="0"/>
              </a:rPr>
              <a:t>nije i ne može biti zamena za naše odgovorno ponašanje</a:t>
            </a:r>
          </a:p>
          <a:p>
            <a:r>
              <a:rPr lang="hr-HR" sz="2800" dirty="0">
                <a:latin typeface="Comic Sans MS" panose="030F0702030302020204" pitchFamily="66" charset="0"/>
              </a:rPr>
              <a:t>3. Svaka količina vode koja stoji 7 dana i duže predstavlja mesto za razvoj komaraca, zbog toga je važno da se svako od nas uključi i redovno prazni i najmanje količine vode u našoj neposrednoj okolini</a:t>
            </a:r>
          </a:p>
        </p:txBody>
      </p:sp>
    </p:spTree>
    <p:extLst>
      <p:ext uri="{BB962C8B-B14F-4D97-AF65-F5344CB8AC3E}">
        <p14:creationId xmlns:p14="http://schemas.microsoft.com/office/powerpoint/2010/main" val="4271914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Comic Sans MS" panose="030F0702030302020204" pitchFamily="66" charset="0"/>
              </a:rPr>
              <a:t>Urbani komarci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1819469"/>
            <a:ext cx="5714135" cy="4221893"/>
          </a:xfrm>
        </p:spPr>
        <p:txBody>
          <a:bodyPr>
            <a:noAutofit/>
          </a:bodyPr>
          <a:lstStyle/>
          <a:p>
            <a:r>
              <a:rPr lang="hr-HR" sz="3200" dirty="0">
                <a:latin typeface="Comic Sans MS" panose="030F0702030302020204" pitchFamily="66" charset="0"/>
              </a:rPr>
              <a:t>urbani, domaći komarci </a:t>
            </a:r>
          </a:p>
          <a:p>
            <a:r>
              <a:rPr lang="hr-HR" sz="3200" dirty="0">
                <a:latin typeface="Comic Sans MS" panose="030F0702030302020204" pitchFamily="66" charset="0"/>
              </a:rPr>
              <a:t>vrsta </a:t>
            </a:r>
            <a:r>
              <a:rPr lang="hr-HR" sz="3200" i="1" dirty="0" err="1">
                <a:latin typeface="Comic Sans MS" panose="030F0702030302020204" pitchFamily="66" charset="0"/>
              </a:rPr>
              <a:t>Culex</a:t>
            </a:r>
            <a:r>
              <a:rPr lang="hr-HR" sz="3200" i="1" dirty="0">
                <a:latin typeface="Comic Sans MS" panose="030F0702030302020204" pitchFamily="66" charset="0"/>
              </a:rPr>
              <a:t> </a:t>
            </a:r>
            <a:r>
              <a:rPr lang="hr-HR" sz="3200" i="1" dirty="0" err="1">
                <a:latin typeface="Comic Sans MS" panose="030F0702030302020204" pitchFamily="66" charset="0"/>
              </a:rPr>
              <a:t>pipiens</a:t>
            </a:r>
            <a:endParaRPr lang="hr-HR" sz="3200" i="1" dirty="0">
              <a:latin typeface="Comic Sans MS" panose="030F0702030302020204" pitchFamily="66" charset="0"/>
            </a:endParaRPr>
          </a:p>
          <a:p>
            <a:r>
              <a:rPr lang="hr-HR" sz="3200" dirty="0">
                <a:latin typeface="Comic Sans MS" panose="030F0702030302020204" pitchFamily="66" charset="0"/>
              </a:rPr>
              <a:t>tipični predstavnici malih legala </a:t>
            </a:r>
          </a:p>
          <a:p>
            <a:r>
              <a:rPr lang="hr-HR" sz="3200" dirty="0">
                <a:latin typeface="Comic Sans MS" panose="030F0702030302020204" pitchFamily="66" charset="0"/>
              </a:rPr>
              <a:t>Ljudi svojim aktivnostima stvaraju veštačka legla odnosno „proizvode“ komarce</a:t>
            </a:r>
          </a:p>
        </p:txBody>
      </p:sp>
      <p:pic>
        <p:nvPicPr>
          <p:cNvPr id="1026" name="Picture 2" descr="http://images.medicinenet.com/images/government/culex-pipie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0"/>
            <a:ext cx="4286250" cy="41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729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Comic Sans MS" panose="030F0702030302020204" pitchFamily="66" charset="0"/>
              </a:rPr>
              <a:t>Azijski tigrasti komarac</a:t>
            </a:r>
          </a:p>
        </p:txBody>
      </p:sp>
      <p:pic>
        <p:nvPicPr>
          <p:cNvPr id="4" name="Picture 4" descr="http://www.sutter-yubamvcd.org/sites/default/files/u55/Hind%20leg-4%20dot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03" y="1311502"/>
            <a:ext cx="6378725" cy="514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avokutnik 5"/>
          <p:cNvSpPr/>
          <p:nvPr/>
        </p:nvSpPr>
        <p:spPr>
          <a:xfrm>
            <a:off x="7088808" y="1857497"/>
            <a:ext cx="4945225" cy="40318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r-HR" sz="3200" i="1" dirty="0" err="1">
                <a:latin typeface="Comic Sans MS" panose="030F0702030302020204" pitchFamily="66" charset="0"/>
              </a:rPr>
              <a:t>Aedes</a:t>
            </a:r>
            <a:r>
              <a:rPr lang="hr-HR" sz="3200" i="1" dirty="0">
                <a:latin typeface="Comic Sans MS" panose="030F0702030302020204" pitchFamily="66" charset="0"/>
              </a:rPr>
              <a:t> </a:t>
            </a:r>
            <a:r>
              <a:rPr lang="hr-HR" sz="3200" i="1" dirty="0" err="1">
                <a:latin typeface="Comic Sans MS" panose="030F0702030302020204" pitchFamily="66" charset="0"/>
              </a:rPr>
              <a:t>albopictus</a:t>
            </a:r>
            <a:endParaRPr lang="hr-HR" sz="3200" i="1" dirty="0">
              <a:latin typeface="Comic Sans MS" panose="030F0702030302020204" pitchFamily="66" charset="0"/>
            </a:endParaRPr>
          </a:p>
          <a:p>
            <a:r>
              <a:rPr lang="hr-HR" sz="3200" i="1" dirty="0">
                <a:latin typeface="Comic Sans MS" panose="030F0702030302020204" pitchFamily="66" charset="0"/>
              </a:rPr>
              <a:t>–   </a:t>
            </a:r>
            <a:r>
              <a:rPr lang="hr-HR" sz="3200" dirty="0">
                <a:latin typeface="Comic Sans MS" panose="030F0702030302020204" pitchFamily="66" charset="0"/>
              </a:rPr>
              <a:t>invazivna vrsta </a:t>
            </a:r>
          </a:p>
          <a:p>
            <a:r>
              <a:rPr lang="hr-HR" sz="3200" dirty="0">
                <a:latin typeface="Comic Sans MS" panose="030F0702030302020204" pitchFamily="66" charset="0"/>
              </a:rPr>
              <a:t>–   vektor </a:t>
            </a:r>
            <a:r>
              <a:rPr lang="hr-HR" sz="3200" dirty="0" err="1">
                <a:latin typeface="Comic Sans MS" panose="030F0702030302020204" pitchFamily="66" charset="0"/>
              </a:rPr>
              <a:t>Zika</a:t>
            </a:r>
            <a:r>
              <a:rPr lang="hr-HR" sz="3200" dirty="0">
                <a:latin typeface="Comic Sans MS" panose="030F0702030302020204" pitchFamily="66" charset="0"/>
              </a:rPr>
              <a:t> virusa </a:t>
            </a:r>
          </a:p>
          <a:p>
            <a:pPr marL="285750" indent="-285750">
              <a:buFontTx/>
              <a:buChar char="-"/>
            </a:pPr>
            <a:r>
              <a:rPr lang="hr-HR" sz="3200" dirty="0">
                <a:latin typeface="Comic Sans MS" panose="030F0702030302020204" pitchFamily="66" charset="0"/>
              </a:rPr>
              <a:t>  antropofilna vrsta – 	„voli čoveka”</a:t>
            </a:r>
          </a:p>
          <a:p>
            <a:pPr marL="285750" indent="-285750">
              <a:buFontTx/>
              <a:buChar char="-"/>
            </a:pPr>
            <a:r>
              <a:rPr lang="hr-HR" sz="3200" dirty="0">
                <a:latin typeface="Comic Sans MS" panose="030F0702030302020204" pitchFamily="66" charset="0"/>
              </a:rPr>
              <a:t>  legla u blizini čoveka</a:t>
            </a:r>
          </a:p>
          <a:p>
            <a:pPr marL="285750" indent="-285750">
              <a:buFontTx/>
              <a:buChar char="-"/>
            </a:pPr>
            <a:r>
              <a:rPr lang="hr-HR" sz="3200" dirty="0">
                <a:latin typeface="Comic Sans MS" panose="030F0702030302020204" pitchFamily="66" charset="0"/>
              </a:rPr>
              <a:t>  leti 100-300 m od     </a:t>
            </a:r>
          </a:p>
          <a:p>
            <a:r>
              <a:rPr lang="hr-HR" sz="3200" dirty="0">
                <a:latin typeface="Comic Sans MS" panose="030F0702030302020204" pitchFamily="66" charset="0"/>
              </a:rPr>
              <a:t>    legla</a:t>
            </a:r>
          </a:p>
        </p:txBody>
      </p:sp>
    </p:spTree>
    <p:extLst>
      <p:ext uri="{BB962C8B-B14F-4D97-AF65-F5344CB8AC3E}">
        <p14:creationId xmlns:p14="http://schemas.microsoft.com/office/powerpoint/2010/main" val="1698944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Uklanjanje legla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1708879"/>
            <a:ext cx="8596668" cy="4332483"/>
          </a:xfrm>
        </p:spPr>
        <p:txBody>
          <a:bodyPr/>
          <a:lstStyle/>
          <a:p>
            <a:r>
              <a:rPr lang="hr-HR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najvažnije je delovati preventivno </a:t>
            </a:r>
          </a:p>
          <a:p>
            <a:r>
              <a:rPr lang="hr-HR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ukloniti legla komaraca odnosno stajaću vodu na način da se uklone svi predmeti i posude u kojima bi se voda/kišnica mogla zadržati danima i time postala idealno mesto za razvoj larvi, a zatim i odraslih komaraca</a:t>
            </a:r>
            <a:endParaRPr lang="hr-HR" sz="3200" dirty="0">
              <a:latin typeface="Comic Sans MS" panose="030F0702030302020204" pitchFamily="66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24699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Slika 1" descr="http://www.istarski.hr/sites/default/files/imagecache/node_view/wysiwyg_imageupload/3/Slide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18" y="574384"/>
            <a:ext cx="7822391" cy="585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173558" y="203841"/>
            <a:ext cx="5197223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reflection blurRad="50800" stA="45000" endPos="65000" dist="50800" dir="5400000" sy="-100000" algn="bl" rotWithShape="0"/>
            <a:softEdge rad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PROSPITE VODU DA VAS KOMARCI NE BODU!</a:t>
            </a:r>
          </a:p>
        </p:txBody>
      </p:sp>
      <p:sp>
        <p:nvSpPr>
          <p:cNvPr id="6" name="TekstniOkvir 5"/>
          <p:cNvSpPr txBox="1"/>
          <p:nvPr/>
        </p:nvSpPr>
        <p:spPr>
          <a:xfrm>
            <a:off x="9003058" y="1478951"/>
            <a:ext cx="2800166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hr-HR" sz="1200" b="1" dirty="0"/>
              <a:t>Najefikasnije suzbijanje komaraca usmereno je na uklanjanje legla (stajaće vode).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F02999-DFBB-4CAA-B96D-3376B78B223F}"/>
              </a:ext>
            </a:extLst>
          </p:cNvPr>
          <p:cNvSpPr txBox="1"/>
          <p:nvPr/>
        </p:nvSpPr>
        <p:spPr>
          <a:xfrm>
            <a:off x="1335761" y="960903"/>
            <a:ext cx="65811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r-Latn-RS" b="1" dirty="0"/>
              <a:t>PROBLEMATIČNA MESTA U VRTU GDE MOGU NASTATI LEGLA KOMARACA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37E01E-2CC3-410D-ABD8-1193D776C6B0}"/>
              </a:ext>
            </a:extLst>
          </p:cNvPr>
          <p:cNvSpPr txBox="1"/>
          <p:nvPr/>
        </p:nvSpPr>
        <p:spPr>
          <a:xfrm>
            <a:off x="5280338" y="5666264"/>
            <a:ext cx="72150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Latn-RS" sz="1200" b="1" dirty="0"/>
              <a:t>STARE GUME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675948-B23F-4706-8B5C-F768DBC52D1C}"/>
              </a:ext>
            </a:extLst>
          </p:cNvPr>
          <p:cNvSpPr txBox="1"/>
          <p:nvPr/>
        </p:nvSpPr>
        <p:spPr>
          <a:xfrm>
            <a:off x="6001844" y="4210954"/>
            <a:ext cx="96562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Latn-RS" sz="1200" b="1" dirty="0"/>
              <a:t>POSUDE ZA CVEĆE</a:t>
            </a:r>
          </a:p>
        </p:txBody>
      </p:sp>
    </p:spTree>
    <p:extLst>
      <p:ext uri="{BB962C8B-B14F-4D97-AF65-F5344CB8AC3E}">
        <p14:creationId xmlns:p14="http://schemas.microsoft.com/office/powerpoint/2010/main" val="3825726005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252</TotalTime>
  <Words>880</Words>
  <Application>Microsoft Office PowerPoint</Application>
  <PresentationFormat>Widescreen</PresentationFormat>
  <Paragraphs>75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Comic Sans MS</vt:lpstr>
      <vt:lpstr>Trebuchet MS</vt:lpstr>
      <vt:lpstr>Wingdings 3</vt:lpstr>
      <vt:lpstr>Faseta</vt:lpstr>
      <vt:lpstr>Planirano i organizovano suzbijanje urbanih komaraca</vt:lpstr>
      <vt:lpstr>KOMARCI-PRENOSIOCI BOLESTI</vt:lpstr>
      <vt:lpstr>PowerPoint Presentation</vt:lpstr>
      <vt:lpstr>PowerPoint Presentation</vt:lpstr>
      <vt:lpstr>PowerPoint Presentation</vt:lpstr>
      <vt:lpstr>Urbani komarci</vt:lpstr>
      <vt:lpstr>Azijski tigrasti komarac</vt:lpstr>
      <vt:lpstr>Uklanjanje legla</vt:lpstr>
      <vt:lpstr>PowerPoint Presentation</vt:lpstr>
      <vt:lpstr>Manje komaraca i manji unos insekticida u životnu sredinu imaćemo ako se pridržavamo sledećeg: </vt:lpstr>
      <vt:lpstr>PowerPoint Presentation</vt:lpstr>
      <vt:lpstr>Monitoring tigrastog komarca</vt:lpstr>
      <vt:lpstr>Manje komaraca i manji unos insekticida u životnu sredinu imaćemo ako se pridržavamo sledećeg: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BITNO!!</vt:lpstr>
      <vt:lpstr>PowerPoint Presentation</vt:lpstr>
      <vt:lpstr>Lična zaštita</vt:lpstr>
      <vt:lpstr>PowerPoint Presentation</vt:lpstr>
      <vt:lpstr>Lična zaštita</vt:lpstr>
      <vt:lpstr>PowerPoint Presentation</vt:lpstr>
      <vt:lpstr>JLS treba da osiguraju sledeće:  </vt:lpstr>
      <vt:lpstr>HVALA NA PAŽNJI!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Planirano i organizirano suzbijanje komaraca i štetnih glodavaca</dc:title>
  <dc:creator>zzjz-dd</dc:creator>
  <cp:lastModifiedBy>Aleksandar Loncar</cp:lastModifiedBy>
  <cp:revision>44</cp:revision>
  <cp:lastPrinted>2016-04-14T11:26:22Z</cp:lastPrinted>
  <dcterms:created xsi:type="dcterms:W3CDTF">2016-02-10T10:32:03Z</dcterms:created>
  <dcterms:modified xsi:type="dcterms:W3CDTF">2019-03-08T06:40:33Z</dcterms:modified>
</cp:coreProperties>
</file>