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9"/>
  </p:handoutMasterIdLst>
  <p:sldIdLst>
    <p:sldId id="256" r:id="rId2"/>
    <p:sldId id="257" r:id="rId3"/>
    <p:sldId id="283" r:id="rId4"/>
    <p:sldId id="284" r:id="rId5"/>
    <p:sldId id="285" r:id="rId6"/>
    <p:sldId id="263" r:id="rId7"/>
    <p:sldId id="267" r:id="rId8"/>
    <p:sldId id="264" r:id="rId9"/>
    <p:sldId id="258" r:id="rId10"/>
    <p:sldId id="259" r:id="rId11"/>
    <p:sldId id="280" r:id="rId12"/>
    <p:sldId id="287" r:id="rId13"/>
    <p:sldId id="260" r:id="rId14"/>
    <p:sldId id="271" r:id="rId15"/>
    <p:sldId id="276" r:id="rId16"/>
    <p:sldId id="270" r:id="rId17"/>
    <p:sldId id="269" r:id="rId18"/>
    <p:sldId id="272" r:id="rId19"/>
    <p:sldId id="277" r:id="rId20"/>
    <p:sldId id="261" r:id="rId21"/>
    <p:sldId id="281" r:id="rId22"/>
    <p:sldId id="265" r:id="rId23"/>
    <p:sldId id="278" r:id="rId24"/>
    <p:sldId id="266" r:id="rId25"/>
    <p:sldId id="279" r:id="rId26"/>
    <p:sldId id="268" r:id="rId27"/>
    <p:sldId id="286" r:id="rId2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8C0C7-F84F-4E5C-94B6-751E9C3F5DD6}" type="datetimeFigureOut">
              <a:rPr lang="hr-HR" smtClean="0"/>
              <a:t>20.04.2016.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0B79-CC21-401C-A18C-E2DF078A53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8350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omic Sans MS" panose="030F0702030302020204" pitchFamily="66" charset="0"/>
              </a:rPr>
              <a:t>Planirano i organizirano suzbijanje </a:t>
            </a:r>
            <a:r>
              <a:rPr lang="hr-HR" b="1" dirty="0" smtClean="0">
                <a:latin typeface="Comic Sans MS" panose="030F0702030302020204" pitchFamily="66" charset="0"/>
              </a:rPr>
              <a:t>urbanih komaraca</a:t>
            </a:r>
            <a:endParaRPr lang="hr-HR" b="1" dirty="0">
              <a:latin typeface="Comic Sans MS" panose="030F0702030302020204" pitchFamily="66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25" y="5962262"/>
            <a:ext cx="2450804" cy="125588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29" y="5324672"/>
            <a:ext cx="812985" cy="825688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3043003" y="4422098"/>
            <a:ext cx="497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Comic Sans MS" panose="030F0702030302020204" pitchFamily="66" charset="0"/>
              </a:rPr>
              <a:t>Magdalena </a:t>
            </a:r>
            <a:r>
              <a:rPr lang="hr-HR" dirty="0" err="1" smtClean="0">
                <a:latin typeface="Comic Sans MS" panose="030F0702030302020204" pitchFamily="66" charset="0"/>
              </a:rPr>
              <a:t>Sikora</a:t>
            </a:r>
            <a:r>
              <a:rPr lang="hr-HR" dirty="0" smtClean="0">
                <a:latin typeface="Comic Sans MS" panose="030F0702030302020204" pitchFamily="66" charset="0"/>
              </a:rPr>
              <a:t>, prof. biologije i </a:t>
            </a:r>
            <a:r>
              <a:rPr lang="hr-HR" dirty="0" smtClean="0">
                <a:latin typeface="Comic Sans MS" panose="030F0702030302020204" pitchFamily="66" charset="0"/>
              </a:rPr>
              <a:t>kemije</a:t>
            </a:r>
          </a:p>
          <a:p>
            <a:r>
              <a:rPr lang="hr-HR" dirty="0" smtClean="0">
                <a:latin typeface="Comic Sans MS" panose="030F0702030302020204" pitchFamily="66" charset="0"/>
              </a:rPr>
              <a:t>Mr.sc. Vedran </a:t>
            </a:r>
            <a:r>
              <a:rPr lang="hr-HR" dirty="0" err="1" smtClean="0">
                <a:latin typeface="Comic Sans MS" panose="030F0702030302020204" pitchFamily="66" charset="0"/>
              </a:rPr>
              <a:t>Bertić</a:t>
            </a:r>
            <a:r>
              <a:rPr lang="hr-HR" dirty="0" smtClean="0">
                <a:latin typeface="Comic Sans MS" panose="030F0702030302020204" pitchFamily="66" charset="0"/>
              </a:rPr>
              <a:t>, </a:t>
            </a:r>
            <a:r>
              <a:rPr lang="hr-HR" dirty="0" err="1" smtClean="0">
                <a:latin typeface="Comic Sans MS" panose="030F0702030302020204" pitchFamily="66" charset="0"/>
              </a:rPr>
              <a:t>dipl.ing</a:t>
            </a:r>
            <a:r>
              <a:rPr lang="hr-HR" dirty="0" smtClean="0">
                <a:latin typeface="Comic Sans MS" panose="030F0702030302020204" pitchFamily="66" charset="0"/>
              </a:rPr>
              <a:t>.</a:t>
            </a:r>
            <a:endParaRPr lang="hr-H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100" dirty="0">
                <a:latin typeface="Comic Sans MS" panose="030F0702030302020204" pitchFamily="66" charset="0"/>
              </a:rPr>
              <a:t>Manje komaraca i manji unos insekticida u okoliš imat ćemo ako se pridržavamo slijedećeg:</a:t>
            </a:r>
            <a:r>
              <a:rPr lang="hr-HR" dirty="0">
                <a:solidFill>
                  <a:srgbClr val="FF0000"/>
                </a:solidFill>
              </a:rPr>
              <a:t/>
            </a:r>
            <a:br>
              <a:rPr lang="hr-HR" dirty="0">
                <a:solidFill>
                  <a:srgbClr val="FF0000"/>
                </a:solidFill>
              </a:rPr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5396895" cy="3880773"/>
          </a:xfrm>
        </p:spPr>
        <p:txBody>
          <a:bodyPr>
            <a:normAutofit fontScale="92500" lnSpcReduction="10000"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redovito uklanjati smeće i nepotrebne predmete u kojima se nakuplja voda (stare auto-gume, limenke, kante, lonce, bačve i druge posude)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prekriti, okrenuti naopako, spremiti u zatvoren prostor ili na neki drugi način spriječiti nakupljanje vode u posudama koje se ne koriste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026" name="Picture 2" descr="http://www.zzjz-ck.hr/articlefiles/152_303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51" y="1912937"/>
            <a:ext cx="4867275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5348712" cy="388077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hr-HR" sz="4000" dirty="0">
                <a:latin typeface="Comic Sans MS" panose="030F0702030302020204" pitchFamily="66" charset="0"/>
              </a:rPr>
              <a:t>vaze za cvijeće najbolje je ispuniti vlažnim pijeskom kako se u njima ne bi nakupljala </a:t>
            </a:r>
            <a:r>
              <a:rPr lang="hr-HR" sz="4000" dirty="0" smtClean="0">
                <a:latin typeface="Comic Sans MS" panose="030F0702030302020204" pitchFamily="66" charset="0"/>
              </a:rPr>
              <a:t>voda</a:t>
            </a:r>
          </a:p>
          <a:p>
            <a:pPr lvl="0"/>
            <a:r>
              <a:rPr lang="hr-HR" sz="4000" dirty="0" smtClean="0">
                <a:latin typeface="Comic Sans MS" panose="030F0702030302020204" pitchFamily="66" charset="0"/>
              </a:rPr>
              <a:t>Groblja</a:t>
            </a:r>
          </a:p>
          <a:p>
            <a:pPr lvl="0"/>
            <a:r>
              <a:rPr lang="hr-HR" sz="4000" dirty="0" smtClean="0">
                <a:latin typeface="Comic Sans MS" panose="030F0702030302020204" pitchFamily="66" charset="0"/>
              </a:rPr>
              <a:t>Monitoring tigrastog komarca</a:t>
            </a:r>
            <a:endParaRPr lang="hr-HR" sz="4000" dirty="0">
              <a:latin typeface="Comic Sans MS" panose="030F0702030302020204" pitchFamily="66" charset="0"/>
            </a:endParaRPr>
          </a:p>
          <a:p>
            <a:endParaRPr lang="hr-HR" dirty="0"/>
          </a:p>
        </p:txBody>
      </p:sp>
      <p:pic>
        <p:nvPicPr>
          <p:cNvPr id="5122" name="Picture 2" descr="http://www.dizajndoma.hr/chest/gallery/savjeti-za-lijepo-cvije%C4%87e/savjeti-cvijee-njega-vrt%20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608" y="0"/>
            <a:ext cx="3990392" cy="26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316" y="2901822"/>
            <a:ext cx="6131462" cy="30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omic Sans MS" panose="030F0702030302020204" pitchFamily="66" charset="0"/>
              </a:rPr>
              <a:t>Monitoring tigrastog komarca</a:t>
            </a:r>
            <a:endParaRPr lang="hr-HR" dirty="0">
              <a:latin typeface="Comic Sans MS" panose="030F0702030302020204" pitchFamily="66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1659" y="1266065"/>
            <a:ext cx="4072626" cy="416435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737118" y="2295331"/>
            <a:ext cx="60369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 err="1" smtClean="0">
                <a:latin typeface="Comic Sans MS" panose="030F0702030302020204" pitchFamily="66" charset="0"/>
              </a:rPr>
              <a:t>Ovipozicijske</a:t>
            </a:r>
            <a:r>
              <a:rPr lang="hr-HR" sz="3600" dirty="0" smtClean="0">
                <a:latin typeface="Comic Sans MS" panose="030F0702030302020204" pitchFamily="66" charset="0"/>
              </a:rPr>
              <a:t> lovke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 smtClean="0">
                <a:latin typeface="Comic Sans MS" panose="030F0702030302020204" pitchFamily="66" charset="0"/>
              </a:rPr>
              <a:t>42 postaje u OBŽ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 smtClean="0">
                <a:latin typeface="Comic Sans MS" panose="030F0702030302020204" pitchFamily="66" charset="0"/>
              </a:rPr>
              <a:t>U slučaju pozitivnog nalaza postavljanje BG </a:t>
            </a:r>
            <a:r>
              <a:rPr lang="hr-HR" sz="3600" dirty="0" err="1" smtClean="0">
                <a:latin typeface="Comic Sans MS" panose="030F0702030302020204" pitchFamily="66" charset="0"/>
              </a:rPr>
              <a:t>Sentinel</a:t>
            </a:r>
            <a:r>
              <a:rPr lang="hr-HR" sz="3600" dirty="0" smtClean="0">
                <a:latin typeface="Comic Sans MS" panose="030F0702030302020204" pitchFamily="66" charset="0"/>
              </a:rPr>
              <a:t> lovki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 smtClean="0">
                <a:latin typeface="Comic Sans MS" panose="030F0702030302020204" pitchFamily="66" charset="0"/>
              </a:rPr>
              <a:t>Obavještavanje JLS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6204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latin typeface="Comic Sans MS" panose="030F0702030302020204" pitchFamily="66" charset="0"/>
              </a:rPr>
              <a:t>Manje komaraca i manji unos insekticida u okoliš imat ćemo ako se pridržavamo slijedećeg: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6563221" cy="3880773"/>
          </a:xfrm>
        </p:spPr>
        <p:txBody>
          <a:bodyPr/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spremnike za vodu zaštititi poklopcima, gustim mrežama ili folijama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2800" dirty="0" smtClean="0">
                <a:latin typeface="Comic Sans MS" panose="030F0702030302020204" pitchFamily="66" charset="0"/>
              </a:rPr>
              <a:t>jednom </a:t>
            </a:r>
            <a:r>
              <a:rPr lang="hr-HR" sz="2800" dirty="0">
                <a:latin typeface="Comic Sans MS" panose="030F0702030302020204" pitchFamily="66" charset="0"/>
              </a:rPr>
              <a:t>tjedno mijenjati vodu u posudama na otvorenom oko kuće (tanjuri ispod posuda za cvijeće, pojila za životinje, posude za zalijevanje i druge posude)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2050" name="Picture 2" descr="http://www.zzjzpgz.hr/nzl/69/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30" y="2009677"/>
            <a:ext cx="3705225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05" y="459873"/>
            <a:ext cx="9045575" cy="21814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3" y="3188368"/>
            <a:ext cx="100965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03" t="18759" r="8847" b="17585"/>
          <a:stretch/>
        </p:blipFill>
        <p:spPr>
          <a:xfrm>
            <a:off x="372978" y="-1"/>
            <a:ext cx="11260509" cy="55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3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84" t="16250" r="8652" b="48413"/>
          <a:stretch/>
        </p:blipFill>
        <p:spPr>
          <a:xfrm>
            <a:off x="505326" y="1985211"/>
            <a:ext cx="9286370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/>
              <a:t>održavati urednima zelene površine s korovima i visokom travom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00150"/>
            <a:ext cx="12077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4387961" cy="3880773"/>
          </a:xfrm>
        </p:spPr>
        <p:txBody>
          <a:bodyPr/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3200" dirty="0">
                <a:latin typeface="Comic Sans MS" panose="030F0702030302020204" pitchFamily="66" charset="0"/>
              </a:rPr>
              <a:t>održavati ispravnim sustave za odvodnju, drenažu i prikupljanje otpadnih voda</a:t>
            </a:r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60" y="1358315"/>
            <a:ext cx="62007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2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6204729" cy="3880773"/>
          </a:xfrm>
        </p:spPr>
        <p:txBody>
          <a:bodyPr/>
          <a:lstStyle/>
          <a:p>
            <a:pPr lvl="0"/>
            <a:r>
              <a:rPr lang="hr-HR" sz="3600" dirty="0">
                <a:latin typeface="Comic Sans MS" panose="030F0702030302020204" pitchFamily="66" charset="0"/>
              </a:rPr>
              <a:t>gustim </a:t>
            </a:r>
            <a:r>
              <a:rPr lang="hr-HR" sz="3600" dirty="0" smtClean="0">
                <a:latin typeface="Comic Sans MS" panose="030F0702030302020204" pitchFamily="66" charset="0"/>
              </a:rPr>
              <a:t>mrežama i obujmicama </a:t>
            </a:r>
            <a:r>
              <a:rPr lang="hr-HR" sz="3600" dirty="0">
                <a:latin typeface="Comic Sans MS" panose="030F0702030302020204" pitchFamily="66" charset="0"/>
              </a:rPr>
              <a:t>zatvoriti oduške septičkih jama</a:t>
            </a:r>
          </a:p>
          <a:p>
            <a:endParaRPr lang="hr-HR" dirty="0"/>
          </a:p>
        </p:txBody>
      </p:sp>
      <p:pic>
        <p:nvPicPr>
          <p:cNvPr id="2050" name="Picture 2" descr="https://mikebrozda.files.wordpress.com/2010/08/dscf4036.jpg?w=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42" y="136440"/>
            <a:ext cx="4916758" cy="655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94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omic Sans MS" panose="030F0702030302020204" pitchFamily="66" charset="0"/>
              </a:rPr>
              <a:t>KOMARCI-PRIJENOSNICI BOLESTI</a:t>
            </a: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558977"/>
            <a:ext cx="5742127" cy="4482385"/>
          </a:xfrm>
        </p:spPr>
        <p:txBody>
          <a:bodyPr>
            <a:normAutofit lnSpcReduction="10000"/>
          </a:bodyPr>
          <a:lstStyle/>
          <a:p>
            <a:pPr algn="just"/>
            <a:r>
              <a:rPr lang="hr-HR" sz="2800" dirty="0">
                <a:latin typeface="Comic Sans MS" panose="030F0702030302020204" pitchFamily="66" charset="0"/>
              </a:rPr>
              <a:t>U svjetskim razmjerima, komarci su zdravstveno najvažnija skupina kukaca jer su prijenosnici (vektori) uzročnika različitih zaraznih </a:t>
            </a:r>
            <a:r>
              <a:rPr lang="hr-HR" sz="2800" dirty="0" smtClean="0">
                <a:latin typeface="Comic Sans MS" panose="030F0702030302020204" pitchFamily="66" charset="0"/>
              </a:rPr>
              <a:t>bolesti</a:t>
            </a:r>
          </a:p>
          <a:p>
            <a:pPr algn="just"/>
            <a:r>
              <a:rPr lang="hr-HR" sz="2800" dirty="0" smtClean="0">
                <a:latin typeface="Comic Sans MS" panose="030F0702030302020204" pitchFamily="66" charset="0"/>
              </a:rPr>
              <a:t>Bolesti </a:t>
            </a:r>
            <a:r>
              <a:rPr lang="hr-HR" sz="2800" dirty="0">
                <a:latin typeface="Comic Sans MS" panose="030F0702030302020204" pitchFamily="66" charset="0"/>
              </a:rPr>
              <a:t>koje prenose su malarija, </a:t>
            </a:r>
            <a:r>
              <a:rPr lang="hr-HR" sz="2800" dirty="0" err="1">
                <a:latin typeface="Comic Sans MS" panose="030F0702030302020204" pitchFamily="66" charset="0"/>
              </a:rPr>
              <a:t>dengue</a:t>
            </a:r>
            <a:r>
              <a:rPr lang="hr-HR" sz="2800" dirty="0">
                <a:latin typeface="Comic Sans MS" panose="030F0702030302020204" pitchFamily="66" charset="0"/>
              </a:rPr>
              <a:t> groznica, žuta groznica, virus Zapadnog Nila (WNV), </a:t>
            </a:r>
            <a:r>
              <a:rPr lang="hr-HR" sz="2800" dirty="0" err="1">
                <a:latin typeface="Comic Sans MS" panose="030F0702030302020204" pitchFamily="66" charset="0"/>
              </a:rPr>
              <a:t>Zika</a:t>
            </a:r>
            <a:r>
              <a:rPr lang="hr-HR" sz="2800" dirty="0">
                <a:latin typeface="Comic Sans MS" panose="030F0702030302020204" pitchFamily="66" charset="0"/>
              </a:rPr>
              <a:t> virus i različiti tipovi </a:t>
            </a:r>
            <a:r>
              <a:rPr lang="hr-HR" sz="2800" dirty="0" smtClean="0">
                <a:latin typeface="Comic Sans MS" panose="030F0702030302020204" pitchFamily="66" charset="0"/>
              </a:rPr>
              <a:t>encefalitisa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415" y="3396343"/>
            <a:ext cx="5608584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BITNO!!</a:t>
            </a:r>
            <a:endParaRPr lang="hr-H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2955" y="1438694"/>
            <a:ext cx="6815148" cy="3880773"/>
          </a:xfrm>
        </p:spPr>
        <p:txBody>
          <a:bodyPr>
            <a:normAutofit fontScale="92500" lnSpcReduction="10000"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3200" dirty="0" smtClean="0">
                <a:latin typeface="Comic Sans MS" panose="030F0702030302020204" pitchFamily="66" charset="0"/>
              </a:rPr>
              <a:t>vulkanizerske </a:t>
            </a:r>
            <a:r>
              <a:rPr lang="hr-HR" sz="3200" dirty="0">
                <a:latin typeface="Comic Sans MS" panose="030F0702030302020204" pitchFamily="66" charset="0"/>
              </a:rPr>
              <a:t>radionice, skladišta guma na otvorenom trebaju, ako je moguće držati gume u zatvorenom </a:t>
            </a:r>
            <a:r>
              <a:rPr lang="hr-HR" sz="3200" dirty="0" smtClean="0">
                <a:latin typeface="Comic Sans MS" panose="030F0702030302020204" pitchFamily="66" charset="0"/>
              </a:rPr>
              <a:t>prostoru,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3200" dirty="0" smtClean="0">
                <a:latin typeface="Comic Sans MS" panose="030F0702030302020204" pitchFamily="66" charset="0"/>
              </a:rPr>
              <a:t>natkriti </a:t>
            </a:r>
            <a:r>
              <a:rPr lang="hr-HR" sz="3200" dirty="0">
                <a:latin typeface="Comic Sans MS" panose="030F0702030302020204" pitchFamily="66" charset="0"/>
              </a:rPr>
              <a:t>gume koje su na otvorenom, </a:t>
            </a:r>
            <a:endParaRPr lang="hr-HR" sz="3200" dirty="0" smtClean="0">
              <a:latin typeface="Comic Sans MS" panose="030F0702030302020204" pitchFamily="66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3200" dirty="0" smtClean="0">
                <a:latin typeface="Comic Sans MS" panose="030F0702030302020204" pitchFamily="66" charset="0"/>
              </a:rPr>
              <a:t>prazniti </a:t>
            </a:r>
            <a:r>
              <a:rPr lang="hr-HR" sz="3200" dirty="0">
                <a:latin typeface="Comic Sans MS" panose="030F0702030302020204" pitchFamily="66" charset="0"/>
              </a:rPr>
              <a:t>vodu iz guma, </a:t>
            </a:r>
            <a:endParaRPr lang="hr-HR" sz="3200" dirty="0" smtClean="0">
              <a:latin typeface="Comic Sans MS" panose="030F0702030302020204" pitchFamily="66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3200" dirty="0" smtClean="0">
                <a:latin typeface="Comic Sans MS" panose="030F0702030302020204" pitchFamily="66" charset="0"/>
              </a:rPr>
              <a:t>složiti </a:t>
            </a:r>
            <a:r>
              <a:rPr lang="hr-HR" sz="3200" dirty="0">
                <a:latin typeface="Comic Sans MS" panose="030F0702030302020204" pitchFamily="66" charset="0"/>
              </a:rPr>
              <a:t>gume u oblik piramide i zaštiti ih nepropusnom folijom</a:t>
            </a:r>
          </a:p>
          <a:p>
            <a:endParaRPr lang="hr-HR" dirty="0"/>
          </a:p>
        </p:txBody>
      </p:sp>
      <p:pic>
        <p:nvPicPr>
          <p:cNvPr id="3074" name="Picture 2" descr="http://muralist.hr/wp-content/uploads/2015/06/unnamed-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686" y="1465878"/>
            <a:ext cx="37338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25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81" y="586621"/>
            <a:ext cx="9931943" cy="499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7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omic Sans MS" panose="030F0702030302020204" pitchFamily="66" charset="0"/>
              </a:rPr>
              <a:t>Osobna zaštita</a:t>
            </a: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484027"/>
            <a:ext cx="7612227" cy="4557336"/>
          </a:xfrm>
        </p:spPr>
        <p:txBody>
          <a:bodyPr>
            <a:normAutofit/>
          </a:bodyPr>
          <a:lstStyle/>
          <a:p>
            <a:pPr fontAlgn="base"/>
            <a:r>
              <a:rPr lang="hr-HR" sz="3200" dirty="0" smtClean="0">
                <a:latin typeface="Comic Sans MS" panose="030F0702030302020204" pitchFamily="66" charset="0"/>
              </a:rPr>
              <a:t>u </a:t>
            </a:r>
            <a:r>
              <a:rPr lang="hr-HR" sz="3200" dirty="0">
                <a:latin typeface="Comic Sans MS" panose="030F0702030302020204" pitchFamily="66" charset="0"/>
              </a:rPr>
              <a:t>područjima velikog broja komaraca treba nositi hlače dugačkih nogavica i majice dugih rukava s naglaskom na svijetlije boje koje manje privlače </a:t>
            </a:r>
            <a:r>
              <a:rPr lang="hr-HR" sz="3200" dirty="0" smtClean="0">
                <a:latin typeface="Comic Sans MS" panose="030F0702030302020204" pitchFamily="66" charset="0"/>
              </a:rPr>
              <a:t>komarce</a:t>
            </a:r>
            <a:endParaRPr lang="hr-HR" sz="3200" dirty="0">
              <a:latin typeface="Comic Sans MS" panose="030F0702030302020204" pitchFamily="66" charset="0"/>
            </a:endParaRPr>
          </a:p>
          <a:p>
            <a:endParaRPr lang="hr-HR" dirty="0"/>
          </a:p>
        </p:txBody>
      </p:sp>
      <p:pic>
        <p:nvPicPr>
          <p:cNvPr id="4" name="Picture 4" descr="http://www.femina.hr/images/articles/images/2012/komarci_ve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40" y="1987421"/>
            <a:ext cx="2447665" cy="32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1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23" y="1"/>
            <a:ext cx="10284577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57398"/>
            <a:ext cx="7237472" cy="3140438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hr-HR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Kada je nužno, treba koristiti sredstva koja odbijaju komarce – repelente koji dolaze u obliku krema, sprejeva ili tekućina koje se direktno nanose na kožu (a prema uputama proizvođača za njihovo </a:t>
            </a:r>
            <a:r>
              <a:rPr lang="hr-HR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korištenje)</a:t>
            </a:r>
          </a:p>
          <a:p>
            <a:r>
              <a:rPr lang="hr-HR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Postoje </a:t>
            </a:r>
            <a:r>
              <a:rPr lang="hr-HR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 prirodni repelenti bazirani na mješavinama eteričnih ulja kao što su limunska trava, lavanda, bosiljak, metvica i limunski </a:t>
            </a:r>
            <a:r>
              <a:rPr lang="hr-HR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eukaliptus</a:t>
            </a:r>
            <a:endParaRPr lang="hr-HR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895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omic Sans MS" panose="030F0702030302020204" pitchFamily="66" charset="0"/>
              </a:rPr>
              <a:t>Osobna zaštita</a:t>
            </a: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2619" y="1531003"/>
            <a:ext cx="6083230" cy="5004708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Comic Sans MS" panose="030F0702030302020204" pitchFamily="66" charset="0"/>
              </a:rPr>
              <a:t>U zatvorenom prostoru preporučuje se fizička zaštita, odnosno postavljanje mreža na prozore i vrata (</a:t>
            </a:r>
            <a:r>
              <a:rPr lang="hr-HR" sz="3200" dirty="0" smtClean="0">
                <a:latin typeface="Comic Sans MS" panose="030F0702030302020204" pitchFamily="66" charset="0"/>
              </a:rPr>
              <a:t>komarnici)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624" y="0"/>
            <a:ext cx="4952376" cy="66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4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304145"/>
            <a:ext cx="7312423" cy="4737218"/>
          </a:xfrm>
        </p:spPr>
        <p:txBody>
          <a:bodyPr>
            <a:normAutofit lnSpcReduction="10000"/>
          </a:bodyPr>
          <a:lstStyle/>
          <a:p>
            <a:r>
              <a:rPr lang="hr-HR" sz="3200" dirty="0">
                <a:latin typeface="Comic Sans MS" panose="030F0702030302020204" pitchFamily="66" charset="0"/>
              </a:rPr>
              <a:t>Mirisne svijeće, uljne lampe i zapaljene baklje s eteričnim uljima također su dobar izbor za okućnice i vrtove. </a:t>
            </a:r>
          </a:p>
          <a:p>
            <a:r>
              <a:rPr lang="hr-HR" sz="3200" dirty="0">
                <a:latin typeface="Comic Sans MS" panose="030F0702030302020204" pitchFamily="66" charset="0"/>
              </a:rPr>
              <a:t>Na terase je moguće postaviti i ventilatore (stropne) koji će stvarati laganu struju zraka dovoljnu da komarcima onemogući aktivan let do ljudi – potencijalnih domaćina</a:t>
            </a:r>
          </a:p>
          <a:p>
            <a:endParaRPr lang="hr-HR" dirty="0"/>
          </a:p>
        </p:txBody>
      </p:sp>
      <p:pic>
        <p:nvPicPr>
          <p:cNvPr id="4098" name="Picture 2" descr="ventilator de ta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557" y="1771962"/>
            <a:ext cx="4087689" cy="30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5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26695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latin typeface="Comic Sans MS" panose="030F0702030302020204" pitchFamily="66" charset="0"/>
              </a:rPr>
              <a:t>JLS trebaju osigurati slijedeće:</a:t>
            </a:r>
            <a:br>
              <a:rPr lang="hr-HR" dirty="0" smtClean="0">
                <a:latin typeface="Comic Sans MS" panose="030F0702030302020204" pitchFamily="66" charset="0"/>
              </a:rPr>
            </a:br>
            <a:r>
              <a:rPr lang="hr-HR" dirty="0" smtClean="0">
                <a:latin typeface="Comic Sans MS" panose="030F0702030302020204" pitchFamily="66" charset="0"/>
              </a:rPr>
              <a:t/>
            </a:r>
            <a:br>
              <a:rPr lang="hr-HR" dirty="0" smtClean="0">
                <a:latin typeface="Comic Sans MS" panose="030F0702030302020204" pitchFamily="66" charset="0"/>
              </a:rPr>
            </a:b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07314" y="1650923"/>
            <a:ext cx="8596668" cy="3880773"/>
          </a:xfrm>
        </p:spPr>
        <p:txBody>
          <a:bodyPr>
            <a:noAutofit/>
          </a:bodyPr>
          <a:lstStyle/>
          <a:p>
            <a:r>
              <a:rPr lang="hr-HR" sz="2800" dirty="0" smtClean="0">
                <a:latin typeface="Comic Sans MS" panose="030F0702030302020204" pitchFamily="66" charset="0"/>
              </a:rPr>
              <a:t>Tiskanje dovoljnog broja edukativnih letaka i plakata, te njihova distribucija</a:t>
            </a:r>
          </a:p>
          <a:p>
            <a:r>
              <a:rPr lang="hr-HR" sz="2800" dirty="0" smtClean="0">
                <a:latin typeface="Comic Sans MS" panose="030F0702030302020204" pitchFamily="66" charset="0"/>
              </a:rPr>
              <a:t>Postaviti </a:t>
            </a:r>
            <a:r>
              <a:rPr lang="hr-H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edukativne plakate</a:t>
            </a:r>
            <a:r>
              <a:rPr lang="hr-HR" sz="2800" dirty="0" smtClean="0">
                <a:latin typeface="Comic Sans MS" panose="030F0702030302020204" pitchFamily="66" charset="0"/>
              </a:rPr>
              <a:t> na frekventnim mjestima</a:t>
            </a:r>
          </a:p>
          <a:p>
            <a:r>
              <a:rPr lang="hr-H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Provedbu preventivnih radnji u vidu otklanjanja legla</a:t>
            </a:r>
          </a:p>
          <a:p>
            <a:r>
              <a:rPr lang="hr-HR" sz="2800" dirty="0" smtClean="0">
                <a:latin typeface="Comic Sans MS" panose="030F0702030302020204" pitchFamily="66" charset="0"/>
              </a:rPr>
              <a:t>S posebnim naglaskom na </a:t>
            </a:r>
            <a:r>
              <a:rPr lang="hr-H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vulkanizerske radnje </a:t>
            </a:r>
            <a:r>
              <a:rPr lang="hr-HR" sz="2800" dirty="0" smtClean="0">
                <a:latin typeface="Comic Sans MS" panose="030F0702030302020204" pitchFamily="66" charset="0"/>
              </a:rPr>
              <a:t>i </a:t>
            </a:r>
            <a:r>
              <a:rPr lang="hr-H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groblja</a:t>
            </a:r>
            <a:endParaRPr lang="hr-H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5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omic Sans MS" panose="030F0702030302020204" pitchFamily="66" charset="0"/>
              </a:rPr>
              <a:t>HVALA NA PAŽNJI!</a:t>
            </a: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5127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68004" y="611707"/>
            <a:ext cx="8596668" cy="3880773"/>
          </a:xfrm>
        </p:spPr>
        <p:txBody>
          <a:bodyPr/>
          <a:lstStyle/>
          <a:p>
            <a:r>
              <a:rPr lang="hr-HR" sz="2800" dirty="0">
                <a:latin typeface="Comic Sans MS" panose="030F0702030302020204" pitchFamily="66" charset="0"/>
              </a:rPr>
              <a:t>Komarci su </a:t>
            </a:r>
            <a:r>
              <a:rPr lang="hr-HR" sz="2800" dirty="0" err="1">
                <a:latin typeface="Comic Sans MS" panose="030F0702030302020204" pitchFamily="66" charset="0"/>
              </a:rPr>
              <a:t>molestanti</a:t>
            </a:r>
            <a:r>
              <a:rPr lang="hr-HR" sz="2800" dirty="0">
                <a:latin typeface="Comic Sans MS" panose="030F0702030302020204" pitchFamily="66" charset="0"/>
              </a:rPr>
              <a:t> ili napasnici koji ometaju i uznemiruju ljude tijekom rekreacije i boravka u prirodi, dakle ugrožavaju zdravlje u širem </a:t>
            </a:r>
            <a:r>
              <a:rPr lang="hr-HR" sz="2800" dirty="0" smtClean="0">
                <a:latin typeface="Comic Sans MS" panose="030F0702030302020204" pitchFamily="66" charset="0"/>
              </a:rPr>
              <a:t>pogledu</a:t>
            </a:r>
            <a:endParaRPr lang="hr-HR" sz="2800" dirty="0">
              <a:latin typeface="Comic Sans MS" panose="030F0702030302020204" pitchFamily="66" charset="0"/>
            </a:endParaRPr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384" y="2952750"/>
            <a:ext cx="9144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578499"/>
            <a:ext cx="8596668" cy="5462864"/>
          </a:xfrm>
        </p:spPr>
        <p:txBody>
          <a:bodyPr>
            <a:no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Glavni način prijenosa </a:t>
            </a:r>
            <a:r>
              <a:rPr lang="hr-HR" sz="2400" dirty="0" err="1">
                <a:latin typeface="Comic Sans MS" panose="030F0702030302020204" pitchFamily="66" charset="0"/>
              </a:rPr>
              <a:t>Zika</a:t>
            </a:r>
            <a:r>
              <a:rPr lang="hr-HR" sz="2400" dirty="0">
                <a:latin typeface="Comic Sans MS" panose="030F0702030302020204" pitchFamily="66" charset="0"/>
              </a:rPr>
              <a:t> virusa i ostalih srodnih virusa je ubodom komaraca. </a:t>
            </a:r>
            <a:endParaRPr lang="hr-HR" sz="2400" dirty="0" smtClean="0">
              <a:latin typeface="Comic Sans MS" panose="030F0702030302020204" pitchFamily="66" charset="0"/>
            </a:endParaRPr>
          </a:p>
          <a:p>
            <a:r>
              <a:rPr lang="hr-HR" sz="2400" dirty="0" smtClean="0">
                <a:latin typeface="Comic Sans MS" panose="030F0702030302020204" pitchFamily="66" charset="0"/>
              </a:rPr>
              <a:t>1</a:t>
            </a:r>
            <a:r>
              <a:rPr lang="hr-HR" sz="2400" dirty="0">
                <a:latin typeface="Comic Sans MS" panose="030F0702030302020204" pitchFamily="66" charset="0"/>
              </a:rPr>
              <a:t>. U Hrvatskoj postoji potencijalni vektor </a:t>
            </a:r>
            <a:r>
              <a:rPr lang="hr-HR" sz="2400" dirty="0" err="1">
                <a:latin typeface="Comic Sans MS" panose="030F0702030302020204" pitchFamily="66" charset="0"/>
              </a:rPr>
              <a:t>Zika</a:t>
            </a:r>
            <a:r>
              <a:rPr lang="hr-HR" sz="2400" dirty="0">
                <a:latin typeface="Comic Sans MS" panose="030F0702030302020204" pitchFamily="66" charset="0"/>
              </a:rPr>
              <a:t> virusa - tigrasti komarac (</a:t>
            </a:r>
            <a:r>
              <a:rPr lang="hr-HR" sz="2400" i="1" dirty="0" err="1">
                <a:latin typeface="Comic Sans MS" panose="030F0702030302020204" pitchFamily="66" charset="0"/>
              </a:rPr>
              <a:t>Aedes</a:t>
            </a:r>
            <a:r>
              <a:rPr lang="hr-HR" sz="2400" i="1" dirty="0">
                <a:latin typeface="Comic Sans MS" panose="030F0702030302020204" pitchFamily="66" charset="0"/>
              </a:rPr>
              <a:t> </a:t>
            </a:r>
            <a:r>
              <a:rPr lang="hr-HR" sz="2400" i="1" dirty="0" err="1">
                <a:latin typeface="Comic Sans MS" panose="030F0702030302020204" pitchFamily="66" charset="0"/>
              </a:rPr>
              <a:t>albopictus</a:t>
            </a:r>
            <a:r>
              <a:rPr lang="hr-HR" sz="2400" dirty="0">
                <a:latin typeface="Comic Sans MS" panose="030F0702030302020204" pitchFamily="66" charset="0"/>
              </a:rPr>
              <a:t>). </a:t>
            </a:r>
            <a:endParaRPr lang="hr-HR" sz="2400" dirty="0" smtClean="0">
              <a:latin typeface="Comic Sans MS" panose="030F0702030302020204" pitchFamily="66" charset="0"/>
            </a:endParaRPr>
          </a:p>
          <a:p>
            <a:r>
              <a:rPr lang="hr-HR" sz="2400" dirty="0" smtClean="0">
                <a:latin typeface="Comic Sans MS" panose="030F0702030302020204" pitchFamily="66" charset="0"/>
              </a:rPr>
              <a:t>2</a:t>
            </a:r>
            <a:r>
              <a:rPr lang="hr-HR" sz="2400" dirty="0">
                <a:latin typeface="Comic Sans MS" panose="030F0702030302020204" pitchFamily="66" charset="0"/>
              </a:rPr>
              <a:t>. Da bi se komarci uspješno razmnožavali i bili aktivni, moraju biti zadovoljeni određeni uvjeti u okolišu, prvenstveno postojanje određene nakupine vode i dovoljno visoke temperature</a:t>
            </a:r>
            <a:r>
              <a:rPr lang="hr-HR" sz="24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hr-HR" sz="2400" dirty="0" smtClean="0">
                <a:latin typeface="Comic Sans MS" panose="030F0702030302020204" pitchFamily="66" charset="0"/>
              </a:rPr>
              <a:t> </a:t>
            </a:r>
            <a:r>
              <a:rPr lang="hr-HR" sz="2400" dirty="0">
                <a:latin typeface="Comic Sans MS" panose="030F0702030302020204" pitchFamily="66" charset="0"/>
              </a:rPr>
              <a:t>3. Djelujući na uvjete u okolišu direktno utječemo na mnogobrojnost komaraca i njihovu aktivnost i potencijalnu mogućnost prijenosa uzročnika niza zaraznih bolesti (</a:t>
            </a:r>
            <a:r>
              <a:rPr lang="hr-HR" sz="2400" dirty="0" err="1">
                <a:latin typeface="Comic Sans MS" panose="030F0702030302020204" pitchFamily="66" charset="0"/>
              </a:rPr>
              <a:t>denge</a:t>
            </a:r>
            <a:r>
              <a:rPr lang="hr-HR" sz="2400" dirty="0">
                <a:latin typeface="Comic Sans MS" panose="030F0702030302020204" pitchFamily="66" charset="0"/>
              </a:rPr>
              <a:t>, groznica Zapadnog Nila, </a:t>
            </a:r>
            <a:r>
              <a:rPr lang="hr-HR" sz="2400" dirty="0" err="1">
                <a:latin typeface="Comic Sans MS" panose="030F0702030302020204" pitchFamily="66" charset="0"/>
              </a:rPr>
              <a:t>chikungunya</a:t>
            </a:r>
            <a:r>
              <a:rPr lang="hr-HR" sz="2400" dirty="0">
                <a:latin typeface="Comic Sans MS" panose="030F0702030302020204" pitchFamily="66" charset="0"/>
              </a:rPr>
              <a:t>), a ne samo </a:t>
            </a:r>
            <a:r>
              <a:rPr lang="hr-HR" sz="2400" dirty="0" err="1">
                <a:latin typeface="Comic Sans MS" panose="030F0702030302020204" pitchFamily="66" charset="0"/>
              </a:rPr>
              <a:t>Zika</a:t>
            </a:r>
            <a:r>
              <a:rPr lang="hr-HR" sz="2400" dirty="0">
                <a:latin typeface="Comic Sans MS" panose="030F0702030302020204" pitchFamily="66" charset="0"/>
              </a:rPr>
              <a:t> virusa</a:t>
            </a:r>
            <a:r>
              <a:rPr lang="hr-HR" sz="24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hr-HR" sz="2400" dirty="0" smtClean="0">
                <a:latin typeface="Comic Sans MS" panose="030F0702030302020204" pitchFamily="66" charset="0"/>
              </a:rPr>
              <a:t> </a:t>
            </a:r>
            <a:r>
              <a:rPr lang="hr-HR" sz="2400" dirty="0">
                <a:latin typeface="Comic Sans MS" panose="030F0702030302020204" pitchFamily="66" charset="0"/>
              </a:rPr>
              <a:t>3. Važnu ulogu u borbi protiv komaraca imamo i mi sami svojim odgovornim ponašanjem. </a:t>
            </a:r>
            <a:endParaRPr lang="hr-HR" sz="2400" dirty="0" smtClean="0">
              <a:latin typeface="Comic Sans MS" panose="030F0702030302020204" pitchFamily="66" charset="0"/>
            </a:endParaRP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14177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615821"/>
            <a:ext cx="8596668" cy="5425542"/>
          </a:xfrm>
        </p:spPr>
        <p:txBody>
          <a:bodyPr>
            <a:normAutofit/>
          </a:bodyPr>
          <a:lstStyle/>
          <a:p>
            <a:r>
              <a:rPr lang="hr-HR" sz="2800" dirty="0">
                <a:latin typeface="Comic Sans MS" panose="030F0702030302020204" pitchFamily="66" charset="0"/>
              </a:rPr>
              <a:t>1. Svaka </a:t>
            </a:r>
            <a:r>
              <a:rPr lang="hr-HR" sz="2800" dirty="0" smtClean="0">
                <a:latin typeface="Comic Sans MS" panose="030F0702030302020204" pitchFamily="66" charset="0"/>
              </a:rPr>
              <a:t>JLS je </a:t>
            </a:r>
            <a:r>
              <a:rPr lang="hr-HR" sz="2800" dirty="0">
                <a:latin typeface="Comic Sans MS" panose="030F0702030302020204" pitchFamily="66" charset="0"/>
              </a:rPr>
              <a:t>dužna provesti obveznu preventivnu dezinsekciju temeljem Zakona o zaštiti pučanstva od zaraznih bolesti. </a:t>
            </a:r>
            <a:endParaRPr lang="hr-HR" sz="2800" dirty="0" smtClean="0">
              <a:latin typeface="Comic Sans MS" panose="030F0702030302020204" pitchFamily="66" charset="0"/>
            </a:endParaRPr>
          </a:p>
          <a:p>
            <a:r>
              <a:rPr lang="hr-HR" sz="2800" dirty="0" smtClean="0">
                <a:latin typeface="Comic Sans MS" panose="030F0702030302020204" pitchFamily="66" charset="0"/>
              </a:rPr>
              <a:t>2</a:t>
            </a:r>
            <a:r>
              <a:rPr lang="hr-HR" sz="2800" dirty="0">
                <a:latin typeface="Comic Sans MS" panose="030F0702030302020204" pitchFamily="66" charset="0"/>
              </a:rPr>
              <a:t>. Redovito provođenje zakonski obvezne preventivne </a:t>
            </a:r>
            <a:r>
              <a:rPr lang="hr-HR" sz="2800" dirty="0" err="1">
                <a:latin typeface="Comic Sans MS" panose="030F0702030302020204" pitchFamily="66" charset="0"/>
              </a:rPr>
              <a:t>dezinskecije</a:t>
            </a:r>
            <a:r>
              <a:rPr lang="hr-HR" sz="2800" dirty="0">
                <a:latin typeface="Comic Sans MS" panose="030F0702030302020204" pitchFamily="66" charset="0"/>
              </a:rPr>
              <a:t> nije i ne može biti zamjena za naše odgovorno </a:t>
            </a:r>
            <a:r>
              <a:rPr lang="hr-HR" sz="2800" dirty="0" smtClean="0">
                <a:latin typeface="Comic Sans MS" panose="030F0702030302020204" pitchFamily="66" charset="0"/>
              </a:rPr>
              <a:t>ponašanje</a:t>
            </a:r>
          </a:p>
          <a:p>
            <a:r>
              <a:rPr lang="hr-HR" sz="2800" dirty="0" smtClean="0">
                <a:latin typeface="Comic Sans MS" panose="030F0702030302020204" pitchFamily="66" charset="0"/>
              </a:rPr>
              <a:t>3</a:t>
            </a:r>
            <a:r>
              <a:rPr lang="hr-HR" sz="2800" dirty="0">
                <a:latin typeface="Comic Sans MS" panose="030F0702030302020204" pitchFamily="66" charset="0"/>
              </a:rPr>
              <a:t>. Svaka nakupina vode koja stoji 7 dana i dulje predstavlja mjesto za razvoj komaraca, stoga je važno da se svatko od nas uključi i redovito prazni i najmanje nakupine vode u našem neposrednom </a:t>
            </a:r>
            <a:r>
              <a:rPr lang="hr-HR" sz="2800" dirty="0" smtClean="0">
                <a:latin typeface="Comic Sans MS" panose="030F0702030302020204" pitchFamily="66" charset="0"/>
              </a:rPr>
              <a:t>okolišu</a:t>
            </a:r>
            <a:endParaRPr lang="hr-H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omic Sans MS" panose="030F0702030302020204" pitchFamily="66" charset="0"/>
              </a:rPr>
              <a:t>Urbani komarci</a:t>
            </a: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819469"/>
            <a:ext cx="5714135" cy="4221893"/>
          </a:xfrm>
        </p:spPr>
        <p:txBody>
          <a:bodyPr>
            <a:noAutofit/>
          </a:bodyPr>
          <a:lstStyle/>
          <a:p>
            <a:r>
              <a:rPr lang="hr-HR" sz="3200" dirty="0" smtClean="0">
                <a:latin typeface="Comic Sans MS" panose="030F0702030302020204" pitchFamily="66" charset="0"/>
              </a:rPr>
              <a:t>urbani</a:t>
            </a:r>
            <a:r>
              <a:rPr lang="hr-HR" sz="3200" dirty="0">
                <a:latin typeface="Comic Sans MS" panose="030F0702030302020204" pitchFamily="66" charset="0"/>
              </a:rPr>
              <a:t>, domaći komarci </a:t>
            </a:r>
            <a:endParaRPr lang="hr-HR" sz="3200" dirty="0" smtClean="0">
              <a:latin typeface="Comic Sans MS" panose="030F0702030302020204" pitchFamily="66" charset="0"/>
            </a:endParaRPr>
          </a:p>
          <a:p>
            <a:r>
              <a:rPr lang="hr-HR" sz="3200" dirty="0" smtClean="0">
                <a:latin typeface="Comic Sans MS" panose="030F0702030302020204" pitchFamily="66" charset="0"/>
              </a:rPr>
              <a:t>vrsta </a:t>
            </a:r>
            <a:r>
              <a:rPr lang="hr-HR" sz="3200" i="1" dirty="0" err="1" smtClean="0">
                <a:latin typeface="Comic Sans MS" panose="030F0702030302020204" pitchFamily="66" charset="0"/>
              </a:rPr>
              <a:t>Culex</a:t>
            </a:r>
            <a:r>
              <a:rPr lang="hr-HR" sz="3200" i="1" dirty="0" smtClean="0">
                <a:latin typeface="Comic Sans MS" panose="030F0702030302020204" pitchFamily="66" charset="0"/>
              </a:rPr>
              <a:t> </a:t>
            </a:r>
            <a:r>
              <a:rPr lang="hr-HR" sz="3200" i="1" dirty="0" err="1" smtClean="0">
                <a:latin typeface="Comic Sans MS" panose="030F0702030302020204" pitchFamily="66" charset="0"/>
              </a:rPr>
              <a:t>pipiens</a:t>
            </a:r>
            <a:endParaRPr lang="hr-HR" sz="3200" i="1" dirty="0" smtClean="0">
              <a:latin typeface="Comic Sans MS" panose="030F0702030302020204" pitchFamily="66" charset="0"/>
            </a:endParaRPr>
          </a:p>
          <a:p>
            <a:r>
              <a:rPr lang="hr-HR" sz="3200" dirty="0" smtClean="0">
                <a:latin typeface="Comic Sans MS" panose="030F0702030302020204" pitchFamily="66" charset="0"/>
              </a:rPr>
              <a:t>tipični </a:t>
            </a:r>
            <a:r>
              <a:rPr lang="hr-HR" sz="3200" dirty="0">
                <a:latin typeface="Comic Sans MS" panose="030F0702030302020204" pitchFamily="66" charset="0"/>
              </a:rPr>
              <a:t>predstavnici malih legala </a:t>
            </a:r>
            <a:endParaRPr lang="hr-HR" sz="3200" dirty="0" smtClean="0">
              <a:latin typeface="Comic Sans MS" panose="030F0702030302020204" pitchFamily="66" charset="0"/>
            </a:endParaRPr>
          </a:p>
          <a:p>
            <a:r>
              <a:rPr lang="hr-HR" sz="3200" dirty="0" smtClean="0">
                <a:latin typeface="Comic Sans MS" panose="030F0702030302020204" pitchFamily="66" charset="0"/>
              </a:rPr>
              <a:t>Ljudi svojim aktivnostima stvaraju </a:t>
            </a:r>
            <a:r>
              <a:rPr lang="hr-HR" sz="3200" dirty="0">
                <a:latin typeface="Comic Sans MS" panose="030F0702030302020204" pitchFamily="66" charset="0"/>
              </a:rPr>
              <a:t>umjetna legla </a:t>
            </a:r>
            <a:r>
              <a:rPr lang="hr-HR" sz="3200" dirty="0" smtClean="0">
                <a:latin typeface="Comic Sans MS" panose="030F0702030302020204" pitchFamily="66" charset="0"/>
              </a:rPr>
              <a:t>odnosno </a:t>
            </a:r>
            <a:r>
              <a:rPr lang="hr-HR" sz="3200" dirty="0">
                <a:latin typeface="Comic Sans MS" panose="030F0702030302020204" pitchFamily="66" charset="0"/>
              </a:rPr>
              <a:t>„proizvode“ </a:t>
            </a:r>
            <a:r>
              <a:rPr lang="hr-HR" sz="3200" dirty="0" smtClean="0">
                <a:latin typeface="Comic Sans MS" panose="030F0702030302020204" pitchFamily="66" charset="0"/>
              </a:rPr>
              <a:t>komarce</a:t>
            </a:r>
            <a:endParaRPr lang="hr-HR" sz="32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images.medicinenet.com/images/government/culex-pipi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428625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72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omic Sans MS" panose="030F0702030302020204" pitchFamily="66" charset="0"/>
              </a:rPr>
              <a:t>Azijski tigrasti komarac</a:t>
            </a:r>
            <a:endParaRPr lang="hr-HR" dirty="0">
              <a:latin typeface="Comic Sans MS" panose="030F0702030302020204" pitchFamily="66" charset="0"/>
            </a:endParaRPr>
          </a:p>
        </p:txBody>
      </p:sp>
      <p:pic>
        <p:nvPicPr>
          <p:cNvPr id="4" name="Picture 4" descr="http://www.sutter-yubamvcd.org/sites/default/files/u55/Hind%20leg-4%20dot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3" y="1311502"/>
            <a:ext cx="6378725" cy="514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7088808" y="1857497"/>
            <a:ext cx="4945225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r-HR" sz="3200" i="1" dirty="0" err="1" smtClean="0">
                <a:latin typeface="Comic Sans MS" panose="030F0702030302020204" pitchFamily="66" charset="0"/>
              </a:rPr>
              <a:t>Aedes</a:t>
            </a:r>
            <a:r>
              <a:rPr lang="hr-HR" sz="3200" i="1" dirty="0" smtClean="0">
                <a:latin typeface="Comic Sans MS" panose="030F0702030302020204" pitchFamily="66" charset="0"/>
              </a:rPr>
              <a:t> </a:t>
            </a:r>
            <a:r>
              <a:rPr lang="hr-HR" sz="3200" i="1" dirty="0" err="1" smtClean="0">
                <a:latin typeface="Comic Sans MS" panose="030F0702030302020204" pitchFamily="66" charset="0"/>
              </a:rPr>
              <a:t>albopictus</a:t>
            </a:r>
            <a:endParaRPr lang="hr-HR" sz="3200" i="1" dirty="0" smtClean="0">
              <a:latin typeface="Comic Sans MS" panose="030F0702030302020204" pitchFamily="66" charset="0"/>
            </a:endParaRPr>
          </a:p>
          <a:p>
            <a:r>
              <a:rPr lang="hr-HR" sz="3200" i="1" dirty="0" smtClean="0">
                <a:latin typeface="Comic Sans MS" panose="030F0702030302020204" pitchFamily="66" charset="0"/>
              </a:rPr>
              <a:t>–   </a:t>
            </a:r>
            <a:r>
              <a:rPr lang="hr-HR" sz="3200" dirty="0" smtClean="0">
                <a:latin typeface="Comic Sans MS" panose="030F0702030302020204" pitchFamily="66" charset="0"/>
              </a:rPr>
              <a:t>invazivna </a:t>
            </a:r>
            <a:r>
              <a:rPr lang="hr-HR" sz="3200" dirty="0">
                <a:latin typeface="Comic Sans MS" panose="030F0702030302020204" pitchFamily="66" charset="0"/>
              </a:rPr>
              <a:t>vrsta </a:t>
            </a:r>
            <a:endParaRPr lang="hr-HR" sz="3200" dirty="0" smtClean="0">
              <a:latin typeface="Comic Sans MS" panose="030F0702030302020204" pitchFamily="66" charset="0"/>
            </a:endParaRPr>
          </a:p>
          <a:p>
            <a:r>
              <a:rPr lang="hr-HR" sz="3200" dirty="0" smtClean="0">
                <a:latin typeface="Comic Sans MS" panose="030F0702030302020204" pitchFamily="66" charset="0"/>
              </a:rPr>
              <a:t>–   vektor </a:t>
            </a:r>
            <a:r>
              <a:rPr lang="hr-HR" sz="3200" dirty="0" err="1">
                <a:latin typeface="Comic Sans MS" panose="030F0702030302020204" pitchFamily="66" charset="0"/>
              </a:rPr>
              <a:t>Zika</a:t>
            </a:r>
            <a:r>
              <a:rPr lang="hr-HR" sz="3200" dirty="0">
                <a:latin typeface="Comic Sans MS" panose="030F0702030302020204" pitchFamily="66" charset="0"/>
              </a:rPr>
              <a:t> virusa </a:t>
            </a:r>
            <a:endParaRPr lang="hr-HR" sz="3200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hr-HR" sz="3200" dirty="0" smtClean="0">
                <a:latin typeface="Comic Sans MS" panose="030F0702030302020204" pitchFamily="66" charset="0"/>
              </a:rPr>
              <a:t>  </a:t>
            </a:r>
            <a:r>
              <a:rPr lang="hr-HR" sz="3200" dirty="0" err="1" smtClean="0">
                <a:latin typeface="Comic Sans MS" panose="030F0702030302020204" pitchFamily="66" charset="0"/>
              </a:rPr>
              <a:t>antropofilna</a:t>
            </a:r>
            <a:r>
              <a:rPr lang="hr-HR" sz="3200" dirty="0" smtClean="0">
                <a:latin typeface="Comic Sans MS" panose="030F0702030302020204" pitchFamily="66" charset="0"/>
              </a:rPr>
              <a:t> vrsta – 	„voli čovjeka”</a:t>
            </a:r>
          </a:p>
          <a:p>
            <a:pPr marL="285750" indent="-285750">
              <a:buFontTx/>
              <a:buChar char="-"/>
            </a:pPr>
            <a:r>
              <a:rPr lang="hr-HR" sz="3200" dirty="0" smtClean="0">
                <a:latin typeface="Comic Sans MS" panose="030F0702030302020204" pitchFamily="66" charset="0"/>
              </a:rPr>
              <a:t>  legla u blizini čovjeka</a:t>
            </a:r>
          </a:p>
          <a:p>
            <a:pPr marL="285750" indent="-285750">
              <a:buFontTx/>
              <a:buChar char="-"/>
            </a:pPr>
            <a:r>
              <a:rPr lang="hr-HR" sz="3200" dirty="0" smtClean="0">
                <a:latin typeface="Comic Sans MS" panose="030F0702030302020204" pitchFamily="66" charset="0"/>
              </a:rPr>
              <a:t>  leti 100-300 m od     </a:t>
            </a:r>
          </a:p>
          <a:p>
            <a:r>
              <a:rPr lang="hr-HR" sz="3200" dirty="0" smtClean="0">
                <a:latin typeface="Comic Sans MS" panose="030F0702030302020204" pitchFamily="66" charset="0"/>
              </a:rPr>
              <a:t>    legla</a:t>
            </a:r>
            <a:endParaRPr lang="hr-H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Uklanjanje legla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708879"/>
            <a:ext cx="8596668" cy="4332483"/>
          </a:xfrm>
        </p:spPr>
        <p:txBody>
          <a:bodyPr/>
          <a:lstStyle/>
          <a:p>
            <a:r>
              <a:rPr lang="hr-HR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najvažnije je djelovati preventivno </a:t>
            </a:r>
          </a:p>
          <a:p>
            <a:r>
              <a:rPr lang="hr-HR" sz="3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ukloniti </a:t>
            </a:r>
            <a:r>
              <a:rPr lang="hr-HR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legla komaraca odnosno stajaću vodu na način da se uklone svi predmeti i posude u kojima bi se voda/kišnica mogla zadržati danima i time postala idealno mjesto za razvoj ličinki, a potom i odraslih </a:t>
            </a:r>
            <a:r>
              <a:rPr lang="hr-HR" sz="3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komaraca</a:t>
            </a:r>
            <a:endParaRPr lang="hr-HR" sz="3200" dirty="0">
              <a:latin typeface="Comic Sans MS" panose="030F0702030302020204" pitchFamily="66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469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1" descr="http://www.istarski.hr/sites/default/files/imagecache/node_view/wysiwyg_imageupload/3/Slide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8" y="574384"/>
            <a:ext cx="7822391" cy="5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73558" y="203841"/>
            <a:ext cx="51972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reflection blurRad="50800" stA="45000" endPos="6500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IZLIJTE VODU DA VAS KOMARCI NE BODU!</a:t>
            </a:r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9003058" y="1478951"/>
            <a:ext cx="280016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1200" b="1" dirty="0"/>
              <a:t>Najučinkovitije suzbijanje komaraca usmjereno je na uklanjanje legla (vode stajačice).</a:t>
            </a:r>
          </a:p>
        </p:txBody>
      </p:sp>
    </p:spTree>
    <p:extLst>
      <p:ext uri="{BB962C8B-B14F-4D97-AF65-F5344CB8AC3E}">
        <p14:creationId xmlns:p14="http://schemas.microsoft.com/office/powerpoint/2010/main" val="382572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209</TotalTime>
  <Words>800</Words>
  <Application>Microsoft Office PowerPoint</Application>
  <PresentationFormat>Široki zaslon</PresentationFormat>
  <Paragraphs>69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3" baseType="lpstr">
      <vt:lpstr>Arial</vt:lpstr>
      <vt:lpstr>Calibri</vt:lpstr>
      <vt:lpstr>Comic Sans MS</vt:lpstr>
      <vt:lpstr>Trebuchet MS</vt:lpstr>
      <vt:lpstr>Wingdings 3</vt:lpstr>
      <vt:lpstr>Faseta</vt:lpstr>
      <vt:lpstr>Planirano i organizirano suzbijanje urbanih komaraca</vt:lpstr>
      <vt:lpstr>KOMARCI-PRIJENOSNICI BOLESTI</vt:lpstr>
      <vt:lpstr>PowerPointova prezentacija</vt:lpstr>
      <vt:lpstr>PowerPointova prezentacija</vt:lpstr>
      <vt:lpstr>PowerPointova prezentacija</vt:lpstr>
      <vt:lpstr>Urbani komarci</vt:lpstr>
      <vt:lpstr>Azijski tigrasti komarac</vt:lpstr>
      <vt:lpstr>Uklanjanje legla</vt:lpstr>
      <vt:lpstr>PowerPointova prezentacija</vt:lpstr>
      <vt:lpstr>Manje komaraca i manji unos insekticida u okoliš imat ćemo ako se pridržavamo slijedećeg: </vt:lpstr>
      <vt:lpstr>PowerPointova prezentacija</vt:lpstr>
      <vt:lpstr>Monitoring tigrastog komarca</vt:lpstr>
      <vt:lpstr>Manje komaraca i manji unos insekticida u okoliš imat ćemo ako se pridržavamo slijedećeg: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BITNO!!</vt:lpstr>
      <vt:lpstr>PowerPointova prezentacija</vt:lpstr>
      <vt:lpstr>Osobna zaštita</vt:lpstr>
      <vt:lpstr>PowerPointova prezentacija</vt:lpstr>
      <vt:lpstr>Osobna zaštita</vt:lpstr>
      <vt:lpstr>PowerPointova prezentacija</vt:lpstr>
      <vt:lpstr>JLS trebaju osigurati slijedeće:  </vt:lpstr>
      <vt:lpstr>HVALA NA PAŽNJI!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Planirano i organizirano suzbijanje komaraca i štetnih glodavaca</dc:title>
  <dc:creator>zzjz-dd</dc:creator>
  <cp:lastModifiedBy>zzjz-dd</cp:lastModifiedBy>
  <cp:revision>33</cp:revision>
  <cp:lastPrinted>2016-04-14T11:26:22Z</cp:lastPrinted>
  <dcterms:created xsi:type="dcterms:W3CDTF">2016-02-10T10:32:03Z</dcterms:created>
  <dcterms:modified xsi:type="dcterms:W3CDTF">2016-04-20T07:13:41Z</dcterms:modified>
</cp:coreProperties>
</file>